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pieChart>
        <c:varyColors val="1"/>
        <c:ser>
          <c:idx val="0"/>
          <c:order val="0"/>
          <c:tx>
            <c:strRef>
              <c:f>Sayfa1!$B$1</c:f>
              <c:strCache>
                <c:ptCount val="1"/>
                <c:pt idx="0">
                  <c:v>Genel Memnuniyet</c:v>
                </c:pt>
              </c:strCache>
            </c:strRef>
          </c:tx>
          <c:spPr>
            <a:solidFill>
              <a:schemeClr val="accent6">
                <a:lumMod val="75000"/>
              </a:schemeClr>
            </a:solidFill>
          </c:spPr>
          <c:dPt>
            <c:idx val="0"/>
            <c:bubble3D val="0"/>
            <c:spPr>
              <a:solidFill>
                <a:schemeClr val="accent6">
                  <a:lumMod val="75000"/>
                </a:schemeClr>
              </a:solidFill>
              <a:ln>
                <a:noFill/>
              </a:ln>
              <a:effectLst>
                <a:outerShdw blurRad="254000" sx="102000" sy="102000" algn="ctr" rotWithShape="0">
                  <a:prstClr val="black">
                    <a:alpha val="20000"/>
                  </a:prstClr>
                </a:outerShdw>
              </a:effectLst>
            </c:spPr>
          </c:dPt>
          <c:dPt>
            <c:idx val="1"/>
            <c:bubble3D val="0"/>
            <c:spPr>
              <a:solidFill>
                <a:schemeClr val="tx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Sayfa1!$A$2:$A$3</c:f>
              <c:strCache>
                <c:ptCount val="2"/>
                <c:pt idx="0">
                  <c:v>1. Memnun Kesim</c:v>
                </c:pt>
                <c:pt idx="1">
                  <c:v>2. Memnun Olmayan Kesim</c:v>
                </c:pt>
              </c:strCache>
            </c:strRef>
          </c:cat>
          <c:val>
            <c:numRef>
              <c:f>Sayfa1!$B$2:$B$3</c:f>
              <c:numCache>
                <c:formatCode>General</c:formatCode>
                <c:ptCount val="2"/>
                <c:pt idx="0">
                  <c:v>80</c:v>
                </c:pt>
                <c:pt idx="1">
                  <c:v>20</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C164261-F305-438A-8663-B97D97406900}" type="datetimeFigureOut">
              <a:rPr lang="tr-TR" smtClean="0"/>
              <a:t>21.03.2019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756118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164261-F305-438A-8663-B97D97406900}" type="datetimeFigureOut">
              <a:rPr lang="tr-TR" smtClean="0"/>
              <a:t>21.03.2019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360566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164261-F305-438A-8663-B97D97406900}" type="datetimeFigureOut">
              <a:rPr lang="tr-TR" smtClean="0"/>
              <a:t>21.03.2019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507356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164261-F305-438A-8663-B97D97406900}" type="datetimeFigureOut">
              <a:rPr lang="tr-TR" smtClean="0"/>
              <a:t>21.03.2019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3380752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C164261-F305-438A-8663-B97D97406900}" type="datetimeFigureOut">
              <a:rPr lang="tr-TR" smtClean="0"/>
              <a:t>21.03.2019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287112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C164261-F305-438A-8663-B97D97406900}" type="datetimeFigureOut">
              <a:rPr lang="tr-TR" smtClean="0"/>
              <a:t>21.03.2019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296282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C164261-F305-438A-8663-B97D97406900}" type="datetimeFigureOut">
              <a:rPr lang="tr-TR" smtClean="0"/>
              <a:t>21.03.2019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2680340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C164261-F305-438A-8663-B97D97406900}" type="datetimeFigureOut">
              <a:rPr lang="tr-TR" smtClean="0"/>
              <a:t>21.03.2019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3056569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C164261-F305-438A-8663-B97D97406900}" type="datetimeFigureOut">
              <a:rPr lang="tr-TR" smtClean="0"/>
              <a:t>21.03.2019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317442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C164261-F305-438A-8663-B97D97406900}" type="datetimeFigureOut">
              <a:rPr lang="tr-TR" smtClean="0"/>
              <a:t>21.03.2019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360883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C164261-F305-438A-8663-B97D97406900}" type="datetimeFigureOut">
              <a:rPr lang="tr-TR" smtClean="0"/>
              <a:t>21.03.2019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0F8572-70C3-424F-968A-6BBB0AECCAE6}" type="slidenum">
              <a:rPr lang="tr-TR" smtClean="0"/>
              <a:t>‹#›</a:t>
            </a:fld>
            <a:endParaRPr lang="tr-TR"/>
          </a:p>
        </p:txBody>
      </p:sp>
    </p:spTree>
    <p:extLst>
      <p:ext uri="{BB962C8B-B14F-4D97-AF65-F5344CB8AC3E}">
        <p14:creationId xmlns:p14="http://schemas.microsoft.com/office/powerpoint/2010/main" val="3151256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64261-F305-438A-8663-B97D97406900}" type="datetimeFigureOut">
              <a:rPr lang="tr-TR" smtClean="0"/>
              <a:t>21.03.2019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F8572-70C3-424F-968A-6BBB0AECCAE6}" type="slidenum">
              <a:rPr lang="tr-TR" smtClean="0"/>
              <a:t>‹#›</a:t>
            </a:fld>
            <a:endParaRPr lang="tr-TR"/>
          </a:p>
        </p:txBody>
      </p:sp>
    </p:spTree>
    <p:extLst>
      <p:ext uri="{BB962C8B-B14F-4D97-AF65-F5344CB8AC3E}">
        <p14:creationId xmlns:p14="http://schemas.microsoft.com/office/powerpoint/2010/main" val="3343794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DIŞ PAYDAŞ MEMNUNİYET ANKETİMİZİN SONUÇLARI</a:t>
            </a:r>
            <a:endParaRPr lang="tr-TR" sz="3600" b="1" dirty="0"/>
          </a:p>
        </p:txBody>
      </p:sp>
      <p:sp>
        <p:nvSpPr>
          <p:cNvPr id="3" name="İçerik Yer Tutucusu 2"/>
          <p:cNvSpPr>
            <a:spLocks noGrp="1"/>
          </p:cNvSpPr>
          <p:nvPr>
            <p:ph idx="1"/>
          </p:nvPr>
        </p:nvSpPr>
        <p:spPr>
          <a:xfrm>
            <a:off x="1097280" y="1845734"/>
            <a:ext cx="10058400" cy="4582775"/>
          </a:xfrm>
        </p:spPr>
        <p:txBody>
          <a:bodyPr>
            <a:normAutofit fontScale="85000" lnSpcReduction="20000"/>
          </a:bodyPr>
          <a:lstStyle/>
          <a:p>
            <a:pPr algn="just"/>
            <a:r>
              <a:rPr lang="tr-TR" dirty="0" smtClean="0">
                <a:latin typeface="Times New Roman" panose="02020603050405020304" pitchFamily="18" charset="0"/>
                <a:cs typeface="Times New Roman" panose="02020603050405020304" pitchFamily="18" charset="0"/>
              </a:rPr>
              <a:t>Kalite çalışmalarımız doğrultusunda, «Kaymakamlık, Belediye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aşkanlığı, Hastane, İlçe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illi </a:t>
            </a:r>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ğitim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üdürlüğü, İlçe </a:t>
            </a:r>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mniyet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üdürlüğü, Ziraat Bankası Domaniç Şubesi, Yerel </a:t>
            </a:r>
            <a:r>
              <a:rPr lang="tr-TR" dirty="0">
                <a:latin typeface="Times New Roman" panose="02020603050405020304" pitchFamily="18" charset="0"/>
                <a:cs typeface="Times New Roman" panose="02020603050405020304" pitchFamily="18" charset="0"/>
              </a:rPr>
              <a:t>Y</a:t>
            </a:r>
            <a:r>
              <a:rPr lang="tr-TR" dirty="0" smtClean="0">
                <a:latin typeface="Times New Roman" panose="02020603050405020304" pitchFamily="18" charset="0"/>
                <a:cs typeface="Times New Roman" panose="02020603050405020304" pitchFamily="18" charset="0"/>
              </a:rPr>
              <a:t>ayın </a:t>
            </a:r>
            <a:r>
              <a:rPr lang="tr-TR" dirty="0">
                <a:latin typeface="Times New Roman" panose="02020603050405020304" pitchFamily="18" charset="0"/>
                <a:cs typeface="Times New Roman" panose="02020603050405020304" pitchFamily="18" charset="0"/>
              </a:rPr>
              <a:t>Y</a:t>
            </a:r>
            <a:r>
              <a:rPr lang="tr-TR" dirty="0" smtClean="0">
                <a:latin typeface="Times New Roman" panose="02020603050405020304" pitchFamily="18" charset="0"/>
                <a:cs typeface="Times New Roman" panose="02020603050405020304" pitchFamily="18" charset="0"/>
              </a:rPr>
              <a:t>apan </a:t>
            </a:r>
            <a:r>
              <a:rPr lang="tr-TR" dirty="0">
                <a:latin typeface="Times New Roman" panose="02020603050405020304" pitchFamily="18" charset="0"/>
                <a:cs typeface="Times New Roman" panose="02020603050405020304" pitchFamily="18" charset="0"/>
              </a:rPr>
              <a:t>G</a:t>
            </a:r>
            <a:r>
              <a:rPr lang="tr-TR" dirty="0" smtClean="0">
                <a:latin typeface="Times New Roman" panose="02020603050405020304" pitchFamily="18" charset="0"/>
                <a:cs typeface="Times New Roman" panose="02020603050405020304" pitchFamily="18" charset="0"/>
              </a:rPr>
              <a:t>azete, İlçemizde </a:t>
            </a:r>
            <a:r>
              <a:rPr lang="tr-TR" dirty="0">
                <a:latin typeface="Times New Roman" panose="02020603050405020304" pitchFamily="18" charset="0"/>
                <a:cs typeface="Times New Roman" panose="02020603050405020304" pitchFamily="18" charset="0"/>
              </a:rPr>
              <a:t>F</a:t>
            </a:r>
            <a:r>
              <a:rPr lang="tr-TR" dirty="0" smtClean="0">
                <a:latin typeface="Times New Roman" panose="02020603050405020304" pitchFamily="18" charset="0"/>
                <a:cs typeface="Times New Roman" panose="02020603050405020304" pitchFamily="18" charset="0"/>
              </a:rPr>
              <a:t>aaliyet </a:t>
            </a:r>
            <a:r>
              <a:rPr lang="tr-TR" dirty="0">
                <a:latin typeface="Times New Roman" panose="02020603050405020304" pitchFamily="18" charset="0"/>
                <a:cs typeface="Times New Roman" panose="02020603050405020304" pitchFamily="18" charset="0"/>
              </a:rPr>
              <a:t>G</a:t>
            </a:r>
            <a:r>
              <a:rPr lang="tr-TR" dirty="0" smtClean="0">
                <a:latin typeface="Times New Roman" panose="02020603050405020304" pitchFamily="18" charset="0"/>
                <a:cs typeface="Times New Roman" panose="02020603050405020304" pitchFamily="18" charset="0"/>
              </a:rPr>
              <a:t>österen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iyasi </a:t>
            </a:r>
            <a:r>
              <a:rPr lang="tr-TR" dirty="0">
                <a:latin typeface="Times New Roman" panose="02020603050405020304" pitchFamily="18" charset="0"/>
                <a:cs typeface="Times New Roman" panose="02020603050405020304" pitchFamily="18" charset="0"/>
              </a:rPr>
              <a:t>P</a:t>
            </a:r>
            <a:r>
              <a:rPr lang="tr-TR" dirty="0" smtClean="0">
                <a:latin typeface="Times New Roman" panose="02020603050405020304" pitchFamily="18" charset="0"/>
                <a:cs typeface="Times New Roman" panose="02020603050405020304" pitchFamily="18" charset="0"/>
              </a:rPr>
              <a:t>arti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emsilcilikleri ve çeşitli Esnaflarımız» gibi dış paydaşlarımıza yönelik olarak uyguladığımız Dış Paydaş Memnuniyet Anketinin sonuçlarını maddeler halinde şu şekilde özetleyebiliriz;</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Ankete katılan 9 dış paydaşımıza, toplam 13 sorudan oluşan ve Meslek Yüksekokulumuza dönük memnuniyet düzeylerinin, dış paydaşlar ile olan ilişkiler ve iletişim, ilçenin gelişmişlik düzeyine yapılan katkı vb. gibi farklı konu başlıklarında ele alındığı sorular yöneltilmiştir.</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Dış paydaşlarımızın tamamı Meslek Yüksekokulumuzun kendileriyle olan iletişimlerinin kalitesine özellikle vurgu yapmışlardır ve bazı dış paydaşlarımız Meslek Yüksekokulumuz bünyesinde uygulama ağırlıklı programların açılmasıyla daha iyi bir noktaya gelinebileceğine dair beklentilerini ifade etmişlerdir.</a:t>
            </a:r>
          </a:p>
        </p:txBody>
      </p:sp>
    </p:spTree>
    <p:extLst>
      <p:ext uri="{BB962C8B-B14F-4D97-AF65-F5344CB8AC3E}">
        <p14:creationId xmlns:p14="http://schemas.microsoft.com/office/powerpoint/2010/main" val="57472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Unvan 11"/>
          <p:cNvSpPr>
            <a:spLocks noGrp="1"/>
          </p:cNvSpPr>
          <p:nvPr>
            <p:ph type="title"/>
          </p:nvPr>
        </p:nvSpPr>
        <p:spPr/>
        <p:txBody>
          <a:bodyPr>
            <a:normAutofit/>
          </a:bodyPr>
          <a:lstStyle/>
          <a:p>
            <a:pPr algn="ctr"/>
            <a:r>
              <a:rPr lang="tr-TR" sz="3200" b="1" dirty="0" smtClean="0">
                <a:latin typeface="Times New Roman" panose="02020603050405020304" pitchFamily="18" charset="0"/>
                <a:cs typeface="Times New Roman" panose="02020603050405020304" pitchFamily="18" charset="0"/>
              </a:rPr>
              <a:t>DIŞ PAYDAŞ MEMNUNİYET </a:t>
            </a:r>
            <a:r>
              <a:rPr lang="tr-TR" sz="3200" b="1" dirty="0">
                <a:latin typeface="Times New Roman" panose="02020603050405020304" pitchFamily="18" charset="0"/>
                <a:cs typeface="Times New Roman" panose="02020603050405020304" pitchFamily="18" charset="0"/>
              </a:rPr>
              <a:t>ANKETİMİZİN SONUÇLARI</a:t>
            </a:r>
            <a:endParaRPr lang="tr-TR" sz="3200" dirty="0"/>
          </a:p>
        </p:txBody>
      </p:sp>
      <p:sp>
        <p:nvSpPr>
          <p:cNvPr id="13" name="İçerik Yer Tutucusu 12"/>
          <p:cNvSpPr>
            <a:spLocks noGrp="1"/>
          </p:cNvSpPr>
          <p:nvPr>
            <p:ph sz="half" idx="1"/>
          </p:nvPr>
        </p:nvSpPr>
        <p:spPr/>
        <p:txBody>
          <a:bodyPr>
            <a:normAutofit lnSpcReduction="10000"/>
          </a:bodyPr>
          <a:lstStyle/>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Dış paydaşlarımızın genel memnuniyet ortalaması yaklaşık %80’ler seviyesine işaret etmektedir. Ayrıca, tek tek sorular bazındaki ortalama memnuniyet oranları da görece yüksek seviyelere işaret etmektedir. Bu sonuçlar Meslek Yüksekokulumuzun dış paydaşlar nezdindeki güçlü imajına ve performansına işaret etmektedir.</a:t>
            </a:r>
          </a:p>
        </p:txBody>
      </p:sp>
      <p:graphicFrame>
        <p:nvGraphicFramePr>
          <p:cNvPr id="5" name="İçerik Yer Tutucusu 4"/>
          <p:cNvGraphicFramePr>
            <a:graphicFrameLocks noGrp="1"/>
          </p:cNvGraphicFramePr>
          <p:nvPr>
            <p:ph sz="half" idx="2"/>
            <p:extLst/>
          </p:nvPr>
        </p:nvGraphicFramePr>
        <p:xfrm>
          <a:off x="6218238" y="1846263"/>
          <a:ext cx="4937125"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4503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186</Words>
  <Application>Microsoft Office PowerPoint</Application>
  <PresentationFormat>Geniş ekran</PresentationFormat>
  <Paragraphs>7</Paragraphs>
  <Slides>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vt:i4>
      </vt:variant>
    </vt:vector>
  </HeadingPairs>
  <TitlesOfParts>
    <vt:vector size="8" baseType="lpstr">
      <vt:lpstr>Arial</vt:lpstr>
      <vt:lpstr>Calibri</vt:lpstr>
      <vt:lpstr>Calibri Light</vt:lpstr>
      <vt:lpstr>Times New Roman</vt:lpstr>
      <vt:lpstr>Wingdings</vt:lpstr>
      <vt:lpstr>Office Teması</vt:lpstr>
      <vt:lpstr>DIŞ PAYDAŞ MEMNUNİYET ANKETİMİZİN SONUÇLARI</vt:lpstr>
      <vt:lpstr>DIŞ PAYDAŞ MEMNUNİYET ANKETİMİZİN SONUÇLARI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 TANIMA ANKETİMİZİN SONUÇLARI</dc:title>
  <dc:creator>Users_Hp_8560</dc:creator>
  <cp:lastModifiedBy>Users_Hp_8560</cp:lastModifiedBy>
  <cp:revision>4</cp:revision>
  <dcterms:created xsi:type="dcterms:W3CDTF">2019-03-21T07:40:40Z</dcterms:created>
  <dcterms:modified xsi:type="dcterms:W3CDTF">2019-03-21T07:42:51Z</dcterms:modified>
</cp:coreProperties>
</file>