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3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3" r:id="rId17"/>
    <p:sldId id="271" r:id="rId18"/>
    <p:sldId id="274" r:id="rId19"/>
    <p:sldId id="272" r:id="rId20"/>
    <p:sldId id="275" r:id="rId21"/>
    <p:sldId id="276" r:id="rId22"/>
    <p:sldId id="277" r:id="rId23"/>
    <p:sldId id="278" r:id="rId24"/>
    <p:sldId id="279" r:id="rId25"/>
    <p:sldId id="281" r:id="rId26"/>
    <p:sldId id="282" r:id="rId27"/>
    <p:sldId id="283" r:id="rId28"/>
    <p:sldId id="284" r:id="rId29"/>
    <p:sldId id="285" r:id="rId30"/>
    <p:sldId id="286" r:id="rId31"/>
    <p:sldId id="287" r:id="rId32"/>
    <p:sldId id="288" r:id="rId3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912"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7EAEB5B-5234-4EDC-B390-F10B6A04D566}" type="doc">
      <dgm:prSet loTypeId="urn:microsoft.com/office/officeart/2005/8/layout/cycle2" loCatId="cycle" qsTypeId="urn:microsoft.com/office/officeart/2005/8/quickstyle/simple1" qsCatId="simple" csTypeId="urn:microsoft.com/office/officeart/2005/8/colors/accent1_1" csCatId="accent1" phldr="1"/>
      <dgm:spPr/>
      <dgm:t>
        <a:bodyPr/>
        <a:lstStyle/>
        <a:p>
          <a:endParaRPr lang="tr-TR"/>
        </a:p>
      </dgm:t>
    </dgm:pt>
    <dgm:pt modelId="{7C882429-ACD7-4EB4-BB8A-64B4EA05BBC9}">
      <dgm:prSet phldrT="[Text]" custT="1"/>
      <dgm:spPr/>
      <dgm:t>
        <a:bodyPr/>
        <a:lstStyle/>
        <a:p>
          <a:r>
            <a:rPr lang="tr-TR" sz="2400" b="1" dirty="0"/>
            <a:t>Ön Koşul</a:t>
          </a:r>
        </a:p>
      </dgm:t>
    </dgm:pt>
    <dgm:pt modelId="{77678262-F1F3-4EE6-BEBD-2B5FC962BEA3}" type="parTrans" cxnId="{F9157751-A061-4C95-93D3-3A05EE78570D}">
      <dgm:prSet/>
      <dgm:spPr/>
      <dgm:t>
        <a:bodyPr/>
        <a:lstStyle/>
        <a:p>
          <a:endParaRPr lang="tr-TR"/>
        </a:p>
      </dgm:t>
    </dgm:pt>
    <dgm:pt modelId="{F978BBC6-D60F-43C4-91D1-5A5C7B0B4653}" type="sibTrans" cxnId="{F9157751-A061-4C95-93D3-3A05EE78570D}">
      <dgm:prSet/>
      <dgm:spPr/>
      <dgm:t>
        <a:bodyPr/>
        <a:lstStyle/>
        <a:p>
          <a:endParaRPr lang="tr-TR"/>
        </a:p>
      </dgm:t>
    </dgm:pt>
    <dgm:pt modelId="{9434A1A0-7FBD-4C86-8605-0D5A9433F0D1}">
      <dgm:prSet phldrT="[Text]" custT="1"/>
      <dgm:spPr/>
      <dgm:t>
        <a:bodyPr/>
        <a:lstStyle/>
        <a:p>
          <a:r>
            <a:rPr lang="tr-TR" sz="2400" b="1" dirty="0"/>
            <a:t>Başvuru</a:t>
          </a:r>
        </a:p>
      </dgm:t>
    </dgm:pt>
    <dgm:pt modelId="{FF05F1C9-36C5-4806-B9F8-97A77D2AB77F}" type="parTrans" cxnId="{0BDEA368-04F0-4EC4-B8A8-BCC5B70F50AA}">
      <dgm:prSet/>
      <dgm:spPr/>
      <dgm:t>
        <a:bodyPr/>
        <a:lstStyle/>
        <a:p>
          <a:endParaRPr lang="tr-TR"/>
        </a:p>
      </dgm:t>
    </dgm:pt>
    <dgm:pt modelId="{26B41496-2751-499A-878F-DEB70AC0AC4C}" type="sibTrans" cxnId="{0BDEA368-04F0-4EC4-B8A8-BCC5B70F50AA}">
      <dgm:prSet/>
      <dgm:spPr/>
      <dgm:t>
        <a:bodyPr/>
        <a:lstStyle/>
        <a:p>
          <a:endParaRPr lang="tr-TR"/>
        </a:p>
      </dgm:t>
    </dgm:pt>
    <dgm:pt modelId="{4B2EFC05-A3D9-412B-9E88-C1EB060EF4E9}">
      <dgm:prSet phldrT="[Text]" custT="1"/>
      <dgm:spPr/>
      <dgm:t>
        <a:bodyPr/>
        <a:lstStyle/>
        <a:p>
          <a:r>
            <a:rPr lang="tr-TR" sz="2400" b="1" dirty="0"/>
            <a:t>Eğitim</a:t>
          </a:r>
        </a:p>
      </dgm:t>
    </dgm:pt>
    <dgm:pt modelId="{240E9FFC-7E81-485D-AABA-C76B3F63652A}" type="parTrans" cxnId="{77F19B84-00D4-408B-8BC6-A64B17DE2B22}">
      <dgm:prSet/>
      <dgm:spPr/>
      <dgm:t>
        <a:bodyPr/>
        <a:lstStyle/>
        <a:p>
          <a:endParaRPr lang="tr-TR"/>
        </a:p>
      </dgm:t>
    </dgm:pt>
    <dgm:pt modelId="{DB52BC6B-86B3-423E-8C74-579B10AA58A4}" type="sibTrans" cxnId="{77F19B84-00D4-408B-8BC6-A64B17DE2B22}">
      <dgm:prSet/>
      <dgm:spPr/>
      <dgm:t>
        <a:bodyPr/>
        <a:lstStyle/>
        <a:p>
          <a:endParaRPr lang="tr-TR"/>
        </a:p>
      </dgm:t>
    </dgm:pt>
    <dgm:pt modelId="{B89AA8F3-0510-45A3-A115-DA8D5E527655}">
      <dgm:prSet phldrT="[Text]" custT="1"/>
      <dgm:spPr/>
      <dgm:t>
        <a:bodyPr/>
        <a:lstStyle/>
        <a:p>
          <a:r>
            <a:rPr lang="tr-TR" sz="2400" b="1" dirty="0"/>
            <a:t>Değerlendirme</a:t>
          </a:r>
        </a:p>
      </dgm:t>
    </dgm:pt>
    <dgm:pt modelId="{A7AC59DA-2542-44C8-BF66-8150B93EF44E}" type="parTrans" cxnId="{7F056AC1-8E1F-45AC-BD76-4EE4E4C0C89A}">
      <dgm:prSet/>
      <dgm:spPr/>
      <dgm:t>
        <a:bodyPr/>
        <a:lstStyle/>
        <a:p>
          <a:endParaRPr lang="tr-TR"/>
        </a:p>
      </dgm:t>
    </dgm:pt>
    <dgm:pt modelId="{6E00CE1D-F99F-4F4E-B952-97A752617DED}" type="sibTrans" cxnId="{7F056AC1-8E1F-45AC-BD76-4EE4E4C0C89A}">
      <dgm:prSet/>
      <dgm:spPr/>
      <dgm:t>
        <a:bodyPr/>
        <a:lstStyle/>
        <a:p>
          <a:endParaRPr lang="tr-TR"/>
        </a:p>
      </dgm:t>
    </dgm:pt>
    <dgm:pt modelId="{166D9A24-73E8-4A97-B06F-02D107BF15D7}" type="pres">
      <dgm:prSet presAssocID="{97EAEB5B-5234-4EDC-B390-F10B6A04D566}" presName="cycle" presStyleCnt="0">
        <dgm:presLayoutVars>
          <dgm:dir/>
          <dgm:resizeHandles val="exact"/>
        </dgm:presLayoutVars>
      </dgm:prSet>
      <dgm:spPr/>
    </dgm:pt>
    <dgm:pt modelId="{021865FF-BAC3-498F-A50C-78D75AD29C9F}" type="pres">
      <dgm:prSet presAssocID="{7C882429-ACD7-4EB4-BB8A-64B4EA05BBC9}" presName="node" presStyleLbl="node1" presStyleIdx="0" presStyleCnt="4" custScaleX="230012" custScaleY="97909">
        <dgm:presLayoutVars>
          <dgm:bulletEnabled val="1"/>
        </dgm:presLayoutVars>
      </dgm:prSet>
      <dgm:spPr/>
    </dgm:pt>
    <dgm:pt modelId="{97E80B42-58CB-4FD7-A412-C95B54A7A96F}" type="pres">
      <dgm:prSet presAssocID="{F978BBC6-D60F-43C4-91D1-5A5C7B0B4653}" presName="sibTrans" presStyleLbl="sibTrans2D1" presStyleIdx="0" presStyleCnt="4"/>
      <dgm:spPr/>
    </dgm:pt>
    <dgm:pt modelId="{9307A752-02B6-4646-96ED-D25F0378A445}" type="pres">
      <dgm:prSet presAssocID="{F978BBC6-D60F-43C4-91D1-5A5C7B0B4653}" presName="connectorText" presStyleLbl="sibTrans2D1" presStyleIdx="0" presStyleCnt="4"/>
      <dgm:spPr/>
    </dgm:pt>
    <dgm:pt modelId="{F6B27DAE-A83A-40A9-BA3F-D6F2B8CCC03C}" type="pres">
      <dgm:prSet presAssocID="{9434A1A0-7FBD-4C86-8605-0D5A9433F0D1}" presName="node" presStyleLbl="node1" presStyleIdx="1" presStyleCnt="4" custScaleX="217102" custScaleY="98659" custRadScaleRad="180090" custRadScaleInc="2177">
        <dgm:presLayoutVars>
          <dgm:bulletEnabled val="1"/>
        </dgm:presLayoutVars>
      </dgm:prSet>
      <dgm:spPr/>
    </dgm:pt>
    <dgm:pt modelId="{F9FABF72-0E22-44C3-9DC5-1E6580DC5140}" type="pres">
      <dgm:prSet presAssocID="{26B41496-2751-499A-878F-DEB70AC0AC4C}" presName="sibTrans" presStyleLbl="sibTrans2D1" presStyleIdx="1" presStyleCnt="4"/>
      <dgm:spPr/>
    </dgm:pt>
    <dgm:pt modelId="{0D287CA8-03C6-40C3-B14C-AEBFB9825990}" type="pres">
      <dgm:prSet presAssocID="{26B41496-2751-499A-878F-DEB70AC0AC4C}" presName="connectorText" presStyleLbl="sibTrans2D1" presStyleIdx="1" presStyleCnt="4"/>
      <dgm:spPr/>
    </dgm:pt>
    <dgm:pt modelId="{A47E7262-156B-41C2-956C-5D0793C25F79}" type="pres">
      <dgm:prSet presAssocID="{4B2EFC05-A3D9-412B-9E88-C1EB060EF4E9}" presName="node" presStyleLbl="node1" presStyleIdx="2" presStyleCnt="4" custScaleX="260974" custScaleY="87857" custRadScaleRad="127485" custRadScaleInc="3076">
        <dgm:presLayoutVars>
          <dgm:bulletEnabled val="1"/>
        </dgm:presLayoutVars>
      </dgm:prSet>
      <dgm:spPr/>
    </dgm:pt>
    <dgm:pt modelId="{4A9C9564-8E4A-4A0F-B708-B80E5E88307D}" type="pres">
      <dgm:prSet presAssocID="{DB52BC6B-86B3-423E-8C74-579B10AA58A4}" presName="sibTrans" presStyleLbl="sibTrans2D1" presStyleIdx="2" presStyleCnt="4"/>
      <dgm:spPr/>
    </dgm:pt>
    <dgm:pt modelId="{03BF43AF-BE78-4374-B438-37060A76264B}" type="pres">
      <dgm:prSet presAssocID="{DB52BC6B-86B3-423E-8C74-579B10AA58A4}" presName="connectorText" presStyleLbl="sibTrans2D1" presStyleIdx="2" presStyleCnt="4"/>
      <dgm:spPr/>
    </dgm:pt>
    <dgm:pt modelId="{13CE447B-E077-4CB1-BA4E-3AA03FD3EB2F}" type="pres">
      <dgm:prSet presAssocID="{B89AA8F3-0510-45A3-A115-DA8D5E527655}" presName="node" presStyleLbl="node1" presStyleIdx="3" presStyleCnt="4" custScaleX="222273" custScaleY="108656" custRadScaleRad="206262" custRadScaleInc="1901">
        <dgm:presLayoutVars>
          <dgm:bulletEnabled val="1"/>
        </dgm:presLayoutVars>
      </dgm:prSet>
      <dgm:spPr/>
    </dgm:pt>
    <dgm:pt modelId="{E2927DCE-2A57-463F-B8D4-94DCE2664889}" type="pres">
      <dgm:prSet presAssocID="{6E00CE1D-F99F-4F4E-B952-97A752617DED}" presName="sibTrans" presStyleLbl="sibTrans2D1" presStyleIdx="3" presStyleCnt="4"/>
      <dgm:spPr/>
    </dgm:pt>
    <dgm:pt modelId="{2E0EDDD9-CEE3-43CC-B93B-B1AB89AA4B1A}" type="pres">
      <dgm:prSet presAssocID="{6E00CE1D-F99F-4F4E-B952-97A752617DED}" presName="connectorText" presStyleLbl="sibTrans2D1" presStyleIdx="3" presStyleCnt="4"/>
      <dgm:spPr/>
    </dgm:pt>
  </dgm:ptLst>
  <dgm:cxnLst>
    <dgm:cxn modelId="{EADBBD03-1693-44D2-9924-57DD39FCB768}" type="presOf" srcId="{6E00CE1D-F99F-4F4E-B952-97A752617DED}" destId="{2E0EDDD9-CEE3-43CC-B93B-B1AB89AA4B1A}" srcOrd="1" destOrd="0" presId="urn:microsoft.com/office/officeart/2005/8/layout/cycle2"/>
    <dgm:cxn modelId="{147E3638-9085-4ED4-AA5C-09E156067D29}" type="presOf" srcId="{26B41496-2751-499A-878F-DEB70AC0AC4C}" destId="{0D287CA8-03C6-40C3-B14C-AEBFB9825990}" srcOrd="1" destOrd="0" presId="urn:microsoft.com/office/officeart/2005/8/layout/cycle2"/>
    <dgm:cxn modelId="{1FC0795E-3085-45AD-9287-D1F15EAC0422}" type="presOf" srcId="{9434A1A0-7FBD-4C86-8605-0D5A9433F0D1}" destId="{F6B27DAE-A83A-40A9-BA3F-D6F2B8CCC03C}" srcOrd="0" destOrd="0" presId="urn:microsoft.com/office/officeart/2005/8/layout/cycle2"/>
    <dgm:cxn modelId="{6EDE9E68-C8A3-46B5-BF91-252B823836AF}" type="presOf" srcId="{26B41496-2751-499A-878F-DEB70AC0AC4C}" destId="{F9FABF72-0E22-44C3-9DC5-1E6580DC5140}" srcOrd="0" destOrd="0" presId="urn:microsoft.com/office/officeart/2005/8/layout/cycle2"/>
    <dgm:cxn modelId="{0BDEA368-04F0-4EC4-B8A8-BCC5B70F50AA}" srcId="{97EAEB5B-5234-4EDC-B390-F10B6A04D566}" destId="{9434A1A0-7FBD-4C86-8605-0D5A9433F0D1}" srcOrd="1" destOrd="0" parTransId="{FF05F1C9-36C5-4806-B9F8-97A77D2AB77F}" sibTransId="{26B41496-2751-499A-878F-DEB70AC0AC4C}"/>
    <dgm:cxn modelId="{F9157751-A061-4C95-93D3-3A05EE78570D}" srcId="{97EAEB5B-5234-4EDC-B390-F10B6A04D566}" destId="{7C882429-ACD7-4EB4-BB8A-64B4EA05BBC9}" srcOrd="0" destOrd="0" parTransId="{77678262-F1F3-4EE6-BEBD-2B5FC962BEA3}" sibTransId="{F978BBC6-D60F-43C4-91D1-5A5C7B0B4653}"/>
    <dgm:cxn modelId="{FF22737E-4EE9-4476-960A-A9C37D4D76CC}" type="presOf" srcId="{4B2EFC05-A3D9-412B-9E88-C1EB060EF4E9}" destId="{A47E7262-156B-41C2-956C-5D0793C25F79}" srcOrd="0" destOrd="0" presId="urn:microsoft.com/office/officeart/2005/8/layout/cycle2"/>
    <dgm:cxn modelId="{77F19B84-00D4-408B-8BC6-A64B17DE2B22}" srcId="{97EAEB5B-5234-4EDC-B390-F10B6A04D566}" destId="{4B2EFC05-A3D9-412B-9E88-C1EB060EF4E9}" srcOrd="2" destOrd="0" parTransId="{240E9FFC-7E81-485D-AABA-C76B3F63652A}" sibTransId="{DB52BC6B-86B3-423E-8C74-579B10AA58A4}"/>
    <dgm:cxn modelId="{09F91F85-8FA3-4DF5-B261-90FF3E2B1A90}" type="presOf" srcId="{F978BBC6-D60F-43C4-91D1-5A5C7B0B4653}" destId="{97E80B42-58CB-4FD7-A412-C95B54A7A96F}" srcOrd="0" destOrd="0" presId="urn:microsoft.com/office/officeart/2005/8/layout/cycle2"/>
    <dgm:cxn modelId="{070A318F-45B6-4295-A5FD-338D503E95F2}" type="presOf" srcId="{B89AA8F3-0510-45A3-A115-DA8D5E527655}" destId="{13CE447B-E077-4CB1-BA4E-3AA03FD3EB2F}" srcOrd="0" destOrd="0" presId="urn:microsoft.com/office/officeart/2005/8/layout/cycle2"/>
    <dgm:cxn modelId="{7F056AC1-8E1F-45AC-BD76-4EE4E4C0C89A}" srcId="{97EAEB5B-5234-4EDC-B390-F10B6A04D566}" destId="{B89AA8F3-0510-45A3-A115-DA8D5E527655}" srcOrd="3" destOrd="0" parTransId="{A7AC59DA-2542-44C8-BF66-8150B93EF44E}" sibTransId="{6E00CE1D-F99F-4F4E-B952-97A752617DED}"/>
    <dgm:cxn modelId="{E1FD4FCA-EDE3-44D0-A6F0-D6B492A38E93}" type="presOf" srcId="{97EAEB5B-5234-4EDC-B390-F10B6A04D566}" destId="{166D9A24-73E8-4A97-B06F-02D107BF15D7}" srcOrd="0" destOrd="0" presId="urn:microsoft.com/office/officeart/2005/8/layout/cycle2"/>
    <dgm:cxn modelId="{1FE973CC-1A11-4935-A1A5-0330685E9423}" type="presOf" srcId="{7C882429-ACD7-4EB4-BB8A-64B4EA05BBC9}" destId="{021865FF-BAC3-498F-A50C-78D75AD29C9F}" srcOrd="0" destOrd="0" presId="urn:microsoft.com/office/officeart/2005/8/layout/cycle2"/>
    <dgm:cxn modelId="{108985D6-9B7F-4232-8805-1DD3D89C0CD4}" type="presOf" srcId="{DB52BC6B-86B3-423E-8C74-579B10AA58A4}" destId="{4A9C9564-8E4A-4A0F-B708-B80E5E88307D}" srcOrd="0" destOrd="0" presId="urn:microsoft.com/office/officeart/2005/8/layout/cycle2"/>
    <dgm:cxn modelId="{2387D7E2-6FC5-4AE2-9DAF-DFB9F92D4DE6}" type="presOf" srcId="{6E00CE1D-F99F-4F4E-B952-97A752617DED}" destId="{E2927DCE-2A57-463F-B8D4-94DCE2664889}" srcOrd="0" destOrd="0" presId="urn:microsoft.com/office/officeart/2005/8/layout/cycle2"/>
    <dgm:cxn modelId="{C4C65FE5-0695-4FAF-890C-CEA7497E98C6}" type="presOf" srcId="{F978BBC6-D60F-43C4-91D1-5A5C7B0B4653}" destId="{9307A752-02B6-4646-96ED-D25F0378A445}" srcOrd="1" destOrd="0" presId="urn:microsoft.com/office/officeart/2005/8/layout/cycle2"/>
    <dgm:cxn modelId="{5BCDC3EE-2D62-4C5A-B03A-414CAAB7366F}" type="presOf" srcId="{DB52BC6B-86B3-423E-8C74-579B10AA58A4}" destId="{03BF43AF-BE78-4374-B438-37060A76264B}" srcOrd="1" destOrd="0" presId="urn:microsoft.com/office/officeart/2005/8/layout/cycle2"/>
    <dgm:cxn modelId="{7172926A-50A7-49AE-BE07-13AEEB2334D2}" type="presParOf" srcId="{166D9A24-73E8-4A97-B06F-02D107BF15D7}" destId="{021865FF-BAC3-498F-A50C-78D75AD29C9F}" srcOrd="0" destOrd="0" presId="urn:microsoft.com/office/officeart/2005/8/layout/cycle2"/>
    <dgm:cxn modelId="{D0289211-9B73-4B53-B35F-03E8155EB3BC}" type="presParOf" srcId="{166D9A24-73E8-4A97-B06F-02D107BF15D7}" destId="{97E80B42-58CB-4FD7-A412-C95B54A7A96F}" srcOrd="1" destOrd="0" presId="urn:microsoft.com/office/officeart/2005/8/layout/cycle2"/>
    <dgm:cxn modelId="{0D27D1B2-DDC2-4A95-BC08-225351EC76B8}" type="presParOf" srcId="{97E80B42-58CB-4FD7-A412-C95B54A7A96F}" destId="{9307A752-02B6-4646-96ED-D25F0378A445}" srcOrd="0" destOrd="0" presId="urn:microsoft.com/office/officeart/2005/8/layout/cycle2"/>
    <dgm:cxn modelId="{BF6ED9D2-888F-4BC2-972A-28B88916EB2F}" type="presParOf" srcId="{166D9A24-73E8-4A97-B06F-02D107BF15D7}" destId="{F6B27DAE-A83A-40A9-BA3F-D6F2B8CCC03C}" srcOrd="2" destOrd="0" presId="urn:microsoft.com/office/officeart/2005/8/layout/cycle2"/>
    <dgm:cxn modelId="{0F1EDEF6-8567-43D9-914F-8B836FFD7EB7}" type="presParOf" srcId="{166D9A24-73E8-4A97-B06F-02D107BF15D7}" destId="{F9FABF72-0E22-44C3-9DC5-1E6580DC5140}" srcOrd="3" destOrd="0" presId="urn:microsoft.com/office/officeart/2005/8/layout/cycle2"/>
    <dgm:cxn modelId="{A315E261-01B4-47FB-825A-20C6F3527DFF}" type="presParOf" srcId="{F9FABF72-0E22-44C3-9DC5-1E6580DC5140}" destId="{0D287CA8-03C6-40C3-B14C-AEBFB9825990}" srcOrd="0" destOrd="0" presId="urn:microsoft.com/office/officeart/2005/8/layout/cycle2"/>
    <dgm:cxn modelId="{36D82789-03C1-4D9C-8BFC-17210DFCFBEA}" type="presParOf" srcId="{166D9A24-73E8-4A97-B06F-02D107BF15D7}" destId="{A47E7262-156B-41C2-956C-5D0793C25F79}" srcOrd="4" destOrd="0" presId="urn:microsoft.com/office/officeart/2005/8/layout/cycle2"/>
    <dgm:cxn modelId="{BFFB2EB8-11D8-4C4E-9475-3052142FADEC}" type="presParOf" srcId="{166D9A24-73E8-4A97-B06F-02D107BF15D7}" destId="{4A9C9564-8E4A-4A0F-B708-B80E5E88307D}" srcOrd="5" destOrd="0" presId="urn:microsoft.com/office/officeart/2005/8/layout/cycle2"/>
    <dgm:cxn modelId="{81CFE5C3-AAEF-457E-911D-A6E3D188E258}" type="presParOf" srcId="{4A9C9564-8E4A-4A0F-B708-B80E5E88307D}" destId="{03BF43AF-BE78-4374-B438-37060A76264B}" srcOrd="0" destOrd="0" presId="urn:microsoft.com/office/officeart/2005/8/layout/cycle2"/>
    <dgm:cxn modelId="{767397AC-249F-4BDC-B736-A266547FA962}" type="presParOf" srcId="{166D9A24-73E8-4A97-B06F-02D107BF15D7}" destId="{13CE447B-E077-4CB1-BA4E-3AA03FD3EB2F}" srcOrd="6" destOrd="0" presId="urn:microsoft.com/office/officeart/2005/8/layout/cycle2"/>
    <dgm:cxn modelId="{D4AA154E-1E56-4BF6-94D6-BC2ADC4E40CF}" type="presParOf" srcId="{166D9A24-73E8-4A97-B06F-02D107BF15D7}" destId="{E2927DCE-2A57-463F-B8D4-94DCE2664889}" srcOrd="7" destOrd="0" presId="urn:microsoft.com/office/officeart/2005/8/layout/cycle2"/>
    <dgm:cxn modelId="{AEDEFE73-863D-4A67-A311-D323BB84560D}" type="presParOf" srcId="{E2927DCE-2A57-463F-B8D4-94DCE2664889}" destId="{2E0EDDD9-CEE3-43CC-B93B-B1AB89AA4B1A}"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1865FF-BAC3-498F-A50C-78D75AD29C9F}">
      <dsp:nvSpPr>
        <dsp:cNvPr id="0" name=""/>
        <dsp:cNvSpPr/>
      </dsp:nvSpPr>
      <dsp:spPr>
        <a:xfrm>
          <a:off x="3266205" y="66784"/>
          <a:ext cx="3704020" cy="1576687"/>
        </a:xfrm>
        <a:prstGeom prst="ellipse">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tr-TR" sz="2400" b="1" kern="1200" dirty="0"/>
            <a:t>Ön Koşul</a:t>
          </a:r>
        </a:p>
      </dsp:txBody>
      <dsp:txXfrm>
        <a:off x="3808646" y="297684"/>
        <a:ext cx="2619138" cy="1114887"/>
      </dsp:txXfrm>
    </dsp:sp>
    <dsp:sp modelId="{97E80B42-58CB-4FD7-A412-C95B54A7A96F}">
      <dsp:nvSpPr>
        <dsp:cNvPr id="0" name=""/>
        <dsp:cNvSpPr/>
      </dsp:nvSpPr>
      <dsp:spPr>
        <a:xfrm rot="1787362">
          <a:off x="6382152" y="1461488"/>
          <a:ext cx="539976" cy="54349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tr-TR" sz="2300" kern="1200"/>
        </a:p>
      </dsp:txBody>
      <dsp:txXfrm>
        <a:off x="6392855" y="1529947"/>
        <a:ext cx="377983" cy="326098"/>
      </dsp:txXfrm>
    </dsp:sp>
    <dsp:sp modelId="{F6B27DAE-A83A-40A9-BA3F-D6F2B8CCC03C}">
      <dsp:nvSpPr>
        <dsp:cNvPr id="0" name=""/>
        <dsp:cNvSpPr/>
      </dsp:nvSpPr>
      <dsp:spPr>
        <a:xfrm>
          <a:off x="6446287" y="1821704"/>
          <a:ext cx="3496122" cy="1588764"/>
        </a:xfrm>
        <a:prstGeom prst="ellipse">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tr-TR" sz="2400" b="1" kern="1200" dirty="0"/>
            <a:t>Başvuru</a:t>
          </a:r>
        </a:p>
      </dsp:txBody>
      <dsp:txXfrm>
        <a:off x="6958282" y="2054373"/>
        <a:ext cx="2472132" cy="1123426"/>
      </dsp:txXfrm>
    </dsp:sp>
    <dsp:sp modelId="{F9FABF72-0E22-44C3-9DC5-1E6580DC5140}">
      <dsp:nvSpPr>
        <dsp:cNvPr id="0" name=""/>
        <dsp:cNvSpPr/>
      </dsp:nvSpPr>
      <dsp:spPr>
        <a:xfrm rot="9084120">
          <a:off x="6362671" y="3193934"/>
          <a:ext cx="546558" cy="54349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tr-TR" sz="2300" kern="1200"/>
        </a:p>
      </dsp:txBody>
      <dsp:txXfrm rot="10800000">
        <a:off x="6515774" y="3263610"/>
        <a:ext cx="383509" cy="326098"/>
      </dsp:txXfrm>
    </dsp:sp>
    <dsp:sp modelId="{A47E7262-156B-41C2-956C-5D0793C25F79}">
      <dsp:nvSpPr>
        <dsp:cNvPr id="0" name=""/>
        <dsp:cNvSpPr/>
      </dsp:nvSpPr>
      <dsp:spPr>
        <a:xfrm>
          <a:off x="2964295" y="3614385"/>
          <a:ext cx="4202619" cy="1414813"/>
        </a:xfrm>
        <a:prstGeom prst="ellipse">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tr-TR" sz="2400" b="1" kern="1200" dirty="0"/>
            <a:t>Eğitim</a:t>
          </a:r>
        </a:p>
      </dsp:txBody>
      <dsp:txXfrm>
        <a:off x="3579754" y="3821580"/>
        <a:ext cx="2971701" cy="1000423"/>
      </dsp:txXfrm>
    </dsp:sp>
    <dsp:sp modelId="{4A9C9564-8E4A-4A0F-B708-B80E5E88307D}">
      <dsp:nvSpPr>
        <dsp:cNvPr id="0" name=""/>
        <dsp:cNvSpPr/>
      </dsp:nvSpPr>
      <dsp:spPr>
        <a:xfrm rot="12536023">
          <a:off x="3186917" y="3178454"/>
          <a:ext cx="604001" cy="54349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tr-TR" sz="2300" kern="1200"/>
        </a:p>
      </dsp:txBody>
      <dsp:txXfrm rot="10800000">
        <a:off x="3339790" y="3326594"/>
        <a:ext cx="440952" cy="326098"/>
      </dsp:txXfrm>
    </dsp:sp>
    <dsp:sp modelId="{13CE447B-E077-4CB1-BA4E-3AA03FD3EB2F}">
      <dsp:nvSpPr>
        <dsp:cNvPr id="0" name=""/>
        <dsp:cNvSpPr/>
      </dsp:nvSpPr>
      <dsp:spPr>
        <a:xfrm>
          <a:off x="0" y="1636001"/>
          <a:ext cx="3579394" cy="1749752"/>
        </a:xfrm>
        <a:prstGeom prst="ellipse">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tr-TR" sz="2400" b="1" kern="1200" dirty="0"/>
            <a:t>Değerlendirme</a:t>
          </a:r>
        </a:p>
      </dsp:txBody>
      <dsp:txXfrm>
        <a:off x="524190" y="1892246"/>
        <a:ext cx="2531014" cy="1237262"/>
      </dsp:txXfrm>
    </dsp:sp>
    <dsp:sp modelId="{E2927DCE-2A57-463F-B8D4-94DCE2664889}">
      <dsp:nvSpPr>
        <dsp:cNvPr id="0" name=""/>
        <dsp:cNvSpPr/>
      </dsp:nvSpPr>
      <dsp:spPr>
        <a:xfrm rot="20013135">
          <a:off x="3208565" y="1405233"/>
          <a:ext cx="514991" cy="54349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tr-TR" sz="2300" kern="1200"/>
        </a:p>
      </dsp:txBody>
      <dsp:txXfrm>
        <a:off x="3216650" y="1548337"/>
        <a:ext cx="360494" cy="326098"/>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906871-B117-4C79-9048-65182F213180}" type="datetimeFigureOut">
              <a:rPr lang="tr-TR" smtClean="0"/>
              <a:pPr/>
              <a:t>19.02.2025</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AD5C22-2123-486E-BDC5-204756B3487F}" type="slidenum">
              <a:rPr lang="tr-TR" smtClean="0"/>
              <a:pPr/>
              <a:t>‹#›</a:t>
            </a:fld>
            <a:endParaRPr lang="tr-TR"/>
          </a:p>
        </p:txBody>
      </p:sp>
    </p:spTree>
    <p:extLst>
      <p:ext uri="{BB962C8B-B14F-4D97-AF65-F5344CB8AC3E}">
        <p14:creationId xmlns:p14="http://schemas.microsoft.com/office/powerpoint/2010/main" val="24997267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B49DDCE-794F-4B67-97E7-4DC32C421665}" type="datetime1">
              <a:rPr lang="tr-TR" smtClean="0"/>
              <a:pPr/>
              <a:t>19.02.2025</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2923F7A-5BA3-4B08-934B-811A33E78730}" type="slidenum">
              <a:rPr lang="tr-TR" smtClean="0"/>
              <a:pPr/>
              <a:t>‹#›</a:t>
            </a:fld>
            <a:endParaRPr lang="tr-TR"/>
          </a:p>
        </p:txBody>
      </p:sp>
    </p:spTree>
    <p:extLst>
      <p:ext uri="{BB962C8B-B14F-4D97-AF65-F5344CB8AC3E}">
        <p14:creationId xmlns:p14="http://schemas.microsoft.com/office/powerpoint/2010/main" val="3236023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A07BF17B-C033-49D1-BC91-63065300BB42}" type="datetime1">
              <a:rPr lang="tr-TR" smtClean="0"/>
              <a:pPr/>
              <a:t>19.02.2025</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2923F7A-5BA3-4B08-934B-811A33E78730}" type="slidenum">
              <a:rPr lang="tr-TR" smtClean="0"/>
              <a:pPr/>
              <a:t>‹#›</a:t>
            </a:fld>
            <a:endParaRPr lang="tr-TR"/>
          </a:p>
        </p:txBody>
      </p:sp>
    </p:spTree>
    <p:extLst>
      <p:ext uri="{BB962C8B-B14F-4D97-AF65-F5344CB8AC3E}">
        <p14:creationId xmlns:p14="http://schemas.microsoft.com/office/powerpoint/2010/main" val="1910235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833B8DE9-964E-4D32-94ED-C0EBC187D12E}" type="datetime1">
              <a:rPr lang="tr-TR" smtClean="0"/>
              <a:pPr/>
              <a:t>19.02.2025</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2923F7A-5BA3-4B08-934B-811A33E78730}"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979990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93CF4B71-2FC6-4BB8-948C-2EC72A596247}" type="datetime1">
              <a:rPr lang="tr-TR" smtClean="0"/>
              <a:pPr/>
              <a:t>19.02.2025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2923F7A-5BA3-4B08-934B-811A33E78730}" type="slidenum">
              <a:rPr lang="tr-TR" smtClean="0"/>
              <a:pPr/>
              <a:t>‹#›</a:t>
            </a:fld>
            <a:endParaRPr lang="tr-TR"/>
          </a:p>
        </p:txBody>
      </p:sp>
    </p:spTree>
    <p:extLst>
      <p:ext uri="{BB962C8B-B14F-4D97-AF65-F5344CB8AC3E}">
        <p14:creationId xmlns:p14="http://schemas.microsoft.com/office/powerpoint/2010/main" val="34334323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E1D7F9D2-5D05-4147-ABBB-24AF1BCFC93F}" type="datetime1">
              <a:rPr lang="tr-TR" smtClean="0"/>
              <a:pPr/>
              <a:t>19.02.2025</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2923F7A-5BA3-4B08-934B-811A33E78730}"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723846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4DDAC10C-676F-4A0C-81F2-EBC9692199FB}" type="datetime1">
              <a:rPr lang="tr-TR" smtClean="0"/>
              <a:pPr/>
              <a:t>19.02.2025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2923F7A-5BA3-4B08-934B-811A33E78730}" type="slidenum">
              <a:rPr lang="tr-TR" smtClean="0"/>
              <a:pPr/>
              <a:t>‹#›</a:t>
            </a:fld>
            <a:endParaRPr lang="tr-TR"/>
          </a:p>
        </p:txBody>
      </p:sp>
    </p:spTree>
    <p:extLst>
      <p:ext uri="{BB962C8B-B14F-4D97-AF65-F5344CB8AC3E}">
        <p14:creationId xmlns:p14="http://schemas.microsoft.com/office/powerpoint/2010/main" val="2872605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6944872-32EE-4DBE-8209-E5CACAF0E8C0}" type="datetime1">
              <a:rPr lang="tr-TR" smtClean="0"/>
              <a:pPr/>
              <a:t>19.02.2025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2923F7A-5BA3-4B08-934B-811A33E78730}" type="slidenum">
              <a:rPr lang="tr-TR" smtClean="0"/>
              <a:pPr/>
              <a:t>‹#›</a:t>
            </a:fld>
            <a:endParaRPr lang="tr-TR"/>
          </a:p>
        </p:txBody>
      </p:sp>
    </p:spTree>
    <p:extLst>
      <p:ext uri="{BB962C8B-B14F-4D97-AF65-F5344CB8AC3E}">
        <p14:creationId xmlns:p14="http://schemas.microsoft.com/office/powerpoint/2010/main" val="36074266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F5F9E243-401D-463B-95CD-F5E4FE5E0557}" type="datetime1">
              <a:rPr lang="tr-TR" smtClean="0"/>
              <a:pPr/>
              <a:t>19.02.2025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2923F7A-5BA3-4B08-934B-811A33E78730}" type="slidenum">
              <a:rPr lang="tr-TR" smtClean="0"/>
              <a:pPr/>
              <a:t>‹#›</a:t>
            </a:fld>
            <a:endParaRPr lang="tr-TR"/>
          </a:p>
        </p:txBody>
      </p:sp>
    </p:spTree>
    <p:extLst>
      <p:ext uri="{BB962C8B-B14F-4D97-AF65-F5344CB8AC3E}">
        <p14:creationId xmlns:p14="http://schemas.microsoft.com/office/powerpoint/2010/main" val="3851926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18EFF60-B28B-43D4-95C4-1C0D0106763E}" type="datetime1">
              <a:rPr lang="tr-TR" smtClean="0"/>
              <a:pPr/>
              <a:t>19.02.2025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2923F7A-5BA3-4B08-934B-811A33E78730}" type="slidenum">
              <a:rPr lang="tr-TR" smtClean="0"/>
              <a:pPr/>
              <a:t>‹#›</a:t>
            </a:fld>
            <a:endParaRPr lang="tr-TR"/>
          </a:p>
        </p:txBody>
      </p:sp>
    </p:spTree>
    <p:extLst>
      <p:ext uri="{BB962C8B-B14F-4D97-AF65-F5344CB8AC3E}">
        <p14:creationId xmlns:p14="http://schemas.microsoft.com/office/powerpoint/2010/main" val="2959007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76FC25C8-FD6D-4C2E-850D-D5E3A8417BDE}" type="datetime1">
              <a:rPr lang="tr-TR" smtClean="0"/>
              <a:pPr/>
              <a:t>19.02.2025</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2923F7A-5BA3-4B08-934B-811A33E78730}" type="slidenum">
              <a:rPr lang="tr-TR" smtClean="0"/>
              <a:pPr/>
              <a:t>‹#›</a:t>
            </a:fld>
            <a:endParaRPr lang="tr-TR"/>
          </a:p>
        </p:txBody>
      </p:sp>
    </p:spTree>
    <p:extLst>
      <p:ext uri="{BB962C8B-B14F-4D97-AF65-F5344CB8AC3E}">
        <p14:creationId xmlns:p14="http://schemas.microsoft.com/office/powerpoint/2010/main" val="4088563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0788870-C863-4D8E-AB7D-3D9195875698}" type="datetime1">
              <a:rPr lang="tr-TR" smtClean="0"/>
              <a:pPr/>
              <a:t>19.02.2025</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2923F7A-5BA3-4B08-934B-811A33E78730}" type="slidenum">
              <a:rPr lang="tr-TR" smtClean="0"/>
              <a:pPr/>
              <a:t>‹#›</a:t>
            </a:fld>
            <a:endParaRPr lang="tr-TR"/>
          </a:p>
        </p:txBody>
      </p:sp>
    </p:spTree>
    <p:extLst>
      <p:ext uri="{BB962C8B-B14F-4D97-AF65-F5344CB8AC3E}">
        <p14:creationId xmlns:p14="http://schemas.microsoft.com/office/powerpoint/2010/main" val="2684318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A75CA4F-73DB-4A13-AD33-43EA4739687B}" type="datetime1">
              <a:rPr lang="tr-TR" smtClean="0"/>
              <a:pPr/>
              <a:t>19.02.2025</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2923F7A-5BA3-4B08-934B-811A33E78730}" type="slidenum">
              <a:rPr lang="tr-TR" smtClean="0"/>
              <a:pPr/>
              <a:t>‹#›</a:t>
            </a:fld>
            <a:endParaRPr lang="tr-TR"/>
          </a:p>
        </p:txBody>
      </p:sp>
    </p:spTree>
    <p:extLst>
      <p:ext uri="{BB962C8B-B14F-4D97-AF65-F5344CB8AC3E}">
        <p14:creationId xmlns:p14="http://schemas.microsoft.com/office/powerpoint/2010/main" val="3408170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12BB1E84-F30A-495F-B101-26BBD1120A61}" type="datetime1">
              <a:rPr lang="tr-TR" smtClean="0"/>
              <a:pPr/>
              <a:t>19.02.2025</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2923F7A-5BA3-4B08-934B-811A33E78730}" type="slidenum">
              <a:rPr lang="tr-TR" smtClean="0"/>
              <a:pPr/>
              <a:t>‹#›</a:t>
            </a:fld>
            <a:endParaRPr lang="tr-TR"/>
          </a:p>
        </p:txBody>
      </p:sp>
    </p:spTree>
    <p:extLst>
      <p:ext uri="{BB962C8B-B14F-4D97-AF65-F5344CB8AC3E}">
        <p14:creationId xmlns:p14="http://schemas.microsoft.com/office/powerpoint/2010/main" val="3870968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CC5FF4-8ABE-4941-B19B-90FDDEB15E07}" type="datetime1">
              <a:rPr lang="tr-TR" smtClean="0"/>
              <a:pPr/>
              <a:t>19.02.2025</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2923F7A-5BA3-4B08-934B-811A33E78730}" type="slidenum">
              <a:rPr lang="tr-TR" smtClean="0"/>
              <a:pPr/>
              <a:t>‹#›</a:t>
            </a:fld>
            <a:endParaRPr lang="tr-TR"/>
          </a:p>
        </p:txBody>
      </p:sp>
    </p:spTree>
    <p:extLst>
      <p:ext uri="{BB962C8B-B14F-4D97-AF65-F5344CB8AC3E}">
        <p14:creationId xmlns:p14="http://schemas.microsoft.com/office/powerpoint/2010/main" val="363051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545807B-C62B-4B9B-BEDE-4C3ECAD68CD4}" type="datetime1">
              <a:rPr lang="tr-TR" smtClean="0"/>
              <a:pPr/>
              <a:t>19.02.2025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2923F7A-5BA3-4B08-934B-811A33E78730}" type="slidenum">
              <a:rPr lang="tr-TR" smtClean="0"/>
              <a:pPr/>
              <a:t>‹#›</a:t>
            </a:fld>
            <a:endParaRPr lang="tr-TR"/>
          </a:p>
        </p:txBody>
      </p:sp>
    </p:spTree>
    <p:extLst>
      <p:ext uri="{BB962C8B-B14F-4D97-AF65-F5344CB8AC3E}">
        <p14:creationId xmlns:p14="http://schemas.microsoft.com/office/powerpoint/2010/main" val="2658768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F71856D5-CE17-4755-9DBB-4FB8CCD03E4E}" type="datetime1">
              <a:rPr lang="tr-TR" smtClean="0"/>
              <a:pPr/>
              <a:t>19.02.2025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2923F7A-5BA3-4B08-934B-811A33E78730}" type="slidenum">
              <a:rPr lang="tr-TR" smtClean="0"/>
              <a:pPr/>
              <a:t>‹#›</a:t>
            </a:fld>
            <a:endParaRPr lang="tr-TR"/>
          </a:p>
        </p:txBody>
      </p:sp>
    </p:spTree>
    <p:extLst>
      <p:ext uri="{BB962C8B-B14F-4D97-AF65-F5344CB8AC3E}">
        <p14:creationId xmlns:p14="http://schemas.microsoft.com/office/powerpoint/2010/main" val="983094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24E370B-B7D7-477C-A8B4-983C0E65F0A7}" type="datetime1">
              <a:rPr lang="tr-TR" smtClean="0"/>
              <a:pPr/>
              <a:t>19.02.2025</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2923F7A-5BA3-4B08-934B-811A33E78730}" type="slidenum">
              <a:rPr lang="tr-TR" smtClean="0"/>
              <a:pPr/>
              <a:t>‹#›</a:t>
            </a:fld>
            <a:endParaRPr lang="tr-TR"/>
          </a:p>
        </p:txBody>
      </p:sp>
    </p:spTree>
    <p:extLst>
      <p:ext uri="{BB962C8B-B14F-4D97-AF65-F5344CB8AC3E}">
        <p14:creationId xmlns:p14="http://schemas.microsoft.com/office/powerpoint/2010/main" val="251378649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589212" y="2514598"/>
            <a:ext cx="8915399" cy="2262781"/>
          </a:xfrm>
        </p:spPr>
        <p:txBody>
          <a:bodyPr>
            <a:normAutofit/>
          </a:bodyPr>
          <a:lstStyle/>
          <a:p>
            <a:pPr algn="ctr"/>
            <a:r>
              <a:rPr lang="tr-TR" sz="4800" dirty="0">
                <a:latin typeface="Times New Roman" panose="02020603050405020304" pitchFamily="18" charset="0"/>
                <a:cs typeface="Times New Roman" panose="02020603050405020304" pitchFamily="18" charset="0"/>
              </a:rPr>
              <a:t>İşletmede Mesleki Eğitim (İME) Bilgilendirme Sunumu</a:t>
            </a:r>
          </a:p>
        </p:txBody>
      </p:sp>
      <p:sp>
        <p:nvSpPr>
          <p:cNvPr id="3" name="Alt Başlık 2"/>
          <p:cNvSpPr>
            <a:spLocks noGrp="1"/>
          </p:cNvSpPr>
          <p:nvPr>
            <p:ph type="subTitle" idx="1"/>
          </p:nvPr>
        </p:nvSpPr>
        <p:spPr/>
        <p:txBody>
          <a:bodyPr>
            <a:normAutofit/>
          </a:bodyPr>
          <a:lstStyle/>
          <a:p>
            <a:pPr algn="ctr"/>
            <a:r>
              <a:rPr lang="tr-TR" sz="2400" dirty="0"/>
              <a:t>Dumlupınar Meslek Yüksekokulu</a:t>
            </a:r>
          </a:p>
          <a:p>
            <a:pPr algn="ctr"/>
            <a:r>
              <a:rPr lang="tr-TR" sz="2400" dirty="0"/>
              <a:t>İME Koordinatörlüğü</a:t>
            </a:r>
          </a:p>
        </p:txBody>
      </p:sp>
      <p:pic>
        <p:nvPicPr>
          <p:cNvPr id="1030" name="Picture 6" descr="https://www.dpu.edu.tr/app/views/panel/ckfinder/userfiles/1/images/logolar/dpu-logo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03471" y="162857"/>
            <a:ext cx="1886879" cy="1898171"/>
          </a:xfrm>
          <a:prstGeom prst="rect">
            <a:avLst/>
          </a:prstGeom>
          <a:noFill/>
          <a:extLst>
            <a:ext uri="{909E8E84-426E-40DD-AFC4-6F175D3DCCD1}">
              <a14:hiddenFill xmlns:a14="http://schemas.microsoft.com/office/drawing/2010/main">
                <a:solidFill>
                  <a:srgbClr val="FFFFFF"/>
                </a:solidFill>
              </a14:hiddenFill>
            </a:ext>
          </a:extLst>
        </p:spPr>
      </p:pic>
      <p:sp>
        <p:nvSpPr>
          <p:cNvPr id="4" name="Metin kutusu 3"/>
          <p:cNvSpPr txBox="1"/>
          <p:nvPr/>
        </p:nvSpPr>
        <p:spPr>
          <a:xfrm>
            <a:off x="3614057" y="595086"/>
            <a:ext cx="1828800" cy="923330"/>
          </a:xfrm>
          <a:prstGeom prst="rect">
            <a:avLst/>
          </a:prstGeom>
          <a:noFill/>
        </p:spPr>
        <p:txBody>
          <a:bodyPr wrap="square" rtlCol="0">
            <a:spAutoFit/>
          </a:bodyPr>
          <a:lstStyle/>
          <a:p>
            <a:pPr algn="ctr"/>
            <a:r>
              <a:rPr lang="tr-TR" dirty="0">
                <a:latin typeface="Times New Roman" panose="02020603050405020304" pitchFamily="18" charset="0"/>
                <a:cs typeface="Times New Roman" panose="02020603050405020304" pitchFamily="18" charset="0"/>
              </a:rPr>
              <a:t>T.C. KÜTAHYA DUMLUPINAR ÜNİVERSİTESİ</a:t>
            </a:r>
          </a:p>
        </p:txBody>
      </p:sp>
      <p:sp>
        <p:nvSpPr>
          <p:cNvPr id="8" name="Metin kutusu 7"/>
          <p:cNvSpPr txBox="1"/>
          <p:nvPr/>
        </p:nvSpPr>
        <p:spPr>
          <a:xfrm>
            <a:off x="8650963" y="595086"/>
            <a:ext cx="1958979" cy="923330"/>
          </a:xfrm>
          <a:prstGeom prst="rect">
            <a:avLst/>
          </a:prstGeom>
          <a:noFill/>
        </p:spPr>
        <p:txBody>
          <a:bodyPr wrap="square" rtlCol="0">
            <a:spAutoFit/>
          </a:bodyPr>
          <a:lstStyle/>
          <a:p>
            <a:pPr algn="ctr"/>
            <a:r>
              <a:rPr lang="tr-TR" dirty="0">
                <a:latin typeface="Times New Roman" panose="02020603050405020304" pitchFamily="18" charset="0"/>
                <a:cs typeface="Times New Roman" panose="02020603050405020304" pitchFamily="18" charset="0"/>
              </a:rPr>
              <a:t>DUMLUPINAR MESLEK YÜKSEKOKULU</a:t>
            </a:r>
          </a:p>
        </p:txBody>
      </p:sp>
      <p:sp>
        <p:nvSpPr>
          <p:cNvPr id="5" name="Slayt Numarası Yer Tutucusu 4"/>
          <p:cNvSpPr>
            <a:spLocks noGrp="1"/>
          </p:cNvSpPr>
          <p:nvPr>
            <p:ph type="sldNum" sz="quarter" idx="12"/>
          </p:nvPr>
        </p:nvSpPr>
        <p:spPr/>
        <p:txBody>
          <a:bodyPr/>
          <a:lstStyle/>
          <a:p>
            <a:fld id="{52923F7A-5BA3-4B08-934B-811A33E78730}" type="slidenum">
              <a:rPr lang="tr-TR" smtClean="0"/>
              <a:pPr/>
              <a:t>1</a:t>
            </a:fld>
            <a:endParaRPr lang="tr-TR"/>
          </a:p>
        </p:txBody>
      </p:sp>
    </p:spTree>
    <p:extLst>
      <p:ext uri="{BB962C8B-B14F-4D97-AF65-F5344CB8AC3E}">
        <p14:creationId xmlns:p14="http://schemas.microsoft.com/office/powerpoint/2010/main" val="3487169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İME Uygulamasının Topluma Faydaları Nelerdir?</a:t>
            </a:r>
          </a:p>
        </p:txBody>
      </p:sp>
      <p:sp>
        <p:nvSpPr>
          <p:cNvPr id="3" name="İçerik Yer Tutucusu 2"/>
          <p:cNvSpPr>
            <a:spLocks noGrp="1"/>
          </p:cNvSpPr>
          <p:nvPr>
            <p:ph idx="1"/>
          </p:nvPr>
        </p:nvSpPr>
        <p:spPr/>
        <p:txBody>
          <a:bodyPr>
            <a:normAutofit/>
          </a:bodyPr>
          <a:lstStyle/>
          <a:p>
            <a:pPr algn="just"/>
            <a:r>
              <a:rPr lang="tr-TR" dirty="0">
                <a:latin typeface="Times New Roman" pitchFamily="18" charset="0"/>
                <a:cs typeface="Times New Roman" pitchFamily="18" charset="0"/>
              </a:rPr>
              <a:t>Üniversite iş dünyası ve toplumun işbirliği içinde hareket etmesi ile </a:t>
            </a:r>
            <a:r>
              <a:rPr lang="tr-TR" b="1" dirty="0">
                <a:latin typeface="Times New Roman" pitchFamily="18" charset="0"/>
                <a:cs typeface="Times New Roman" pitchFamily="18" charset="0"/>
              </a:rPr>
              <a:t>ülke kalkınması hızlanacak ve işsizlik oranı azalacak,</a:t>
            </a:r>
          </a:p>
          <a:p>
            <a:pPr algn="just"/>
            <a:r>
              <a:rPr lang="tr-TR" dirty="0">
                <a:latin typeface="Times New Roman" pitchFamily="18" charset="0"/>
                <a:cs typeface="Times New Roman" pitchFamily="18" charset="0"/>
              </a:rPr>
              <a:t>Ailenin çocuklarının </a:t>
            </a:r>
            <a:r>
              <a:rPr lang="tr-TR" b="1" dirty="0">
                <a:latin typeface="Times New Roman" pitchFamily="18" charset="0"/>
                <a:cs typeface="Times New Roman" pitchFamily="18" charset="0"/>
              </a:rPr>
              <a:t>geleceği ile ilgili endişeleri azalacak,</a:t>
            </a:r>
          </a:p>
          <a:p>
            <a:pPr algn="just"/>
            <a:r>
              <a:rPr lang="tr-TR" dirty="0">
                <a:latin typeface="Times New Roman" pitchFamily="18" charset="0"/>
                <a:cs typeface="Times New Roman" pitchFamily="18" charset="0"/>
              </a:rPr>
              <a:t>İşletmelerdeki çalışanlar öğrencilerden sorumlu akademik personel ile iletişime geçip toplumsal ve teknolojik sorunları kolaylıkla paylaşabilecekleri için </a:t>
            </a:r>
            <a:r>
              <a:rPr lang="tr-TR" b="1" dirty="0">
                <a:latin typeface="Times New Roman" pitchFamily="18" charset="0"/>
                <a:cs typeface="Times New Roman" pitchFamily="18" charset="0"/>
              </a:rPr>
              <a:t>toplum ve üniversite işbirliği sağlanmış olacak,</a:t>
            </a:r>
          </a:p>
          <a:p>
            <a:pPr algn="just"/>
            <a:r>
              <a:rPr lang="tr-TR" dirty="0">
                <a:latin typeface="Times New Roman" pitchFamily="18" charset="0"/>
                <a:cs typeface="Times New Roman" pitchFamily="18" charset="0"/>
              </a:rPr>
              <a:t>Çocukları vasıflı olarak yetişen ailelerin </a:t>
            </a:r>
            <a:r>
              <a:rPr lang="tr-TR" b="1" dirty="0">
                <a:latin typeface="Times New Roman" pitchFamily="18" charset="0"/>
                <a:cs typeface="Times New Roman" pitchFamily="18" charset="0"/>
              </a:rPr>
              <a:t>kendine güvenini artacaktır</a:t>
            </a:r>
            <a:r>
              <a:rPr lang="tr-TR" dirty="0">
                <a:latin typeface="Times New Roman" pitchFamily="18" charset="0"/>
                <a:cs typeface="Times New Roman" pitchFamily="18" charset="0"/>
              </a:rPr>
              <a:t>. </a:t>
            </a:r>
          </a:p>
          <a:p>
            <a:pPr marL="0" indent="0" algn="just">
              <a:buNone/>
            </a:pPr>
            <a:endParaRPr lang="tr-TR" dirty="0"/>
          </a:p>
        </p:txBody>
      </p:sp>
      <p:sp>
        <p:nvSpPr>
          <p:cNvPr id="4" name="Slayt Numarası Yer Tutucusu 3"/>
          <p:cNvSpPr>
            <a:spLocks noGrp="1"/>
          </p:cNvSpPr>
          <p:nvPr>
            <p:ph type="sldNum" sz="quarter" idx="12"/>
          </p:nvPr>
        </p:nvSpPr>
        <p:spPr/>
        <p:txBody>
          <a:bodyPr/>
          <a:lstStyle/>
          <a:p>
            <a:fld id="{52923F7A-5BA3-4B08-934B-811A33E78730}" type="slidenum">
              <a:rPr lang="tr-TR" smtClean="0"/>
              <a:pPr/>
              <a:t>10</a:t>
            </a:fld>
            <a:endParaRPr lang="tr-TR"/>
          </a:p>
        </p:txBody>
      </p:sp>
    </p:spTree>
    <p:extLst>
      <p:ext uri="{BB962C8B-B14F-4D97-AF65-F5344CB8AC3E}">
        <p14:creationId xmlns:p14="http://schemas.microsoft.com/office/powerpoint/2010/main" val="9216133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İME Uygulamasının Öğrenciye Faydaları Nelerdir?</a:t>
            </a:r>
          </a:p>
        </p:txBody>
      </p:sp>
      <p:sp>
        <p:nvSpPr>
          <p:cNvPr id="3" name="İçerik Yer Tutucusu 2"/>
          <p:cNvSpPr>
            <a:spLocks noGrp="1"/>
          </p:cNvSpPr>
          <p:nvPr>
            <p:ph idx="1"/>
          </p:nvPr>
        </p:nvSpPr>
        <p:spPr>
          <a:xfrm>
            <a:off x="2589212" y="2133599"/>
            <a:ext cx="8915400" cy="4186989"/>
          </a:xfrm>
        </p:spPr>
        <p:txBody>
          <a:bodyPr>
            <a:normAutofit fontScale="92500" lnSpcReduction="20000"/>
          </a:bodyPr>
          <a:lstStyle/>
          <a:p>
            <a:pPr algn="just"/>
            <a:r>
              <a:rPr lang="tr-TR" sz="1900" dirty="0">
                <a:latin typeface="Times New Roman" panose="02020603050405020304" pitchFamily="18" charset="0"/>
                <a:cs typeface="Times New Roman" panose="02020603050405020304" pitchFamily="18" charset="0"/>
              </a:rPr>
              <a:t>Öğrencilerimiz teorik derslerde öğrendiklerini iş yeri uygulamasıyla pekiştirerek </a:t>
            </a:r>
            <a:r>
              <a:rPr lang="tr-TR" sz="1900" b="1" dirty="0">
                <a:latin typeface="Times New Roman" panose="02020603050405020304" pitchFamily="18" charset="0"/>
                <a:cs typeface="Times New Roman" panose="02020603050405020304" pitchFamily="18" charset="0"/>
              </a:rPr>
              <a:t>uygulama becerisi kazanacak</a:t>
            </a:r>
            <a:r>
              <a:rPr lang="tr-TR" sz="1900" dirty="0">
                <a:latin typeface="Times New Roman" panose="02020603050405020304" pitchFamily="18" charset="0"/>
                <a:cs typeface="Times New Roman" panose="02020603050405020304" pitchFamily="18" charset="0"/>
              </a:rPr>
              <a:t>,</a:t>
            </a:r>
          </a:p>
          <a:p>
            <a:pPr algn="just"/>
            <a:r>
              <a:rPr lang="tr-TR" sz="1900" dirty="0">
                <a:latin typeface="Times New Roman" panose="02020603050405020304" pitchFamily="18" charset="0"/>
                <a:cs typeface="Times New Roman" panose="02020603050405020304" pitchFamily="18" charset="0"/>
              </a:rPr>
              <a:t>Sorumluluk duygusu ve takım çalışmasına yatkınlığı artacak ve </a:t>
            </a:r>
            <a:r>
              <a:rPr lang="tr-TR" sz="1900" b="1" dirty="0">
                <a:latin typeface="Times New Roman" panose="02020603050405020304" pitchFamily="18" charset="0"/>
                <a:cs typeface="Times New Roman" panose="02020603050405020304" pitchFamily="18" charset="0"/>
              </a:rPr>
              <a:t>özgüveni gelişecek</a:t>
            </a:r>
            <a:r>
              <a:rPr lang="tr-TR" sz="1900" dirty="0">
                <a:latin typeface="Times New Roman" panose="02020603050405020304" pitchFamily="18" charset="0"/>
                <a:cs typeface="Times New Roman" panose="02020603050405020304" pitchFamily="18" charset="0"/>
              </a:rPr>
              <a:t>,</a:t>
            </a:r>
          </a:p>
          <a:p>
            <a:pPr algn="just"/>
            <a:r>
              <a:rPr lang="tr-TR" sz="1900" dirty="0">
                <a:latin typeface="Times New Roman" panose="02020603050405020304" pitchFamily="18" charset="0"/>
                <a:cs typeface="Times New Roman" panose="02020603050405020304" pitchFamily="18" charset="0"/>
              </a:rPr>
              <a:t>Günün teknolojisini uygulayarak yetişeceği için </a:t>
            </a:r>
            <a:r>
              <a:rPr lang="tr-TR" sz="1900" b="1" dirty="0">
                <a:latin typeface="Times New Roman" panose="02020603050405020304" pitchFamily="18" charset="0"/>
                <a:cs typeface="Times New Roman" panose="02020603050405020304" pitchFamily="18" charset="0"/>
              </a:rPr>
              <a:t>iş bulma imkanı kolaylaşacak,</a:t>
            </a:r>
          </a:p>
          <a:p>
            <a:pPr algn="just"/>
            <a:r>
              <a:rPr lang="tr-TR" sz="1900" dirty="0">
                <a:latin typeface="Times New Roman" panose="02020603050405020304" pitchFamily="18" charset="0"/>
                <a:cs typeface="Times New Roman" panose="02020603050405020304" pitchFamily="18" charset="0"/>
              </a:rPr>
              <a:t>Gelecekle ilgili hedeflerini şekillendirecek ve </a:t>
            </a:r>
            <a:r>
              <a:rPr lang="tr-TR" sz="1900" b="1" dirty="0">
                <a:latin typeface="Times New Roman" panose="02020603050405020304" pitchFamily="18" charset="0"/>
                <a:cs typeface="Times New Roman" panose="02020603050405020304" pitchFamily="18" charset="0"/>
              </a:rPr>
              <a:t>kariyer planlaması yapmakta zorlanmayacak</a:t>
            </a:r>
            <a:r>
              <a:rPr lang="tr-TR" sz="1900" dirty="0">
                <a:latin typeface="Times New Roman" panose="02020603050405020304" pitchFamily="18" charset="0"/>
                <a:cs typeface="Times New Roman" panose="02020603050405020304" pitchFamily="18" charset="0"/>
              </a:rPr>
              <a:t>,</a:t>
            </a:r>
          </a:p>
          <a:p>
            <a:pPr algn="just"/>
            <a:r>
              <a:rPr lang="tr-TR" sz="1900" dirty="0">
                <a:latin typeface="Times New Roman" panose="02020603050405020304" pitchFamily="18" charset="0"/>
                <a:cs typeface="Times New Roman" panose="02020603050405020304" pitchFamily="18" charset="0"/>
              </a:rPr>
              <a:t>Gerçekleri ile daha erken tanışacak ve uyum süreci hızlanacak iş disiplinin  anlam ve önemini kavrayacak,</a:t>
            </a:r>
          </a:p>
          <a:p>
            <a:pPr algn="just"/>
            <a:r>
              <a:rPr lang="tr-TR" sz="1900" b="1" dirty="0">
                <a:latin typeface="Times New Roman" panose="02020603050405020304" pitchFamily="18" charset="0"/>
                <a:cs typeface="Times New Roman" panose="02020603050405020304" pitchFamily="18" charset="0"/>
              </a:rPr>
              <a:t>Kendini tanıyacak ve yeteneklerinin farkına varacak</a:t>
            </a:r>
            <a:r>
              <a:rPr lang="tr-TR" sz="1900" dirty="0">
                <a:latin typeface="Times New Roman" panose="02020603050405020304" pitchFamily="18" charset="0"/>
                <a:cs typeface="Times New Roman" panose="02020603050405020304" pitchFamily="18" charset="0"/>
              </a:rPr>
              <a:t>,</a:t>
            </a:r>
          </a:p>
          <a:p>
            <a:pPr algn="just"/>
            <a:r>
              <a:rPr lang="tr-TR" sz="1900" dirty="0">
                <a:latin typeface="Times New Roman" panose="02020603050405020304" pitchFamily="18" charset="0"/>
                <a:cs typeface="Times New Roman" panose="02020603050405020304" pitchFamily="18" charset="0"/>
              </a:rPr>
              <a:t>İş yerinin uygun görmesi halinde mezun olur </a:t>
            </a:r>
            <a:r>
              <a:rPr lang="tr-TR" sz="1900" b="1" dirty="0">
                <a:latin typeface="Times New Roman" panose="02020603050405020304" pitchFamily="18" charset="0"/>
                <a:cs typeface="Times New Roman" panose="02020603050405020304" pitchFamily="18" charset="0"/>
              </a:rPr>
              <a:t>olmaz aynı iş yerinde çalışma imkanı bulacak,</a:t>
            </a:r>
          </a:p>
          <a:p>
            <a:pPr algn="just"/>
            <a:r>
              <a:rPr lang="tr-TR" sz="1900" b="1" dirty="0">
                <a:latin typeface="Times New Roman" panose="02020603050405020304" pitchFamily="18" charset="0"/>
                <a:cs typeface="Times New Roman" panose="02020603050405020304" pitchFamily="18" charset="0"/>
              </a:rPr>
              <a:t>Tecrübe eksikliğini giderme fırsatı yakalayacak,</a:t>
            </a:r>
          </a:p>
          <a:p>
            <a:pPr algn="just"/>
            <a:r>
              <a:rPr lang="tr-TR" sz="1900" dirty="0">
                <a:latin typeface="Times New Roman" panose="02020603050405020304" pitchFamily="18" charset="0"/>
                <a:cs typeface="Times New Roman" panose="02020603050405020304" pitchFamily="18" charset="0"/>
              </a:rPr>
              <a:t>Program süresince </a:t>
            </a:r>
            <a:r>
              <a:rPr lang="tr-TR" sz="1900" b="1" dirty="0">
                <a:latin typeface="Times New Roman" panose="02020603050405020304" pitchFamily="18" charset="0"/>
                <a:cs typeface="Times New Roman" panose="02020603050405020304" pitchFamily="18" charset="0"/>
              </a:rPr>
              <a:t>gelir elde etme imkanı bulacaktır.</a:t>
            </a:r>
          </a:p>
          <a:p>
            <a:pPr marL="0" indent="0">
              <a:buNone/>
            </a:pPr>
            <a:endParaRPr lang="tr-TR" dirty="0"/>
          </a:p>
        </p:txBody>
      </p:sp>
      <p:sp>
        <p:nvSpPr>
          <p:cNvPr id="4" name="Slayt Numarası Yer Tutucusu 3"/>
          <p:cNvSpPr>
            <a:spLocks noGrp="1"/>
          </p:cNvSpPr>
          <p:nvPr>
            <p:ph type="sldNum" sz="quarter" idx="12"/>
          </p:nvPr>
        </p:nvSpPr>
        <p:spPr/>
        <p:txBody>
          <a:bodyPr/>
          <a:lstStyle/>
          <a:p>
            <a:fld id="{52923F7A-5BA3-4B08-934B-811A33E78730}" type="slidenum">
              <a:rPr lang="tr-TR" smtClean="0"/>
              <a:pPr/>
              <a:t>11</a:t>
            </a:fld>
            <a:endParaRPr lang="tr-TR"/>
          </a:p>
        </p:txBody>
      </p:sp>
    </p:spTree>
    <p:extLst>
      <p:ext uri="{BB962C8B-B14F-4D97-AF65-F5344CB8AC3E}">
        <p14:creationId xmlns:p14="http://schemas.microsoft.com/office/powerpoint/2010/main" val="5856531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İME Uygulamasının İş Dünyasına Faydaları Nelerdir?</a:t>
            </a:r>
          </a:p>
        </p:txBody>
      </p:sp>
      <p:sp>
        <p:nvSpPr>
          <p:cNvPr id="3" name="İçerik Yer Tutucusu 2"/>
          <p:cNvSpPr>
            <a:spLocks noGrp="1"/>
          </p:cNvSpPr>
          <p:nvPr>
            <p:ph idx="1"/>
          </p:nvPr>
        </p:nvSpPr>
        <p:spPr>
          <a:xfrm>
            <a:off x="2589212" y="2133599"/>
            <a:ext cx="8915400" cy="4411579"/>
          </a:xfrm>
        </p:spPr>
        <p:txBody>
          <a:bodyPr>
            <a:normAutofit/>
          </a:bodyPr>
          <a:lstStyle/>
          <a:p>
            <a:pPr algn="just"/>
            <a:r>
              <a:rPr lang="tr-TR" dirty="0">
                <a:latin typeface="Times New Roman" panose="02020603050405020304" pitchFamily="18" charset="0"/>
                <a:cs typeface="Times New Roman" panose="02020603050405020304" pitchFamily="18" charset="0"/>
              </a:rPr>
              <a:t>İş ve üretim süreçlerini bizzat görerek mesleki deneyim kazanan meslek elemanları yetiştirilecek ve istihdam kolaylaşacak,</a:t>
            </a:r>
          </a:p>
          <a:p>
            <a:pPr algn="just"/>
            <a:r>
              <a:rPr lang="tr-TR" dirty="0">
                <a:latin typeface="Times New Roman" panose="02020603050405020304" pitchFamily="18" charset="0"/>
                <a:cs typeface="Times New Roman" panose="02020603050405020304" pitchFamily="18" charset="0"/>
              </a:rPr>
              <a:t>İhtiyaç duyulan nitelik ve uygulama becerisine sahip bireyler yetiştirilerek doğru işe doğru personelin hazırlanması ve yerleştirilmesi sağlanacak,</a:t>
            </a:r>
          </a:p>
          <a:p>
            <a:pPr algn="just"/>
            <a:r>
              <a:rPr lang="tr-TR" dirty="0">
                <a:latin typeface="Times New Roman" panose="02020603050405020304" pitchFamily="18" charset="0"/>
                <a:cs typeface="Times New Roman" panose="02020603050405020304" pitchFamily="18" charset="0"/>
              </a:rPr>
              <a:t>İş dünyası ile akademik personelin işbirliği yapmasıyla üniversitedeki eğitim programları ve içerikleri iş dünyasının gereksinimleri doğrultusunda güncellenecek olup, işletmelere faydalı bireyler yetiştirilecek,</a:t>
            </a:r>
          </a:p>
          <a:p>
            <a:pPr algn="just"/>
            <a:r>
              <a:rPr lang="tr-TR" dirty="0">
                <a:latin typeface="Times New Roman" panose="02020603050405020304" pitchFamily="18" charset="0"/>
                <a:cs typeface="Times New Roman" panose="02020603050405020304" pitchFamily="18" charset="0"/>
              </a:rPr>
              <a:t>İşletmeler ihtiyaçlarına uygun öğrencileri belirleyebilecek ve uyumlu bir çalışma ortamı sağlanacak,</a:t>
            </a:r>
          </a:p>
          <a:p>
            <a:pPr algn="just"/>
            <a:r>
              <a:rPr lang="tr-TR" dirty="0">
                <a:latin typeface="Times New Roman" panose="02020603050405020304" pitchFamily="18" charset="0"/>
                <a:cs typeface="Times New Roman" panose="02020603050405020304" pitchFamily="18" charset="0"/>
              </a:rPr>
              <a:t>İhtiyaç duyulan nitelikteki elemanların bizzat günün koşullarıyla eğitilmesinin sağlanması ile işletmeler, çalışanların işe başlangıç eğitim yükünden kurtulacak,</a:t>
            </a:r>
          </a:p>
          <a:p>
            <a:pPr algn="just"/>
            <a:r>
              <a:rPr lang="tr-TR" dirty="0">
                <a:latin typeface="Times New Roman" panose="02020603050405020304" pitchFamily="18" charset="0"/>
                <a:cs typeface="Times New Roman" panose="02020603050405020304" pitchFamily="18" charset="0"/>
              </a:rPr>
              <a:t>Üniversite-iş dünyası işbirliği ile işletmelerin Ar-Ge teşviklerinden yararlanması sağlanacaktır.</a:t>
            </a:r>
          </a:p>
          <a:p>
            <a:pPr marL="0" indent="0" algn="just">
              <a:buNone/>
            </a:pPr>
            <a:endParaRPr lang="tr-TR" dirty="0"/>
          </a:p>
        </p:txBody>
      </p:sp>
      <p:sp>
        <p:nvSpPr>
          <p:cNvPr id="4" name="Slayt Numarası Yer Tutucusu 3"/>
          <p:cNvSpPr>
            <a:spLocks noGrp="1"/>
          </p:cNvSpPr>
          <p:nvPr>
            <p:ph type="sldNum" sz="quarter" idx="12"/>
          </p:nvPr>
        </p:nvSpPr>
        <p:spPr/>
        <p:txBody>
          <a:bodyPr/>
          <a:lstStyle/>
          <a:p>
            <a:fld id="{52923F7A-5BA3-4B08-934B-811A33E78730}" type="slidenum">
              <a:rPr lang="tr-TR" smtClean="0"/>
              <a:pPr/>
              <a:t>12</a:t>
            </a:fld>
            <a:endParaRPr lang="tr-TR"/>
          </a:p>
        </p:txBody>
      </p:sp>
    </p:spTree>
    <p:extLst>
      <p:ext uri="{BB962C8B-B14F-4D97-AF65-F5344CB8AC3E}">
        <p14:creationId xmlns:p14="http://schemas.microsoft.com/office/powerpoint/2010/main" val="2564868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latin typeface="Times New Roman" pitchFamily="18" charset="0"/>
                <a:cs typeface="Times New Roman" pitchFamily="18" charset="0"/>
              </a:rPr>
              <a:t>İME Süreç Döngüsü</a:t>
            </a:r>
          </a:p>
        </p:txBody>
      </p:sp>
      <p:graphicFrame>
        <p:nvGraphicFramePr>
          <p:cNvPr id="5" name="Content Placeholder 4"/>
          <p:cNvGraphicFramePr>
            <a:graphicFrameLocks noGrp="1"/>
          </p:cNvGraphicFramePr>
          <p:nvPr>
            <p:ph idx="1"/>
          </p:nvPr>
        </p:nvGraphicFramePr>
        <p:xfrm>
          <a:off x="1235677" y="1285103"/>
          <a:ext cx="10194796" cy="50291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52923F7A-5BA3-4B08-934B-811A33E78730}" type="slidenum">
              <a:rPr lang="tr-TR" smtClean="0"/>
              <a:pPr/>
              <a:t>13</a:t>
            </a:fld>
            <a:endParaRPr lang="tr-TR"/>
          </a:p>
        </p:txBody>
      </p:sp>
      <p:sp>
        <p:nvSpPr>
          <p:cNvPr id="6" name="TextBox 5"/>
          <p:cNvSpPr txBox="1"/>
          <p:nvPr/>
        </p:nvSpPr>
        <p:spPr>
          <a:xfrm>
            <a:off x="2222695" y="1519311"/>
            <a:ext cx="2025747" cy="923330"/>
          </a:xfrm>
          <a:prstGeom prst="rect">
            <a:avLst/>
          </a:prstGeom>
          <a:noFill/>
        </p:spPr>
        <p:txBody>
          <a:bodyPr wrap="square" rtlCol="0">
            <a:spAutoFit/>
          </a:bodyPr>
          <a:lstStyle/>
          <a:p>
            <a:r>
              <a:rPr lang="tr-TR" dirty="0"/>
              <a:t>Başlamak için ön koşulları sağla!</a:t>
            </a:r>
          </a:p>
        </p:txBody>
      </p:sp>
      <p:sp>
        <p:nvSpPr>
          <p:cNvPr id="7" name="TextBox 6"/>
          <p:cNvSpPr txBox="1"/>
          <p:nvPr/>
        </p:nvSpPr>
        <p:spPr>
          <a:xfrm>
            <a:off x="9197927" y="1559168"/>
            <a:ext cx="1985888" cy="646331"/>
          </a:xfrm>
          <a:prstGeom prst="rect">
            <a:avLst/>
          </a:prstGeom>
          <a:noFill/>
        </p:spPr>
        <p:txBody>
          <a:bodyPr wrap="square" rtlCol="0">
            <a:spAutoFit/>
          </a:bodyPr>
          <a:lstStyle/>
          <a:p>
            <a:r>
              <a:rPr lang="tr-TR" dirty="0"/>
              <a:t>İşletmeni belirle, başvurunu yap!</a:t>
            </a:r>
          </a:p>
        </p:txBody>
      </p:sp>
      <p:sp>
        <p:nvSpPr>
          <p:cNvPr id="8" name="TextBox 7"/>
          <p:cNvSpPr txBox="1"/>
          <p:nvPr/>
        </p:nvSpPr>
        <p:spPr>
          <a:xfrm>
            <a:off x="9141655" y="5146431"/>
            <a:ext cx="2025747" cy="923330"/>
          </a:xfrm>
          <a:prstGeom prst="rect">
            <a:avLst/>
          </a:prstGeom>
          <a:noFill/>
        </p:spPr>
        <p:txBody>
          <a:bodyPr wrap="square" rtlCol="0">
            <a:spAutoFit/>
          </a:bodyPr>
          <a:lstStyle/>
          <a:p>
            <a:r>
              <a:rPr lang="tr-TR" dirty="0"/>
              <a:t>İME dersinin gereklerini yerine getir!</a:t>
            </a:r>
          </a:p>
        </p:txBody>
      </p:sp>
      <p:sp>
        <p:nvSpPr>
          <p:cNvPr id="9" name="TextBox 8"/>
          <p:cNvSpPr txBox="1"/>
          <p:nvPr/>
        </p:nvSpPr>
        <p:spPr>
          <a:xfrm>
            <a:off x="2009335" y="4977619"/>
            <a:ext cx="2025747" cy="1200329"/>
          </a:xfrm>
          <a:prstGeom prst="rect">
            <a:avLst/>
          </a:prstGeom>
          <a:noFill/>
        </p:spPr>
        <p:txBody>
          <a:bodyPr wrap="square" rtlCol="0">
            <a:spAutoFit/>
          </a:bodyPr>
          <a:lstStyle/>
          <a:p>
            <a:r>
              <a:rPr lang="tr-TR" dirty="0"/>
              <a:t>İME raporlarını ve öğrenci dosyalarını hazırla!</a:t>
            </a:r>
          </a:p>
        </p:txBody>
      </p:sp>
      <p:cxnSp>
        <p:nvCxnSpPr>
          <p:cNvPr id="17" name="Straight Arrow Connector 16"/>
          <p:cNvCxnSpPr>
            <a:stCxn id="9" idx="0"/>
          </p:cNvCxnSpPr>
          <p:nvPr/>
        </p:nvCxnSpPr>
        <p:spPr>
          <a:xfrm rot="5400000" flipH="1" flipV="1">
            <a:off x="2862775" y="4815841"/>
            <a:ext cx="321213" cy="23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8" idx="1"/>
          </p:cNvCxnSpPr>
          <p:nvPr/>
        </p:nvCxnSpPr>
        <p:spPr>
          <a:xfrm rot="10800000" flipV="1">
            <a:off x="8440615" y="5608095"/>
            <a:ext cx="701040" cy="1898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5400000">
            <a:off x="9439425" y="2630659"/>
            <a:ext cx="956600" cy="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3671668" y="1969477"/>
            <a:ext cx="81592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01795" y="624109"/>
            <a:ext cx="5634681" cy="5413833"/>
          </a:xfrm>
        </p:spPr>
        <p:txBody>
          <a:bodyPr>
            <a:normAutofit fontScale="90000"/>
          </a:bodyPr>
          <a:lstStyle/>
          <a:p>
            <a:pPr marL="0" indent="0" algn="r"/>
            <a:br>
              <a:rPr lang="tr-TR" sz="4800" b="1" dirty="0">
                <a:latin typeface="Times New Roman" panose="02020603050405020304" pitchFamily="18" charset="0"/>
                <a:cs typeface="Times New Roman" panose="02020603050405020304" pitchFamily="18" charset="0"/>
              </a:rPr>
            </a:br>
            <a:br>
              <a:rPr lang="tr-TR" sz="4800" b="1" dirty="0">
                <a:latin typeface="Times New Roman" panose="02020603050405020304" pitchFamily="18" charset="0"/>
                <a:cs typeface="Times New Roman" panose="02020603050405020304" pitchFamily="18" charset="0"/>
              </a:rPr>
            </a:br>
            <a:r>
              <a:rPr lang="tr-TR" sz="8000" b="1" dirty="0">
                <a:latin typeface="Times New Roman" panose="02020603050405020304" pitchFamily="18" charset="0"/>
                <a:cs typeface="Times New Roman" panose="02020603050405020304" pitchFamily="18" charset="0"/>
              </a:rPr>
              <a:t>03</a:t>
            </a:r>
            <a:br>
              <a:rPr lang="tr-TR" sz="8000" b="1" dirty="0">
                <a:latin typeface="Times New Roman" panose="02020603050405020304" pitchFamily="18" charset="0"/>
                <a:cs typeface="Times New Roman" panose="02020603050405020304" pitchFamily="18" charset="0"/>
              </a:rPr>
            </a:br>
            <a:r>
              <a:rPr lang="tr-TR" sz="8000" b="1" dirty="0">
                <a:latin typeface="Times New Roman" panose="02020603050405020304" pitchFamily="18" charset="0"/>
                <a:cs typeface="Times New Roman" panose="02020603050405020304" pitchFamily="18" charset="0"/>
              </a:rPr>
              <a:t>Ön Koşullar</a:t>
            </a:r>
            <a:br>
              <a:rPr lang="tr-TR" sz="4800" b="1" dirty="0">
                <a:latin typeface="Times New Roman" panose="02020603050405020304" pitchFamily="18" charset="0"/>
                <a:cs typeface="Times New Roman" panose="02020603050405020304" pitchFamily="18" charset="0"/>
              </a:rPr>
            </a:br>
            <a:r>
              <a:rPr lang="tr-TR" sz="4000" dirty="0">
                <a:latin typeface="Times New Roman" panose="02020603050405020304" pitchFamily="18" charset="0"/>
                <a:cs typeface="Times New Roman" panose="02020603050405020304" pitchFamily="18" charset="0"/>
              </a:rPr>
              <a:t>Öğrencilerin eğitime başlama ön koşulları ve eğitim süreçleri</a:t>
            </a:r>
            <a:br>
              <a:rPr lang="tr-TR" dirty="0">
                <a:latin typeface="Times New Roman" panose="02020603050405020304" pitchFamily="18" charset="0"/>
                <a:cs typeface="Times New Roman" panose="02020603050405020304" pitchFamily="18" charset="0"/>
              </a:rPr>
            </a:br>
            <a:endParaRPr lang="tr-TR" dirty="0"/>
          </a:p>
        </p:txBody>
      </p:sp>
      <p:sp>
        <p:nvSpPr>
          <p:cNvPr id="3" name="Slayt Numarası Yer Tutucusu 2"/>
          <p:cNvSpPr>
            <a:spLocks noGrp="1"/>
          </p:cNvSpPr>
          <p:nvPr>
            <p:ph type="sldNum" sz="quarter" idx="12"/>
          </p:nvPr>
        </p:nvSpPr>
        <p:spPr/>
        <p:txBody>
          <a:bodyPr/>
          <a:lstStyle/>
          <a:p>
            <a:fld id="{52923F7A-5BA3-4B08-934B-811A33E78730}" type="slidenum">
              <a:rPr lang="tr-TR" smtClean="0"/>
              <a:pPr/>
              <a:t>14</a:t>
            </a:fld>
            <a:endParaRPr lang="tr-TR"/>
          </a:p>
        </p:txBody>
      </p:sp>
    </p:spTree>
    <p:extLst>
      <p:ext uri="{BB962C8B-B14F-4D97-AF65-F5344CB8AC3E}">
        <p14:creationId xmlns:p14="http://schemas.microsoft.com/office/powerpoint/2010/main" val="171877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Öğrencilerin İME’ye Başlama Ön Koşulları</a:t>
            </a:r>
            <a:br>
              <a:rPr lang="tr-TR" dirty="0">
                <a:latin typeface="Times New Roman" panose="02020603050405020304" pitchFamily="18" charset="0"/>
                <a:cs typeface="Times New Roman" panose="02020603050405020304" pitchFamily="18" charset="0"/>
              </a:rPr>
            </a:br>
            <a:r>
              <a:rPr lang="tr-TR" dirty="0">
                <a:latin typeface="Times New Roman" panose="02020603050405020304" pitchFamily="18" charset="0"/>
                <a:cs typeface="Times New Roman" panose="02020603050405020304" pitchFamily="18" charset="0"/>
              </a:rPr>
              <a:t>(1)</a:t>
            </a:r>
          </a:p>
        </p:txBody>
      </p:sp>
      <p:sp>
        <p:nvSpPr>
          <p:cNvPr id="3" name="İçerik Yer Tutucusu 2"/>
          <p:cNvSpPr>
            <a:spLocks noGrp="1"/>
          </p:cNvSpPr>
          <p:nvPr>
            <p:ph idx="1"/>
          </p:nvPr>
        </p:nvSpPr>
        <p:spPr/>
        <p:txBody>
          <a:bodyPr>
            <a:normAutofit/>
          </a:bodyPr>
          <a:lstStyle/>
          <a:p>
            <a:pPr algn="just"/>
            <a:r>
              <a:rPr lang="tr-TR" dirty="0">
                <a:latin typeface="Times New Roman" pitchFamily="18" charset="0"/>
                <a:cs typeface="Times New Roman" pitchFamily="18" charset="0"/>
              </a:rPr>
              <a:t>Meslek Yüksekokulu öğrencilerimiz,</a:t>
            </a:r>
          </a:p>
          <a:p>
            <a:pPr algn="just"/>
            <a:r>
              <a:rPr lang="tr-TR" dirty="0">
                <a:latin typeface="Times New Roman" pitchFamily="18" charset="0"/>
                <a:cs typeface="Times New Roman" pitchFamily="18" charset="0"/>
              </a:rPr>
              <a:t>4 dönemlik öğretim sürelerinin 3 dönemini üniversitede 1 dönemini iş yerlerinde (3+1)  tamamlayacaklardır.</a:t>
            </a:r>
          </a:p>
          <a:p>
            <a:pPr algn="just"/>
            <a:r>
              <a:rPr lang="tr-TR" dirty="0">
                <a:latin typeface="Times New Roman" pitchFamily="18" charset="0"/>
                <a:cs typeface="Times New Roman" pitchFamily="18" charset="0"/>
              </a:rPr>
              <a:t>2.  sınıfta bulunan öğrencilerimiz Bahar yarıyılında (4. yarıyılda) “ işletmede mesleki eğitim”  dersini alırlar.</a:t>
            </a:r>
          </a:p>
          <a:p>
            <a:pPr algn="just"/>
            <a:r>
              <a:rPr lang="tr-TR" dirty="0">
                <a:latin typeface="Times New Roman" pitchFamily="18" charset="0"/>
                <a:cs typeface="Times New Roman" pitchFamily="18" charset="0"/>
              </a:rPr>
              <a:t>İME  yapmak üzere işletmelere gidebilmesi için </a:t>
            </a:r>
            <a:r>
              <a:rPr lang="tr-TR" dirty="0" err="1">
                <a:latin typeface="Times New Roman" pitchFamily="18" charset="0"/>
                <a:cs typeface="Times New Roman" pitchFamily="18" charset="0"/>
              </a:rPr>
              <a:t>AGNO’su</a:t>
            </a:r>
            <a:r>
              <a:rPr lang="tr-TR" dirty="0">
                <a:latin typeface="Times New Roman" pitchFamily="18" charset="0"/>
                <a:cs typeface="Times New Roman" pitchFamily="18" charset="0"/>
              </a:rPr>
              <a:t> </a:t>
            </a:r>
            <a:r>
              <a:rPr lang="tr-TR" b="1" dirty="0">
                <a:latin typeface="Times New Roman" pitchFamily="18" charset="0"/>
                <a:cs typeface="Times New Roman" pitchFamily="18" charset="0"/>
              </a:rPr>
              <a:t>1,75</a:t>
            </a:r>
            <a:r>
              <a:rPr lang="tr-TR" dirty="0">
                <a:latin typeface="Times New Roman" pitchFamily="18" charset="0"/>
                <a:cs typeface="Times New Roman" pitchFamily="18" charset="0"/>
              </a:rPr>
              <a:t> veya üzeri olması,</a:t>
            </a:r>
          </a:p>
          <a:p>
            <a:pPr algn="just"/>
            <a:r>
              <a:rPr lang="tr-TR" dirty="0">
                <a:latin typeface="Times New Roman" pitchFamily="18" charset="0"/>
                <a:cs typeface="Times New Roman" pitchFamily="18" charset="0"/>
              </a:rPr>
              <a:t>4.  yarıyıldan önceki yarı yıllarda </a:t>
            </a:r>
            <a:r>
              <a:rPr lang="tr-TR" b="1" dirty="0">
                <a:latin typeface="Times New Roman" pitchFamily="18" charset="0"/>
                <a:cs typeface="Times New Roman" pitchFamily="18" charset="0"/>
              </a:rPr>
              <a:t>devamsız veya almadığı dersinin </a:t>
            </a:r>
            <a:r>
              <a:rPr lang="tr-TR" b="1" u="sng" dirty="0">
                <a:latin typeface="Times New Roman" pitchFamily="18" charset="0"/>
                <a:cs typeface="Times New Roman" pitchFamily="18" charset="0"/>
              </a:rPr>
              <a:t>olmaması</a:t>
            </a:r>
            <a:r>
              <a:rPr lang="tr-TR" b="1" dirty="0">
                <a:latin typeface="Times New Roman" pitchFamily="18" charset="0"/>
                <a:cs typeface="Times New Roman" pitchFamily="18" charset="0"/>
              </a:rPr>
              <a:t> gerekir.</a:t>
            </a:r>
          </a:p>
          <a:p>
            <a:pPr algn="just">
              <a:buNone/>
            </a:pPr>
            <a:endParaRPr lang="tr-TR" dirty="0">
              <a:latin typeface="Times New Roman" pitchFamily="18" charset="0"/>
              <a:cs typeface="Times New Roman" pitchFamily="18" charset="0"/>
            </a:endParaRPr>
          </a:p>
        </p:txBody>
      </p:sp>
      <p:sp>
        <p:nvSpPr>
          <p:cNvPr id="4" name="Slayt Numarası Yer Tutucusu 3"/>
          <p:cNvSpPr>
            <a:spLocks noGrp="1"/>
          </p:cNvSpPr>
          <p:nvPr>
            <p:ph type="sldNum" sz="quarter" idx="12"/>
          </p:nvPr>
        </p:nvSpPr>
        <p:spPr/>
        <p:txBody>
          <a:bodyPr/>
          <a:lstStyle/>
          <a:p>
            <a:fld id="{52923F7A-5BA3-4B08-934B-811A33E78730}" type="slidenum">
              <a:rPr lang="tr-TR" smtClean="0"/>
              <a:pPr/>
              <a:t>15</a:t>
            </a:fld>
            <a:endParaRPr lang="tr-TR"/>
          </a:p>
        </p:txBody>
      </p:sp>
    </p:spTree>
    <p:extLst>
      <p:ext uri="{BB962C8B-B14F-4D97-AF65-F5344CB8AC3E}">
        <p14:creationId xmlns:p14="http://schemas.microsoft.com/office/powerpoint/2010/main" val="9216133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Öğrencilerin İME’ye Başlama Ön Koşulları</a:t>
            </a:r>
            <a:br>
              <a:rPr lang="tr-TR" dirty="0">
                <a:latin typeface="Times New Roman" panose="02020603050405020304" pitchFamily="18" charset="0"/>
                <a:cs typeface="Times New Roman" panose="02020603050405020304" pitchFamily="18" charset="0"/>
              </a:rPr>
            </a:br>
            <a:r>
              <a:rPr lang="tr-TR" dirty="0">
                <a:latin typeface="Times New Roman" panose="02020603050405020304" pitchFamily="18" charset="0"/>
                <a:cs typeface="Times New Roman" panose="02020603050405020304" pitchFamily="18" charset="0"/>
              </a:rPr>
              <a:t>(2)</a:t>
            </a:r>
          </a:p>
        </p:txBody>
      </p:sp>
      <p:sp>
        <p:nvSpPr>
          <p:cNvPr id="3" name="İçerik Yer Tutucusu 2"/>
          <p:cNvSpPr>
            <a:spLocks noGrp="1"/>
          </p:cNvSpPr>
          <p:nvPr>
            <p:ph idx="1"/>
          </p:nvPr>
        </p:nvSpPr>
        <p:spPr/>
        <p:txBody>
          <a:bodyPr>
            <a:normAutofit/>
          </a:bodyPr>
          <a:lstStyle/>
          <a:p>
            <a:pPr algn="just"/>
            <a:r>
              <a:rPr lang="tr-TR" dirty="0">
                <a:latin typeface="Times New Roman" pitchFamily="18" charset="0"/>
                <a:cs typeface="Times New Roman" pitchFamily="18" charset="0"/>
              </a:rPr>
              <a:t>Öğrenci,</a:t>
            </a:r>
          </a:p>
          <a:p>
            <a:pPr algn="just"/>
            <a:r>
              <a:rPr lang="tr-TR" dirty="0">
                <a:latin typeface="Times New Roman" pitchFamily="18" charset="0"/>
                <a:cs typeface="Times New Roman" pitchFamily="18" charset="0"/>
              </a:rPr>
              <a:t>İME’ye  gitmesi gereken yarıyılda gidememesi halinde ön şartı sağladığı ilk yarı yıl gönderilir.</a:t>
            </a:r>
          </a:p>
          <a:p>
            <a:pPr algn="just"/>
            <a:r>
              <a:rPr lang="tr-TR" dirty="0">
                <a:latin typeface="Times New Roman" pitchFamily="18" charset="0"/>
                <a:cs typeface="Times New Roman" pitchFamily="18" charset="0"/>
              </a:rPr>
              <a:t>İME’ye gideceği yarıyılda, İME’nin  yanında devam şartı bulunmayan başarısız olduğu dersleri de “ Kütahya Dumlupınar Üniversitesi ön lisans ve lisans eğitim öğretim yönetmeliği” nde  belirtilen ders yükü çerçevesinde alabilir.</a:t>
            </a:r>
          </a:p>
          <a:p>
            <a:pPr>
              <a:buNone/>
            </a:pPr>
            <a:endParaRPr lang="tr-TR" dirty="0">
              <a:latin typeface="Times New Roman" pitchFamily="18" charset="0"/>
              <a:cs typeface="Times New Roman" pitchFamily="18" charset="0"/>
            </a:endParaRPr>
          </a:p>
        </p:txBody>
      </p:sp>
      <p:sp>
        <p:nvSpPr>
          <p:cNvPr id="4" name="Slayt Numarası Yer Tutucusu 3"/>
          <p:cNvSpPr>
            <a:spLocks noGrp="1"/>
          </p:cNvSpPr>
          <p:nvPr>
            <p:ph type="sldNum" sz="quarter" idx="12"/>
          </p:nvPr>
        </p:nvSpPr>
        <p:spPr/>
        <p:txBody>
          <a:bodyPr/>
          <a:lstStyle/>
          <a:p>
            <a:fld id="{52923F7A-5BA3-4B08-934B-811A33E78730}" type="slidenum">
              <a:rPr lang="tr-TR" smtClean="0"/>
              <a:pPr/>
              <a:t>16</a:t>
            </a:fld>
            <a:endParaRPr lang="tr-TR"/>
          </a:p>
        </p:txBody>
      </p:sp>
    </p:spTree>
    <p:extLst>
      <p:ext uri="{BB962C8B-B14F-4D97-AF65-F5344CB8AC3E}">
        <p14:creationId xmlns:p14="http://schemas.microsoft.com/office/powerpoint/2010/main" val="9216133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Öğrencilerin İME Süresi</a:t>
            </a:r>
          </a:p>
        </p:txBody>
      </p:sp>
      <p:sp>
        <p:nvSpPr>
          <p:cNvPr id="3" name="İçerik Yer Tutucusu 2"/>
          <p:cNvSpPr>
            <a:spLocks noGrp="1"/>
          </p:cNvSpPr>
          <p:nvPr>
            <p:ph idx="1"/>
          </p:nvPr>
        </p:nvSpPr>
        <p:spPr/>
        <p:txBody>
          <a:bodyPr>
            <a:normAutofit/>
          </a:bodyPr>
          <a:lstStyle/>
          <a:p>
            <a:pPr algn="just"/>
            <a:r>
              <a:rPr lang="tr-TR" dirty="0">
                <a:latin typeface="Times New Roman" pitchFamily="18" charset="0"/>
                <a:cs typeface="Times New Roman" pitchFamily="18" charset="0"/>
              </a:rPr>
              <a:t>İME, Akademik takvimde belirtilen güz/ bahar yarıyılı ders başlama ve bitiş tarihlerini kapsayacak şekilde yürütülür.</a:t>
            </a:r>
          </a:p>
          <a:p>
            <a:pPr algn="just"/>
            <a:r>
              <a:rPr lang="tr-TR" dirty="0">
                <a:latin typeface="Times New Roman" pitchFamily="18" charset="0"/>
                <a:cs typeface="Times New Roman" pitchFamily="18" charset="0"/>
              </a:rPr>
              <a:t>Öğrenciler işletmede mesleki eğitim yapacağı işletmenin çalışma koşul ve saatlerine uymak ve eğitimini o yarıyıl boyunca haftada 40 saat çalışarak gündüz tamamlamak zorundadırlar.</a:t>
            </a:r>
          </a:p>
          <a:p>
            <a:pPr algn="just"/>
            <a:r>
              <a:rPr lang="tr-TR" dirty="0">
                <a:latin typeface="Times New Roman" pitchFamily="18" charset="0"/>
                <a:cs typeface="Times New Roman" pitchFamily="18" charset="0"/>
              </a:rPr>
              <a:t>İME dersi 5 teorik + 35 uygulama saati  olmak üzere 23  krediden oluşur ve 30 AKTS  değerindedir.</a:t>
            </a:r>
          </a:p>
          <a:p>
            <a:pPr algn="just">
              <a:buNone/>
            </a:pPr>
            <a:br>
              <a:rPr lang="tr-TR" dirty="0">
                <a:latin typeface="Times New Roman" pitchFamily="18" charset="0"/>
                <a:cs typeface="Times New Roman" pitchFamily="18" charset="0"/>
              </a:rPr>
            </a:br>
            <a:endParaRPr lang="tr-TR" dirty="0">
              <a:latin typeface="Times New Roman" pitchFamily="18" charset="0"/>
              <a:cs typeface="Times New Roman" pitchFamily="18" charset="0"/>
            </a:endParaRPr>
          </a:p>
        </p:txBody>
      </p:sp>
      <p:sp>
        <p:nvSpPr>
          <p:cNvPr id="4" name="Slayt Numarası Yer Tutucusu 3"/>
          <p:cNvSpPr>
            <a:spLocks noGrp="1"/>
          </p:cNvSpPr>
          <p:nvPr>
            <p:ph type="sldNum" sz="quarter" idx="12"/>
          </p:nvPr>
        </p:nvSpPr>
        <p:spPr/>
        <p:txBody>
          <a:bodyPr/>
          <a:lstStyle/>
          <a:p>
            <a:fld id="{52923F7A-5BA3-4B08-934B-811A33E78730}" type="slidenum">
              <a:rPr lang="tr-TR" smtClean="0"/>
              <a:pPr/>
              <a:t>17</a:t>
            </a:fld>
            <a:endParaRPr lang="tr-TR"/>
          </a:p>
        </p:txBody>
      </p:sp>
    </p:spTree>
    <p:extLst>
      <p:ext uri="{BB962C8B-B14F-4D97-AF65-F5344CB8AC3E}">
        <p14:creationId xmlns:p14="http://schemas.microsoft.com/office/powerpoint/2010/main" val="9216133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01795" y="624109"/>
            <a:ext cx="6326659" cy="5413833"/>
          </a:xfrm>
        </p:spPr>
        <p:txBody>
          <a:bodyPr>
            <a:normAutofit fontScale="90000"/>
          </a:bodyPr>
          <a:lstStyle/>
          <a:p>
            <a:pPr marL="0" indent="0" algn="r"/>
            <a:br>
              <a:rPr lang="tr-TR" sz="4800" b="1" dirty="0">
                <a:latin typeface="Times New Roman" panose="02020603050405020304" pitchFamily="18" charset="0"/>
                <a:cs typeface="Times New Roman" panose="02020603050405020304" pitchFamily="18" charset="0"/>
              </a:rPr>
            </a:br>
            <a:br>
              <a:rPr lang="tr-TR" sz="4800" b="1" dirty="0">
                <a:latin typeface="Times New Roman" panose="02020603050405020304" pitchFamily="18" charset="0"/>
                <a:cs typeface="Times New Roman" panose="02020603050405020304" pitchFamily="18" charset="0"/>
              </a:rPr>
            </a:br>
            <a:r>
              <a:rPr lang="tr-TR" sz="8000" b="1" dirty="0">
                <a:latin typeface="Times New Roman" panose="02020603050405020304" pitchFamily="18" charset="0"/>
                <a:cs typeface="Times New Roman" panose="02020603050405020304" pitchFamily="18" charset="0"/>
              </a:rPr>
              <a:t>04</a:t>
            </a:r>
            <a:br>
              <a:rPr lang="tr-TR" sz="8000" b="1" dirty="0">
                <a:latin typeface="Times New Roman" panose="02020603050405020304" pitchFamily="18" charset="0"/>
                <a:cs typeface="Times New Roman" panose="02020603050405020304" pitchFamily="18" charset="0"/>
              </a:rPr>
            </a:br>
            <a:r>
              <a:rPr lang="tr-TR" sz="8000" b="1" dirty="0">
                <a:latin typeface="Times New Roman" panose="02020603050405020304" pitchFamily="18" charset="0"/>
                <a:cs typeface="Times New Roman" panose="02020603050405020304" pitchFamily="18" charset="0"/>
              </a:rPr>
              <a:t>Eğitim Öncesi</a:t>
            </a:r>
            <a:br>
              <a:rPr lang="tr-TR" sz="4800" b="1" dirty="0">
                <a:latin typeface="Times New Roman" panose="02020603050405020304" pitchFamily="18" charset="0"/>
                <a:cs typeface="Times New Roman" panose="02020603050405020304" pitchFamily="18" charset="0"/>
              </a:rPr>
            </a:br>
            <a:r>
              <a:rPr lang="tr-TR" sz="4000" dirty="0">
                <a:latin typeface="Times New Roman" panose="02020603050405020304" pitchFamily="18" charset="0"/>
                <a:cs typeface="Times New Roman" panose="02020603050405020304" pitchFamily="18" charset="0"/>
              </a:rPr>
              <a:t>İşletmelerin belirlenmesi, başvuru ve eğitime başlama süreçleri </a:t>
            </a:r>
            <a:br>
              <a:rPr lang="tr-TR" dirty="0">
                <a:latin typeface="Times New Roman" panose="02020603050405020304" pitchFamily="18" charset="0"/>
                <a:cs typeface="Times New Roman" panose="02020603050405020304" pitchFamily="18" charset="0"/>
              </a:rPr>
            </a:br>
            <a:endParaRPr lang="tr-TR" dirty="0"/>
          </a:p>
        </p:txBody>
      </p:sp>
      <p:sp>
        <p:nvSpPr>
          <p:cNvPr id="3" name="Slayt Numarası Yer Tutucusu 2"/>
          <p:cNvSpPr>
            <a:spLocks noGrp="1"/>
          </p:cNvSpPr>
          <p:nvPr>
            <p:ph type="sldNum" sz="quarter" idx="12"/>
          </p:nvPr>
        </p:nvSpPr>
        <p:spPr/>
        <p:txBody>
          <a:bodyPr/>
          <a:lstStyle/>
          <a:p>
            <a:fld id="{52923F7A-5BA3-4B08-934B-811A33E78730}" type="slidenum">
              <a:rPr lang="tr-TR" smtClean="0"/>
              <a:pPr/>
              <a:t>18</a:t>
            </a:fld>
            <a:endParaRPr lang="tr-TR"/>
          </a:p>
        </p:txBody>
      </p:sp>
    </p:spTree>
    <p:extLst>
      <p:ext uri="{BB962C8B-B14F-4D97-AF65-F5344CB8AC3E}">
        <p14:creationId xmlns:p14="http://schemas.microsoft.com/office/powerpoint/2010/main" val="1718776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İME Yapılacak İşletmelerin Belirlenmesi</a:t>
            </a:r>
          </a:p>
        </p:txBody>
      </p:sp>
      <p:sp>
        <p:nvSpPr>
          <p:cNvPr id="3" name="İçerik Yer Tutucusu 2"/>
          <p:cNvSpPr>
            <a:spLocks noGrp="1"/>
          </p:cNvSpPr>
          <p:nvPr>
            <p:ph idx="1"/>
          </p:nvPr>
        </p:nvSpPr>
        <p:spPr/>
        <p:txBody>
          <a:bodyPr>
            <a:normAutofit/>
          </a:bodyPr>
          <a:lstStyle/>
          <a:p>
            <a:pPr algn="just"/>
            <a:r>
              <a:rPr lang="tr-TR" dirty="0">
                <a:latin typeface="Times New Roman" pitchFamily="18" charset="0"/>
                <a:cs typeface="Times New Roman" pitchFamily="18" charset="0"/>
              </a:rPr>
              <a:t>Öğrenci ikamet ettiği ilde, İME  Komisyonu tarafından uygun görülen bir işletmede İME yapabilir.</a:t>
            </a:r>
          </a:p>
          <a:p>
            <a:pPr algn="just"/>
            <a:r>
              <a:rPr lang="tr-TR" dirty="0">
                <a:latin typeface="Times New Roman" pitchFamily="18" charset="0"/>
                <a:cs typeface="Times New Roman" pitchFamily="18" charset="0"/>
              </a:rPr>
              <a:t>İME için ilgili akademik birimler öğrencilere işletme/ firma önerebilir.</a:t>
            </a:r>
          </a:p>
          <a:p>
            <a:pPr algn="just"/>
            <a:r>
              <a:rPr lang="tr-TR" dirty="0">
                <a:latin typeface="Times New Roman" pitchFamily="18" charset="0"/>
                <a:cs typeface="Times New Roman" pitchFamily="18" charset="0"/>
              </a:rPr>
              <a:t>Öğrenci tarafından teklif edilen işletme İME  Komisyonu tarafından uygun görülmesi durumunda işletme ile İME  Protokolü yapılır.</a:t>
            </a:r>
          </a:p>
          <a:p>
            <a:pPr algn="just"/>
            <a:r>
              <a:rPr lang="tr-TR" dirty="0">
                <a:latin typeface="Times New Roman" pitchFamily="18" charset="0"/>
                <a:cs typeface="Times New Roman" pitchFamily="18" charset="0"/>
              </a:rPr>
              <a:t>Protokol yapılmamış işletmelerde öğrencilerin İME’si  geçersiz sayılır.</a:t>
            </a:r>
          </a:p>
          <a:p>
            <a:pPr algn="just"/>
            <a:r>
              <a:rPr lang="tr-TR" dirty="0">
                <a:latin typeface="Times New Roman" pitchFamily="18" charset="0"/>
                <a:cs typeface="Times New Roman" pitchFamily="18" charset="0"/>
              </a:rPr>
              <a:t>İME  komisyonları, İME  için hangi programlara kaç kontenjan verileceğini belirlemek amacıyla işletme yönetimleri ile iletişim kurar.</a:t>
            </a:r>
          </a:p>
          <a:p>
            <a:pPr>
              <a:buNone/>
            </a:pPr>
            <a:endParaRPr lang="tr-TR" dirty="0"/>
          </a:p>
        </p:txBody>
      </p:sp>
      <p:sp>
        <p:nvSpPr>
          <p:cNvPr id="4" name="Slayt Numarası Yer Tutucusu 3"/>
          <p:cNvSpPr>
            <a:spLocks noGrp="1"/>
          </p:cNvSpPr>
          <p:nvPr>
            <p:ph type="sldNum" sz="quarter" idx="12"/>
          </p:nvPr>
        </p:nvSpPr>
        <p:spPr/>
        <p:txBody>
          <a:bodyPr/>
          <a:lstStyle/>
          <a:p>
            <a:fld id="{52923F7A-5BA3-4B08-934B-811A33E78730}" type="slidenum">
              <a:rPr lang="tr-TR" smtClean="0"/>
              <a:pPr/>
              <a:t>19</a:t>
            </a:fld>
            <a:endParaRPr lang="tr-TR"/>
          </a:p>
        </p:txBody>
      </p:sp>
    </p:spTree>
    <p:extLst>
      <p:ext uri="{BB962C8B-B14F-4D97-AF65-F5344CB8AC3E}">
        <p14:creationId xmlns:p14="http://schemas.microsoft.com/office/powerpoint/2010/main" val="921613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4" y="624110"/>
            <a:ext cx="8911687" cy="740233"/>
          </a:xfrm>
        </p:spPr>
        <p:txBody>
          <a:bodyPr/>
          <a:lstStyle/>
          <a:p>
            <a:pPr algn="ctr"/>
            <a:r>
              <a:rPr lang="tr-TR" dirty="0">
                <a:latin typeface="Times New Roman" panose="02020603050405020304" pitchFamily="18" charset="0"/>
                <a:cs typeface="Times New Roman" panose="02020603050405020304" pitchFamily="18" charset="0"/>
              </a:rPr>
              <a:t>İÇİNDEKİLER</a:t>
            </a:r>
          </a:p>
        </p:txBody>
      </p:sp>
      <p:sp>
        <p:nvSpPr>
          <p:cNvPr id="3" name="İçerik Yer Tutucusu 2"/>
          <p:cNvSpPr>
            <a:spLocks noGrp="1"/>
          </p:cNvSpPr>
          <p:nvPr>
            <p:ph sz="half" idx="1"/>
          </p:nvPr>
        </p:nvSpPr>
        <p:spPr>
          <a:xfrm>
            <a:off x="2313440" y="2132920"/>
            <a:ext cx="2969760" cy="1770743"/>
          </a:xfrm>
        </p:spPr>
        <p:txBody>
          <a:bodyPr>
            <a:normAutofit/>
          </a:bodyPr>
          <a:lstStyle/>
          <a:p>
            <a:pPr marL="0" indent="0" algn="ctr">
              <a:buNone/>
            </a:pPr>
            <a:r>
              <a:rPr lang="tr-TR" sz="2400" b="1" dirty="0">
                <a:latin typeface="Times New Roman" panose="02020603050405020304" pitchFamily="18" charset="0"/>
                <a:cs typeface="Times New Roman" panose="02020603050405020304" pitchFamily="18" charset="0"/>
              </a:rPr>
              <a:t>01</a:t>
            </a:r>
          </a:p>
          <a:p>
            <a:pPr marL="0" indent="0" algn="ctr">
              <a:buNone/>
            </a:pPr>
            <a:r>
              <a:rPr lang="tr-TR" sz="2400" b="1" dirty="0">
                <a:latin typeface="Times New Roman" panose="02020603050405020304" pitchFamily="18" charset="0"/>
                <a:cs typeface="Times New Roman" panose="02020603050405020304" pitchFamily="18" charset="0"/>
              </a:rPr>
              <a:t>Giriş</a:t>
            </a:r>
          </a:p>
          <a:p>
            <a:pPr marL="0" indent="0" algn="ctr">
              <a:buNone/>
            </a:pPr>
            <a:r>
              <a:rPr lang="tr-TR" dirty="0">
                <a:latin typeface="Times New Roman" panose="02020603050405020304" pitchFamily="18" charset="0"/>
                <a:cs typeface="Times New Roman" panose="02020603050405020304" pitchFamily="18" charset="0"/>
              </a:rPr>
              <a:t>İME nedir?</a:t>
            </a:r>
          </a:p>
          <a:p>
            <a:pPr marL="0" indent="0" algn="ctr">
              <a:buNone/>
            </a:pPr>
            <a:r>
              <a:rPr lang="tr-TR" dirty="0" err="1">
                <a:latin typeface="Times New Roman" panose="02020603050405020304" pitchFamily="18" charset="0"/>
                <a:cs typeface="Times New Roman" panose="02020603050405020304" pitchFamily="18" charset="0"/>
              </a:rPr>
              <a:t>İME’de</a:t>
            </a:r>
            <a:r>
              <a:rPr lang="tr-TR" dirty="0">
                <a:latin typeface="Times New Roman" panose="02020603050405020304" pitchFamily="18" charset="0"/>
                <a:cs typeface="Times New Roman" panose="02020603050405020304" pitchFamily="18" charset="0"/>
              </a:rPr>
              <a:t> hedefimiz nedir?</a:t>
            </a:r>
          </a:p>
        </p:txBody>
      </p:sp>
      <p:sp>
        <p:nvSpPr>
          <p:cNvPr id="10" name="İçerik Yer Tutucusu 2"/>
          <p:cNvSpPr>
            <a:spLocks noGrp="1"/>
          </p:cNvSpPr>
          <p:nvPr>
            <p:ph sz="half" idx="1"/>
          </p:nvPr>
        </p:nvSpPr>
        <p:spPr>
          <a:xfrm>
            <a:off x="5753327" y="2117724"/>
            <a:ext cx="3042330" cy="1770063"/>
          </a:xfrm>
        </p:spPr>
        <p:txBody>
          <a:bodyPr>
            <a:normAutofit/>
          </a:bodyPr>
          <a:lstStyle/>
          <a:p>
            <a:pPr marL="0" indent="0" algn="ctr">
              <a:buNone/>
            </a:pPr>
            <a:r>
              <a:rPr lang="tr-TR" sz="2400" b="1" dirty="0">
                <a:latin typeface="Times New Roman" panose="02020603050405020304" pitchFamily="18" charset="0"/>
                <a:cs typeface="Times New Roman" panose="02020603050405020304" pitchFamily="18" charset="0"/>
              </a:rPr>
              <a:t>02</a:t>
            </a:r>
          </a:p>
          <a:p>
            <a:pPr marL="0" indent="0" algn="ctr">
              <a:buNone/>
            </a:pPr>
            <a:r>
              <a:rPr lang="tr-TR" sz="2400" b="1" dirty="0">
                <a:latin typeface="Times New Roman" panose="02020603050405020304" pitchFamily="18" charset="0"/>
                <a:cs typeface="Times New Roman" panose="02020603050405020304" pitchFamily="18" charset="0"/>
              </a:rPr>
              <a:t>Faydalar</a:t>
            </a:r>
          </a:p>
          <a:p>
            <a:pPr marL="0" indent="0" algn="ctr">
              <a:buNone/>
            </a:pPr>
            <a:r>
              <a:rPr lang="tr-TR" dirty="0">
                <a:latin typeface="Times New Roman" panose="02020603050405020304" pitchFamily="18" charset="0"/>
                <a:cs typeface="Times New Roman" panose="02020603050405020304" pitchFamily="18" charset="0"/>
              </a:rPr>
              <a:t>Üniversiteye, topluma, </a:t>
            </a:r>
          </a:p>
          <a:p>
            <a:pPr marL="0" indent="0" algn="ctr">
              <a:buNone/>
            </a:pPr>
            <a:r>
              <a:rPr lang="tr-TR" dirty="0">
                <a:latin typeface="Times New Roman" panose="02020603050405020304" pitchFamily="18" charset="0"/>
                <a:cs typeface="Times New Roman" panose="02020603050405020304" pitchFamily="18" charset="0"/>
              </a:rPr>
              <a:t>öğrenciye, iş dünyasına…</a:t>
            </a:r>
          </a:p>
        </p:txBody>
      </p:sp>
      <p:sp>
        <p:nvSpPr>
          <p:cNvPr id="11" name="İçerik Yer Tutucusu 2"/>
          <p:cNvSpPr>
            <a:spLocks noGrp="1"/>
          </p:cNvSpPr>
          <p:nvPr>
            <p:ph sz="half" idx="1"/>
          </p:nvPr>
        </p:nvSpPr>
        <p:spPr>
          <a:xfrm>
            <a:off x="8680449" y="2118405"/>
            <a:ext cx="2824162" cy="1770063"/>
          </a:xfrm>
        </p:spPr>
        <p:txBody>
          <a:bodyPr/>
          <a:lstStyle/>
          <a:p>
            <a:pPr marL="0" indent="0" algn="ctr">
              <a:buNone/>
            </a:pPr>
            <a:r>
              <a:rPr lang="tr-TR" sz="2400" b="1" dirty="0">
                <a:latin typeface="Times New Roman" panose="02020603050405020304" pitchFamily="18" charset="0"/>
                <a:cs typeface="Times New Roman" panose="02020603050405020304" pitchFamily="18" charset="0"/>
              </a:rPr>
              <a:t>03</a:t>
            </a:r>
          </a:p>
          <a:p>
            <a:pPr marL="0" indent="0" algn="ctr">
              <a:buNone/>
            </a:pPr>
            <a:r>
              <a:rPr lang="tr-TR" sz="2400" b="1" dirty="0">
                <a:latin typeface="Times New Roman" panose="02020603050405020304" pitchFamily="18" charset="0"/>
                <a:cs typeface="Times New Roman" panose="02020603050405020304" pitchFamily="18" charset="0"/>
              </a:rPr>
              <a:t>Ön Koşullar</a:t>
            </a:r>
          </a:p>
          <a:p>
            <a:pPr marL="0" indent="0" algn="ctr">
              <a:buNone/>
            </a:pPr>
            <a:r>
              <a:rPr lang="tr-TR" dirty="0">
                <a:latin typeface="Times New Roman" panose="02020603050405020304" pitchFamily="18" charset="0"/>
                <a:cs typeface="Times New Roman" panose="02020603050405020304" pitchFamily="18" charset="0"/>
              </a:rPr>
              <a:t>Eğitim süresi ve eğitime </a:t>
            </a:r>
          </a:p>
          <a:p>
            <a:pPr marL="0" indent="0" algn="ctr">
              <a:buNone/>
            </a:pPr>
            <a:r>
              <a:rPr lang="tr-TR" dirty="0">
                <a:latin typeface="Times New Roman" panose="02020603050405020304" pitchFamily="18" charset="0"/>
                <a:cs typeface="Times New Roman" panose="02020603050405020304" pitchFamily="18" charset="0"/>
              </a:rPr>
              <a:t>başlama ön koşulları…</a:t>
            </a:r>
          </a:p>
        </p:txBody>
      </p:sp>
      <p:sp>
        <p:nvSpPr>
          <p:cNvPr id="12" name="İçerik Yer Tutucusu 2"/>
          <p:cNvSpPr>
            <a:spLocks noGrp="1"/>
          </p:cNvSpPr>
          <p:nvPr>
            <p:ph sz="half" idx="1"/>
          </p:nvPr>
        </p:nvSpPr>
        <p:spPr>
          <a:xfrm>
            <a:off x="2313440" y="4672240"/>
            <a:ext cx="2824162" cy="1931760"/>
          </a:xfrm>
        </p:spPr>
        <p:txBody>
          <a:bodyPr>
            <a:normAutofit fontScale="92500" lnSpcReduction="10000"/>
          </a:bodyPr>
          <a:lstStyle/>
          <a:p>
            <a:pPr marL="0" indent="0" algn="ctr">
              <a:buNone/>
            </a:pPr>
            <a:r>
              <a:rPr lang="tr-TR" sz="2600" b="1" dirty="0">
                <a:latin typeface="Times New Roman" panose="02020603050405020304" pitchFamily="18" charset="0"/>
                <a:cs typeface="Times New Roman" panose="02020603050405020304" pitchFamily="18" charset="0"/>
              </a:rPr>
              <a:t>04</a:t>
            </a:r>
          </a:p>
          <a:p>
            <a:pPr marL="0" indent="0" algn="ctr">
              <a:buNone/>
            </a:pPr>
            <a:r>
              <a:rPr lang="tr-TR" sz="2600" b="1" dirty="0">
                <a:latin typeface="Times New Roman" panose="02020603050405020304" pitchFamily="18" charset="0"/>
                <a:cs typeface="Times New Roman" panose="02020603050405020304" pitchFamily="18" charset="0"/>
              </a:rPr>
              <a:t>Eğitim Öncesi</a:t>
            </a:r>
          </a:p>
          <a:p>
            <a:pPr marL="0" indent="0" algn="ctr">
              <a:buNone/>
            </a:pPr>
            <a:r>
              <a:rPr lang="tr-TR" sz="1900" dirty="0">
                <a:latin typeface="Times New Roman" panose="02020603050405020304" pitchFamily="18" charset="0"/>
                <a:cs typeface="Times New Roman" panose="02020603050405020304" pitchFamily="18" charset="0"/>
              </a:rPr>
              <a:t>İşletmelerin belirlenmesi, </a:t>
            </a:r>
          </a:p>
          <a:p>
            <a:pPr marL="0" indent="0" algn="ctr">
              <a:buNone/>
            </a:pPr>
            <a:r>
              <a:rPr lang="tr-TR" sz="1900" dirty="0">
                <a:latin typeface="Times New Roman" panose="02020603050405020304" pitchFamily="18" charset="0"/>
                <a:cs typeface="Times New Roman" panose="02020603050405020304" pitchFamily="18" charset="0"/>
              </a:rPr>
              <a:t>başvuru ve eğitime başlama süreçleri</a:t>
            </a:r>
          </a:p>
          <a:p>
            <a:pPr marL="0" indent="0">
              <a:buNone/>
            </a:pPr>
            <a:endParaRPr lang="tr-TR" dirty="0"/>
          </a:p>
        </p:txBody>
      </p:sp>
      <p:sp>
        <p:nvSpPr>
          <p:cNvPr id="13" name="İçerik Yer Tutucusu 2"/>
          <p:cNvSpPr>
            <a:spLocks noGrp="1"/>
          </p:cNvSpPr>
          <p:nvPr>
            <p:ph sz="half" idx="1"/>
          </p:nvPr>
        </p:nvSpPr>
        <p:spPr>
          <a:xfrm>
            <a:off x="5753327" y="4672240"/>
            <a:ext cx="2824162" cy="1931760"/>
          </a:xfrm>
        </p:spPr>
        <p:txBody>
          <a:bodyPr>
            <a:normAutofit/>
          </a:bodyPr>
          <a:lstStyle/>
          <a:p>
            <a:pPr marL="0" indent="0" algn="ctr">
              <a:buNone/>
            </a:pPr>
            <a:r>
              <a:rPr lang="tr-TR" sz="2400" b="1" dirty="0">
                <a:latin typeface="Times New Roman" panose="02020603050405020304" pitchFamily="18" charset="0"/>
                <a:cs typeface="Times New Roman" panose="02020603050405020304" pitchFamily="18" charset="0"/>
              </a:rPr>
              <a:t>05</a:t>
            </a:r>
          </a:p>
          <a:p>
            <a:pPr marL="0" indent="0" algn="ctr">
              <a:buNone/>
            </a:pPr>
            <a:r>
              <a:rPr lang="tr-TR" sz="2400" b="1" dirty="0">
                <a:latin typeface="Times New Roman" panose="02020603050405020304" pitchFamily="18" charset="0"/>
                <a:cs typeface="Times New Roman" panose="02020603050405020304" pitchFamily="18" charset="0"/>
              </a:rPr>
              <a:t>Eğitim Esnası</a:t>
            </a:r>
          </a:p>
          <a:p>
            <a:pPr marL="0" indent="0" algn="ctr">
              <a:buNone/>
            </a:pPr>
            <a:r>
              <a:rPr lang="tr-TR" dirty="0">
                <a:latin typeface="Times New Roman" panose="02020603050405020304" pitchFamily="18" charset="0"/>
                <a:cs typeface="Times New Roman" panose="02020603050405020304" pitchFamily="18" charset="0"/>
              </a:rPr>
              <a:t>Eğitim esnasındaki süreçler ve öğrenci dosyası</a:t>
            </a:r>
          </a:p>
        </p:txBody>
      </p:sp>
      <p:sp>
        <p:nvSpPr>
          <p:cNvPr id="14" name="İçerik Yer Tutucusu 2"/>
          <p:cNvSpPr>
            <a:spLocks noGrp="1"/>
          </p:cNvSpPr>
          <p:nvPr>
            <p:ph sz="half" idx="1"/>
          </p:nvPr>
        </p:nvSpPr>
        <p:spPr>
          <a:xfrm>
            <a:off x="8680449" y="4672239"/>
            <a:ext cx="2824162" cy="1770063"/>
          </a:xfrm>
        </p:spPr>
        <p:txBody>
          <a:bodyPr/>
          <a:lstStyle/>
          <a:p>
            <a:pPr marL="0" indent="0" algn="ctr">
              <a:buNone/>
            </a:pPr>
            <a:r>
              <a:rPr lang="tr-TR" sz="2400" b="1" dirty="0">
                <a:latin typeface="Times New Roman" panose="02020603050405020304" pitchFamily="18" charset="0"/>
                <a:cs typeface="Times New Roman" panose="02020603050405020304" pitchFamily="18" charset="0"/>
              </a:rPr>
              <a:t>06</a:t>
            </a:r>
          </a:p>
          <a:p>
            <a:pPr marL="0" indent="0" algn="ctr">
              <a:buNone/>
            </a:pPr>
            <a:r>
              <a:rPr lang="tr-TR" sz="2400" b="1" dirty="0">
                <a:latin typeface="Times New Roman" panose="02020603050405020304" pitchFamily="18" charset="0"/>
                <a:cs typeface="Times New Roman" panose="02020603050405020304" pitchFamily="18" charset="0"/>
              </a:rPr>
              <a:t>Soru/Cevap</a:t>
            </a:r>
          </a:p>
          <a:p>
            <a:pPr marL="0" indent="0" algn="ctr">
              <a:buNone/>
            </a:pPr>
            <a:r>
              <a:rPr lang="tr-TR" dirty="0">
                <a:latin typeface="Times New Roman" panose="02020603050405020304" pitchFamily="18" charset="0"/>
                <a:cs typeface="Times New Roman" panose="02020603050405020304" pitchFamily="18" charset="0"/>
              </a:rPr>
              <a:t>İME ile ilgili soruların cevaplandırılması</a:t>
            </a:r>
          </a:p>
        </p:txBody>
      </p:sp>
      <p:sp>
        <p:nvSpPr>
          <p:cNvPr id="15" name="Slayt Numarası Yer Tutucusu 14"/>
          <p:cNvSpPr>
            <a:spLocks noGrp="1"/>
          </p:cNvSpPr>
          <p:nvPr>
            <p:ph type="sldNum" sz="quarter" idx="12"/>
          </p:nvPr>
        </p:nvSpPr>
        <p:spPr/>
        <p:txBody>
          <a:bodyPr/>
          <a:lstStyle/>
          <a:p>
            <a:fld id="{52923F7A-5BA3-4B08-934B-811A33E78730}" type="slidenum">
              <a:rPr lang="tr-TR" smtClean="0"/>
              <a:pPr/>
              <a:t>2</a:t>
            </a:fld>
            <a:endParaRPr lang="tr-TR"/>
          </a:p>
        </p:txBody>
      </p:sp>
    </p:spTree>
    <p:extLst>
      <p:ext uri="{BB962C8B-B14F-4D97-AF65-F5344CB8AC3E}">
        <p14:creationId xmlns:p14="http://schemas.microsoft.com/office/powerpoint/2010/main" val="9674971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İME Yapılacak İşletmelerin Belirlenmesi</a:t>
            </a:r>
            <a:br>
              <a:rPr lang="tr-TR" dirty="0">
                <a:latin typeface="Times New Roman" panose="02020603050405020304" pitchFamily="18" charset="0"/>
                <a:cs typeface="Times New Roman" panose="02020603050405020304" pitchFamily="18" charset="0"/>
              </a:rPr>
            </a:br>
            <a:r>
              <a:rPr lang="tr-TR" dirty="0">
                <a:latin typeface="Times New Roman" panose="02020603050405020304" pitchFamily="18" charset="0"/>
                <a:cs typeface="Times New Roman" panose="02020603050405020304" pitchFamily="18" charset="0"/>
              </a:rPr>
              <a:t>Alternatif Enerji Kaynakları Teknolojisi</a:t>
            </a:r>
          </a:p>
        </p:txBody>
      </p:sp>
      <p:sp>
        <p:nvSpPr>
          <p:cNvPr id="3" name="İçerik Yer Tutucusu 2"/>
          <p:cNvSpPr>
            <a:spLocks noGrp="1"/>
          </p:cNvSpPr>
          <p:nvPr>
            <p:ph idx="1"/>
          </p:nvPr>
        </p:nvSpPr>
        <p:spPr/>
        <p:txBody>
          <a:bodyPr>
            <a:normAutofit/>
          </a:bodyPr>
          <a:lstStyle/>
          <a:p>
            <a:pPr algn="just"/>
            <a:r>
              <a:rPr lang="tr-TR" dirty="0">
                <a:latin typeface="Times New Roman" pitchFamily="18" charset="0"/>
                <a:cs typeface="Times New Roman" pitchFamily="18" charset="0"/>
              </a:rPr>
              <a:t>Staj yapılacak iş yeri, kamu kurumları veya özel sektör kuruluşlarında enerji üretim, iletim ve dağıtım faliyetleri yürüten kuruluşlar ile bu kuruluşlara makine ve teçhizat montaj, kurulum  firmaları olabilir. </a:t>
            </a:r>
          </a:p>
          <a:p>
            <a:pPr algn="just"/>
            <a:r>
              <a:rPr lang="tr-TR" dirty="0">
                <a:latin typeface="Times New Roman" pitchFamily="18" charset="0"/>
                <a:cs typeface="Times New Roman" pitchFamily="18" charset="0"/>
              </a:rPr>
              <a:t>Firmada tercihen en az 1 Elektrik/Makine Mühendisi veya 1 Elektrik/Makine Teknikeri bulunmalıdır.</a:t>
            </a:r>
          </a:p>
          <a:p>
            <a:pPr algn="just"/>
            <a:r>
              <a:rPr lang="tr-TR" dirty="0">
                <a:latin typeface="Times New Roman" pitchFamily="18" charset="0"/>
                <a:cs typeface="Times New Roman" pitchFamily="18" charset="0"/>
              </a:rPr>
              <a:t>İşletme tarafından görevlendirilen, alanında mesleki yetkinliğe sahip bir eğitici personelin gözetimi…</a:t>
            </a:r>
          </a:p>
        </p:txBody>
      </p:sp>
      <p:sp>
        <p:nvSpPr>
          <p:cNvPr id="4" name="Slayt Numarası Yer Tutucusu 3"/>
          <p:cNvSpPr>
            <a:spLocks noGrp="1"/>
          </p:cNvSpPr>
          <p:nvPr>
            <p:ph type="sldNum" sz="quarter" idx="12"/>
          </p:nvPr>
        </p:nvSpPr>
        <p:spPr/>
        <p:txBody>
          <a:bodyPr/>
          <a:lstStyle/>
          <a:p>
            <a:fld id="{52923F7A-5BA3-4B08-934B-811A33E78730}" type="slidenum">
              <a:rPr lang="tr-TR" smtClean="0"/>
              <a:pPr/>
              <a:t>20</a:t>
            </a:fld>
            <a:endParaRPr lang="tr-TR"/>
          </a:p>
        </p:txBody>
      </p:sp>
    </p:spTree>
    <p:extLst>
      <p:ext uri="{BB962C8B-B14F-4D97-AF65-F5344CB8AC3E}">
        <p14:creationId xmlns:p14="http://schemas.microsoft.com/office/powerpoint/2010/main" val="9216133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İME Yapılacak İşletmelerin Belirlenmesi</a:t>
            </a:r>
            <a:br>
              <a:rPr lang="tr-TR" dirty="0">
                <a:latin typeface="Times New Roman" panose="02020603050405020304" pitchFamily="18" charset="0"/>
                <a:cs typeface="Times New Roman" panose="02020603050405020304" pitchFamily="18" charset="0"/>
              </a:rPr>
            </a:br>
            <a:r>
              <a:rPr lang="tr-TR" dirty="0">
                <a:latin typeface="Times New Roman" panose="02020603050405020304" pitchFamily="18" charset="0"/>
                <a:cs typeface="Times New Roman" panose="02020603050405020304" pitchFamily="18" charset="0"/>
              </a:rPr>
              <a:t>Çocuk Gelişimi</a:t>
            </a:r>
          </a:p>
        </p:txBody>
      </p:sp>
      <p:sp>
        <p:nvSpPr>
          <p:cNvPr id="3" name="İçerik Yer Tutucusu 2"/>
          <p:cNvSpPr>
            <a:spLocks noGrp="1"/>
          </p:cNvSpPr>
          <p:nvPr>
            <p:ph idx="1"/>
          </p:nvPr>
        </p:nvSpPr>
        <p:spPr/>
        <p:txBody>
          <a:bodyPr>
            <a:normAutofit/>
          </a:bodyPr>
          <a:lstStyle/>
          <a:p>
            <a:pPr>
              <a:buNone/>
            </a:pPr>
            <a:endParaRPr lang="tr-TR" dirty="0"/>
          </a:p>
        </p:txBody>
      </p:sp>
      <p:sp>
        <p:nvSpPr>
          <p:cNvPr id="4" name="Slayt Numarası Yer Tutucusu 3"/>
          <p:cNvSpPr>
            <a:spLocks noGrp="1"/>
          </p:cNvSpPr>
          <p:nvPr>
            <p:ph type="sldNum" sz="quarter" idx="12"/>
          </p:nvPr>
        </p:nvSpPr>
        <p:spPr/>
        <p:txBody>
          <a:bodyPr/>
          <a:lstStyle/>
          <a:p>
            <a:fld id="{52923F7A-5BA3-4B08-934B-811A33E78730}" type="slidenum">
              <a:rPr lang="tr-TR" smtClean="0"/>
              <a:pPr/>
              <a:t>21</a:t>
            </a:fld>
            <a:endParaRPr lang="tr-TR"/>
          </a:p>
        </p:txBody>
      </p:sp>
    </p:spTree>
    <p:extLst>
      <p:ext uri="{BB962C8B-B14F-4D97-AF65-F5344CB8AC3E}">
        <p14:creationId xmlns:p14="http://schemas.microsoft.com/office/powerpoint/2010/main" val="9216133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İME Başvuru süreci İş Akış Şeması</a:t>
            </a:r>
          </a:p>
        </p:txBody>
      </p:sp>
      <p:sp>
        <p:nvSpPr>
          <p:cNvPr id="3" name="İçerik Yer Tutucusu 2"/>
          <p:cNvSpPr>
            <a:spLocks noGrp="1"/>
          </p:cNvSpPr>
          <p:nvPr>
            <p:ph idx="1"/>
          </p:nvPr>
        </p:nvSpPr>
        <p:spPr/>
        <p:txBody>
          <a:bodyPr>
            <a:normAutofit/>
          </a:bodyPr>
          <a:lstStyle/>
          <a:p>
            <a:r>
              <a:rPr lang="tr-TR" dirty="0">
                <a:latin typeface="Times New Roman" pitchFamily="18" charset="0"/>
                <a:cs typeface="Times New Roman" pitchFamily="18" charset="0"/>
              </a:rPr>
              <a:t>Web Sayfası: dumlupinarmyo.dpu.edu.tr</a:t>
            </a:r>
          </a:p>
          <a:p>
            <a:r>
              <a:rPr lang="tr-TR" dirty="0">
                <a:latin typeface="Times New Roman" pitchFamily="18" charset="0"/>
                <a:cs typeface="Times New Roman" pitchFamily="18" charset="0"/>
              </a:rPr>
              <a:t>İME+Staj Menüsü</a:t>
            </a:r>
          </a:p>
          <a:p>
            <a:r>
              <a:rPr lang="tr-TR" dirty="0">
                <a:latin typeface="Times New Roman" pitchFamily="18" charset="0"/>
                <a:cs typeface="Times New Roman" pitchFamily="18" charset="0"/>
              </a:rPr>
              <a:t>İşletmede Mesleki Eğitim Sayfası</a:t>
            </a:r>
          </a:p>
          <a:p>
            <a:pPr>
              <a:buNone/>
            </a:pPr>
            <a:r>
              <a:rPr lang="tr-TR" dirty="0">
                <a:latin typeface="Times New Roman" pitchFamily="18" charset="0"/>
                <a:cs typeface="Times New Roman" pitchFamily="18" charset="0"/>
              </a:rPr>
              <a:t>	</a:t>
            </a:r>
            <a:r>
              <a:rPr lang="tr-TR" b="1" u="sng" dirty="0">
                <a:latin typeface="Times New Roman" pitchFamily="18" charset="0"/>
                <a:cs typeface="Times New Roman" pitchFamily="18" charset="0"/>
              </a:rPr>
              <a:t>İME Başvuru Süreci İş Akış Şeması</a:t>
            </a:r>
          </a:p>
        </p:txBody>
      </p:sp>
      <p:sp>
        <p:nvSpPr>
          <p:cNvPr id="4" name="Slayt Numarası Yer Tutucusu 3"/>
          <p:cNvSpPr>
            <a:spLocks noGrp="1"/>
          </p:cNvSpPr>
          <p:nvPr>
            <p:ph type="sldNum" sz="quarter" idx="12"/>
          </p:nvPr>
        </p:nvSpPr>
        <p:spPr/>
        <p:txBody>
          <a:bodyPr/>
          <a:lstStyle/>
          <a:p>
            <a:fld id="{52923F7A-5BA3-4B08-934B-811A33E78730}" type="slidenum">
              <a:rPr lang="tr-TR" smtClean="0"/>
              <a:pPr/>
              <a:t>22</a:t>
            </a:fld>
            <a:endParaRPr lang="tr-TR"/>
          </a:p>
        </p:txBody>
      </p:sp>
      <p:pic>
        <p:nvPicPr>
          <p:cNvPr id="1026" name="Picture 2" descr="C:\Users\Mypc\Desktop\Ekran Alıntısı.PNG"/>
          <p:cNvPicPr>
            <a:picLocks noChangeAspect="1" noChangeArrowheads="1"/>
          </p:cNvPicPr>
          <p:nvPr/>
        </p:nvPicPr>
        <p:blipFill>
          <a:blip r:embed="rId2"/>
          <a:srcRect/>
          <a:stretch>
            <a:fillRect/>
          </a:stretch>
        </p:blipFill>
        <p:spPr bwMode="auto">
          <a:xfrm>
            <a:off x="7861986" y="1493108"/>
            <a:ext cx="3733800" cy="4267200"/>
          </a:xfrm>
          <a:prstGeom prst="rect">
            <a:avLst/>
          </a:prstGeom>
          <a:noFill/>
        </p:spPr>
      </p:pic>
    </p:spTree>
    <p:extLst>
      <p:ext uri="{BB962C8B-B14F-4D97-AF65-F5344CB8AC3E}">
        <p14:creationId xmlns:p14="http://schemas.microsoft.com/office/powerpoint/2010/main" val="9216133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01795" y="624109"/>
            <a:ext cx="6326659" cy="5413833"/>
          </a:xfrm>
        </p:spPr>
        <p:txBody>
          <a:bodyPr>
            <a:normAutofit fontScale="90000"/>
          </a:bodyPr>
          <a:lstStyle/>
          <a:p>
            <a:pPr marL="0" indent="0" algn="r"/>
            <a:br>
              <a:rPr lang="tr-TR" sz="4800" b="1" dirty="0">
                <a:latin typeface="Times New Roman" panose="02020603050405020304" pitchFamily="18" charset="0"/>
                <a:cs typeface="Times New Roman" panose="02020603050405020304" pitchFamily="18" charset="0"/>
              </a:rPr>
            </a:br>
            <a:br>
              <a:rPr lang="tr-TR" sz="4800" b="1" dirty="0">
                <a:latin typeface="Times New Roman" panose="02020603050405020304" pitchFamily="18" charset="0"/>
                <a:cs typeface="Times New Roman" panose="02020603050405020304" pitchFamily="18" charset="0"/>
              </a:rPr>
            </a:br>
            <a:r>
              <a:rPr lang="tr-TR" sz="8000" b="1" dirty="0">
                <a:latin typeface="Times New Roman" panose="02020603050405020304" pitchFamily="18" charset="0"/>
                <a:cs typeface="Times New Roman" panose="02020603050405020304" pitchFamily="18" charset="0"/>
              </a:rPr>
              <a:t>05</a:t>
            </a:r>
            <a:br>
              <a:rPr lang="tr-TR" sz="8000" b="1" dirty="0">
                <a:latin typeface="Times New Roman" panose="02020603050405020304" pitchFamily="18" charset="0"/>
                <a:cs typeface="Times New Roman" panose="02020603050405020304" pitchFamily="18" charset="0"/>
              </a:rPr>
            </a:br>
            <a:r>
              <a:rPr lang="tr-TR" sz="8000" b="1" dirty="0">
                <a:latin typeface="Times New Roman" panose="02020603050405020304" pitchFamily="18" charset="0"/>
                <a:cs typeface="Times New Roman" panose="02020603050405020304" pitchFamily="18" charset="0"/>
              </a:rPr>
              <a:t>Eğitim Esnası</a:t>
            </a:r>
            <a:br>
              <a:rPr lang="tr-TR" sz="4800" b="1" dirty="0">
                <a:latin typeface="Times New Roman" panose="02020603050405020304" pitchFamily="18" charset="0"/>
                <a:cs typeface="Times New Roman" panose="02020603050405020304" pitchFamily="18" charset="0"/>
              </a:rPr>
            </a:br>
            <a:r>
              <a:rPr lang="tr-TR" sz="4000" dirty="0">
                <a:latin typeface="Times New Roman" panose="02020603050405020304" pitchFamily="18" charset="0"/>
                <a:cs typeface="Times New Roman" panose="02020603050405020304" pitchFamily="18" charset="0"/>
              </a:rPr>
              <a:t>Eğitim esnasındaki süreçler ve öğrenci dosyası</a:t>
            </a:r>
            <a:br>
              <a:rPr lang="tr-TR" dirty="0">
                <a:latin typeface="Times New Roman" panose="02020603050405020304" pitchFamily="18" charset="0"/>
                <a:cs typeface="Times New Roman" panose="02020603050405020304" pitchFamily="18" charset="0"/>
              </a:rPr>
            </a:br>
            <a:endParaRPr lang="tr-TR" dirty="0"/>
          </a:p>
        </p:txBody>
      </p:sp>
      <p:sp>
        <p:nvSpPr>
          <p:cNvPr id="3" name="Slayt Numarası Yer Tutucusu 2"/>
          <p:cNvSpPr>
            <a:spLocks noGrp="1"/>
          </p:cNvSpPr>
          <p:nvPr>
            <p:ph type="sldNum" sz="quarter" idx="12"/>
          </p:nvPr>
        </p:nvSpPr>
        <p:spPr/>
        <p:txBody>
          <a:bodyPr/>
          <a:lstStyle/>
          <a:p>
            <a:fld id="{52923F7A-5BA3-4B08-934B-811A33E78730}" type="slidenum">
              <a:rPr lang="tr-TR" smtClean="0"/>
              <a:pPr/>
              <a:t>23</a:t>
            </a:fld>
            <a:endParaRPr lang="tr-TR"/>
          </a:p>
        </p:txBody>
      </p:sp>
    </p:spTree>
    <p:extLst>
      <p:ext uri="{BB962C8B-B14F-4D97-AF65-F5344CB8AC3E}">
        <p14:creationId xmlns:p14="http://schemas.microsoft.com/office/powerpoint/2010/main" val="1718776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İME Öğrenci Dosyasında Bulunması Gereken Belgeler (1)</a:t>
            </a:r>
          </a:p>
        </p:txBody>
      </p:sp>
      <p:sp>
        <p:nvSpPr>
          <p:cNvPr id="3" name="İçerik Yer Tutucusu 2"/>
          <p:cNvSpPr>
            <a:spLocks noGrp="1"/>
          </p:cNvSpPr>
          <p:nvPr>
            <p:ph idx="1"/>
          </p:nvPr>
        </p:nvSpPr>
        <p:spPr/>
        <p:txBody>
          <a:bodyPr>
            <a:normAutofit/>
          </a:bodyPr>
          <a:lstStyle/>
          <a:p>
            <a:pPr algn="just">
              <a:buNone/>
            </a:pPr>
            <a:r>
              <a:rPr lang="tr-TR" dirty="0">
                <a:latin typeface="Times New Roman" pitchFamily="18" charset="0"/>
                <a:cs typeface="Times New Roman" pitchFamily="18" charset="0"/>
              </a:rPr>
              <a:t>İME Dönemi süresince öğrenci tarafından tutulacak İME  öğrenci dosyası aşağıda belirtildiği şekilde oluşturulur.</a:t>
            </a:r>
          </a:p>
          <a:p>
            <a:pPr algn="just">
              <a:buFont typeface="+mj-lt"/>
              <a:buAutoNum type="arabicPeriod"/>
            </a:pPr>
            <a:r>
              <a:rPr lang="tr-TR" dirty="0">
                <a:latin typeface="Times New Roman" pitchFamily="18" charset="0"/>
                <a:cs typeface="Times New Roman" pitchFamily="18" charset="0"/>
              </a:rPr>
              <a:t>İME  Protokolü ( Aslı gibidir yapılan örneği),</a:t>
            </a:r>
          </a:p>
          <a:p>
            <a:pPr algn="just">
              <a:buFont typeface="+mj-lt"/>
              <a:buAutoNum type="arabicPeriod"/>
            </a:pPr>
            <a:r>
              <a:rPr lang="tr-TR" dirty="0">
                <a:latin typeface="Times New Roman" pitchFamily="18" charset="0"/>
                <a:cs typeface="Times New Roman" pitchFamily="18" charset="0"/>
              </a:rPr>
              <a:t>İME  tercih formu</a:t>
            </a:r>
          </a:p>
          <a:p>
            <a:pPr algn="just">
              <a:buFont typeface="+mj-lt"/>
              <a:buAutoNum type="arabicPeriod"/>
            </a:pPr>
            <a:r>
              <a:rPr lang="tr-TR" dirty="0">
                <a:latin typeface="Times New Roman" pitchFamily="18" charset="0"/>
                <a:cs typeface="Times New Roman" pitchFamily="18" charset="0"/>
              </a:rPr>
              <a:t>İME  sözleşmesi( taraflar tarafından onaylanan),</a:t>
            </a:r>
          </a:p>
          <a:p>
            <a:pPr algn="just">
              <a:buFont typeface="+mj-lt"/>
              <a:buAutoNum type="arabicPeriod"/>
            </a:pPr>
            <a:r>
              <a:rPr lang="tr-TR" dirty="0">
                <a:latin typeface="Times New Roman" pitchFamily="18" charset="0"/>
                <a:cs typeface="Times New Roman" pitchFamily="18" charset="0"/>
              </a:rPr>
              <a:t>İME  öğrenci kabul formu( taraflar tarafından onaylanan),</a:t>
            </a:r>
          </a:p>
          <a:p>
            <a:pPr algn="just">
              <a:buFont typeface="+mj-lt"/>
              <a:buAutoNum type="arabicPeriod"/>
            </a:pPr>
            <a:r>
              <a:rPr lang="tr-TR" dirty="0">
                <a:latin typeface="Times New Roman" pitchFamily="18" charset="0"/>
                <a:cs typeface="Times New Roman" pitchFamily="18" charset="0"/>
              </a:rPr>
              <a:t>İME  devam çizelgesi (İME  süresince öğrenci tarafından günlük olarak imzalanmış ve eğitici personele onaylatılmış olarak her ayın sonunda eğitici personel tarafından İME  bölüm/ program komisyonuna iletilmek üzere sorumlu Öğretim elemanına teslim edilir.</a:t>
            </a:r>
          </a:p>
          <a:p>
            <a:pPr algn="just">
              <a:buNone/>
            </a:pPr>
            <a:endParaRPr lang="tr-TR" dirty="0">
              <a:latin typeface="Times New Roman" pitchFamily="18" charset="0"/>
              <a:cs typeface="Times New Roman" pitchFamily="18" charset="0"/>
            </a:endParaRPr>
          </a:p>
        </p:txBody>
      </p:sp>
      <p:sp>
        <p:nvSpPr>
          <p:cNvPr id="4" name="Slayt Numarası Yer Tutucusu 3"/>
          <p:cNvSpPr>
            <a:spLocks noGrp="1"/>
          </p:cNvSpPr>
          <p:nvPr>
            <p:ph type="sldNum" sz="quarter" idx="12"/>
          </p:nvPr>
        </p:nvSpPr>
        <p:spPr/>
        <p:txBody>
          <a:bodyPr/>
          <a:lstStyle/>
          <a:p>
            <a:fld id="{52923F7A-5BA3-4B08-934B-811A33E78730}" type="slidenum">
              <a:rPr lang="tr-TR" smtClean="0"/>
              <a:pPr/>
              <a:t>24</a:t>
            </a:fld>
            <a:endParaRPr lang="tr-TR"/>
          </a:p>
        </p:txBody>
      </p:sp>
    </p:spTree>
    <p:extLst>
      <p:ext uri="{BB962C8B-B14F-4D97-AF65-F5344CB8AC3E}">
        <p14:creationId xmlns:p14="http://schemas.microsoft.com/office/powerpoint/2010/main" val="9216133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İME Öğrenci Dosyasında Bulunması Gereken Belgeler (2)</a:t>
            </a:r>
          </a:p>
        </p:txBody>
      </p:sp>
      <p:sp>
        <p:nvSpPr>
          <p:cNvPr id="3" name="İçerik Yer Tutucusu 2"/>
          <p:cNvSpPr>
            <a:spLocks noGrp="1"/>
          </p:cNvSpPr>
          <p:nvPr>
            <p:ph idx="1"/>
          </p:nvPr>
        </p:nvSpPr>
        <p:spPr>
          <a:xfrm>
            <a:off x="2589212" y="2133600"/>
            <a:ext cx="8915400" cy="4366054"/>
          </a:xfrm>
        </p:spPr>
        <p:txBody>
          <a:bodyPr>
            <a:normAutofit/>
          </a:bodyPr>
          <a:lstStyle/>
          <a:p>
            <a:pPr algn="just">
              <a:buFont typeface="+mj-lt"/>
              <a:buAutoNum type="arabicPeriod" startAt="6"/>
            </a:pPr>
            <a:r>
              <a:rPr lang="tr-TR" dirty="0">
                <a:latin typeface="Times New Roman" pitchFamily="18" charset="0"/>
                <a:cs typeface="Times New Roman" pitchFamily="18" charset="0"/>
              </a:rPr>
              <a:t>İME Haftalık çalışma raporu ( öğrenci tarafından hazırlanır,  eğitici personel tarafından onaylanır ve İME  öğrenci dosyasına konulmak üzere sorumlu öğretim elemanına teslim edilir.)</a:t>
            </a:r>
          </a:p>
          <a:p>
            <a:pPr algn="just">
              <a:buFont typeface="+mj-lt"/>
              <a:buAutoNum type="arabicPeriod" startAt="6"/>
            </a:pPr>
            <a:r>
              <a:rPr lang="tr-TR" dirty="0">
                <a:latin typeface="Times New Roman" pitchFamily="18" charset="0"/>
                <a:cs typeface="Times New Roman" pitchFamily="18" charset="0"/>
              </a:rPr>
              <a:t>İME  işletme değerlendirme formu ( işletme yetkilisi tarafından onaylanır, kapalı zarf içerisinde sorumlu öğretim elemanına teslim edilir.)</a:t>
            </a:r>
          </a:p>
          <a:p>
            <a:pPr algn="just">
              <a:buFont typeface="+mj-lt"/>
              <a:buAutoNum type="arabicPeriod" startAt="6"/>
            </a:pPr>
            <a:r>
              <a:rPr lang="tr-TR" dirty="0">
                <a:latin typeface="Times New Roman" pitchFamily="18" charset="0"/>
                <a:cs typeface="Times New Roman" pitchFamily="18" charset="0"/>
              </a:rPr>
              <a:t>İME  denetim formu ( her denetim sonucunda sorumlu öğretim elemanı tarafından düzenlenir, İME  bölüm/ program komisyonuna teslim edilir.)</a:t>
            </a:r>
          </a:p>
          <a:p>
            <a:pPr algn="just">
              <a:buFont typeface="+mj-lt"/>
              <a:buAutoNum type="arabicPeriod" startAt="6"/>
            </a:pPr>
            <a:r>
              <a:rPr lang="tr-TR" dirty="0">
                <a:latin typeface="Times New Roman" pitchFamily="18" charset="0"/>
                <a:cs typeface="Times New Roman" pitchFamily="18" charset="0"/>
              </a:rPr>
              <a:t>İME  dönem sonu raporu ( öğrenci tarafından hazırlanır, eğitici personel tarafından onaylanır, İME  bölüm/ program komisyonu onayına sunulmak üzere öğrenci tarafından sorumlu öğretim elemanına teslim edilir.)</a:t>
            </a:r>
          </a:p>
          <a:p>
            <a:pPr algn="just">
              <a:buFont typeface="+mj-lt"/>
              <a:buAutoNum type="arabicPeriod" startAt="6"/>
            </a:pPr>
            <a:r>
              <a:rPr lang="tr-TR" dirty="0">
                <a:latin typeface="Times New Roman" pitchFamily="18" charset="0"/>
                <a:cs typeface="Times New Roman" pitchFamily="18" charset="0"/>
              </a:rPr>
              <a:t>Diğer( yapılan çalışmalarla ilgili her türlü belge ile İME  bölüm/ program komisyonu tarafından istenecek diğer bilgi ve belgeler) </a:t>
            </a:r>
          </a:p>
          <a:p>
            <a:pPr algn="just">
              <a:buNone/>
            </a:pPr>
            <a:endParaRPr lang="tr-TR" dirty="0">
              <a:latin typeface="Times New Roman" pitchFamily="18" charset="0"/>
              <a:cs typeface="Times New Roman" pitchFamily="18" charset="0"/>
            </a:endParaRPr>
          </a:p>
        </p:txBody>
      </p:sp>
      <p:sp>
        <p:nvSpPr>
          <p:cNvPr id="4" name="Slayt Numarası Yer Tutucusu 3"/>
          <p:cNvSpPr>
            <a:spLocks noGrp="1"/>
          </p:cNvSpPr>
          <p:nvPr>
            <p:ph type="sldNum" sz="quarter" idx="12"/>
          </p:nvPr>
        </p:nvSpPr>
        <p:spPr/>
        <p:txBody>
          <a:bodyPr/>
          <a:lstStyle/>
          <a:p>
            <a:fld id="{52923F7A-5BA3-4B08-934B-811A33E78730}" type="slidenum">
              <a:rPr lang="tr-TR" smtClean="0"/>
              <a:pPr/>
              <a:t>25</a:t>
            </a:fld>
            <a:endParaRPr lang="tr-TR"/>
          </a:p>
        </p:txBody>
      </p:sp>
    </p:spTree>
    <p:extLst>
      <p:ext uri="{BB962C8B-B14F-4D97-AF65-F5344CB8AC3E}">
        <p14:creationId xmlns:p14="http://schemas.microsoft.com/office/powerpoint/2010/main" val="9216133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İME’nin Değerlendirilmesi ve Sonuçlandırılması (1)</a:t>
            </a:r>
          </a:p>
        </p:txBody>
      </p:sp>
      <p:sp>
        <p:nvSpPr>
          <p:cNvPr id="3" name="İçerik Yer Tutucusu 2"/>
          <p:cNvSpPr>
            <a:spLocks noGrp="1"/>
          </p:cNvSpPr>
          <p:nvPr>
            <p:ph idx="1"/>
          </p:nvPr>
        </p:nvSpPr>
        <p:spPr/>
        <p:txBody>
          <a:bodyPr>
            <a:normAutofit/>
          </a:bodyPr>
          <a:lstStyle/>
          <a:p>
            <a:pPr algn="just"/>
            <a:r>
              <a:rPr lang="tr-TR" dirty="0">
                <a:latin typeface="Times New Roman" pitchFamily="18" charset="0"/>
                <a:cs typeface="Times New Roman" pitchFamily="18" charset="0"/>
              </a:rPr>
              <a:t>İME Yarıyıl içi ve Yarıyıl Sonu değerlendirmelerinin toplam ağırlığı “ Kütahya Dumlupınar Üniversitesi Önlisans ve lisans eğitim öğretim yönetmeliği” 31. Madde  hükümlerine uygun olarak İME  bölüm/ program Komisyonu tarafından belirlenir.</a:t>
            </a:r>
          </a:p>
          <a:p>
            <a:pPr algn="just"/>
            <a:r>
              <a:rPr lang="tr-TR" dirty="0">
                <a:latin typeface="Times New Roman" pitchFamily="18" charset="0"/>
                <a:cs typeface="Times New Roman" pitchFamily="18" charset="0"/>
              </a:rPr>
              <a:t>Öğrenci tarafından hazırlanan ”İME  haftalık çalışma raporları”  ve sorumlu Öğretim elemanı görüşleri değerlendirilerek İME  yarıyıl için notu belirlenir.</a:t>
            </a:r>
          </a:p>
          <a:p>
            <a:pPr algn="just"/>
            <a:r>
              <a:rPr lang="tr-TR" dirty="0">
                <a:latin typeface="Times New Roman" pitchFamily="18" charset="0"/>
                <a:cs typeface="Times New Roman" pitchFamily="18" charset="0"/>
              </a:rPr>
              <a:t>İME  yarıyıl sonu notu değerlendirilmesinde,  not baremi 100/100  olacak şekilde, İME  işletme değerlendirme formu %30,  sorumlu Öğretim elemanı denetim formları %30,  öğrenci tarafından yarıyıl için değerlendirmesi sonrasında hazırlanan “İME  haftalık çalışma rapor”ları, “İME  dönem sonu raporu” %20 ve  öğrenci sunumu %20  oranında başarı notuna etki eder.</a:t>
            </a:r>
          </a:p>
          <a:p>
            <a:pPr algn="just">
              <a:buNone/>
            </a:pPr>
            <a:endParaRPr lang="tr-TR" dirty="0">
              <a:latin typeface="Times New Roman" pitchFamily="18" charset="0"/>
              <a:cs typeface="Times New Roman" pitchFamily="18" charset="0"/>
            </a:endParaRPr>
          </a:p>
        </p:txBody>
      </p:sp>
      <p:sp>
        <p:nvSpPr>
          <p:cNvPr id="4" name="Slayt Numarası Yer Tutucusu 3"/>
          <p:cNvSpPr>
            <a:spLocks noGrp="1"/>
          </p:cNvSpPr>
          <p:nvPr>
            <p:ph type="sldNum" sz="quarter" idx="12"/>
          </p:nvPr>
        </p:nvSpPr>
        <p:spPr/>
        <p:txBody>
          <a:bodyPr/>
          <a:lstStyle/>
          <a:p>
            <a:fld id="{52923F7A-5BA3-4B08-934B-811A33E78730}" type="slidenum">
              <a:rPr lang="tr-TR" smtClean="0"/>
              <a:pPr/>
              <a:t>26</a:t>
            </a:fld>
            <a:endParaRPr lang="tr-TR"/>
          </a:p>
        </p:txBody>
      </p:sp>
    </p:spTree>
    <p:extLst>
      <p:ext uri="{BB962C8B-B14F-4D97-AF65-F5344CB8AC3E}">
        <p14:creationId xmlns:p14="http://schemas.microsoft.com/office/powerpoint/2010/main" val="9216133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İME’nin Değerlendirilmesi ve Sonuçlandırılması (2)</a:t>
            </a:r>
          </a:p>
        </p:txBody>
      </p:sp>
      <p:sp>
        <p:nvSpPr>
          <p:cNvPr id="3" name="İçerik Yer Tutucusu 2"/>
          <p:cNvSpPr>
            <a:spLocks noGrp="1"/>
          </p:cNvSpPr>
          <p:nvPr>
            <p:ph idx="1"/>
          </p:nvPr>
        </p:nvSpPr>
        <p:spPr/>
        <p:txBody>
          <a:bodyPr>
            <a:normAutofit/>
          </a:bodyPr>
          <a:lstStyle/>
          <a:p>
            <a:pPr algn="just"/>
            <a:r>
              <a:rPr lang="tr-TR" dirty="0">
                <a:latin typeface="Times New Roman" pitchFamily="18" charset="0"/>
                <a:cs typeface="Times New Roman" pitchFamily="18" charset="0"/>
              </a:rPr>
              <a:t>Dersin başarı notu ” Kütahya Dumlupınar Üniversitesi ön lisans ve lisans eğitim öğretim yönetmeliği” nin “Değerlendirme ve Notlar”  ile ilgili maddesindeki esaslar dikkate alınarak, her öğrenci için yarıyıl sonu başarı notu elde edilir.  Bu başarı notları mutlak değerlendirme sistemine göre harf başarı notlarına dönüştürülür ve sorumlu Öğretim elemanı tarafından Öğrenci bilgi sistemine işlenir.</a:t>
            </a:r>
          </a:p>
          <a:p>
            <a:pPr algn="just"/>
            <a:r>
              <a:rPr lang="tr-TR">
                <a:latin typeface="Times New Roman" pitchFamily="18" charset="0"/>
                <a:cs typeface="Times New Roman" pitchFamily="18" charset="0"/>
              </a:rPr>
              <a:t>İME’leri </a:t>
            </a:r>
            <a:r>
              <a:rPr lang="tr-TR" dirty="0">
                <a:latin typeface="Times New Roman" pitchFamily="18" charset="0"/>
                <a:cs typeface="Times New Roman" pitchFamily="18" charset="0"/>
              </a:rPr>
              <a:t>İME  bölüm/ </a:t>
            </a:r>
            <a:r>
              <a:rPr lang="tr-TR">
                <a:latin typeface="Times New Roman" pitchFamily="18" charset="0"/>
                <a:cs typeface="Times New Roman" pitchFamily="18" charset="0"/>
              </a:rPr>
              <a:t>program komisyonu </a:t>
            </a:r>
            <a:r>
              <a:rPr lang="tr-TR" dirty="0">
                <a:latin typeface="Times New Roman" pitchFamily="18" charset="0"/>
                <a:cs typeface="Times New Roman" pitchFamily="18" charset="0"/>
              </a:rPr>
              <a:t>tarafından başarısız olarak değerlendirilen öğrenciler,  bu eğitimlerini başarılı oluncaya kadar aynı veya farklı işletmelerde tekrar ederler.</a:t>
            </a:r>
          </a:p>
          <a:p>
            <a:pPr algn="just"/>
            <a:r>
              <a:rPr lang="tr-TR" dirty="0">
                <a:latin typeface="Times New Roman" pitchFamily="18" charset="0"/>
                <a:cs typeface="Times New Roman" pitchFamily="18" charset="0"/>
              </a:rPr>
              <a:t>“İME  dönem sonu raporu”nu  süresi içerisinde teslim etmeyen öğrenci başarısız olarak değerlendirilir.</a:t>
            </a:r>
          </a:p>
        </p:txBody>
      </p:sp>
      <p:sp>
        <p:nvSpPr>
          <p:cNvPr id="4" name="Slayt Numarası Yer Tutucusu 3"/>
          <p:cNvSpPr>
            <a:spLocks noGrp="1"/>
          </p:cNvSpPr>
          <p:nvPr>
            <p:ph type="sldNum" sz="quarter" idx="12"/>
          </p:nvPr>
        </p:nvSpPr>
        <p:spPr/>
        <p:txBody>
          <a:bodyPr/>
          <a:lstStyle/>
          <a:p>
            <a:fld id="{52923F7A-5BA3-4B08-934B-811A33E78730}" type="slidenum">
              <a:rPr lang="tr-TR" smtClean="0"/>
              <a:pPr/>
              <a:t>27</a:t>
            </a:fld>
            <a:endParaRPr lang="tr-TR"/>
          </a:p>
        </p:txBody>
      </p:sp>
    </p:spTree>
    <p:extLst>
      <p:ext uri="{BB962C8B-B14F-4D97-AF65-F5344CB8AC3E}">
        <p14:creationId xmlns:p14="http://schemas.microsoft.com/office/powerpoint/2010/main" val="9216133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Değerlendirilme Sonuçlarına İtiraz Hakkı</a:t>
            </a:r>
          </a:p>
        </p:txBody>
      </p:sp>
      <p:sp>
        <p:nvSpPr>
          <p:cNvPr id="3" name="İçerik Yer Tutucusu 2"/>
          <p:cNvSpPr>
            <a:spLocks noGrp="1"/>
          </p:cNvSpPr>
          <p:nvPr>
            <p:ph idx="1"/>
          </p:nvPr>
        </p:nvSpPr>
        <p:spPr/>
        <p:txBody>
          <a:bodyPr>
            <a:normAutofit/>
          </a:bodyPr>
          <a:lstStyle/>
          <a:p>
            <a:pPr algn="just"/>
            <a:r>
              <a:rPr lang="tr-TR" dirty="0"/>
              <a:t>Öğrenciler, İME  değerlendirme sonuçlarına, “ Kütahya Dumlupınar Üniversitesi ön lisans ve lisans eğitim öğretim yönetmeliği”nin “ sınav sonuçlarına itiraz”  ile ilgili maddesindeki hükümler çerçevesinde İME  im bölüm/ program komisyonuna itiraz edebilirler.</a:t>
            </a:r>
          </a:p>
          <a:p>
            <a:pPr algn="just"/>
            <a:r>
              <a:rPr lang="tr-TR" dirty="0"/>
              <a:t>İtirazlar, İME / bölüm program Komisyonu tarafından incelenir İME  birim koordinatörlüğüne bildirilir ve  maddi hata tespit edilmesi halinde not düzeltilmesi İME  birim koordinatörlüğü teklifi üzerine birim yönetim kurulu kararı ile yapılır.</a:t>
            </a:r>
          </a:p>
          <a:p>
            <a:pPr>
              <a:buNone/>
            </a:pPr>
            <a:br>
              <a:rPr lang="tr-TR" dirty="0"/>
            </a:br>
            <a:endParaRPr lang="tr-TR" dirty="0"/>
          </a:p>
        </p:txBody>
      </p:sp>
      <p:sp>
        <p:nvSpPr>
          <p:cNvPr id="4" name="Slayt Numarası Yer Tutucusu 3"/>
          <p:cNvSpPr>
            <a:spLocks noGrp="1"/>
          </p:cNvSpPr>
          <p:nvPr>
            <p:ph type="sldNum" sz="quarter" idx="12"/>
          </p:nvPr>
        </p:nvSpPr>
        <p:spPr/>
        <p:txBody>
          <a:bodyPr/>
          <a:lstStyle/>
          <a:p>
            <a:fld id="{52923F7A-5BA3-4B08-934B-811A33E78730}" type="slidenum">
              <a:rPr lang="tr-TR" smtClean="0"/>
              <a:pPr/>
              <a:t>28</a:t>
            </a:fld>
            <a:endParaRPr lang="tr-TR"/>
          </a:p>
        </p:txBody>
      </p:sp>
    </p:spTree>
    <p:extLst>
      <p:ext uri="{BB962C8B-B14F-4D97-AF65-F5344CB8AC3E}">
        <p14:creationId xmlns:p14="http://schemas.microsoft.com/office/powerpoint/2010/main" val="9216133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İntibak İşlemleri</a:t>
            </a:r>
          </a:p>
        </p:txBody>
      </p:sp>
      <p:sp>
        <p:nvSpPr>
          <p:cNvPr id="3" name="İçerik Yer Tutucusu 2"/>
          <p:cNvSpPr>
            <a:spLocks noGrp="1"/>
          </p:cNvSpPr>
          <p:nvPr>
            <p:ph idx="1"/>
          </p:nvPr>
        </p:nvSpPr>
        <p:spPr>
          <a:xfrm>
            <a:off x="2589210" y="2133600"/>
            <a:ext cx="9382395" cy="3901440"/>
          </a:xfrm>
        </p:spPr>
        <p:txBody>
          <a:bodyPr>
            <a:normAutofit/>
          </a:bodyPr>
          <a:lstStyle/>
          <a:p>
            <a:pPr algn="just"/>
            <a:r>
              <a:rPr lang="tr-TR" dirty="0">
                <a:latin typeface="Times New Roman" pitchFamily="18" charset="0"/>
                <a:cs typeface="Times New Roman" pitchFamily="18" charset="0"/>
              </a:rPr>
              <a:t>Başka bir Yükseköğretim kurumundan gelen öğrencilerin geldikleri yüksek öğretim kurumunda yaptıkları İME’nin  intibak işlemleri ” Kütahya Dumlupınar Üniversitesi ön lisans ve lisans programlarına intibakta mevcut başarı notlarının harf notlarına dönüştürülmesi esasları”  hükümleri çerçevesinde İME  bölüm/ program komisyonunun görüşü doğrultusunda birim yönetim kurulu kararına göre yapılır.</a:t>
            </a:r>
          </a:p>
          <a:p>
            <a:r>
              <a:rPr lang="tr-TR" dirty="0">
                <a:latin typeface="Times New Roman" pitchFamily="18" charset="0"/>
                <a:cs typeface="Times New Roman" pitchFamily="18" charset="0"/>
              </a:rPr>
              <a:t>Öğrenim gördüğü program ile ilgili bir işte çalışmış veya çalışmakta olan öğrenciler,  çalışma sürelerini ve unvanlarını belgelendirmek koşuluyla ( çalışma süresinin 110  iş gününden az olmadığı,  SGK kayıtlarından  ve ek olarak ilgili iş yerinden alınacak, çalışılan pozisyon ve yapılan işlerle ilgili yeterli bilgiyi de içeren resmi bir yazıyla çalışma yaptığını belgelendirdiği durumlarda) İME  intibak işlemleri için kayıt yenileme tarihleri içerisinde İME / bölüm program komisyonuna Dilekçe ile müracaat eder ve kabul edilmesi durumunda İME’den  muaf olur.	</a:t>
            </a:r>
            <a:br>
              <a:rPr lang="tr-TR" dirty="0">
                <a:latin typeface="Times New Roman" pitchFamily="18" charset="0"/>
                <a:cs typeface="Times New Roman" pitchFamily="18" charset="0"/>
              </a:rPr>
            </a:br>
            <a:r>
              <a:rPr lang="tr-TR" dirty="0">
                <a:latin typeface="Times New Roman" pitchFamily="18" charset="0"/>
                <a:cs typeface="Times New Roman" pitchFamily="18" charset="0"/>
              </a:rPr>
              <a:t> </a:t>
            </a:r>
            <a:br>
              <a:rPr lang="tr-TR" dirty="0">
                <a:latin typeface="Times New Roman" pitchFamily="18" charset="0"/>
                <a:cs typeface="Times New Roman" pitchFamily="18" charset="0"/>
              </a:rPr>
            </a:br>
            <a:endParaRPr lang="tr-TR" dirty="0">
              <a:latin typeface="Times New Roman" pitchFamily="18" charset="0"/>
              <a:cs typeface="Times New Roman" pitchFamily="18" charset="0"/>
            </a:endParaRPr>
          </a:p>
        </p:txBody>
      </p:sp>
      <p:sp>
        <p:nvSpPr>
          <p:cNvPr id="4" name="Slayt Numarası Yer Tutucusu 3"/>
          <p:cNvSpPr>
            <a:spLocks noGrp="1"/>
          </p:cNvSpPr>
          <p:nvPr>
            <p:ph type="sldNum" sz="quarter" idx="12"/>
          </p:nvPr>
        </p:nvSpPr>
        <p:spPr/>
        <p:txBody>
          <a:bodyPr/>
          <a:lstStyle/>
          <a:p>
            <a:fld id="{52923F7A-5BA3-4B08-934B-811A33E78730}" type="slidenum">
              <a:rPr lang="tr-TR" smtClean="0"/>
              <a:pPr/>
              <a:t>29</a:t>
            </a:fld>
            <a:endParaRPr lang="tr-TR"/>
          </a:p>
        </p:txBody>
      </p:sp>
    </p:spTree>
    <p:extLst>
      <p:ext uri="{BB962C8B-B14F-4D97-AF65-F5344CB8AC3E}">
        <p14:creationId xmlns:p14="http://schemas.microsoft.com/office/powerpoint/2010/main" val="921613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09"/>
            <a:ext cx="4620676" cy="5413833"/>
          </a:xfrm>
        </p:spPr>
        <p:txBody>
          <a:bodyPr/>
          <a:lstStyle/>
          <a:p>
            <a:pPr marL="0" indent="0" algn="r"/>
            <a:br>
              <a:rPr lang="tr-TR" sz="4800" b="1" dirty="0">
                <a:latin typeface="Times New Roman" panose="02020603050405020304" pitchFamily="18" charset="0"/>
                <a:cs typeface="Times New Roman" panose="02020603050405020304" pitchFamily="18" charset="0"/>
              </a:rPr>
            </a:br>
            <a:br>
              <a:rPr lang="tr-TR" sz="4800" b="1" dirty="0">
                <a:latin typeface="Times New Roman" panose="02020603050405020304" pitchFamily="18" charset="0"/>
                <a:cs typeface="Times New Roman" panose="02020603050405020304" pitchFamily="18" charset="0"/>
              </a:rPr>
            </a:br>
            <a:r>
              <a:rPr lang="tr-TR" sz="7200" b="1" dirty="0">
                <a:latin typeface="Times New Roman" panose="02020603050405020304" pitchFamily="18" charset="0"/>
                <a:cs typeface="Times New Roman" panose="02020603050405020304" pitchFamily="18" charset="0"/>
              </a:rPr>
              <a:t>01</a:t>
            </a:r>
            <a:br>
              <a:rPr lang="tr-TR" sz="7200" b="1" dirty="0">
                <a:latin typeface="Times New Roman" panose="02020603050405020304" pitchFamily="18" charset="0"/>
                <a:cs typeface="Times New Roman" panose="02020603050405020304" pitchFamily="18" charset="0"/>
              </a:rPr>
            </a:br>
            <a:r>
              <a:rPr lang="tr-TR" sz="7200" b="1" dirty="0">
                <a:latin typeface="Times New Roman" panose="02020603050405020304" pitchFamily="18" charset="0"/>
                <a:cs typeface="Times New Roman" panose="02020603050405020304" pitchFamily="18" charset="0"/>
              </a:rPr>
              <a:t>Giriş</a:t>
            </a:r>
            <a:br>
              <a:rPr lang="tr-TR" sz="4800" b="1" dirty="0">
                <a:latin typeface="Times New Roman" panose="02020603050405020304" pitchFamily="18" charset="0"/>
                <a:cs typeface="Times New Roman" panose="02020603050405020304" pitchFamily="18" charset="0"/>
              </a:rPr>
            </a:br>
            <a:r>
              <a:rPr lang="tr-TR" sz="3200" dirty="0">
                <a:latin typeface="Times New Roman" panose="02020603050405020304" pitchFamily="18" charset="0"/>
                <a:cs typeface="Times New Roman" panose="02020603050405020304" pitchFamily="18" charset="0"/>
              </a:rPr>
              <a:t>İME nedir?</a:t>
            </a:r>
            <a:br>
              <a:rPr lang="tr-TR" sz="3200" dirty="0">
                <a:latin typeface="Times New Roman" panose="02020603050405020304" pitchFamily="18" charset="0"/>
                <a:cs typeface="Times New Roman" panose="02020603050405020304" pitchFamily="18" charset="0"/>
              </a:rPr>
            </a:br>
            <a:r>
              <a:rPr lang="tr-TR" sz="3200" dirty="0" err="1">
                <a:latin typeface="Times New Roman" panose="02020603050405020304" pitchFamily="18" charset="0"/>
                <a:cs typeface="Times New Roman" panose="02020603050405020304" pitchFamily="18" charset="0"/>
              </a:rPr>
              <a:t>İME’de</a:t>
            </a:r>
            <a:r>
              <a:rPr lang="tr-TR" sz="3200" dirty="0">
                <a:latin typeface="Times New Roman" panose="02020603050405020304" pitchFamily="18" charset="0"/>
                <a:cs typeface="Times New Roman" panose="02020603050405020304" pitchFamily="18" charset="0"/>
              </a:rPr>
              <a:t> hedefimiz nedir?</a:t>
            </a:r>
            <a:br>
              <a:rPr lang="tr-TR" dirty="0">
                <a:latin typeface="Times New Roman" panose="02020603050405020304" pitchFamily="18" charset="0"/>
                <a:cs typeface="Times New Roman" panose="02020603050405020304" pitchFamily="18" charset="0"/>
              </a:rPr>
            </a:br>
            <a:endParaRPr lang="tr-TR" dirty="0"/>
          </a:p>
        </p:txBody>
      </p:sp>
      <p:sp>
        <p:nvSpPr>
          <p:cNvPr id="3" name="Slayt Numarası Yer Tutucusu 2"/>
          <p:cNvSpPr>
            <a:spLocks noGrp="1"/>
          </p:cNvSpPr>
          <p:nvPr>
            <p:ph type="sldNum" sz="quarter" idx="12"/>
          </p:nvPr>
        </p:nvSpPr>
        <p:spPr/>
        <p:txBody>
          <a:bodyPr/>
          <a:lstStyle/>
          <a:p>
            <a:fld id="{52923F7A-5BA3-4B08-934B-811A33E78730}" type="slidenum">
              <a:rPr lang="tr-TR" smtClean="0"/>
              <a:pPr/>
              <a:t>3</a:t>
            </a:fld>
            <a:endParaRPr lang="tr-TR"/>
          </a:p>
        </p:txBody>
      </p:sp>
      <p:pic>
        <p:nvPicPr>
          <p:cNvPr id="2050" name="Picture 2" descr="Düşünen Adam PNG Görüntüler Şeffaf Ücretsiz İndir | PNG Mar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80375" y="1693643"/>
            <a:ext cx="2950482" cy="35963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68789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Öğrenci Disiplin İşlemi</a:t>
            </a:r>
          </a:p>
        </p:txBody>
      </p:sp>
      <p:sp>
        <p:nvSpPr>
          <p:cNvPr id="3" name="İçerik Yer Tutucusu 2"/>
          <p:cNvSpPr>
            <a:spLocks noGrp="1"/>
          </p:cNvSpPr>
          <p:nvPr>
            <p:ph idx="1"/>
          </p:nvPr>
        </p:nvSpPr>
        <p:spPr/>
        <p:txBody>
          <a:bodyPr>
            <a:normAutofit/>
          </a:bodyPr>
          <a:lstStyle/>
          <a:p>
            <a:pPr algn="just"/>
            <a:r>
              <a:rPr lang="tr-TR" dirty="0">
                <a:latin typeface="Times New Roman" pitchFamily="18" charset="0"/>
                <a:cs typeface="Times New Roman" pitchFamily="18" charset="0"/>
              </a:rPr>
              <a:t>Öğrenciler, iş yerlerinin çalışma saatlerine,  disiplin ve iş güvenliği kurallarına uymak zorundadırlar.</a:t>
            </a:r>
          </a:p>
          <a:p>
            <a:pPr algn="just"/>
            <a:r>
              <a:rPr lang="tr-TR" dirty="0">
                <a:latin typeface="Times New Roman" pitchFamily="18" charset="0"/>
                <a:cs typeface="Times New Roman" pitchFamily="18" charset="0"/>
              </a:rPr>
              <a:t>İşletmeden izinsiz, mazeretsiz üst üste 3(üç)  gün devamsızlık  yapan öğrencinin durumu, eğitici personel tarafından sorumlu Öğretim elemanı aracılığıyla İME  birim komisyonuna bildirilir.</a:t>
            </a:r>
          </a:p>
          <a:p>
            <a:pPr algn="just"/>
            <a:r>
              <a:rPr lang="tr-TR" dirty="0">
                <a:latin typeface="Times New Roman" pitchFamily="18" charset="0"/>
                <a:cs typeface="Times New Roman" pitchFamily="18" charset="0"/>
              </a:rPr>
              <a:t>Öğrenciler, İME  süresince ”yüksek öğretim kurumları öğrenci disiplin yönetmeliği”  hükümlerine tabidirler.</a:t>
            </a:r>
          </a:p>
          <a:p>
            <a:pPr algn="just"/>
            <a:r>
              <a:rPr lang="tr-TR" dirty="0">
                <a:latin typeface="Times New Roman" pitchFamily="18" charset="0"/>
                <a:cs typeface="Times New Roman" pitchFamily="18" charset="0"/>
              </a:rPr>
              <a:t>Öğrenciler, İME  süresince iş yerlerinde kusurları nedeniyle verecekleri zararlardan, o işletmenin diğer çalışanları gibi sorumludur...</a:t>
            </a:r>
            <a:br>
              <a:rPr lang="tr-TR" dirty="0">
                <a:latin typeface="Times New Roman" pitchFamily="18" charset="0"/>
                <a:cs typeface="Times New Roman" pitchFamily="18" charset="0"/>
              </a:rPr>
            </a:br>
            <a:r>
              <a:rPr lang="tr-TR" dirty="0">
                <a:latin typeface="Times New Roman" pitchFamily="18" charset="0"/>
                <a:cs typeface="Times New Roman" pitchFamily="18" charset="0"/>
              </a:rPr>
              <a:t> </a:t>
            </a:r>
            <a:br>
              <a:rPr lang="tr-TR" dirty="0">
                <a:latin typeface="Times New Roman" pitchFamily="18" charset="0"/>
                <a:cs typeface="Times New Roman" pitchFamily="18" charset="0"/>
              </a:rPr>
            </a:br>
            <a:endParaRPr lang="tr-TR" dirty="0">
              <a:latin typeface="Times New Roman" pitchFamily="18" charset="0"/>
              <a:cs typeface="Times New Roman" pitchFamily="18" charset="0"/>
            </a:endParaRPr>
          </a:p>
        </p:txBody>
      </p:sp>
      <p:sp>
        <p:nvSpPr>
          <p:cNvPr id="4" name="Slayt Numarası Yer Tutucusu 3"/>
          <p:cNvSpPr>
            <a:spLocks noGrp="1"/>
          </p:cNvSpPr>
          <p:nvPr>
            <p:ph type="sldNum" sz="quarter" idx="12"/>
          </p:nvPr>
        </p:nvSpPr>
        <p:spPr/>
        <p:txBody>
          <a:bodyPr/>
          <a:lstStyle/>
          <a:p>
            <a:fld id="{52923F7A-5BA3-4B08-934B-811A33E78730}" type="slidenum">
              <a:rPr lang="tr-TR" smtClean="0"/>
              <a:pPr/>
              <a:t>30</a:t>
            </a:fld>
            <a:endParaRPr lang="tr-TR"/>
          </a:p>
        </p:txBody>
      </p:sp>
    </p:spTree>
    <p:extLst>
      <p:ext uri="{BB962C8B-B14F-4D97-AF65-F5344CB8AC3E}">
        <p14:creationId xmlns:p14="http://schemas.microsoft.com/office/powerpoint/2010/main" val="9216133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01795" y="624109"/>
            <a:ext cx="6326659" cy="5413833"/>
          </a:xfrm>
        </p:spPr>
        <p:txBody>
          <a:bodyPr>
            <a:normAutofit/>
          </a:bodyPr>
          <a:lstStyle/>
          <a:p>
            <a:pPr marL="0" indent="0" algn="r"/>
            <a:br>
              <a:rPr lang="tr-TR" sz="4800" b="1" dirty="0">
                <a:latin typeface="Times New Roman" panose="02020603050405020304" pitchFamily="18" charset="0"/>
                <a:cs typeface="Times New Roman" panose="02020603050405020304" pitchFamily="18" charset="0"/>
              </a:rPr>
            </a:br>
            <a:br>
              <a:rPr lang="tr-TR" sz="4800" b="1" dirty="0">
                <a:latin typeface="Times New Roman" panose="02020603050405020304" pitchFamily="18" charset="0"/>
                <a:cs typeface="Times New Roman" panose="02020603050405020304" pitchFamily="18" charset="0"/>
              </a:rPr>
            </a:br>
            <a:r>
              <a:rPr lang="tr-TR" sz="8000" b="1" dirty="0">
                <a:latin typeface="Times New Roman" panose="02020603050405020304" pitchFamily="18" charset="0"/>
                <a:cs typeface="Times New Roman" panose="02020603050405020304" pitchFamily="18" charset="0"/>
              </a:rPr>
              <a:t>06</a:t>
            </a:r>
            <a:br>
              <a:rPr lang="tr-TR" sz="8000" b="1" dirty="0">
                <a:latin typeface="Times New Roman" panose="02020603050405020304" pitchFamily="18" charset="0"/>
                <a:cs typeface="Times New Roman" panose="02020603050405020304" pitchFamily="18" charset="0"/>
              </a:rPr>
            </a:br>
            <a:r>
              <a:rPr lang="tr-TR" sz="8000" b="1" dirty="0">
                <a:latin typeface="Times New Roman" panose="02020603050405020304" pitchFamily="18" charset="0"/>
                <a:cs typeface="Times New Roman" panose="02020603050405020304" pitchFamily="18" charset="0"/>
              </a:rPr>
              <a:t>Soru-Cevap</a:t>
            </a:r>
            <a:br>
              <a:rPr lang="tr-TR" sz="4800" b="1" dirty="0">
                <a:latin typeface="Times New Roman" panose="02020603050405020304" pitchFamily="18" charset="0"/>
                <a:cs typeface="Times New Roman" panose="02020603050405020304" pitchFamily="18" charset="0"/>
              </a:rPr>
            </a:br>
            <a:br>
              <a:rPr lang="tr-TR" dirty="0">
                <a:latin typeface="Times New Roman" panose="02020603050405020304" pitchFamily="18" charset="0"/>
                <a:cs typeface="Times New Roman" panose="02020603050405020304" pitchFamily="18" charset="0"/>
              </a:rPr>
            </a:br>
            <a:endParaRPr lang="tr-TR" dirty="0"/>
          </a:p>
        </p:txBody>
      </p:sp>
      <p:sp>
        <p:nvSpPr>
          <p:cNvPr id="3" name="Slayt Numarası Yer Tutucusu 2"/>
          <p:cNvSpPr>
            <a:spLocks noGrp="1"/>
          </p:cNvSpPr>
          <p:nvPr>
            <p:ph type="sldNum" sz="quarter" idx="12"/>
          </p:nvPr>
        </p:nvSpPr>
        <p:spPr/>
        <p:txBody>
          <a:bodyPr/>
          <a:lstStyle/>
          <a:p>
            <a:fld id="{52923F7A-5BA3-4B08-934B-811A33E78730}" type="slidenum">
              <a:rPr lang="tr-TR" smtClean="0"/>
              <a:pPr/>
              <a:t>31</a:t>
            </a:fld>
            <a:endParaRPr lang="tr-TR"/>
          </a:p>
        </p:txBody>
      </p:sp>
      <p:pic>
        <p:nvPicPr>
          <p:cNvPr id="4" name="Picture 2" descr="Düşünen Adam PNG Görüntüler Şeffaf Ücretsiz İndir | PNG Mar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797828" y="1271612"/>
            <a:ext cx="2950482" cy="35963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8776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78227" y="1444168"/>
            <a:ext cx="9514702" cy="4215227"/>
          </a:xfrm>
        </p:spPr>
        <p:txBody>
          <a:bodyPr>
            <a:normAutofit/>
          </a:bodyPr>
          <a:lstStyle/>
          <a:p>
            <a:pPr marL="0" indent="0" algn="ctr"/>
            <a:br>
              <a:rPr lang="tr-TR" sz="4800" b="1" dirty="0">
                <a:latin typeface="Times New Roman" panose="02020603050405020304" pitchFamily="18" charset="0"/>
                <a:cs typeface="Times New Roman" panose="02020603050405020304" pitchFamily="18" charset="0"/>
              </a:rPr>
            </a:br>
            <a:r>
              <a:rPr lang="tr-TR" sz="4800" b="1" dirty="0">
                <a:latin typeface="Times New Roman" panose="02020603050405020304" pitchFamily="18" charset="0"/>
                <a:cs typeface="Times New Roman" panose="02020603050405020304" pitchFamily="18" charset="0"/>
              </a:rPr>
              <a:t>Teşekkürler</a:t>
            </a:r>
            <a:br>
              <a:rPr lang="tr-TR" sz="4800" b="1" dirty="0">
                <a:latin typeface="Times New Roman" panose="02020603050405020304" pitchFamily="18" charset="0"/>
                <a:cs typeface="Times New Roman" panose="02020603050405020304" pitchFamily="18" charset="0"/>
              </a:rPr>
            </a:br>
            <a:r>
              <a:rPr lang="tr-TR" dirty="0">
                <a:latin typeface="Times New Roman" panose="02020603050405020304" pitchFamily="18" charset="0"/>
                <a:cs typeface="Times New Roman" panose="02020603050405020304" pitchFamily="18" charset="0"/>
              </a:rPr>
              <a:t>İME sürecinde başarılar dileriz.</a:t>
            </a:r>
            <a:br>
              <a:rPr lang="tr-TR" dirty="0">
                <a:latin typeface="Times New Roman" panose="02020603050405020304" pitchFamily="18" charset="0"/>
                <a:cs typeface="Times New Roman" panose="02020603050405020304" pitchFamily="18" charset="0"/>
              </a:rPr>
            </a:br>
            <a:br>
              <a:rPr lang="tr-TR" dirty="0">
                <a:latin typeface="Times New Roman" panose="02020603050405020304" pitchFamily="18" charset="0"/>
                <a:cs typeface="Times New Roman" panose="02020603050405020304" pitchFamily="18" charset="0"/>
              </a:rPr>
            </a:br>
            <a:r>
              <a:rPr lang="tr-TR" sz="2400" dirty="0">
                <a:latin typeface="Times New Roman" panose="02020603050405020304" pitchFamily="18" charset="0"/>
                <a:cs typeface="Times New Roman" panose="02020603050405020304" pitchFamily="18" charset="0"/>
              </a:rPr>
              <a:t>İME hakkında detaylı ve güncel bilgiler için Web sayfamızı takip ediniz.</a:t>
            </a:r>
            <a:br>
              <a:rPr lang="tr-TR" sz="2400" dirty="0">
                <a:latin typeface="Times New Roman" panose="02020603050405020304" pitchFamily="18" charset="0"/>
                <a:cs typeface="Times New Roman" panose="02020603050405020304" pitchFamily="18" charset="0"/>
              </a:rPr>
            </a:br>
            <a:br>
              <a:rPr lang="tr-TR" sz="2400" dirty="0">
                <a:latin typeface="Times New Roman" panose="02020603050405020304" pitchFamily="18" charset="0"/>
                <a:cs typeface="Times New Roman" panose="02020603050405020304" pitchFamily="18" charset="0"/>
              </a:rPr>
            </a:br>
            <a:r>
              <a:rPr lang="tr-TR" sz="2400" u="sng" dirty="0">
                <a:latin typeface="Times New Roman" panose="02020603050405020304" pitchFamily="18" charset="0"/>
                <a:cs typeface="Times New Roman" panose="02020603050405020304" pitchFamily="18" charset="0"/>
              </a:rPr>
              <a:t>https://dumlupinarmyo.dpu.edu.tr</a:t>
            </a:r>
            <a:endParaRPr lang="tr-TR" sz="2400" u="sng" dirty="0"/>
          </a:p>
        </p:txBody>
      </p:sp>
      <p:sp>
        <p:nvSpPr>
          <p:cNvPr id="3" name="Slayt Numarası Yer Tutucusu 2"/>
          <p:cNvSpPr>
            <a:spLocks noGrp="1"/>
          </p:cNvSpPr>
          <p:nvPr>
            <p:ph type="sldNum" sz="quarter" idx="12"/>
          </p:nvPr>
        </p:nvSpPr>
        <p:spPr/>
        <p:txBody>
          <a:bodyPr/>
          <a:lstStyle/>
          <a:p>
            <a:fld id="{52923F7A-5BA3-4B08-934B-811A33E78730}" type="slidenum">
              <a:rPr lang="tr-TR" smtClean="0"/>
              <a:pPr/>
              <a:t>32</a:t>
            </a:fld>
            <a:endParaRPr lang="tr-TR"/>
          </a:p>
        </p:txBody>
      </p:sp>
    </p:spTree>
    <p:extLst>
      <p:ext uri="{BB962C8B-B14F-4D97-AF65-F5344CB8AC3E}">
        <p14:creationId xmlns:p14="http://schemas.microsoft.com/office/powerpoint/2010/main" val="171877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İşletmede Mesleki Eğitim (İME) Nedir?</a:t>
            </a:r>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İME</a:t>
            </a:r>
            <a:r>
              <a:rPr lang="tr-TR" dirty="0">
                <a:latin typeface="Times New Roman" panose="02020603050405020304" pitchFamily="18" charset="0"/>
                <a:cs typeface="Times New Roman" panose="02020603050405020304" pitchFamily="18" charset="0"/>
              </a:rPr>
              <a:t> kesinlikle bir </a:t>
            </a:r>
            <a:r>
              <a:rPr lang="tr-TR" u="sng" dirty="0">
                <a:solidFill>
                  <a:srgbClr val="FF0000"/>
                </a:solidFill>
                <a:latin typeface="Times New Roman" panose="02020603050405020304" pitchFamily="18" charset="0"/>
                <a:cs typeface="Times New Roman" panose="02020603050405020304" pitchFamily="18" charset="0"/>
              </a:rPr>
              <a:t>staj programı değildir.</a:t>
            </a:r>
          </a:p>
          <a:p>
            <a:pPr algn="just"/>
            <a:r>
              <a:rPr lang="tr-TR" b="1" dirty="0">
                <a:solidFill>
                  <a:schemeClr val="tx1"/>
                </a:solidFill>
                <a:latin typeface="Times New Roman" panose="02020603050405020304" pitchFamily="18" charset="0"/>
                <a:cs typeface="Times New Roman" panose="02020603050405020304" pitchFamily="18" charset="0"/>
              </a:rPr>
              <a:t>İME </a:t>
            </a:r>
            <a:endParaRPr lang="tr-TR" dirty="0">
              <a:solidFill>
                <a:schemeClr val="tx1"/>
              </a:solidFill>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Mesleki eğitim programı öğrencilerinin teorik eğitimlerini yükseköğretim kurumlarında, işletmede ve işletmelerce tesis edilen eğitim birimlerinde aldığı, beceri eğitimlerini ise, işletmelerde yaptıkları</a:t>
            </a:r>
          </a:p>
          <a:p>
            <a:pPr algn="just"/>
            <a:r>
              <a:rPr lang="tr-TR" dirty="0">
                <a:latin typeface="Times New Roman" panose="02020603050405020304" pitchFamily="18" charset="0"/>
                <a:cs typeface="Times New Roman" panose="02020603050405020304" pitchFamily="18" charset="0"/>
              </a:rPr>
              <a:t>3+1  müfredatında sahip öğretim programlarımızın son dönemine konulmuş </a:t>
            </a:r>
            <a:r>
              <a:rPr lang="tr-TR" u="sng" dirty="0">
                <a:solidFill>
                  <a:srgbClr val="FF0000"/>
                </a:solidFill>
                <a:latin typeface="Times New Roman" panose="02020603050405020304" pitchFamily="18" charset="0"/>
                <a:cs typeface="Times New Roman" panose="02020603050405020304" pitchFamily="18" charset="0"/>
              </a:rPr>
              <a:t>bir ders</a:t>
            </a:r>
            <a:r>
              <a:rPr lang="tr-TR" dirty="0">
                <a:latin typeface="Times New Roman" panose="02020603050405020304" pitchFamily="18" charset="0"/>
                <a:cs typeface="Times New Roman" panose="02020603050405020304" pitchFamily="18" charset="0"/>
              </a:rPr>
              <a:t> olup </a:t>
            </a:r>
          </a:p>
          <a:p>
            <a:pPr algn="just"/>
            <a:r>
              <a:rPr lang="tr-TR" dirty="0">
                <a:solidFill>
                  <a:srgbClr val="FF0000"/>
                </a:solidFill>
                <a:latin typeface="Times New Roman" panose="02020603050405020304" pitchFamily="18" charset="0"/>
                <a:cs typeface="Times New Roman" panose="02020603050405020304" pitchFamily="18" charset="0"/>
              </a:rPr>
              <a:t>İş yerinde, tam zamanlı </a:t>
            </a:r>
            <a:r>
              <a:rPr lang="tr-TR" dirty="0">
                <a:latin typeface="Times New Roman" panose="02020603050405020304" pitchFamily="18" charset="0"/>
                <a:cs typeface="Times New Roman" panose="02020603050405020304" pitchFamily="18" charset="0"/>
              </a:rPr>
              <a:t>olarak yapılan,</a:t>
            </a:r>
          </a:p>
          <a:p>
            <a:pPr algn="just"/>
            <a:r>
              <a:rPr lang="tr-TR" dirty="0">
                <a:solidFill>
                  <a:srgbClr val="FF0000"/>
                </a:solidFill>
                <a:latin typeface="Times New Roman" panose="02020603050405020304" pitchFamily="18" charset="0"/>
                <a:cs typeface="Times New Roman" panose="02020603050405020304" pitchFamily="18" charset="0"/>
              </a:rPr>
              <a:t>%80  devam zorunluluğu</a:t>
            </a:r>
            <a:r>
              <a:rPr lang="tr-TR" dirty="0">
                <a:latin typeface="Times New Roman" panose="02020603050405020304" pitchFamily="18" charset="0"/>
                <a:cs typeface="Times New Roman" panose="02020603050405020304" pitchFamily="18" charset="0"/>
              </a:rPr>
              <a:t> olan,</a:t>
            </a:r>
          </a:p>
          <a:p>
            <a:pPr algn="just"/>
            <a:r>
              <a:rPr lang="tr-TR" b="1" dirty="0">
                <a:latin typeface="Times New Roman" panose="02020603050405020304" pitchFamily="18" charset="0"/>
                <a:cs typeface="Times New Roman" panose="02020603050405020304" pitchFamily="18" charset="0"/>
              </a:rPr>
              <a:t>Öğrencilerimizi uygulama becerisi yüksek nitelikli öğrenciler </a:t>
            </a:r>
            <a:r>
              <a:rPr lang="tr-TR" dirty="0">
                <a:latin typeface="Times New Roman" panose="02020603050405020304" pitchFamily="18" charset="0"/>
                <a:cs typeface="Times New Roman" panose="02020603050405020304" pitchFamily="18" charset="0"/>
              </a:rPr>
              <a:t>olarak mezun etmek amacıyla uygulanan bir eğitim modelidir</a:t>
            </a:r>
          </a:p>
          <a:p>
            <a:endParaRPr lang="tr-TR" dirty="0"/>
          </a:p>
        </p:txBody>
      </p:sp>
      <p:sp>
        <p:nvSpPr>
          <p:cNvPr id="4" name="Slayt Numarası Yer Tutucusu 3"/>
          <p:cNvSpPr>
            <a:spLocks noGrp="1"/>
          </p:cNvSpPr>
          <p:nvPr>
            <p:ph type="sldNum" sz="quarter" idx="12"/>
          </p:nvPr>
        </p:nvSpPr>
        <p:spPr/>
        <p:txBody>
          <a:bodyPr/>
          <a:lstStyle/>
          <a:p>
            <a:fld id="{52923F7A-5BA3-4B08-934B-811A33E78730}" type="slidenum">
              <a:rPr lang="tr-TR" smtClean="0"/>
              <a:pPr/>
              <a:t>4</a:t>
            </a:fld>
            <a:endParaRPr lang="tr-TR"/>
          </a:p>
        </p:txBody>
      </p:sp>
    </p:spTree>
    <p:extLst>
      <p:ext uri="{BB962C8B-B14F-4D97-AF65-F5344CB8AC3E}">
        <p14:creationId xmlns:p14="http://schemas.microsoft.com/office/powerpoint/2010/main" val="41520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err="1">
                <a:latin typeface="Times New Roman" panose="02020603050405020304" pitchFamily="18" charset="0"/>
                <a:cs typeface="Times New Roman" panose="02020603050405020304" pitchFamily="18" charset="0"/>
              </a:rPr>
              <a:t>İME’de</a:t>
            </a:r>
            <a:r>
              <a:rPr lang="tr-TR" dirty="0">
                <a:latin typeface="Times New Roman" panose="02020603050405020304" pitchFamily="18" charset="0"/>
                <a:cs typeface="Times New Roman" panose="02020603050405020304" pitchFamily="18" charset="0"/>
              </a:rPr>
              <a:t> Hedefimiz Nedir?</a:t>
            </a:r>
          </a:p>
        </p:txBody>
      </p:sp>
      <p:sp>
        <p:nvSpPr>
          <p:cNvPr id="3" name="İçerik Yer Tutucusu 2"/>
          <p:cNvSpPr>
            <a:spLocks noGrp="1"/>
          </p:cNvSpPr>
          <p:nvPr>
            <p:ph idx="1"/>
          </p:nvPr>
        </p:nvSpPr>
        <p:spPr/>
        <p:txBody>
          <a:bodyPr>
            <a:normAutofit/>
          </a:bodyPr>
          <a:lstStyle/>
          <a:p>
            <a:pPr algn="just"/>
            <a:r>
              <a:rPr lang="tr-TR" dirty="0">
                <a:latin typeface="Times New Roman" panose="02020603050405020304" pitchFamily="18" charset="0"/>
                <a:cs typeface="Times New Roman" panose="02020603050405020304" pitchFamily="18" charset="0"/>
              </a:rPr>
              <a:t>Öğrencilerimizin okulda kazandığı bilgi ve becerilerini kullanarak öğrenim gördüğü alanlarla ilgili olan işyerlerinde uygulayarak </a:t>
            </a:r>
            <a:r>
              <a:rPr lang="tr-TR" b="1" dirty="0">
                <a:latin typeface="Times New Roman" panose="02020603050405020304" pitchFamily="18" charset="0"/>
                <a:cs typeface="Times New Roman" panose="02020603050405020304" pitchFamily="18" charset="0"/>
              </a:rPr>
              <a:t>mesleki beceri ve tecrübelerini geliştirmek</a:t>
            </a:r>
            <a:r>
              <a:rPr lang="tr-TR" dirty="0">
                <a:latin typeface="Times New Roman" panose="02020603050405020304" pitchFamily="18" charset="0"/>
                <a:cs typeface="Times New Roman" panose="02020603050405020304" pitchFamily="18" charset="0"/>
              </a:rPr>
              <a:t>,</a:t>
            </a:r>
          </a:p>
          <a:p>
            <a:pPr algn="just"/>
            <a:r>
              <a:rPr lang="tr-TR" dirty="0">
                <a:latin typeface="Times New Roman" panose="02020603050405020304" pitchFamily="18" charset="0"/>
                <a:cs typeface="Times New Roman" panose="02020603050405020304" pitchFamily="18" charset="0"/>
              </a:rPr>
              <a:t>Öğrencilerimizin nitelikli meslek elemanı olarak görev yapacakları iş yerlerindeki sorumluluklarını işçi-işveren ilişkilerini, organizasyon, üretim ve iş güvenliği sistemlerini ve yeni teknolojileri tanımalarını sağlayıcı faaliyetler </a:t>
            </a:r>
            <a:r>
              <a:rPr lang="tr-TR" b="1" dirty="0">
                <a:latin typeface="Times New Roman" panose="02020603050405020304" pitchFamily="18" charset="0"/>
                <a:cs typeface="Times New Roman" panose="02020603050405020304" pitchFamily="18" charset="0"/>
              </a:rPr>
              <a:t>ve iş başında deneyim kazanmalarına olanak sağlamak,</a:t>
            </a:r>
          </a:p>
          <a:p>
            <a:pPr algn="just"/>
            <a:r>
              <a:rPr lang="tr-TR" dirty="0">
                <a:latin typeface="Times New Roman" panose="02020603050405020304" pitchFamily="18" charset="0"/>
                <a:cs typeface="Times New Roman" panose="02020603050405020304" pitchFamily="18" charset="0"/>
              </a:rPr>
              <a:t>Mezun öğrencilerimizin </a:t>
            </a:r>
            <a:r>
              <a:rPr lang="tr-TR" b="1" dirty="0">
                <a:latin typeface="Times New Roman" panose="02020603050405020304" pitchFamily="18" charset="0"/>
                <a:cs typeface="Times New Roman" panose="02020603050405020304" pitchFamily="18" charset="0"/>
              </a:rPr>
              <a:t>nitelikli istihdam edilebilirliklerini arttırmak</a:t>
            </a:r>
            <a:r>
              <a:rPr lang="tr-TR" dirty="0">
                <a:latin typeface="Times New Roman" panose="02020603050405020304" pitchFamily="18" charset="0"/>
                <a:cs typeface="Times New Roman" panose="02020603050405020304" pitchFamily="18" charset="0"/>
              </a:rPr>
              <a:t>,</a:t>
            </a:r>
          </a:p>
          <a:p>
            <a:pPr algn="just"/>
            <a:r>
              <a:rPr lang="tr-TR" dirty="0">
                <a:latin typeface="Times New Roman" panose="02020603050405020304" pitchFamily="18" charset="0"/>
                <a:cs typeface="Times New Roman" panose="02020603050405020304" pitchFamily="18" charset="0"/>
              </a:rPr>
              <a:t> İş dünyamızın </a:t>
            </a:r>
            <a:r>
              <a:rPr lang="tr-TR" b="1" dirty="0">
                <a:latin typeface="Times New Roman" panose="02020603050405020304" pitchFamily="18" charset="0"/>
                <a:cs typeface="Times New Roman" panose="02020603050405020304" pitchFamily="18" charset="0"/>
              </a:rPr>
              <a:t>nitelikli iş gücü talebini karşılamak,</a:t>
            </a:r>
          </a:p>
          <a:p>
            <a:pPr algn="just"/>
            <a:r>
              <a:rPr lang="tr-TR" dirty="0">
                <a:latin typeface="Times New Roman" panose="02020603050405020304" pitchFamily="18" charset="0"/>
                <a:cs typeface="Times New Roman" panose="02020603050405020304" pitchFamily="18" charset="0"/>
              </a:rPr>
              <a:t> Daha dinamik </a:t>
            </a:r>
            <a:r>
              <a:rPr lang="tr-TR" b="1" dirty="0">
                <a:latin typeface="Times New Roman" panose="02020603050405020304" pitchFamily="18" charset="0"/>
                <a:cs typeface="Times New Roman" panose="02020603050405020304" pitchFamily="18" charset="0"/>
              </a:rPr>
              <a:t>üniversite-sanayi işbirliği geliştirmektir.</a:t>
            </a:r>
          </a:p>
          <a:p>
            <a:pPr marL="0" indent="0">
              <a:buNone/>
            </a:pPr>
            <a:endParaRPr lang="tr-TR" dirty="0"/>
          </a:p>
        </p:txBody>
      </p:sp>
      <p:sp>
        <p:nvSpPr>
          <p:cNvPr id="4" name="Slayt Numarası Yer Tutucusu 3"/>
          <p:cNvSpPr>
            <a:spLocks noGrp="1"/>
          </p:cNvSpPr>
          <p:nvPr>
            <p:ph type="sldNum" sz="quarter" idx="12"/>
          </p:nvPr>
        </p:nvSpPr>
        <p:spPr/>
        <p:txBody>
          <a:bodyPr/>
          <a:lstStyle/>
          <a:p>
            <a:fld id="{52923F7A-5BA3-4B08-934B-811A33E78730}" type="slidenum">
              <a:rPr lang="tr-TR" smtClean="0"/>
              <a:pPr/>
              <a:t>5</a:t>
            </a:fld>
            <a:endParaRPr lang="tr-TR"/>
          </a:p>
        </p:txBody>
      </p:sp>
    </p:spTree>
    <p:extLst>
      <p:ext uri="{BB962C8B-B14F-4D97-AF65-F5344CB8AC3E}">
        <p14:creationId xmlns:p14="http://schemas.microsoft.com/office/powerpoint/2010/main" val="4256303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152907"/>
            <a:ext cx="8915400" cy="4758315"/>
          </a:xfrm>
        </p:spPr>
        <p:txBody>
          <a:bodyPr>
            <a:normAutofit/>
          </a:bodyPr>
          <a:lstStyle/>
          <a:p>
            <a:pPr marL="0" indent="0">
              <a:buNone/>
            </a:pPr>
            <a:r>
              <a:rPr lang="tr-TR" sz="4000" dirty="0">
                <a:latin typeface="Times New Roman" panose="02020603050405020304" pitchFamily="18" charset="0"/>
                <a:cs typeface="Times New Roman" panose="02020603050405020304" pitchFamily="18" charset="0"/>
              </a:rPr>
              <a:t>İşletmede Mesleki Eğitim (İME) okuldayken </a:t>
            </a:r>
            <a:r>
              <a:rPr lang="tr-TR" sz="4000" dirty="0">
                <a:solidFill>
                  <a:srgbClr val="FF0000"/>
                </a:solidFill>
                <a:latin typeface="Times New Roman" panose="02020603050405020304" pitchFamily="18" charset="0"/>
                <a:cs typeface="Times New Roman" panose="02020603050405020304" pitchFamily="18" charset="0"/>
              </a:rPr>
              <a:t>hayata erken atılan adım…</a:t>
            </a:r>
          </a:p>
          <a:p>
            <a:pPr marL="0" indent="0">
              <a:buNone/>
            </a:pPr>
            <a:endParaRPr lang="tr-TR" sz="4000" dirty="0">
              <a:solidFill>
                <a:srgbClr val="FF0000"/>
              </a:solidFill>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52923F7A-5BA3-4B08-934B-811A33E78730}" type="slidenum">
              <a:rPr lang="tr-TR" smtClean="0"/>
              <a:pPr/>
              <a:t>6</a:t>
            </a:fld>
            <a:endParaRPr lang="tr-T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3003" y="3051725"/>
            <a:ext cx="5087818" cy="2681417"/>
          </a:xfrm>
          <a:prstGeom prst="rect">
            <a:avLst/>
          </a:prstGeom>
        </p:spPr>
      </p:pic>
    </p:spTree>
    <p:extLst>
      <p:ext uri="{BB962C8B-B14F-4D97-AF65-F5344CB8AC3E}">
        <p14:creationId xmlns:p14="http://schemas.microsoft.com/office/powerpoint/2010/main" val="3325594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İME Uygulanan Üniversiteler</a:t>
            </a:r>
          </a:p>
        </p:txBody>
      </p:sp>
      <p:sp>
        <p:nvSpPr>
          <p:cNvPr id="3" name="İçerik Yer Tutucusu 2"/>
          <p:cNvSpPr>
            <a:spLocks noGrp="1"/>
          </p:cNvSpPr>
          <p:nvPr>
            <p:ph idx="1"/>
          </p:nvPr>
        </p:nvSpPr>
        <p:spPr/>
        <p:txBody>
          <a:bodyPr/>
          <a:lstStyle/>
          <a:p>
            <a:r>
              <a:rPr lang="tr-TR" b="1" dirty="0">
                <a:latin typeface="Times New Roman" panose="02020603050405020304" pitchFamily="18" charset="0"/>
                <a:cs typeface="Times New Roman" panose="02020603050405020304" pitchFamily="18" charset="0"/>
              </a:rPr>
              <a:t>Kütahya Dumlupınar Üniversitesi</a:t>
            </a:r>
          </a:p>
          <a:p>
            <a:r>
              <a:rPr lang="tr-TR" dirty="0">
                <a:latin typeface="Times New Roman" panose="02020603050405020304" pitchFamily="18" charset="0"/>
                <a:cs typeface="Times New Roman" panose="02020603050405020304" pitchFamily="18" charset="0"/>
              </a:rPr>
              <a:t>Gazi Üniversitesi</a:t>
            </a:r>
          </a:p>
          <a:p>
            <a:r>
              <a:rPr lang="tr-TR" dirty="0">
                <a:latin typeface="Times New Roman" panose="02020603050405020304" pitchFamily="18" charset="0"/>
                <a:cs typeface="Times New Roman" panose="02020603050405020304" pitchFamily="18" charset="0"/>
              </a:rPr>
              <a:t>Sakarya Üniversitesi</a:t>
            </a:r>
          </a:p>
          <a:p>
            <a:r>
              <a:rPr lang="tr-TR" dirty="0">
                <a:latin typeface="Times New Roman" panose="02020603050405020304" pitchFamily="18" charset="0"/>
                <a:cs typeface="Times New Roman" panose="02020603050405020304" pitchFamily="18" charset="0"/>
              </a:rPr>
              <a:t>Düzce Üniversitesi</a:t>
            </a:r>
          </a:p>
          <a:p>
            <a:r>
              <a:rPr lang="tr-TR" dirty="0">
                <a:latin typeface="Times New Roman" panose="02020603050405020304" pitchFamily="18" charset="0"/>
                <a:cs typeface="Times New Roman" panose="02020603050405020304" pitchFamily="18" charset="0"/>
              </a:rPr>
              <a:t>Anadolu Üniversitesi</a:t>
            </a:r>
          </a:p>
          <a:p>
            <a:r>
              <a:rPr lang="tr-TR" dirty="0">
                <a:latin typeface="Times New Roman" panose="02020603050405020304" pitchFamily="18" charset="0"/>
                <a:cs typeface="Times New Roman" panose="02020603050405020304" pitchFamily="18" charset="0"/>
              </a:rPr>
              <a:t>Çukurova Üniversitesi </a:t>
            </a:r>
          </a:p>
          <a:p>
            <a:r>
              <a:rPr lang="tr-TR" dirty="0">
                <a:latin typeface="Times New Roman" panose="02020603050405020304" pitchFamily="18" charset="0"/>
                <a:cs typeface="Times New Roman" panose="02020603050405020304" pitchFamily="18" charset="0"/>
              </a:rPr>
              <a:t>…</a:t>
            </a:r>
          </a:p>
          <a:p>
            <a:endParaRPr lang="tr-TR" dirty="0"/>
          </a:p>
        </p:txBody>
      </p:sp>
      <p:sp>
        <p:nvSpPr>
          <p:cNvPr id="4" name="Slayt Numarası Yer Tutucusu 3"/>
          <p:cNvSpPr>
            <a:spLocks noGrp="1"/>
          </p:cNvSpPr>
          <p:nvPr>
            <p:ph type="sldNum" sz="quarter" idx="12"/>
          </p:nvPr>
        </p:nvSpPr>
        <p:spPr/>
        <p:txBody>
          <a:bodyPr/>
          <a:lstStyle/>
          <a:p>
            <a:fld id="{52923F7A-5BA3-4B08-934B-811A33E78730}" type="slidenum">
              <a:rPr lang="tr-TR" smtClean="0"/>
              <a:pPr/>
              <a:t>7</a:t>
            </a:fld>
            <a:endParaRPr lang="tr-TR"/>
          </a:p>
        </p:txBody>
      </p:sp>
    </p:spTree>
    <p:extLst>
      <p:ext uri="{BB962C8B-B14F-4D97-AF65-F5344CB8AC3E}">
        <p14:creationId xmlns:p14="http://schemas.microsoft.com/office/powerpoint/2010/main" val="2496684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Fayda odaklı iletişim ile fark yaratmak mümkün - Digital 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0485" y="2547042"/>
            <a:ext cx="4522535" cy="2751435"/>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p:cNvSpPr>
            <a:spLocks noGrp="1"/>
          </p:cNvSpPr>
          <p:nvPr>
            <p:ph type="title"/>
          </p:nvPr>
        </p:nvSpPr>
        <p:spPr>
          <a:xfrm>
            <a:off x="2592925" y="624109"/>
            <a:ext cx="4620676" cy="5413833"/>
          </a:xfrm>
        </p:spPr>
        <p:txBody>
          <a:bodyPr/>
          <a:lstStyle/>
          <a:p>
            <a:pPr marL="0" indent="0" algn="r"/>
            <a:br>
              <a:rPr lang="tr-TR" sz="4800" b="1" dirty="0">
                <a:latin typeface="Times New Roman" panose="02020603050405020304" pitchFamily="18" charset="0"/>
                <a:cs typeface="Times New Roman" panose="02020603050405020304" pitchFamily="18" charset="0"/>
              </a:rPr>
            </a:br>
            <a:br>
              <a:rPr lang="tr-TR" sz="4800" b="1" dirty="0">
                <a:latin typeface="Times New Roman" panose="02020603050405020304" pitchFamily="18" charset="0"/>
                <a:cs typeface="Times New Roman" panose="02020603050405020304" pitchFamily="18" charset="0"/>
              </a:rPr>
            </a:br>
            <a:r>
              <a:rPr lang="tr-TR" sz="7200" b="1" dirty="0">
                <a:latin typeface="Times New Roman" panose="02020603050405020304" pitchFamily="18" charset="0"/>
                <a:cs typeface="Times New Roman" panose="02020603050405020304" pitchFamily="18" charset="0"/>
              </a:rPr>
              <a:t>02</a:t>
            </a:r>
            <a:br>
              <a:rPr lang="tr-TR" sz="7200" b="1" dirty="0">
                <a:latin typeface="Times New Roman" panose="02020603050405020304" pitchFamily="18" charset="0"/>
                <a:cs typeface="Times New Roman" panose="02020603050405020304" pitchFamily="18" charset="0"/>
              </a:rPr>
            </a:br>
            <a:r>
              <a:rPr lang="tr-TR" sz="7200" b="1" dirty="0">
                <a:latin typeface="Times New Roman" panose="02020603050405020304" pitchFamily="18" charset="0"/>
                <a:cs typeface="Times New Roman" panose="02020603050405020304" pitchFamily="18" charset="0"/>
              </a:rPr>
              <a:t>Faydalar</a:t>
            </a:r>
            <a:br>
              <a:rPr lang="tr-TR" sz="4800" b="1" dirty="0">
                <a:latin typeface="Times New Roman" panose="02020603050405020304" pitchFamily="18" charset="0"/>
                <a:cs typeface="Times New Roman" panose="02020603050405020304" pitchFamily="18" charset="0"/>
              </a:rPr>
            </a:br>
            <a:r>
              <a:rPr lang="tr-TR" sz="3200" dirty="0">
                <a:latin typeface="Times New Roman" panose="02020603050405020304" pitchFamily="18" charset="0"/>
                <a:cs typeface="Times New Roman" panose="02020603050405020304" pitchFamily="18" charset="0"/>
              </a:rPr>
              <a:t>Üniversiteye, topluma, öğrenciye, iş dünyasına</a:t>
            </a:r>
            <a:br>
              <a:rPr lang="tr-TR" dirty="0">
                <a:latin typeface="Times New Roman" panose="02020603050405020304" pitchFamily="18" charset="0"/>
                <a:cs typeface="Times New Roman" panose="02020603050405020304" pitchFamily="18" charset="0"/>
              </a:rPr>
            </a:br>
            <a:endParaRPr lang="tr-TR" dirty="0"/>
          </a:p>
        </p:txBody>
      </p:sp>
      <p:sp>
        <p:nvSpPr>
          <p:cNvPr id="3" name="Slayt Numarası Yer Tutucusu 2"/>
          <p:cNvSpPr>
            <a:spLocks noGrp="1"/>
          </p:cNvSpPr>
          <p:nvPr>
            <p:ph type="sldNum" sz="quarter" idx="12"/>
          </p:nvPr>
        </p:nvSpPr>
        <p:spPr/>
        <p:txBody>
          <a:bodyPr/>
          <a:lstStyle/>
          <a:p>
            <a:fld id="{52923F7A-5BA3-4B08-934B-811A33E78730}" type="slidenum">
              <a:rPr lang="tr-TR" smtClean="0"/>
              <a:pPr/>
              <a:t>8</a:t>
            </a:fld>
            <a:endParaRPr lang="tr-TR"/>
          </a:p>
        </p:txBody>
      </p:sp>
    </p:spTree>
    <p:extLst>
      <p:ext uri="{BB962C8B-B14F-4D97-AF65-F5344CB8AC3E}">
        <p14:creationId xmlns:p14="http://schemas.microsoft.com/office/powerpoint/2010/main" val="171877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İME Uygulamasının Üniversiteye Faydaları Nelerdir?</a:t>
            </a:r>
          </a:p>
        </p:txBody>
      </p:sp>
      <p:sp>
        <p:nvSpPr>
          <p:cNvPr id="3" name="İçerik Yer Tutucusu 2"/>
          <p:cNvSpPr>
            <a:spLocks noGrp="1"/>
          </p:cNvSpPr>
          <p:nvPr>
            <p:ph idx="1"/>
          </p:nvPr>
        </p:nvSpPr>
        <p:spPr/>
        <p:txBody>
          <a:bodyPr>
            <a:normAutofit/>
          </a:bodyPr>
          <a:lstStyle/>
          <a:p>
            <a:pPr algn="just"/>
            <a:r>
              <a:rPr lang="tr-TR" dirty="0">
                <a:latin typeface="Times New Roman" panose="02020603050405020304" pitchFamily="18" charset="0"/>
                <a:cs typeface="Times New Roman" panose="02020603050405020304" pitchFamily="18" charset="0"/>
              </a:rPr>
              <a:t>Üniversite öğrencilerini </a:t>
            </a:r>
            <a:r>
              <a:rPr lang="tr-TR" b="1" dirty="0">
                <a:latin typeface="Times New Roman" panose="02020603050405020304" pitchFamily="18" charset="0"/>
                <a:cs typeface="Times New Roman" panose="02020603050405020304" pitchFamily="18" charset="0"/>
              </a:rPr>
              <a:t>mesleki deneyim, beceri ve iş tecrübesi kazanımlarıyla mezun edebilme</a:t>
            </a:r>
            <a:r>
              <a:rPr lang="tr-TR" dirty="0">
                <a:latin typeface="Times New Roman" panose="02020603050405020304" pitchFamily="18" charset="0"/>
                <a:cs typeface="Times New Roman" panose="02020603050405020304" pitchFamily="18" charset="0"/>
              </a:rPr>
              <a:t> imkanı bulacak,</a:t>
            </a:r>
          </a:p>
          <a:p>
            <a:pPr algn="just"/>
            <a:r>
              <a:rPr lang="tr-TR" dirty="0">
                <a:latin typeface="Times New Roman" panose="02020603050405020304" pitchFamily="18" charset="0"/>
                <a:cs typeface="Times New Roman" panose="02020603050405020304" pitchFamily="18" charset="0"/>
              </a:rPr>
              <a:t> Üniversite, iş dünyasının </a:t>
            </a:r>
            <a:r>
              <a:rPr lang="tr-TR" b="1" dirty="0">
                <a:latin typeface="Times New Roman" panose="02020603050405020304" pitchFamily="18" charset="0"/>
                <a:cs typeface="Times New Roman" panose="02020603050405020304" pitchFamily="18" charset="0"/>
              </a:rPr>
              <a:t>güncel gereksinimlerini yakından takip etme</a:t>
            </a:r>
            <a:r>
              <a:rPr lang="tr-TR" dirty="0">
                <a:latin typeface="Times New Roman" panose="02020603050405020304" pitchFamily="18" charset="0"/>
                <a:cs typeface="Times New Roman" panose="02020603050405020304" pitchFamily="18" charset="0"/>
              </a:rPr>
              <a:t> olanağı bulacak,</a:t>
            </a:r>
          </a:p>
          <a:p>
            <a:pPr algn="just"/>
            <a:r>
              <a:rPr lang="tr-TR" dirty="0">
                <a:latin typeface="Times New Roman" panose="02020603050405020304" pitchFamily="18" charset="0"/>
                <a:cs typeface="Times New Roman" panose="02020603050405020304" pitchFamily="18" charset="0"/>
              </a:rPr>
              <a:t> İş dünyasında </a:t>
            </a:r>
            <a:r>
              <a:rPr lang="tr-TR" b="1" dirty="0">
                <a:latin typeface="Times New Roman" panose="02020603050405020304" pitchFamily="18" charset="0"/>
                <a:cs typeface="Times New Roman" panose="02020603050405020304" pitchFamily="18" charset="0"/>
              </a:rPr>
              <a:t>yaşanan sorunlara pratik çözümler üretebilme</a:t>
            </a:r>
            <a:r>
              <a:rPr lang="tr-TR" dirty="0">
                <a:latin typeface="Times New Roman" panose="02020603050405020304" pitchFamily="18" charset="0"/>
                <a:cs typeface="Times New Roman" panose="02020603050405020304" pitchFamily="18" charset="0"/>
              </a:rPr>
              <a:t> imkanı doğacak,</a:t>
            </a:r>
          </a:p>
          <a:p>
            <a:pPr algn="just"/>
            <a:r>
              <a:rPr lang="tr-TR" dirty="0">
                <a:latin typeface="Times New Roman" panose="02020603050405020304" pitchFamily="18" charset="0"/>
                <a:cs typeface="Times New Roman" panose="02020603050405020304" pitchFamily="18" charset="0"/>
              </a:rPr>
              <a:t> Üniversite-iş dünyası işbirliği ile </a:t>
            </a:r>
            <a:r>
              <a:rPr lang="tr-TR" b="1" dirty="0">
                <a:latin typeface="Times New Roman" panose="02020603050405020304" pitchFamily="18" charset="0"/>
                <a:cs typeface="Times New Roman" panose="02020603050405020304" pitchFamily="18" charset="0"/>
              </a:rPr>
              <a:t>Ar-Ge faaliyetleri artacak,</a:t>
            </a:r>
          </a:p>
          <a:p>
            <a:r>
              <a:rPr lang="tr-TR" dirty="0">
                <a:latin typeface="Times New Roman" panose="02020603050405020304" pitchFamily="18" charset="0"/>
                <a:cs typeface="Times New Roman" panose="02020603050405020304" pitchFamily="18" charset="0"/>
              </a:rPr>
              <a:t> Mezun ettiği öğrencilerinin istihdamını kolaylaştırma nedeniyle </a:t>
            </a:r>
            <a:r>
              <a:rPr lang="tr-TR" b="1" dirty="0">
                <a:latin typeface="Times New Roman" panose="02020603050405020304" pitchFamily="18" charset="0"/>
                <a:cs typeface="Times New Roman" panose="02020603050405020304" pitchFamily="18" charset="0"/>
              </a:rPr>
              <a:t>tercih sebebi olmayı sürdürecektir.</a:t>
            </a:r>
            <a:br>
              <a:rPr lang="tr-TR" b="1" dirty="0"/>
            </a:br>
            <a:endParaRPr lang="tr-TR" b="1" dirty="0"/>
          </a:p>
        </p:txBody>
      </p:sp>
      <p:sp>
        <p:nvSpPr>
          <p:cNvPr id="4" name="Slayt Numarası Yer Tutucusu 3"/>
          <p:cNvSpPr>
            <a:spLocks noGrp="1"/>
          </p:cNvSpPr>
          <p:nvPr>
            <p:ph type="sldNum" sz="quarter" idx="12"/>
          </p:nvPr>
        </p:nvSpPr>
        <p:spPr/>
        <p:txBody>
          <a:bodyPr/>
          <a:lstStyle/>
          <a:p>
            <a:fld id="{52923F7A-5BA3-4B08-934B-811A33E78730}" type="slidenum">
              <a:rPr lang="tr-TR" smtClean="0"/>
              <a:pPr/>
              <a:t>9</a:t>
            </a:fld>
            <a:endParaRPr lang="tr-TR"/>
          </a:p>
        </p:txBody>
      </p:sp>
    </p:spTree>
    <p:extLst>
      <p:ext uri="{BB962C8B-B14F-4D97-AF65-F5344CB8AC3E}">
        <p14:creationId xmlns:p14="http://schemas.microsoft.com/office/powerpoint/2010/main" val="2449841084"/>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550</TotalTime>
  <Words>1901</Words>
  <Application>Microsoft Office PowerPoint</Application>
  <PresentationFormat>Geniş ekran</PresentationFormat>
  <Paragraphs>191</Paragraphs>
  <Slides>32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32</vt:i4>
      </vt:variant>
    </vt:vector>
  </HeadingPairs>
  <TitlesOfParts>
    <vt:vector size="38" baseType="lpstr">
      <vt:lpstr>Arial</vt:lpstr>
      <vt:lpstr>Calibri</vt:lpstr>
      <vt:lpstr>Century Gothic</vt:lpstr>
      <vt:lpstr>Times New Roman</vt:lpstr>
      <vt:lpstr>Wingdings 3</vt:lpstr>
      <vt:lpstr>Duman</vt:lpstr>
      <vt:lpstr>İşletmede Mesleki Eğitim (İME) Bilgilendirme Sunumu</vt:lpstr>
      <vt:lpstr>İÇİNDEKİLER</vt:lpstr>
      <vt:lpstr>  01 Giriş İME nedir? İME’de hedefimiz nedir? </vt:lpstr>
      <vt:lpstr>İşletmede Mesleki Eğitim (İME) Nedir?</vt:lpstr>
      <vt:lpstr>İME’de Hedefimiz Nedir?</vt:lpstr>
      <vt:lpstr>PowerPoint Sunusu</vt:lpstr>
      <vt:lpstr>İME Uygulanan Üniversiteler</vt:lpstr>
      <vt:lpstr>  02 Faydalar Üniversiteye, topluma, öğrenciye, iş dünyasına </vt:lpstr>
      <vt:lpstr>İME Uygulamasının Üniversiteye Faydaları Nelerdir?</vt:lpstr>
      <vt:lpstr>İME Uygulamasının Topluma Faydaları Nelerdir?</vt:lpstr>
      <vt:lpstr>İME Uygulamasının Öğrenciye Faydaları Nelerdir?</vt:lpstr>
      <vt:lpstr>İME Uygulamasının İş Dünyasına Faydaları Nelerdir?</vt:lpstr>
      <vt:lpstr>İME Süreç Döngüsü</vt:lpstr>
      <vt:lpstr>  03 Ön Koşullar Öğrencilerin eğitime başlama ön koşulları ve eğitim süreçleri </vt:lpstr>
      <vt:lpstr>Öğrencilerin İME’ye Başlama Ön Koşulları (1)</vt:lpstr>
      <vt:lpstr>Öğrencilerin İME’ye Başlama Ön Koşulları (2)</vt:lpstr>
      <vt:lpstr>Öğrencilerin İME Süresi</vt:lpstr>
      <vt:lpstr>  04 Eğitim Öncesi İşletmelerin belirlenmesi, başvuru ve eğitime başlama süreçleri  </vt:lpstr>
      <vt:lpstr>İME Yapılacak İşletmelerin Belirlenmesi</vt:lpstr>
      <vt:lpstr>İME Yapılacak İşletmelerin Belirlenmesi Alternatif Enerji Kaynakları Teknolojisi</vt:lpstr>
      <vt:lpstr>İME Yapılacak İşletmelerin Belirlenmesi Çocuk Gelişimi</vt:lpstr>
      <vt:lpstr>İME Başvuru süreci İş Akış Şeması</vt:lpstr>
      <vt:lpstr>  05 Eğitim Esnası Eğitim esnasındaki süreçler ve öğrenci dosyası </vt:lpstr>
      <vt:lpstr>İME Öğrenci Dosyasında Bulunması Gereken Belgeler (1)</vt:lpstr>
      <vt:lpstr>İME Öğrenci Dosyasında Bulunması Gereken Belgeler (2)</vt:lpstr>
      <vt:lpstr>İME’nin Değerlendirilmesi ve Sonuçlandırılması (1)</vt:lpstr>
      <vt:lpstr>İME’nin Değerlendirilmesi ve Sonuçlandırılması (2)</vt:lpstr>
      <vt:lpstr>Değerlendirilme Sonuçlarına İtiraz Hakkı</vt:lpstr>
      <vt:lpstr>İntibak İşlemleri</vt:lpstr>
      <vt:lpstr>Öğrenci Disiplin İşlemi</vt:lpstr>
      <vt:lpstr>  06 Soru-Cevap  </vt:lpstr>
      <vt:lpstr> Teşekkürler İME sürecinde başarılar dileriz.  İME hakkında detaylı ve güncel bilgiler için Web sayfamızı takip ediniz.  https://dumlupinarmyo.dpu.edu.tr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İşletmede Mesleki Eğitim (İME) Bilgilendirme Sunumu</dc:title>
  <dc:creator>dell</dc:creator>
  <cp:lastModifiedBy>Mustafa İRİŞİK</cp:lastModifiedBy>
  <cp:revision>68</cp:revision>
  <dcterms:created xsi:type="dcterms:W3CDTF">2023-09-13T07:50:55Z</dcterms:created>
  <dcterms:modified xsi:type="dcterms:W3CDTF">2025-02-19T07:34:50Z</dcterms:modified>
</cp:coreProperties>
</file>