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95" r:id="rId3"/>
    <p:sldMasterId id="2147483706" r:id="rId4"/>
    <p:sldMasterId id="2147483783" r:id="rId5"/>
  </p:sldMasterIdLst>
  <p:notesMasterIdLst>
    <p:notesMasterId r:id="rId147"/>
  </p:notesMasterIdLst>
  <p:sldIdLst>
    <p:sldId id="517" r:id="rId6"/>
    <p:sldId id="316" r:id="rId7"/>
    <p:sldId id="317" r:id="rId8"/>
    <p:sldId id="318" r:id="rId9"/>
    <p:sldId id="672" r:id="rId10"/>
    <p:sldId id="1035" r:id="rId11"/>
    <p:sldId id="1034" r:id="rId12"/>
    <p:sldId id="882" r:id="rId13"/>
    <p:sldId id="319" r:id="rId14"/>
    <p:sldId id="321" r:id="rId15"/>
    <p:sldId id="887" r:id="rId16"/>
    <p:sldId id="518" r:id="rId17"/>
    <p:sldId id="325" r:id="rId18"/>
    <p:sldId id="489" r:id="rId19"/>
    <p:sldId id="674" r:id="rId20"/>
    <p:sldId id="575" r:id="rId21"/>
    <p:sldId id="262" r:id="rId22"/>
    <p:sldId id="264" r:id="rId23"/>
    <p:sldId id="265" r:id="rId24"/>
    <p:sldId id="266" r:id="rId25"/>
    <p:sldId id="267" r:id="rId26"/>
    <p:sldId id="268" r:id="rId27"/>
    <p:sldId id="498" r:id="rId28"/>
    <p:sldId id="497" r:id="rId29"/>
    <p:sldId id="272" r:id="rId30"/>
    <p:sldId id="276" r:id="rId31"/>
    <p:sldId id="282" r:id="rId32"/>
    <p:sldId id="283" r:id="rId33"/>
    <p:sldId id="284" r:id="rId34"/>
    <p:sldId id="285" r:id="rId35"/>
    <p:sldId id="884" r:id="rId36"/>
    <p:sldId id="290" r:id="rId37"/>
    <p:sldId id="521" r:id="rId38"/>
    <p:sldId id="1029" r:id="rId39"/>
    <p:sldId id="665" r:id="rId40"/>
    <p:sldId id="666" r:id="rId41"/>
    <p:sldId id="677" r:id="rId42"/>
    <p:sldId id="678" r:id="rId43"/>
    <p:sldId id="1036" r:id="rId44"/>
    <p:sldId id="637" r:id="rId45"/>
    <p:sldId id="638" r:id="rId46"/>
    <p:sldId id="560" r:id="rId47"/>
    <p:sldId id="302" r:id="rId48"/>
    <p:sldId id="301" r:id="rId49"/>
    <p:sldId id="522" r:id="rId50"/>
    <p:sldId id="564" r:id="rId51"/>
    <p:sldId id="565" r:id="rId52"/>
    <p:sldId id="639" r:id="rId53"/>
    <p:sldId id="641" r:id="rId54"/>
    <p:sldId id="536" r:id="rId55"/>
    <p:sldId id="561" r:id="rId56"/>
    <p:sldId id="563" r:id="rId57"/>
    <p:sldId id="526" r:id="rId58"/>
    <p:sldId id="519" r:id="rId59"/>
    <p:sldId id="566" r:id="rId60"/>
    <p:sldId id="468" r:id="rId61"/>
    <p:sldId id="336" r:id="rId62"/>
    <p:sldId id="340" r:id="rId63"/>
    <p:sldId id="337" r:id="rId64"/>
    <p:sldId id="341" r:id="rId65"/>
    <p:sldId id="343" r:id="rId66"/>
    <p:sldId id="457" r:id="rId67"/>
    <p:sldId id="459" r:id="rId68"/>
    <p:sldId id="992" r:id="rId69"/>
    <p:sldId id="993" r:id="rId70"/>
    <p:sldId id="467" r:id="rId71"/>
    <p:sldId id="429" r:id="rId72"/>
    <p:sldId id="515" r:id="rId73"/>
    <p:sldId id="347" r:id="rId74"/>
    <p:sldId id="528" r:id="rId75"/>
    <p:sldId id="527" r:id="rId76"/>
    <p:sldId id="883" r:id="rId77"/>
    <p:sldId id="495" r:id="rId78"/>
    <p:sldId id="506" r:id="rId79"/>
    <p:sldId id="507" r:id="rId80"/>
    <p:sldId id="508" r:id="rId81"/>
    <p:sldId id="356" r:id="rId82"/>
    <p:sldId id="357" r:id="rId83"/>
    <p:sldId id="363" r:id="rId84"/>
    <p:sldId id="365" r:id="rId85"/>
    <p:sldId id="366" r:id="rId86"/>
    <p:sldId id="369" r:id="rId87"/>
    <p:sldId id="371" r:id="rId88"/>
    <p:sldId id="374" r:id="rId89"/>
    <p:sldId id="573" r:id="rId90"/>
    <p:sldId id="379" r:id="rId91"/>
    <p:sldId id="380" r:id="rId92"/>
    <p:sldId id="493" r:id="rId93"/>
    <p:sldId id="381" r:id="rId94"/>
    <p:sldId id="383" r:id="rId95"/>
    <p:sldId id="387" r:id="rId96"/>
    <p:sldId id="389" r:id="rId97"/>
    <p:sldId id="392" r:id="rId98"/>
    <p:sldId id="394" r:id="rId99"/>
    <p:sldId id="941" r:id="rId100"/>
    <p:sldId id="951" r:id="rId101"/>
    <p:sldId id="956" r:id="rId102"/>
    <p:sldId id="957" r:id="rId103"/>
    <p:sldId id="962" r:id="rId104"/>
    <p:sldId id="966" r:id="rId105"/>
    <p:sldId id="973" r:id="rId106"/>
    <p:sldId id="975" r:id="rId107"/>
    <p:sldId id="980" r:id="rId108"/>
    <p:sldId id="981" r:id="rId109"/>
    <p:sldId id="983" r:id="rId110"/>
    <p:sldId id="984" r:id="rId111"/>
    <p:sldId id="985" r:id="rId112"/>
    <p:sldId id="987" r:id="rId113"/>
    <p:sldId id="990" r:id="rId114"/>
    <p:sldId id="397" r:id="rId115"/>
    <p:sldId id="398" r:id="rId116"/>
    <p:sldId id="400" r:id="rId117"/>
    <p:sldId id="406" r:id="rId118"/>
    <p:sldId id="407" r:id="rId119"/>
    <p:sldId id="408" r:id="rId120"/>
    <p:sldId id="409" r:id="rId121"/>
    <p:sldId id="411" r:id="rId122"/>
    <p:sldId id="414" r:id="rId123"/>
    <p:sldId id="416" r:id="rId124"/>
    <p:sldId id="523" r:id="rId125"/>
    <p:sldId id="422" r:id="rId126"/>
    <p:sldId id="421" r:id="rId127"/>
    <p:sldId id="424" r:id="rId128"/>
    <p:sldId id="425" r:id="rId129"/>
    <p:sldId id="510" r:id="rId130"/>
    <p:sldId id="994" r:id="rId131"/>
    <p:sldId id="995" r:id="rId132"/>
    <p:sldId id="996" r:id="rId133"/>
    <p:sldId id="997" r:id="rId134"/>
    <p:sldId id="998" r:id="rId135"/>
    <p:sldId id="1000" r:id="rId136"/>
    <p:sldId id="1001" r:id="rId137"/>
    <p:sldId id="1004" r:id="rId138"/>
    <p:sldId id="1006" r:id="rId139"/>
    <p:sldId id="1007" r:id="rId140"/>
    <p:sldId id="1008" r:id="rId141"/>
    <p:sldId id="1009" r:id="rId142"/>
    <p:sldId id="1015" r:id="rId143"/>
    <p:sldId id="1018" r:id="rId144"/>
    <p:sldId id="1019" r:id="rId145"/>
    <p:sldId id="1027" r:id="rId1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li AKBAYIR" initials="NA" lastIdx="3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32D"/>
    <a:srgbClr val="CAA928"/>
    <a:srgbClr val="E10505"/>
    <a:srgbClr val="1B9FB1"/>
    <a:srgbClr val="E1E3E9"/>
    <a:srgbClr val="B6242F"/>
    <a:srgbClr val="105D68"/>
    <a:srgbClr val="7984A1"/>
    <a:srgbClr val="F9D6BA"/>
    <a:srgbClr val="1BB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78" autoAdjust="0"/>
    <p:restoredTop sz="94660"/>
  </p:normalViewPr>
  <p:slideViewPr>
    <p:cSldViewPr snapToGrid="0">
      <p:cViewPr varScale="1">
        <p:scale>
          <a:sx n="115" d="100"/>
          <a:sy n="115" d="100"/>
        </p:scale>
        <p:origin x="-162" y="-102"/>
      </p:cViewPr>
      <p:guideLst>
        <p:guide orient="horz" pos="2160"/>
        <p:guide pos="3840"/>
      </p:guideLst>
    </p:cSldViewPr>
  </p:slideViewPr>
  <p:notesTextViewPr>
    <p:cViewPr>
      <p:scale>
        <a:sx n="3" d="2"/>
        <a:sy n="3" d="2"/>
      </p:scale>
      <p:origin x="0" y="0"/>
    </p:cViewPr>
  </p:notesTextViewPr>
  <p:sorterViewPr>
    <p:cViewPr>
      <p:scale>
        <a:sx n="100" d="100"/>
        <a:sy n="100" d="100"/>
      </p:scale>
      <p:origin x="0" y="-214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9A238-D5A0-4F17-9EB3-D8D28862314F}" type="doc">
      <dgm:prSet loTypeId="urn:microsoft.com/office/officeart/2005/8/layout/equation2" loCatId="relationship" qsTypeId="urn:microsoft.com/office/officeart/2005/8/quickstyle/3d1" qsCatId="3D" csTypeId="urn:microsoft.com/office/officeart/2005/8/colors/accent1_5" csCatId="accent1" phldr="1"/>
      <dgm:spPr/>
    </dgm:pt>
    <dgm:pt modelId="{85B6D91F-E1A0-4167-80E5-C9FABE775161}">
      <dgm:prSet phldrT="[Metin]"/>
      <dgm:spPr/>
      <dgm:t>
        <a:bodyPr/>
        <a:lstStyle/>
        <a:p>
          <a:r>
            <a:rPr lang="tr-TR" dirty="0">
              <a:latin typeface="Arial" panose="020B0604020202020204" pitchFamily="34" charset="0"/>
              <a:cs typeface="Arial" panose="020B0604020202020204" pitchFamily="34" charset="0"/>
            </a:rPr>
            <a:t>Delil</a:t>
          </a:r>
        </a:p>
      </dgm:t>
    </dgm:pt>
    <dgm:pt modelId="{6DFC8C18-DEDF-4D9A-8B32-A4FA52B3C089}" type="par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D005968E-21C0-48C9-8D3E-6F133DA4429B}" type="sib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EE47035A-A5F2-469B-BBE2-7DD15A250887}">
      <dgm:prSet phldrT="[Metin]"/>
      <dgm:spPr/>
      <dgm:t>
        <a:bodyPr/>
        <a:lstStyle/>
        <a:p>
          <a:r>
            <a:rPr lang="tr-TR" dirty="0">
              <a:latin typeface="Arial" panose="020B0604020202020204" pitchFamily="34" charset="0"/>
              <a:cs typeface="Arial" panose="020B0604020202020204" pitchFamily="34" charset="0"/>
            </a:rPr>
            <a:t>Kayıtlı Bilgi</a:t>
          </a:r>
        </a:p>
      </dgm:t>
    </dgm:pt>
    <dgm:pt modelId="{9021EA39-197D-4655-BFF8-9EAB59941D8C}" type="par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DCD5269-1E3A-488F-85ED-A59C70079053}" type="sib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36B3B8E-4394-44A6-BEDF-619BDE37A1E6}">
      <dgm:prSet phldrT="[Metin]"/>
      <dgm:spPr/>
      <dgm:t>
        <a:bodyPr/>
        <a:lstStyle/>
        <a:p>
          <a:r>
            <a:rPr lang="tr-TR" dirty="0">
              <a:latin typeface="Arial" panose="020B0604020202020204" pitchFamily="34" charset="0"/>
              <a:cs typeface="Arial" panose="020B0604020202020204" pitchFamily="34" charset="0"/>
            </a:rPr>
            <a:t>Bireysel </a:t>
          </a:r>
        </a:p>
        <a:p>
          <a:r>
            <a:rPr lang="tr-TR" dirty="0">
              <a:latin typeface="Arial" panose="020B0604020202020204" pitchFamily="34" charset="0"/>
              <a:cs typeface="Arial" panose="020B0604020202020204" pitchFamily="34" charset="0"/>
            </a:rPr>
            <a:t> </a:t>
          </a:r>
        </a:p>
        <a:p>
          <a:r>
            <a:rPr lang="tr-TR" dirty="0">
              <a:latin typeface="Arial" panose="020B0604020202020204" pitchFamily="34" charset="0"/>
              <a:cs typeface="Arial" panose="020B0604020202020204" pitchFamily="34" charset="0"/>
            </a:rPr>
            <a:t>Kurumsal</a:t>
          </a:r>
        </a:p>
      </dgm:t>
    </dgm:pt>
    <dgm:pt modelId="{385C51D3-AC79-468E-8849-2C886F910D2A}" type="par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1FDDA723-9C4C-468E-B2D7-DBBF5E4F8A46}" type="sib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A12211E8-8A96-46F4-98D8-4CD11E323589}" type="pres">
      <dgm:prSet presAssocID="{63C9A238-D5A0-4F17-9EB3-D8D28862314F}" presName="Name0" presStyleCnt="0">
        <dgm:presLayoutVars>
          <dgm:dir/>
          <dgm:resizeHandles val="exact"/>
        </dgm:presLayoutVars>
      </dgm:prSet>
      <dgm:spPr/>
    </dgm:pt>
    <dgm:pt modelId="{027A9B5A-ED43-4FFF-B37F-9358DA9C1AD4}" type="pres">
      <dgm:prSet presAssocID="{63C9A238-D5A0-4F17-9EB3-D8D28862314F}" presName="vNodes" presStyleCnt="0"/>
      <dgm:spPr/>
    </dgm:pt>
    <dgm:pt modelId="{5DDA6A97-E3F7-44C8-8C38-BFCF3843FE06}" type="pres">
      <dgm:prSet presAssocID="{85B6D91F-E1A0-4167-80E5-C9FABE775161}" presName="node" presStyleLbl="node1" presStyleIdx="0" presStyleCnt="3">
        <dgm:presLayoutVars>
          <dgm:bulletEnabled val="1"/>
        </dgm:presLayoutVars>
      </dgm:prSet>
      <dgm:spPr/>
      <dgm:t>
        <a:bodyPr/>
        <a:lstStyle/>
        <a:p>
          <a:endParaRPr lang="tr-TR"/>
        </a:p>
      </dgm:t>
    </dgm:pt>
    <dgm:pt modelId="{05AC11FF-8037-4E93-A4E8-2C1880A8829B}" type="pres">
      <dgm:prSet presAssocID="{D005968E-21C0-48C9-8D3E-6F133DA4429B}" presName="spacerT" presStyleCnt="0"/>
      <dgm:spPr/>
    </dgm:pt>
    <dgm:pt modelId="{152F2FDB-D7A5-4CE4-B742-78E0134700BB}" type="pres">
      <dgm:prSet presAssocID="{D005968E-21C0-48C9-8D3E-6F133DA4429B}" presName="sibTrans" presStyleLbl="sibTrans2D1" presStyleIdx="0" presStyleCnt="2"/>
      <dgm:spPr/>
      <dgm:t>
        <a:bodyPr/>
        <a:lstStyle/>
        <a:p>
          <a:endParaRPr lang="tr-TR"/>
        </a:p>
      </dgm:t>
    </dgm:pt>
    <dgm:pt modelId="{978DEDE2-91F8-4245-81EF-2A8F8758F03F}" type="pres">
      <dgm:prSet presAssocID="{D005968E-21C0-48C9-8D3E-6F133DA4429B}" presName="spacerB" presStyleCnt="0"/>
      <dgm:spPr/>
    </dgm:pt>
    <dgm:pt modelId="{17C34BF5-5A77-438A-812D-BE6BDF5D4496}" type="pres">
      <dgm:prSet presAssocID="{EE47035A-A5F2-469B-BBE2-7DD15A250887}" presName="node" presStyleLbl="node1" presStyleIdx="1" presStyleCnt="3">
        <dgm:presLayoutVars>
          <dgm:bulletEnabled val="1"/>
        </dgm:presLayoutVars>
      </dgm:prSet>
      <dgm:spPr/>
      <dgm:t>
        <a:bodyPr/>
        <a:lstStyle/>
        <a:p>
          <a:endParaRPr lang="tr-TR"/>
        </a:p>
      </dgm:t>
    </dgm:pt>
    <dgm:pt modelId="{EBACB255-BD4D-47B3-B050-FC6B1A0FA7E1}" type="pres">
      <dgm:prSet presAssocID="{63C9A238-D5A0-4F17-9EB3-D8D28862314F}" presName="sibTransLast" presStyleLbl="sibTrans2D1" presStyleIdx="1" presStyleCnt="2"/>
      <dgm:spPr/>
      <dgm:t>
        <a:bodyPr/>
        <a:lstStyle/>
        <a:p>
          <a:endParaRPr lang="tr-TR"/>
        </a:p>
      </dgm:t>
    </dgm:pt>
    <dgm:pt modelId="{C1BF9E3E-EB6D-403E-B10B-842E870C3A08}" type="pres">
      <dgm:prSet presAssocID="{63C9A238-D5A0-4F17-9EB3-D8D28862314F}" presName="connectorText" presStyleLbl="sibTrans2D1" presStyleIdx="1" presStyleCnt="2"/>
      <dgm:spPr/>
      <dgm:t>
        <a:bodyPr/>
        <a:lstStyle/>
        <a:p>
          <a:endParaRPr lang="tr-TR"/>
        </a:p>
      </dgm:t>
    </dgm:pt>
    <dgm:pt modelId="{792FCE79-A6AC-4A66-90CE-B539550F9851}" type="pres">
      <dgm:prSet presAssocID="{63C9A238-D5A0-4F17-9EB3-D8D28862314F}" presName="lastNode" presStyleLbl="node1" presStyleIdx="2" presStyleCnt="3">
        <dgm:presLayoutVars>
          <dgm:bulletEnabled val="1"/>
        </dgm:presLayoutVars>
      </dgm:prSet>
      <dgm:spPr/>
      <dgm:t>
        <a:bodyPr/>
        <a:lstStyle/>
        <a:p>
          <a:endParaRPr lang="tr-TR"/>
        </a:p>
      </dgm:t>
    </dgm:pt>
  </dgm:ptLst>
  <dgm:cxnLst>
    <dgm:cxn modelId="{7BEBD80C-431A-4128-8147-7AECD5697DB1}" type="presOf" srcId="{FDCD5269-1E3A-488F-85ED-A59C70079053}" destId="{EBACB255-BD4D-47B3-B050-FC6B1A0FA7E1}" srcOrd="0" destOrd="0" presId="urn:microsoft.com/office/officeart/2005/8/layout/equation2"/>
    <dgm:cxn modelId="{23A137E7-60FD-4520-BDD8-84FD722642B1}" type="presOf" srcId="{D005968E-21C0-48C9-8D3E-6F133DA4429B}" destId="{152F2FDB-D7A5-4CE4-B742-78E0134700BB}" srcOrd="0" destOrd="0" presId="urn:microsoft.com/office/officeart/2005/8/layout/equation2"/>
    <dgm:cxn modelId="{7405074D-DAC4-42E0-8527-FF7EAE982F2A}" type="presOf" srcId="{F36B3B8E-4394-44A6-BEDF-619BDE37A1E6}" destId="{792FCE79-A6AC-4A66-90CE-B539550F9851}" srcOrd="0" destOrd="0" presId="urn:microsoft.com/office/officeart/2005/8/layout/equation2"/>
    <dgm:cxn modelId="{F9C3C7D1-82D2-42C6-8B53-BE88A40EDE17}" type="presOf" srcId="{FDCD5269-1E3A-488F-85ED-A59C70079053}" destId="{C1BF9E3E-EB6D-403E-B10B-842E870C3A08}" srcOrd="1" destOrd="0" presId="urn:microsoft.com/office/officeart/2005/8/layout/equation2"/>
    <dgm:cxn modelId="{6E1EB3C1-1B0A-4AFE-BFCB-A37DE1013A05}" srcId="{63C9A238-D5A0-4F17-9EB3-D8D28862314F}" destId="{F36B3B8E-4394-44A6-BEDF-619BDE37A1E6}" srcOrd="2" destOrd="0" parTransId="{385C51D3-AC79-468E-8849-2C886F910D2A}" sibTransId="{1FDDA723-9C4C-468E-B2D7-DBBF5E4F8A46}"/>
    <dgm:cxn modelId="{B7F65C54-6234-4882-AB8A-0224B78140DC}" type="presOf" srcId="{EE47035A-A5F2-469B-BBE2-7DD15A250887}" destId="{17C34BF5-5A77-438A-812D-BE6BDF5D4496}" srcOrd="0" destOrd="0" presId="urn:microsoft.com/office/officeart/2005/8/layout/equation2"/>
    <dgm:cxn modelId="{A09383F5-7AE5-455F-A4E5-4D80DC032EAB}" type="presOf" srcId="{63C9A238-D5A0-4F17-9EB3-D8D28862314F}" destId="{A12211E8-8A96-46F4-98D8-4CD11E323589}" srcOrd="0" destOrd="0" presId="urn:microsoft.com/office/officeart/2005/8/layout/equation2"/>
    <dgm:cxn modelId="{28A07B4F-1889-4916-887E-91FC8762A901}" type="presOf" srcId="{85B6D91F-E1A0-4167-80E5-C9FABE775161}" destId="{5DDA6A97-E3F7-44C8-8C38-BFCF3843FE06}" srcOrd="0" destOrd="0" presId="urn:microsoft.com/office/officeart/2005/8/layout/equation2"/>
    <dgm:cxn modelId="{834311F8-730F-4653-8A72-E80922D11FA7}" srcId="{63C9A238-D5A0-4F17-9EB3-D8D28862314F}" destId="{85B6D91F-E1A0-4167-80E5-C9FABE775161}" srcOrd="0" destOrd="0" parTransId="{6DFC8C18-DEDF-4D9A-8B32-A4FA52B3C089}" sibTransId="{D005968E-21C0-48C9-8D3E-6F133DA4429B}"/>
    <dgm:cxn modelId="{47881A1C-DE10-42FB-804D-0AF6CAE7FCC2}" srcId="{63C9A238-D5A0-4F17-9EB3-D8D28862314F}" destId="{EE47035A-A5F2-469B-BBE2-7DD15A250887}" srcOrd="1" destOrd="0" parTransId="{9021EA39-197D-4655-BFF8-9EAB59941D8C}" sibTransId="{FDCD5269-1E3A-488F-85ED-A59C70079053}"/>
    <dgm:cxn modelId="{82C747B2-C5E2-4DFC-A54B-96EE43AAA95A}" type="presParOf" srcId="{A12211E8-8A96-46F4-98D8-4CD11E323589}" destId="{027A9B5A-ED43-4FFF-B37F-9358DA9C1AD4}" srcOrd="0" destOrd="0" presId="urn:microsoft.com/office/officeart/2005/8/layout/equation2"/>
    <dgm:cxn modelId="{7017BC0D-1C49-4D00-9E1B-7AC7360118BF}" type="presParOf" srcId="{027A9B5A-ED43-4FFF-B37F-9358DA9C1AD4}" destId="{5DDA6A97-E3F7-44C8-8C38-BFCF3843FE06}" srcOrd="0" destOrd="0" presId="urn:microsoft.com/office/officeart/2005/8/layout/equation2"/>
    <dgm:cxn modelId="{57EC5B20-F952-405C-9712-F246F069AE9C}" type="presParOf" srcId="{027A9B5A-ED43-4FFF-B37F-9358DA9C1AD4}" destId="{05AC11FF-8037-4E93-A4E8-2C1880A8829B}" srcOrd="1" destOrd="0" presId="urn:microsoft.com/office/officeart/2005/8/layout/equation2"/>
    <dgm:cxn modelId="{3FF63314-B2CD-47CE-B069-ADF43FB55B3F}" type="presParOf" srcId="{027A9B5A-ED43-4FFF-B37F-9358DA9C1AD4}" destId="{152F2FDB-D7A5-4CE4-B742-78E0134700BB}" srcOrd="2" destOrd="0" presId="urn:microsoft.com/office/officeart/2005/8/layout/equation2"/>
    <dgm:cxn modelId="{DC34C18A-67B0-4738-9D81-4042E0F11B2E}" type="presParOf" srcId="{027A9B5A-ED43-4FFF-B37F-9358DA9C1AD4}" destId="{978DEDE2-91F8-4245-81EF-2A8F8758F03F}" srcOrd="3" destOrd="0" presId="urn:microsoft.com/office/officeart/2005/8/layout/equation2"/>
    <dgm:cxn modelId="{27A92335-A9B7-4CDF-8C5E-0A2EC5924A97}" type="presParOf" srcId="{027A9B5A-ED43-4FFF-B37F-9358DA9C1AD4}" destId="{17C34BF5-5A77-438A-812D-BE6BDF5D4496}" srcOrd="4" destOrd="0" presId="urn:microsoft.com/office/officeart/2005/8/layout/equation2"/>
    <dgm:cxn modelId="{22A39D05-8644-4E12-B198-AF3B86FED2F6}" type="presParOf" srcId="{A12211E8-8A96-46F4-98D8-4CD11E323589}" destId="{EBACB255-BD4D-47B3-B050-FC6B1A0FA7E1}" srcOrd="1" destOrd="0" presId="urn:microsoft.com/office/officeart/2005/8/layout/equation2"/>
    <dgm:cxn modelId="{E9893BD8-A207-4B82-88EB-F0493D5B6997}" type="presParOf" srcId="{EBACB255-BD4D-47B3-B050-FC6B1A0FA7E1}" destId="{C1BF9E3E-EB6D-403E-B10B-842E870C3A08}" srcOrd="0" destOrd="0" presId="urn:microsoft.com/office/officeart/2005/8/layout/equation2"/>
    <dgm:cxn modelId="{2EF6E6BC-107B-422B-BAD0-F1BE84C7093D}" type="presParOf" srcId="{A12211E8-8A96-46F4-98D8-4CD11E323589}" destId="{792FCE79-A6AC-4A66-90CE-B539550F9851}"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6A97-E3F7-44C8-8C38-BFCF3843FE06}">
      <dsp:nvSpPr>
        <dsp:cNvPr id="0" name=""/>
        <dsp:cNvSpPr/>
      </dsp:nvSpPr>
      <dsp:spPr>
        <a:xfrm>
          <a:off x="6048" y="186370"/>
          <a:ext cx="2147357" cy="2147357"/>
        </a:xfrm>
        <a:prstGeom prst="ellips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dirty="0">
              <a:latin typeface="Arial" panose="020B0604020202020204" pitchFamily="34" charset="0"/>
              <a:cs typeface="Arial" panose="020B0604020202020204" pitchFamily="34" charset="0"/>
            </a:rPr>
            <a:t>Delil</a:t>
          </a:r>
        </a:p>
      </dsp:txBody>
      <dsp:txXfrm>
        <a:off x="320521" y="500843"/>
        <a:ext cx="1518411" cy="1518411"/>
      </dsp:txXfrm>
    </dsp:sp>
    <dsp:sp modelId="{152F2FDB-D7A5-4CE4-B742-78E0134700BB}">
      <dsp:nvSpPr>
        <dsp:cNvPr id="0" name=""/>
        <dsp:cNvSpPr/>
      </dsp:nvSpPr>
      <dsp:spPr>
        <a:xfrm>
          <a:off x="456993" y="2508092"/>
          <a:ext cx="1245467" cy="1245467"/>
        </a:xfrm>
        <a:prstGeom prst="mathPlus">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tr-TR" sz="2200" kern="1200">
            <a:latin typeface="Times New Roman" panose="02020603050405020304" pitchFamily="18" charset="0"/>
            <a:cs typeface="Times New Roman" panose="02020603050405020304" pitchFamily="18" charset="0"/>
          </a:endParaRPr>
        </a:p>
      </dsp:txBody>
      <dsp:txXfrm>
        <a:off x="622080" y="2984359"/>
        <a:ext cx="915293" cy="292933"/>
      </dsp:txXfrm>
    </dsp:sp>
    <dsp:sp modelId="{17C34BF5-5A77-438A-812D-BE6BDF5D4496}">
      <dsp:nvSpPr>
        <dsp:cNvPr id="0" name=""/>
        <dsp:cNvSpPr/>
      </dsp:nvSpPr>
      <dsp:spPr>
        <a:xfrm>
          <a:off x="6048" y="3927924"/>
          <a:ext cx="2147357" cy="2147357"/>
        </a:xfrm>
        <a:prstGeom prst="ellips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tr-TR" sz="4000" kern="1200" dirty="0">
              <a:latin typeface="Arial" panose="020B0604020202020204" pitchFamily="34" charset="0"/>
              <a:cs typeface="Arial" panose="020B0604020202020204" pitchFamily="34" charset="0"/>
            </a:rPr>
            <a:t>Kayıtlı Bilgi</a:t>
          </a:r>
        </a:p>
      </dsp:txBody>
      <dsp:txXfrm>
        <a:off x="320521" y="4242397"/>
        <a:ext cx="1518411" cy="1518411"/>
      </dsp:txXfrm>
    </dsp:sp>
    <dsp:sp modelId="{EBACB255-BD4D-47B3-B050-FC6B1A0FA7E1}">
      <dsp:nvSpPr>
        <dsp:cNvPr id="0" name=""/>
        <dsp:cNvSpPr/>
      </dsp:nvSpPr>
      <dsp:spPr>
        <a:xfrm>
          <a:off x="2475509" y="2731417"/>
          <a:ext cx="682859" cy="798816"/>
        </a:xfrm>
        <a:prstGeom prst="rightArrow">
          <a:avLst>
            <a:gd name="adj1" fmla="val 60000"/>
            <a:gd name="adj2" fmla="val 50000"/>
          </a:avLst>
        </a:prstGeom>
        <a:gradFill rotWithShape="0">
          <a:gsLst>
            <a:gs pos="0">
              <a:schemeClr val="accent1">
                <a:shade val="90000"/>
                <a:hueOff val="107814"/>
                <a:satOff val="-2781"/>
                <a:lumOff val="27349"/>
                <a:alphaOff val="0"/>
                <a:tint val="100000"/>
                <a:shade val="100000"/>
                <a:satMod val="130000"/>
              </a:schemeClr>
            </a:gs>
            <a:gs pos="100000">
              <a:schemeClr val="accent1">
                <a:shade val="90000"/>
                <a:hueOff val="107814"/>
                <a:satOff val="-2781"/>
                <a:lumOff val="273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tr-TR" sz="3200" kern="1200">
            <a:latin typeface="Times New Roman" panose="02020603050405020304" pitchFamily="18" charset="0"/>
            <a:cs typeface="Times New Roman" panose="02020603050405020304" pitchFamily="18" charset="0"/>
          </a:endParaRPr>
        </a:p>
      </dsp:txBody>
      <dsp:txXfrm>
        <a:off x="2475509" y="2891180"/>
        <a:ext cx="478001" cy="479290"/>
      </dsp:txXfrm>
    </dsp:sp>
    <dsp:sp modelId="{792FCE79-A6AC-4A66-90CE-B539550F9851}">
      <dsp:nvSpPr>
        <dsp:cNvPr id="0" name=""/>
        <dsp:cNvSpPr/>
      </dsp:nvSpPr>
      <dsp:spPr>
        <a:xfrm>
          <a:off x="3441820" y="983468"/>
          <a:ext cx="4294714" cy="4294714"/>
        </a:xfrm>
        <a:prstGeom prst="ellips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Bireysel </a:t>
          </a:r>
        </a:p>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 </a:t>
          </a:r>
        </a:p>
        <a:p>
          <a:pPr lvl="0" algn="ctr" defTabSz="2400300">
            <a:lnSpc>
              <a:spcPct val="90000"/>
            </a:lnSpc>
            <a:spcBef>
              <a:spcPct val="0"/>
            </a:spcBef>
            <a:spcAft>
              <a:spcPct val="35000"/>
            </a:spcAft>
          </a:pPr>
          <a:r>
            <a:rPr lang="tr-TR" sz="5400" kern="1200" dirty="0">
              <a:latin typeface="Arial" panose="020B0604020202020204" pitchFamily="34" charset="0"/>
              <a:cs typeface="Arial" panose="020B0604020202020204" pitchFamily="34" charset="0"/>
            </a:rPr>
            <a:t>Kurumsal</a:t>
          </a:r>
        </a:p>
      </dsp:txBody>
      <dsp:txXfrm>
        <a:off x="4070766" y="1612414"/>
        <a:ext cx="3036822" cy="303682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5940D-EA8B-4452-9D52-3ED607163AF7}" type="datetimeFigureOut">
              <a:rPr lang="tr-TR" smtClean="0"/>
              <a:t>28.02.2024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F5341-5E42-41EA-B609-E998F41F41E5}" type="slidenum">
              <a:rPr lang="tr-TR" smtClean="0"/>
              <a:t>‹#›</a:t>
            </a:fld>
            <a:endParaRPr lang="tr-TR"/>
          </a:p>
        </p:txBody>
      </p:sp>
    </p:spTree>
    <p:extLst>
      <p:ext uri="{BB962C8B-B14F-4D97-AF65-F5344CB8AC3E}">
        <p14:creationId xmlns:p14="http://schemas.microsoft.com/office/powerpoint/2010/main" val="65726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507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79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39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10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4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8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6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46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49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59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85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4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142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600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732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33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67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177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49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7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700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19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6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242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160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034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545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092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225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36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76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858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13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693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1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383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82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849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639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150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339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804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466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48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091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429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461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501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137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779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4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82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707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485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42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02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19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942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4338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914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716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233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105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4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116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69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830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436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400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817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848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4752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2944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6588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3234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6262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95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63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8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8839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0224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8058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1780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6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974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361553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80065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28.02.2024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xmlns=""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xmlns=""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3269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7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44954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180864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45704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852563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48688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681041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6434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161465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12432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35718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4241752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28.02.2024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xmlns=""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xmlns=""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41747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85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783579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429865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288492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0324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28620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27808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05980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8407101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73960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329320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28.02.2024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xmlns=""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xmlns=""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77096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6E12B82-980C-412D-AFDB-D99CDD74B668}" type="datetimeFigureOut">
              <a:rPr lang="tr-TR" smtClean="0">
                <a:solidFill>
                  <a:srgbClr val="252831"/>
                </a:solidFill>
              </a:rPr>
              <a:pPr/>
              <a:t>28.02.2024</a:t>
            </a:fld>
            <a:endParaRPr lang="tr-TR">
              <a:solidFill>
                <a:srgbClr val="252831"/>
              </a:solidFill>
            </a:endParaRP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solidFill>
                <a:srgbClr val="252831"/>
              </a:solidFill>
            </a:endParaRPr>
          </a:p>
        </p:txBody>
      </p:sp>
      <p:sp>
        <p:nvSpPr>
          <p:cNvPr id="6" name="Slayt Numarası Yer Tutucusu 5"/>
          <p:cNvSpPr>
            <a:spLocks noGrp="1"/>
          </p:cNvSpPr>
          <p:nvPr>
            <p:ph type="sldNum" sz="quarter" idx="12"/>
          </p:nvPr>
        </p:nvSpPr>
        <p:spPr/>
        <p:txBody>
          <a:bodyPr/>
          <a:lstStyle/>
          <a:p>
            <a:fld id="{1FA2EF32-7804-432B-8C68-C76948FDFDEF}" type="slidenum">
              <a:rPr lang="tr-TR" smtClean="0">
                <a:solidFill>
                  <a:srgbClr val="68728D"/>
                </a:solidFill>
              </a:rPr>
              <a:pPr/>
              <a:t>‹#›</a:t>
            </a:fld>
            <a:endParaRPr lang="tr-TR">
              <a:solidFill>
                <a:srgbClr val="68728D"/>
              </a:solidFill>
            </a:endParaRPr>
          </a:p>
        </p:txBody>
      </p:sp>
    </p:spTree>
    <p:extLst>
      <p:ext uri="{BB962C8B-B14F-4D97-AF65-F5344CB8AC3E}">
        <p14:creationId xmlns:p14="http://schemas.microsoft.com/office/powerpoint/2010/main" val="354852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861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541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470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437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48140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098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139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72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491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50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65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50351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78350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5559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93924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291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7137625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3" r:id="rId10"/>
    <p:sldLayoutId id="2147483745"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694980"/>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239481252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44" r:id="rId11"/>
    <p:sldLayoutId id="2147483795"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60240565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25543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00.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8" Type="http://schemas.openxmlformats.org/officeDocument/2006/relationships/image" Target="../media/image177.svg"/><Relationship Id="rId13" Type="http://schemas.openxmlformats.org/officeDocument/2006/relationships/image" Target="../media/image126.png"/><Relationship Id="rId3" Type="http://schemas.openxmlformats.org/officeDocument/2006/relationships/image" Target="../media/image121.svg"/><Relationship Id="rId7" Type="http://schemas.openxmlformats.org/officeDocument/2006/relationships/image" Target="../media/image123.png"/><Relationship Id="rId12" Type="http://schemas.openxmlformats.org/officeDocument/2006/relationships/image" Target="../media/image181.svg"/><Relationship Id="rId2" Type="http://schemas.openxmlformats.org/officeDocument/2006/relationships/image" Target="../media/image111.png"/><Relationship Id="rId16" Type="http://schemas.openxmlformats.org/officeDocument/2006/relationships/image" Target="../media/image218.svg"/><Relationship Id="rId1" Type="http://schemas.openxmlformats.org/officeDocument/2006/relationships/slideLayout" Target="../slideLayouts/slideLayout42.xml"/><Relationship Id="rId6" Type="http://schemas.openxmlformats.org/officeDocument/2006/relationships/image" Target="../media/image211.svg"/><Relationship Id="rId11" Type="http://schemas.openxmlformats.org/officeDocument/2006/relationships/image" Target="../media/image125.png"/><Relationship Id="rId5" Type="http://schemas.openxmlformats.org/officeDocument/2006/relationships/image" Target="../media/image122.png"/><Relationship Id="rId15" Type="http://schemas.openxmlformats.org/officeDocument/2006/relationships/image" Target="../media/image127.png"/><Relationship Id="rId10" Type="http://schemas.openxmlformats.org/officeDocument/2006/relationships/image" Target="../media/image214.svg"/><Relationship Id="rId4" Type="http://schemas.openxmlformats.org/officeDocument/2006/relationships/image" Target="../media/image113.png"/><Relationship Id="rId9" Type="http://schemas.openxmlformats.org/officeDocument/2006/relationships/image" Target="../media/image124.png"/><Relationship Id="rId14" Type="http://schemas.openxmlformats.org/officeDocument/2006/relationships/image" Target="../media/image216.svg"/></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1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3.png"/><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8" Type="http://schemas.openxmlformats.org/officeDocument/2006/relationships/image" Target="../media/image259.svg"/><Relationship Id="rId3" Type="http://schemas.openxmlformats.org/officeDocument/2006/relationships/image" Target="../media/image121.svg"/><Relationship Id="rId7" Type="http://schemas.openxmlformats.org/officeDocument/2006/relationships/image" Target="../media/image132.png"/><Relationship Id="rId2" Type="http://schemas.openxmlformats.org/officeDocument/2006/relationships/image" Target="../media/image111.png"/><Relationship Id="rId1" Type="http://schemas.openxmlformats.org/officeDocument/2006/relationships/slideLayout" Target="../slideLayouts/slideLayout42.xml"/><Relationship Id="rId6" Type="http://schemas.openxmlformats.org/officeDocument/2006/relationships/image" Target="../media/image257.svg"/><Relationship Id="rId5" Type="http://schemas.openxmlformats.org/officeDocument/2006/relationships/image" Target="../media/image131.png"/><Relationship Id="rId4" Type="http://schemas.openxmlformats.org/officeDocument/2006/relationships/image" Target="../media/image113.png"/><Relationship Id="rId9" Type="http://schemas.openxmlformats.org/officeDocument/2006/relationships/image" Target="../media/image133.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13.png"/></Relationships>
</file>

<file path=ppt/slides/_rels/slide106.xml.rels><?xml version="1.0" encoding="UTF-8" standalone="yes"?>
<Relationships xmlns="http://schemas.openxmlformats.org/package/2006/relationships"><Relationship Id="rId8" Type="http://schemas.openxmlformats.org/officeDocument/2006/relationships/image" Target="../media/image267.svg"/><Relationship Id="rId13" Type="http://schemas.openxmlformats.org/officeDocument/2006/relationships/image" Target="../media/image206.svg"/><Relationship Id="rId3" Type="http://schemas.openxmlformats.org/officeDocument/2006/relationships/image" Target="../media/image121.svg"/><Relationship Id="rId7" Type="http://schemas.openxmlformats.org/officeDocument/2006/relationships/image" Target="../media/image137.png"/><Relationship Id="rId12" Type="http://schemas.openxmlformats.org/officeDocument/2006/relationships/image" Target="../media/image139.png"/><Relationship Id="rId2" Type="http://schemas.openxmlformats.org/officeDocument/2006/relationships/image" Target="../media/image111.png"/><Relationship Id="rId16" Type="http://schemas.openxmlformats.org/officeDocument/2006/relationships/image" Target="../media/image274.svg"/><Relationship Id="rId1" Type="http://schemas.openxmlformats.org/officeDocument/2006/relationships/slideLayout" Target="../slideLayouts/slideLayout42.xml"/><Relationship Id="rId6" Type="http://schemas.openxmlformats.org/officeDocument/2006/relationships/image" Target="../media/image265.svg"/><Relationship Id="rId11" Type="http://schemas.openxmlformats.org/officeDocument/2006/relationships/image" Target="../media/image270.svg"/><Relationship Id="rId5" Type="http://schemas.openxmlformats.org/officeDocument/2006/relationships/image" Target="../media/image136.png"/><Relationship Id="rId15" Type="http://schemas.openxmlformats.org/officeDocument/2006/relationships/image" Target="../media/image141.png"/><Relationship Id="rId10" Type="http://schemas.openxmlformats.org/officeDocument/2006/relationships/image" Target="../media/image269.svg"/><Relationship Id="rId4" Type="http://schemas.openxmlformats.org/officeDocument/2006/relationships/image" Target="../media/image113.png"/><Relationship Id="rId9" Type="http://schemas.openxmlformats.org/officeDocument/2006/relationships/image" Target="../media/image138.png"/><Relationship Id="rId14" Type="http://schemas.openxmlformats.org/officeDocument/2006/relationships/image" Target="../media/image1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5" Type="http://schemas.openxmlformats.org/officeDocument/2006/relationships/image" Target="../media/image142.png"/><Relationship Id="rId4" Type="http://schemas.openxmlformats.org/officeDocument/2006/relationships/image" Target="../media/image113.png"/></Relationships>
</file>

<file path=ppt/slides/_rels/slide108.xml.rels><?xml version="1.0" encoding="UTF-8" standalone="yes"?>
<Relationships xmlns="http://schemas.openxmlformats.org/package/2006/relationships"><Relationship Id="rId8" Type="http://schemas.openxmlformats.org/officeDocument/2006/relationships/image" Target="../media/image293.svg"/><Relationship Id="rId3" Type="http://schemas.openxmlformats.org/officeDocument/2006/relationships/image" Target="../media/image121.svg"/><Relationship Id="rId7" Type="http://schemas.openxmlformats.org/officeDocument/2006/relationships/image" Target="../media/image144.png"/><Relationship Id="rId2" Type="http://schemas.openxmlformats.org/officeDocument/2006/relationships/image" Target="../media/image111.png"/><Relationship Id="rId1" Type="http://schemas.openxmlformats.org/officeDocument/2006/relationships/slideLayout" Target="../slideLayouts/slideLayout42.xml"/><Relationship Id="rId6" Type="http://schemas.openxmlformats.org/officeDocument/2006/relationships/image" Target="../media/image291.svg"/><Relationship Id="rId5" Type="http://schemas.openxmlformats.org/officeDocument/2006/relationships/image" Target="../media/image143.png"/><Relationship Id="rId10" Type="http://schemas.microsoft.com/office/2007/relationships/hdphoto" Target="../media/hdphoto4.wdp"/><Relationship Id="rId4" Type="http://schemas.openxmlformats.org/officeDocument/2006/relationships/image" Target="../media/image113.png"/><Relationship Id="rId9" Type="http://schemas.openxmlformats.org/officeDocument/2006/relationships/image" Target="../media/image145.png"/></Relationships>
</file>

<file path=ppt/slides/_rels/slide10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5" Type="http://schemas.openxmlformats.org/officeDocument/2006/relationships/image" Target="../media/image146.PN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22.xml"/><Relationship Id="rId5" Type="http://schemas.openxmlformats.org/officeDocument/2006/relationships/image" Target="../media/image148.png"/><Relationship Id="rId4" Type="http://schemas.openxmlformats.org/officeDocument/2006/relationships/image" Target="../media/image147.png"/></Relationships>
</file>

<file path=ppt/slides/_rels/slide1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22.xml"/><Relationship Id="rId4" Type="http://schemas.openxmlformats.org/officeDocument/2006/relationships/image" Target="../media/image149.png"/></Relationships>
</file>

<file path=ppt/slides/_rels/slide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150.png"/></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22.xml"/><Relationship Id="rId5" Type="http://schemas.openxmlformats.org/officeDocument/2006/relationships/image" Target="../media/image152.png"/><Relationship Id="rId4" Type="http://schemas.openxmlformats.org/officeDocument/2006/relationships/image" Target="../media/image151.png"/></Relationships>
</file>

<file path=ppt/slides/_rels/slide1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22.xml"/><Relationship Id="rId5" Type="http://schemas.openxmlformats.org/officeDocument/2006/relationships/image" Target="../media/image106.png"/><Relationship Id="rId4" Type="http://schemas.openxmlformats.org/officeDocument/2006/relationships/image" Target="../media/image44.jpeg"/></Relationships>
</file>

<file path=ppt/slides/_rels/slide1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22.xml"/><Relationship Id="rId4" Type="http://schemas.openxmlformats.org/officeDocument/2006/relationships/image" Target="../media/image15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2.xml"/><Relationship Id="rId1" Type="http://schemas.openxmlformats.org/officeDocument/2006/relationships/slideLayout" Target="../slideLayouts/slideLayout22.xml"/><Relationship Id="rId5" Type="http://schemas.openxmlformats.org/officeDocument/2006/relationships/image" Target="../media/image156.png"/><Relationship Id="rId4" Type="http://schemas.openxmlformats.org/officeDocument/2006/relationships/image" Target="../media/image155.png"/></Relationships>
</file>

<file path=ppt/slides/_rels/slide1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22.xml"/><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22.xml"/><Relationship Id="rId4" Type="http://schemas.openxmlformats.org/officeDocument/2006/relationships/image" Target="../media/image158.png"/></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3.xml"/><Relationship Id="rId4" Type="http://schemas.openxmlformats.org/officeDocument/2006/relationships/image" Target="../media/image15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28.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jpeg"/><Relationship Id="rId7" Type="http://schemas.openxmlformats.org/officeDocument/2006/relationships/image" Target="../media/image170.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png"/></Relationships>
</file>

<file path=ppt/slides/_rels/slide1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23.xml"/><Relationship Id="rId5" Type="http://schemas.openxmlformats.org/officeDocument/2006/relationships/image" Target="../media/image92.emf"/><Relationship Id="rId4" Type="http://schemas.openxmlformats.org/officeDocument/2006/relationships/image" Target="../media/image91.emf"/></Relationships>
</file>

<file path=ppt/slides/_rels/slide1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84.jpeg"/><Relationship Id="rId1" Type="http://schemas.openxmlformats.org/officeDocument/2006/relationships/slideLayout" Target="../slideLayouts/slideLayout23.xml"/><Relationship Id="rId5" Type="http://schemas.openxmlformats.org/officeDocument/2006/relationships/image" Target="../media/image180.png"/><Relationship Id="rId4" Type="http://schemas.openxmlformats.org/officeDocument/2006/relationships/image" Target="../media/image179.png"/></Relationships>
</file>

<file path=ppt/slides/_rels/slide1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1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38.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39.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69.png"/><Relationship Id="rId5" Type="http://schemas.microsoft.com/office/2007/relationships/hdphoto" Target="../media/hdphoto2.wdp"/><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79.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0.png"/><Relationship Id="rId5" Type="http://schemas.openxmlformats.org/officeDocument/2006/relationships/image" Target="../media/image38.png"/><Relationship Id="rId4" Type="http://schemas.openxmlformats.org/officeDocument/2006/relationships/notesSlide" Target="../notesSlides/notesSlide51.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93.emf"/></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95.emf"/><Relationship Id="rId4" Type="http://schemas.openxmlformats.org/officeDocument/2006/relationships/image" Target="../media/image94.emf"/></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76.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22.xml"/><Relationship Id="rId5" Type="http://schemas.openxmlformats.org/officeDocument/2006/relationships/image" Target="../media/image99.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2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2.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 Id="rId4" Type="http://schemas.openxmlformats.org/officeDocument/2006/relationships/image" Target="../media/image25.emf"/></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108.pn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22.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22.xml"/><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5" Type="http://schemas.microsoft.com/office/2007/relationships/hdphoto" Target="../media/hdphoto3.wdp"/><Relationship Id="rId4" Type="http://schemas.openxmlformats.org/officeDocument/2006/relationships/image" Target="../media/image112.png"/></Relationships>
</file>

<file path=ppt/slides/_rels/slide96.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42.xml"/><Relationship Id="rId5" Type="http://schemas.openxmlformats.org/officeDocument/2006/relationships/image" Target="../media/image114.png"/><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42.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42.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 y="2365223"/>
            <a:ext cx="12192000" cy="212365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Yazışma</a:t>
            </a:r>
          </a:p>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Eğiticilerinin Eğitimi</a:t>
            </a:r>
          </a:p>
        </p:txBody>
      </p:sp>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 y="289573"/>
            <a:ext cx="2150534" cy="1614141"/>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2" y="4950390"/>
            <a:ext cx="12191999"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smtClean="0">
                <a:ln/>
                <a:solidFill>
                  <a:srgbClr val="E7E6E6">
                    <a:lumMod val="50000"/>
                  </a:srgbClr>
                </a:solidFill>
                <a:latin typeface="Candara" panose="020E0502030303020204" pitchFamily="34" charset="0"/>
              </a:rPr>
              <a:t>04 Mart </a:t>
            </a:r>
            <a:r>
              <a:rPr lang="tr-TR" sz="3200" b="1" dirty="0" smtClean="0">
                <a:ln/>
                <a:solidFill>
                  <a:srgbClr val="E7E6E6">
                    <a:lumMod val="50000"/>
                  </a:srgbClr>
                </a:solidFill>
                <a:latin typeface="Candara" panose="020E0502030303020204" pitchFamily="34" charset="0"/>
              </a:rPr>
              <a:t>2024</a:t>
            </a:r>
            <a:endParaRPr lang="tr-TR" sz="3200" b="1" dirty="0">
              <a:ln/>
              <a:solidFill>
                <a:srgbClr val="E7E6E6">
                  <a:lumMod val="50000"/>
                </a:srgbClr>
              </a:solidFill>
              <a:latin typeface="Candara" panose="020E0502030303020204" pitchFamily="34" charset="0"/>
            </a:endParaRPr>
          </a:p>
        </p:txBody>
      </p:sp>
      <p:cxnSp>
        <p:nvCxnSpPr>
          <p:cNvPr id="13" name="Düz Bağlayıcı 12"/>
          <p:cNvCxnSpPr/>
          <p:nvPr/>
        </p:nvCxnSpPr>
        <p:spPr>
          <a:xfrm>
            <a:off x="4136497" y="5489994"/>
            <a:ext cx="3919008" cy="1693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Resim 3"/>
          <p:cNvPicPr>
            <a:picLocks noChangeAspect="1"/>
          </p:cNvPicPr>
          <p:nvPr/>
        </p:nvPicPr>
        <p:blipFill>
          <a:blip r:embed="rId3"/>
          <a:stretch>
            <a:fillRect/>
          </a:stretch>
        </p:blipFill>
        <p:spPr>
          <a:xfrm>
            <a:off x="1876426" y="603472"/>
            <a:ext cx="3669241" cy="986342"/>
          </a:xfrm>
          <a:prstGeom prst="rect">
            <a:avLst/>
          </a:prstGeom>
        </p:spPr>
      </p:pic>
    </p:spTree>
    <p:extLst>
      <p:ext uri="{BB962C8B-B14F-4D97-AF65-F5344CB8AC3E}">
        <p14:creationId xmlns:p14="http://schemas.microsoft.com/office/powerpoint/2010/main" val="4288830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xmlns="" id="{D5CEA213-F813-4A1E-9190-2C1A9D8F1F6D}"/>
              </a:ext>
            </a:extLst>
          </p:cNvPr>
          <p:cNvSpPr/>
          <p:nvPr/>
        </p:nvSpPr>
        <p:spPr>
          <a:xfrm>
            <a:off x="7517575" y="1607580"/>
            <a:ext cx="4073182" cy="4431237"/>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a16="http://schemas.microsoft.com/office/drawing/2014/main" xmlns="" id="{02FFF0FE-9948-4775-B9EC-11D5B57B5EB4}"/>
              </a:ext>
            </a:extLst>
          </p:cNvPr>
          <p:cNvSpPr/>
          <p:nvPr/>
        </p:nvSpPr>
        <p:spPr>
          <a:xfrm>
            <a:off x="7714554" y="1711887"/>
            <a:ext cx="3660582" cy="3970318"/>
          </a:xfrm>
          <a:prstGeom prst="rect">
            <a:avLst/>
          </a:prstGeom>
        </p:spPr>
        <p:txBody>
          <a:bodyPr wrap="square">
            <a:spAutoFit/>
          </a:bodyPr>
          <a:lstStyle/>
          <a:p>
            <a:pPr algn="ctr"/>
            <a:r>
              <a:rPr lang="tr-TR" dirty="0" smtClean="0">
                <a:latin typeface="Tahoma" panose="020B0604030504040204" pitchFamily="34" charset="0"/>
                <a:ea typeface="Tahoma" panose="020B0604030504040204" pitchFamily="34" charset="0"/>
                <a:cs typeface="Tahoma" panose="020B0604030504040204" pitchFamily="34" charset="0"/>
              </a:rPr>
              <a:t>12 Ağustos 1900 tarihli </a:t>
            </a:r>
          </a:p>
          <a:p>
            <a:pPr algn="ct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err="1"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Darülfünûn’un</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Kuruluş Nizamnamesi’’</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p>
          <a:p>
            <a:pPr algn="ctr"/>
            <a:r>
              <a:rPr lang="tr-TR" dirty="0" smtClean="0">
                <a:latin typeface="Tahoma" panose="020B0604030504040204" pitchFamily="34" charset="0"/>
                <a:ea typeface="Tahoma" panose="020B0604030504040204" pitchFamily="34" charset="0"/>
                <a:cs typeface="Tahoma" panose="020B0604030504040204" pitchFamily="34" charset="0"/>
              </a:rPr>
              <a:t>İstanbul'da </a:t>
            </a:r>
            <a:r>
              <a:rPr lang="tr-TR" dirty="0">
                <a:latin typeface="Tahoma" panose="020B0604030504040204" pitchFamily="34" charset="0"/>
                <a:ea typeface="Tahoma" panose="020B0604030504040204" pitchFamily="34" charset="0"/>
                <a:cs typeface="Tahoma" panose="020B0604030504040204" pitchFamily="34" charset="0"/>
              </a:rPr>
              <a:t>kurulmuş olan </a:t>
            </a:r>
            <a:r>
              <a:rPr lang="tr-TR" dirty="0" err="1" smtClean="0">
                <a:latin typeface="Tahoma" panose="020B0604030504040204" pitchFamily="34" charset="0"/>
                <a:ea typeface="Tahoma" panose="020B0604030504040204" pitchFamily="34" charset="0"/>
                <a:cs typeface="Tahoma" panose="020B0604030504040204" pitchFamily="34" charset="0"/>
              </a:rPr>
              <a:t>Dârülfünûn'un</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hangi şubelerden </a:t>
            </a:r>
            <a:r>
              <a:rPr lang="tr-TR" dirty="0" smtClean="0">
                <a:latin typeface="Tahoma" panose="020B0604030504040204" pitchFamily="34" charset="0"/>
                <a:ea typeface="Tahoma" panose="020B0604030504040204" pitchFamily="34" charset="0"/>
                <a:cs typeface="Tahoma" panose="020B0604030504040204" pitchFamily="34" charset="0"/>
              </a:rPr>
              <a:t>oluştuğu, alınacak </a:t>
            </a:r>
            <a:r>
              <a:rPr lang="tr-TR" dirty="0">
                <a:latin typeface="Tahoma" panose="020B0604030504040204" pitchFamily="34" charset="0"/>
                <a:ea typeface="Tahoma" panose="020B0604030504040204" pitchFamily="34" charset="0"/>
                <a:cs typeface="Tahoma" panose="020B0604030504040204" pitchFamily="34" charset="0"/>
              </a:rPr>
              <a:t>öğrencilerde </a:t>
            </a:r>
            <a:r>
              <a:rPr lang="tr-TR" dirty="0" smtClean="0">
                <a:latin typeface="Tahoma" panose="020B0604030504040204" pitchFamily="34" charset="0"/>
                <a:ea typeface="Tahoma" panose="020B0604030504040204" pitchFamily="34" charset="0"/>
                <a:cs typeface="Tahoma" panose="020B0604030504040204" pitchFamily="34" charset="0"/>
              </a:rPr>
              <a:t>aranacak </a:t>
            </a:r>
            <a:r>
              <a:rPr lang="tr-TR" dirty="0">
                <a:latin typeface="Tahoma" panose="020B0604030504040204" pitchFamily="34" charset="0"/>
                <a:ea typeface="Tahoma" panose="020B0604030504040204" pitchFamily="34" charset="0"/>
                <a:cs typeface="Tahoma" panose="020B0604030504040204" pitchFamily="34" charset="0"/>
              </a:rPr>
              <a:t>şartlar, idareci ve </a:t>
            </a:r>
            <a:r>
              <a:rPr lang="tr-TR" dirty="0" smtClean="0">
                <a:latin typeface="Tahoma" panose="020B0604030504040204" pitchFamily="34" charset="0"/>
                <a:ea typeface="Tahoma" panose="020B0604030504040204" pitchFamily="34" charset="0"/>
                <a:cs typeface="Tahoma" panose="020B0604030504040204" pitchFamily="34" charset="0"/>
              </a:rPr>
              <a:t>hocaların </a:t>
            </a:r>
            <a:r>
              <a:rPr lang="tr-TR" dirty="0">
                <a:latin typeface="Tahoma" panose="020B0604030504040204" pitchFamily="34" charset="0"/>
                <a:ea typeface="Tahoma" panose="020B0604030504040204" pitchFamily="34" charset="0"/>
                <a:cs typeface="Tahoma" panose="020B0604030504040204" pitchFamily="34" charset="0"/>
              </a:rPr>
              <a:t>nitelikleri</a:t>
            </a:r>
            <a:r>
              <a:rPr lang="tr-TR" dirty="0" smtClean="0">
                <a:latin typeface="Tahoma" panose="020B0604030504040204" pitchFamily="34" charset="0"/>
                <a:ea typeface="Tahoma" panose="020B0604030504040204" pitchFamily="34" charset="0"/>
                <a:cs typeface="Tahoma" panose="020B0604030504040204" pitchFamily="34" charset="0"/>
              </a:rPr>
              <a:t>, imtihan </a:t>
            </a:r>
            <a:r>
              <a:rPr lang="tr-TR" dirty="0">
                <a:latin typeface="Tahoma" panose="020B0604030504040204" pitchFamily="34" charset="0"/>
                <a:ea typeface="Tahoma" panose="020B0604030504040204" pitchFamily="34" charset="0"/>
                <a:cs typeface="Tahoma" panose="020B0604030504040204" pitchFamily="34" charset="0"/>
              </a:rPr>
              <a:t>ve </a:t>
            </a:r>
            <a:r>
              <a:rPr lang="tr-TR" dirty="0" smtClean="0">
                <a:latin typeface="Tahoma" panose="020B0604030504040204" pitchFamily="34" charset="0"/>
                <a:ea typeface="Tahoma" panose="020B0604030504040204" pitchFamily="34" charset="0"/>
                <a:cs typeface="Tahoma" panose="020B0604030504040204" pitchFamily="34" charset="0"/>
              </a:rPr>
              <a:t>mezuniyetin </a:t>
            </a:r>
            <a:r>
              <a:rPr lang="tr-TR" dirty="0">
                <a:latin typeface="Tahoma" panose="020B0604030504040204" pitchFamily="34" charset="0"/>
                <a:ea typeface="Tahoma" panose="020B0604030504040204" pitchFamily="34" charset="0"/>
                <a:cs typeface="Tahoma" panose="020B0604030504040204" pitchFamily="34" charset="0"/>
              </a:rPr>
              <a:t>ne şekilde </a:t>
            </a:r>
            <a:r>
              <a:rPr lang="tr-TR" dirty="0" smtClean="0">
                <a:latin typeface="Tahoma" panose="020B0604030504040204" pitchFamily="34" charset="0"/>
                <a:ea typeface="Tahoma" panose="020B0604030504040204" pitchFamily="34" charset="0"/>
                <a:cs typeface="Tahoma" panose="020B0604030504040204" pitchFamily="34" charset="0"/>
              </a:rPr>
              <a:t>yapılacağı</a:t>
            </a:r>
            <a:r>
              <a:rPr lang="tr-TR" dirty="0">
                <a:latin typeface="Tahoma" panose="020B0604030504040204" pitchFamily="34" charset="0"/>
                <a:ea typeface="Tahoma" panose="020B0604030504040204" pitchFamily="34" charset="0"/>
                <a:cs typeface="Tahoma" panose="020B0604030504040204" pitchFamily="34" charset="0"/>
              </a:rPr>
              <a:t>, her şube için </a:t>
            </a:r>
            <a:r>
              <a:rPr lang="tr-TR" dirty="0" smtClean="0">
                <a:latin typeface="Tahoma" panose="020B0604030504040204" pitchFamily="34" charset="0"/>
                <a:ea typeface="Tahoma" panose="020B0604030504040204" pitchFamily="34" charset="0"/>
                <a:cs typeface="Tahoma" panose="020B0604030504040204" pitchFamily="34" charset="0"/>
              </a:rPr>
              <a:t>tahsil süresinin </a:t>
            </a:r>
            <a:r>
              <a:rPr lang="tr-TR" dirty="0">
                <a:latin typeface="Tahoma" panose="020B0604030504040204" pitchFamily="34" charset="0"/>
                <a:ea typeface="Tahoma" panose="020B0604030504040204" pitchFamily="34" charset="0"/>
                <a:cs typeface="Tahoma" panose="020B0604030504040204" pitchFamily="34" charset="0"/>
              </a:rPr>
              <a:t>kaç yıl olduğu, alınacak öğrenci sayısı ve okutulacak </a:t>
            </a:r>
            <a:r>
              <a:rPr lang="tr-TR" dirty="0" smtClean="0">
                <a:latin typeface="Tahoma" panose="020B0604030504040204" pitchFamily="34" charset="0"/>
                <a:ea typeface="Tahoma" panose="020B0604030504040204" pitchFamily="34" charset="0"/>
                <a:cs typeface="Tahoma" panose="020B0604030504040204" pitchFamily="34" charset="0"/>
              </a:rPr>
              <a:t>derslere dair </a:t>
            </a:r>
            <a:r>
              <a:rPr lang="tr-TR" dirty="0">
                <a:latin typeface="Tahoma" panose="020B0604030504040204" pitchFamily="34" charset="0"/>
                <a:ea typeface="Tahoma" panose="020B0604030504040204" pitchFamily="34" charset="0"/>
                <a:cs typeface="Tahoma" panose="020B0604030504040204" pitchFamily="34" charset="0"/>
              </a:rPr>
              <a:t>maddeler içeren </a:t>
            </a:r>
            <a:r>
              <a:rPr lang="tr-TR" dirty="0" smtClean="0">
                <a:latin typeface="Tahoma" panose="020B0604030504040204" pitchFamily="34" charset="0"/>
                <a:ea typeface="Tahoma" panose="020B0604030504040204" pitchFamily="34" charset="0"/>
                <a:cs typeface="Tahoma" panose="020B0604030504040204" pitchFamily="34" charset="0"/>
              </a:rPr>
              <a:t>nizamname </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5649" y="108962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4083" y="561658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2046258" y="2276856"/>
            <a:ext cx="5274336" cy="4283236"/>
          </a:xfrm>
          <a:prstGeom prst="rect">
            <a:avLst/>
          </a:prstGeom>
          <a:ln>
            <a:noFill/>
          </a:ln>
          <a:effectLst>
            <a:outerShdw blurRad="292100" dist="139700" dir="2700000" algn="tl" rotWithShape="0">
              <a:srgbClr val="333333">
                <a:alpha val="65000"/>
              </a:srgbClr>
            </a:outerShdw>
          </a:effectLst>
        </p:spPr>
      </p:pic>
      <p:grpSp>
        <p:nvGrpSpPr>
          <p:cNvPr id="5" name="Grup 4"/>
          <p:cNvGrpSpPr/>
          <p:nvPr/>
        </p:nvGrpSpPr>
        <p:grpSpPr>
          <a:xfrm>
            <a:off x="580522" y="566928"/>
            <a:ext cx="5844567" cy="5993164"/>
            <a:chOff x="388824" y="-36816"/>
            <a:chExt cx="6147301" cy="6596908"/>
          </a:xfrm>
        </p:grpSpPr>
        <p:pic>
          <p:nvPicPr>
            <p:cNvPr id="3" name="Resim 2"/>
            <p:cNvPicPr>
              <a:picLocks noChangeAspect="1"/>
            </p:cNvPicPr>
            <p:nvPr/>
          </p:nvPicPr>
          <p:blipFill>
            <a:blip r:embed="rId5"/>
            <a:stretch>
              <a:fillRect/>
            </a:stretch>
          </p:blipFill>
          <p:spPr>
            <a:xfrm>
              <a:off x="388824" y="169892"/>
              <a:ext cx="4069800" cy="6390200"/>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6"/>
            <a:stretch>
              <a:fillRect/>
            </a:stretch>
          </p:blipFill>
          <p:spPr>
            <a:xfrm>
              <a:off x="574225" y="-36816"/>
              <a:ext cx="5961900" cy="48327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354766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329629" y="300212"/>
            <a:ext cx="740787" cy="744217"/>
          </a:xfrm>
          <a:prstGeom prst="rect">
            <a:avLst/>
          </a:prstGeom>
        </p:spPr>
      </p:pic>
      <p:sp>
        <p:nvSpPr>
          <p:cNvPr id="5" name="TextBox 5"/>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Belge</a:t>
            </a:r>
          </a:p>
        </p:txBody>
      </p:sp>
      <p:sp>
        <p:nvSpPr>
          <p:cNvPr id="6" name="TextBox 6"/>
          <p:cNvSpPr txBox="1"/>
          <p:nvPr/>
        </p:nvSpPr>
        <p:spPr>
          <a:xfrm>
            <a:off x="1205110" y="705461"/>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İç ve Dış Zarf</a:t>
            </a:r>
          </a:p>
        </p:txBody>
      </p:sp>
      <p:pic>
        <p:nvPicPr>
          <p:cNvPr id="7" name="Picture 7"/>
          <p:cNvPicPr>
            <a:picLocks noChangeAspect="1"/>
          </p:cNvPicPr>
          <p:nvPr/>
        </p:nvPicPr>
        <p:blipFill>
          <a:blip r:embed="rId5"/>
          <a:srcRect/>
          <a:stretch>
            <a:fillRect/>
          </a:stretch>
        </p:blipFill>
        <p:spPr>
          <a:xfrm>
            <a:off x="1368651" y="2183191"/>
            <a:ext cx="4102863" cy="1850087"/>
          </a:xfrm>
          <a:prstGeom prst="rect">
            <a:avLst/>
          </a:prstGeom>
        </p:spPr>
      </p:pic>
      <p:pic>
        <p:nvPicPr>
          <p:cNvPr id="8" name="Picture 8"/>
          <p:cNvPicPr>
            <a:picLocks noChangeAspect="1"/>
          </p:cNvPicPr>
          <p:nvPr/>
        </p:nvPicPr>
        <p:blipFill>
          <a:blip r:embed="rId6"/>
          <a:srcRect/>
          <a:stretch>
            <a:fillRect/>
          </a:stretch>
        </p:blipFill>
        <p:spPr>
          <a:xfrm>
            <a:off x="6553200" y="2236477"/>
            <a:ext cx="4058675" cy="1835619"/>
          </a:xfrm>
          <a:prstGeom prst="rect">
            <a:avLst/>
          </a:prstGeom>
        </p:spPr>
      </p:pic>
      <p:sp>
        <p:nvSpPr>
          <p:cNvPr id="9" name="TextBox 9"/>
          <p:cNvSpPr txBox="1"/>
          <p:nvPr/>
        </p:nvSpPr>
        <p:spPr>
          <a:xfrm>
            <a:off x="1674254" y="4209636"/>
            <a:ext cx="2866575"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İç Zarf Örneği</a:t>
            </a:r>
          </a:p>
        </p:txBody>
      </p:sp>
      <p:sp>
        <p:nvSpPr>
          <p:cNvPr id="10" name="TextBox 10"/>
          <p:cNvSpPr txBox="1"/>
          <p:nvPr/>
        </p:nvSpPr>
        <p:spPr>
          <a:xfrm>
            <a:off x="6689342" y="4236041"/>
            <a:ext cx="3472699"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Dış Zarf Örneği</a:t>
            </a:r>
          </a:p>
        </p:txBody>
      </p:sp>
    </p:spTree>
    <p:extLst>
      <p:ext uri="{BB962C8B-B14F-4D97-AF65-F5344CB8AC3E}">
        <p14:creationId xmlns:p14="http://schemas.microsoft.com/office/powerpoint/2010/main" val="29204501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277639"/>
            <a:ext cx="12192000" cy="7315200"/>
          </a:xfrm>
          <a:prstGeom prst="rect">
            <a:avLst/>
          </a:prstGeom>
        </p:spPr>
      </p:pic>
      <p:pic>
        <p:nvPicPr>
          <p:cNvPr id="3" name="Picture 3"/>
          <p:cNvPicPr>
            <a:picLocks noChangeAspect="1"/>
          </p:cNvPicPr>
          <p:nvPr/>
        </p:nvPicPr>
        <p:blipFill>
          <a:blip r:embed="rId4"/>
          <a:srcRect/>
          <a:stretch>
            <a:fillRect/>
          </a:stretch>
        </p:blipFill>
        <p:spPr>
          <a:xfrm>
            <a:off x="449999" y="332333"/>
            <a:ext cx="687581" cy="69076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4344170" y="2487109"/>
            <a:ext cx="3407567" cy="132895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05833" y="1643758"/>
            <a:ext cx="382327" cy="4224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644415" y="2288978"/>
            <a:ext cx="329633" cy="4672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067732" y="2971859"/>
            <a:ext cx="499902" cy="40810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5607676" y="3599096"/>
            <a:ext cx="403110" cy="41518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046906" y="4186412"/>
            <a:ext cx="500181" cy="458347"/>
          </a:xfrm>
          <a:prstGeom prst="rect">
            <a:avLst/>
          </a:prstGeom>
        </p:spPr>
      </p:pic>
      <p:sp>
        <p:nvSpPr>
          <p:cNvPr id="10" name="TextBox 10"/>
          <p:cNvSpPr txBox="1"/>
          <p:nvPr/>
        </p:nvSpPr>
        <p:spPr>
          <a:xfrm>
            <a:off x="1224851" y="388155"/>
            <a:ext cx="6962177" cy="292837"/>
          </a:xfrm>
          <a:prstGeom prst="rect">
            <a:avLst/>
          </a:prstGeom>
        </p:spPr>
        <p:txBody>
          <a:bodyPr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 Belge</a:t>
            </a:r>
          </a:p>
        </p:txBody>
      </p:sp>
      <p:sp>
        <p:nvSpPr>
          <p:cNvPr id="11" name="TextBox 11"/>
          <p:cNvSpPr txBox="1"/>
          <p:nvPr/>
        </p:nvSpPr>
        <p:spPr>
          <a:xfrm>
            <a:off x="1383935" y="1618358"/>
            <a:ext cx="4479100"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Birim Yöneticisinin oluru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ile yetkilendirilmiş, güvenlik soruşturması ve arşiv araştırması yapılmış personel tarafından</a:t>
            </a:r>
          </a:p>
        </p:txBody>
      </p:sp>
      <p:sp>
        <p:nvSpPr>
          <p:cNvPr id="12" name="TextBox 12"/>
          <p:cNvSpPr txBox="1"/>
          <p:nvPr/>
        </p:nvSpPr>
        <p:spPr>
          <a:xfrm>
            <a:off x="6641177" y="2336535"/>
            <a:ext cx="46299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Yetkisi bulunmayan personelin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girişinin ve çıkışının engellendiği, kimlerin erişim sağladığının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bilinebileceği çalışma alanlarında</a:t>
            </a:r>
          </a:p>
        </p:txBody>
      </p:sp>
      <p:sp>
        <p:nvSpPr>
          <p:cNvPr id="13" name="TextBox 13"/>
          <p:cNvSpPr txBox="1"/>
          <p:nvPr/>
        </p:nvSpPr>
        <p:spPr>
          <a:xfrm>
            <a:off x="1364908" y="2965509"/>
            <a:ext cx="4517155"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Yönetmelik'in 9'uncu maddesinin altıncı fıkrasında belirtilen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güvenlik tedbirleri alınmış bilgisayar ve yazıcı aracılığıyla</a:t>
            </a:r>
          </a:p>
        </p:txBody>
      </p:sp>
      <p:sp>
        <p:nvSpPr>
          <p:cNvPr id="14" name="TextBox 14"/>
          <p:cNvSpPr txBox="1"/>
          <p:nvPr/>
        </p:nvSpPr>
        <p:spPr>
          <a:xfrm>
            <a:off x="6641178" y="3620614"/>
            <a:ext cx="4743071" cy="384721"/>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Fiziksel ortamda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paraf ve dağıtım nüshası olmak üzere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en az iki nüsha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halinde hazırlanarak</a:t>
            </a:r>
          </a:p>
        </p:txBody>
      </p:sp>
      <p:sp>
        <p:nvSpPr>
          <p:cNvPr id="15" name="TextBox 15"/>
          <p:cNvSpPr txBox="1"/>
          <p:nvPr/>
        </p:nvSpPr>
        <p:spPr>
          <a:xfrm>
            <a:off x="1383936" y="4305417"/>
            <a:ext cx="39125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İlgisiz kişilerce görülmesi, öğrenilmesi ve bilgi edinilmesi engellenecek şekilde paraf ve imza aşamaları tamamlanmalıdır.</a:t>
            </a:r>
          </a:p>
        </p:txBody>
      </p:sp>
      <p:sp>
        <p:nvSpPr>
          <p:cNvPr id="16" name="TextBox 16"/>
          <p:cNvSpPr txBox="1"/>
          <p:nvPr/>
        </p:nvSpPr>
        <p:spPr>
          <a:xfrm>
            <a:off x="252919" y="5841846"/>
            <a:ext cx="1162041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1667"/>
              </a:lnSpc>
              <a:spcBef>
                <a:spcPct val="0"/>
              </a:spcBef>
              <a:spcAft>
                <a:spcPts val="0"/>
              </a:spcAft>
              <a:buClrTx/>
              <a:buSzTx/>
              <a:buFontTx/>
              <a:buNone/>
              <a:tabLst/>
              <a:defRPr/>
            </a:pPr>
            <a:r>
              <a:rPr kumimoji="0" lang="tr-TR"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Dışişleri Bakanlığı, Türk Silahlı Kuvvetleri, Milli İstihbarat Teşkilatı Başkanlığı, Emniyet Genel Müdürlüğü, Jandarma Genel Komutanlığı ve Sahil Güvenlik Komutanlığı</a:t>
            </a:r>
            <a:r>
              <a:rPr kumimoji="0" lang="tr-TR" b="0"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ile bu kurumlara ait kodlu veya kriptolu haberleşme sistemlerini kullanan kamu idareleri</a:t>
            </a:r>
            <a:endParaRPr kumimoji="0" lang="tr-TR" b="0"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7" name="TextBox 17"/>
          <p:cNvSpPr txBox="1"/>
          <p:nvPr/>
        </p:nvSpPr>
        <p:spPr>
          <a:xfrm>
            <a:off x="1224851" y="729851"/>
            <a:ext cx="5185433" cy="211981"/>
          </a:xfrm>
          <a:prstGeom prst="rect">
            <a:avLst/>
          </a:prstGeom>
        </p:spPr>
        <p:txBody>
          <a:bodyPr lIns="0" tIns="0" rIns="0" bIns="0" rtlCol="0" anchor="t">
            <a:spAutoFit/>
          </a:bodyPr>
          <a:lstStyle/>
          <a:p>
            <a:pPr marL="0" marR="0" lvl="0" indent="0" algn="l" defTabSz="60966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9" name="Metin kutusu 18"/>
          <p:cNvSpPr txBox="1"/>
          <p:nvPr/>
        </p:nvSpPr>
        <p:spPr>
          <a:xfrm>
            <a:off x="0" y="528713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İstisnai İdareler</a:t>
            </a:r>
          </a:p>
        </p:txBody>
      </p:sp>
    </p:spTree>
    <p:extLst>
      <p:ext uri="{BB962C8B-B14F-4D97-AF65-F5344CB8AC3E}">
        <p14:creationId xmlns:p14="http://schemas.microsoft.com/office/powerpoint/2010/main" val="22361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 fill="hold"/>
                                        <p:tgtEl>
                                          <p:spTgt spid="16"/>
                                        </p:tgtEl>
                                        <p:attrNameLst>
                                          <p:attrName>ppt_x</p:attrName>
                                        </p:attrNameLst>
                                      </p:cBhvr>
                                      <p:tavLst>
                                        <p:tav tm="0">
                                          <p:val>
                                            <p:strVal val="#ppt_x"/>
                                          </p:val>
                                        </p:tav>
                                        <p:tav tm="100000">
                                          <p:val>
                                            <p:strVal val="#ppt_x"/>
                                          </p:val>
                                        </p:tav>
                                      </p:tavLst>
                                    </p:anim>
                                    <p:anim calcmode="lin" valueType="num">
                                      <p:cBhvr additive="base">
                                        <p:cTn id="8" dur="1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 fill="hold"/>
                                        <p:tgtEl>
                                          <p:spTgt spid="19"/>
                                        </p:tgtEl>
                                        <p:attrNameLst>
                                          <p:attrName>ppt_x</p:attrName>
                                        </p:attrNameLst>
                                      </p:cBhvr>
                                      <p:tavLst>
                                        <p:tav tm="0">
                                          <p:val>
                                            <p:strVal val="#ppt_x"/>
                                          </p:val>
                                        </p:tav>
                                        <p:tav tm="100000">
                                          <p:val>
                                            <p:strVal val="#ppt_x"/>
                                          </p:val>
                                        </p:tav>
                                      </p:tavLst>
                                    </p:anim>
                                    <p:anim calcmode="lin" valueType="num">
                                      <p:cBhvr additive="base">
                                        <p:cTn id="12"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14293" y="194936"/>
            <a:ext cx="687581" cy="690765"/>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9" name="Dikdörtgen 8"/>
          <p:cNvSpPr/>
          <p:nvPr/>
        </p:nvSpPr>
        <p:spPr>
          <a:xfrm>
            <a:off x="2196870" y="3911508"/>
            <a:ext cx="2462662"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İç Zarf Örneği</a:t>
            </a:r>
          </a:p>
        </p:txBody>
      </p:sp>
      <p:sp>
        <p:nvSpPr>
          <p:cNvPr id="10" name="Dikdörtgen 9"/>
          <p:cNvSpPr/>
          <p:nvPr/>
        </p:nvSpPr>
        <p:spPr>
          <a:xfrm>
            <a:off x="7772400" y="6368764"/>
            <a:ext cx="2592505"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Dış Zarf Örneği</a:t>
            </a:r>
          </a:p>
        </p:txBody>
      </p:sp>
      <p:pic>
        <p:nvPicPr>
          <p:cNvPr id="11" name="Resim 10"/>
          <p:cNvPicPr>
            <a:picLocks noChangeAspect="1"/>
          </p:cNvPicPr>
          <p:nvPr/>
        </p:nvPicPr>
        <p:blipFill>
          <a:blip r:embed="rId5"/>
          <a:stretch>
            <a:fillRect/>
          </a:stretch>
        </p:blipFill>
        <p:spPr>
          <a:xfrm>
            <a:off x="758083" y="1588627"/>
            <a:ext cx="4796411" cy="2164506"/>
          </a:xfrm>
          <a:prstGeom prst="rect">
            <a:avLst/>
          </a:prstGeom>
        </p:spPr>
      </p:pic>
      <p:pic>
        <p:nvPicPr>
          <p:cNvPr id="12" name="Resim 11"/>
          <p:cNvPicPr>
            <a:picLocks noChangeAspect="1"/>
          </p:cNvPicPr>
          <p:nvPr/>
        </p:nvPicPr>
        <p:blipFill>
          <a:blip r:embed="rId6"/>
          <a:stretch>
            <a:fillRect/>
          </a:stretch>
        </p:blipFill>
        <p:spPr>
          <a:xfrm>
            <a:off x="6386681" y="4065396"/>
            <a:ext cx="4829243" cy="2162515"/>
          </a:xfrm>
          <a:prstGeom prst="rect">
            <a:avLst/>
          </a:prstGeom>
        </p:spPr>
      </p:pic>
    </p:spTree>
    <p:extLst>
      <p:ext uri="{BB962C8B-B14F-4D97-AF65-F5344CB8AC3E}">
        <p14:creationId xmlns:p14="http://schemas.microsoft.com/office/powerpoint/2010/main" val="30186485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09973" y="327274"/>
            <a:ext cx="713749" cy="717053"/>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lumMod val="85000"/>
                  </a:prstClr>
                </a:solidFill>
                <a:effectLst/>
                <a:uLnTx/>
                <a:uFillTx/>
                <a:latin typeface="Calibri"/>
                <a:ea typeface="+mn-ea"/>
                <a:cs typeface="+mn-cs"/>
              </a:rPr>
              <a:t>Hizmete Özel Derecesinin Kullanıldığı Belgeler</a:t>
            </a:r>
            <a:endParaRPr kumimoji="0" lang="tr-TR" sz="2000" b="1"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6" name="Dikdörtgen 5"/>
          <p:cNvSpPr/>
          <p:nvPr/>
        </p:nvSpPr>
        <p:spPr>
          <a:xfrm>
            <a:off x="233016" y="1206755"/>
            <a:ext cx="7427624" cy="5324535"/>
          </a:xfrm>
          <a:prstGeom prst="rect">
            <a:avLst/>
          </a:prstGeom>
        </p:spPr>
        <p:txBody>
          <a:bodyPr wrap="square">
            <a:spAutoFit/>
          </a:bodyPr>
          <a:lstStyle/>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İdarece yürütülen faaliyeti engelleyici veya faaliyete zarar verici ya da gerçek veya tüzel kişiye çıkar sağlayıcı</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sebebiyet verecek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Gerçek veya tüzel kişiye ticari, maddi veya manevi olarak zarar verici</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yol açabilecek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c) İlgili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mevzuat kapsamında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korunması gereken bilgileri içeren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ç)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Özlük ve disiplin işlemlerine </a:t>
            </a: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ilişkin bilgi içeren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d)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İdari soruşturmaya, adli soruşturmaya ve kovuşturmaya zarar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verebilecek nitelikteki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e)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Bir araya getirildiğinde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Hizmete Özel olarak derecelendirmeyi gerektiren belgeler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680" y="2173436"/>
            <a:ext cx="4181380" cy="3002116"/>
          </a:xfrm>
          <a:prstGeom prst="rect">
            <a:avLst/>
          </a:prstGeom>
          <a:effectLst>
            <a:glow rad="127000">
              <a:schemeClr val="tx1">
                <a:alpha val="61000"/>
              </a:schemeClr>
            </a:glow>
          </a:effectLst>
        </p:spPr>
      </p:pic>
    </p:spTree>
    <p:extLst>
      <p:ext uri="{BB962C8B-B14F-4D97-AF65-F5344CB8AC3E}">
        <p14:creationId xmlns:p14="http://schemas.microsoft.com/office/powerpoint/2010/main" val="26428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24877"/>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327274"/>
            <a:ext cx="713749" cy="71705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0241" y="1970096"/>
            <a:ext cx="864192" cy="84474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37526" y="3276726"/>
            <a:ext cx="871389" cy="871389"/>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641183" y="2279655"/>
            <a:ext cx="9592625" cy="243656"/>
          </a:xfrm>
          <a:prstGeom prst="rect">
            <a:avLst/>
          </a:prstGeom>
        </p:spPr>
        <p:txBody>
          <a:bodyPr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srgbClr val="FFC000"/>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 hazırlanmalı ve güvenli elektronik imza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ile imzalanmalı </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1333"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0" name="TextBox 10"/>
          <p:cNvSpPr txBox="1"/>
          <p:nvPr/>
        </p:nvSpPr>
        <p:spPr>
          <a:xfrm>
            <a:off x="1620863" y="5083568"/>
            <a:ext cx="673519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Ancak başka personel tarafından hazırlanmış ya da idare dışından gelmiş olan Hizmete Özel belgelere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erişim izne tabi olmalı</a:t>
            </a:r>
          </a:p>
        </p:txBody>
      </p:sp>
      <p:sp>
        <p:nvSpPr>
          <p:cNvPr id="11" name="TextBox 11"/>
          <p:cNvSpPr txBox="1"/>
          <p:nvPr/>
        </p:nvSpPr>
        <p:spPr>
          <a:xfrm>
            <a:off x="4316289" y="3532723"/>
            <a:ext cx="613121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 yetki verilmesine gerek duyulmaksızın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Hizmete Özel belge tüm personel tarafından</a:t>
            </a:r>
            <a:r>
              <a:rPr kumimoji="0" lang="tr-TR" sz="1800" b="0" i="0" u="none" strike="noStrike" kern="1200" cap="none" spc="-50" normalizeH="0" baseline="0" noProof="0" dirty="0">
                <a:ln>
                  <a:noFill/>
                </a:ln>
                <a:solidFill>
                  <a:srgbClr val="00B0F0"/>
                </a:solidFill>
                <a:effectLst/>
                <a:uLnTx/>
                <a:uFillTx/>
                <a:latin typeface="Corbel" panose="020B0503020204020204" pitchFamily="34" charset="0"/>
                <a:ea typeface="+mn-ea"/>
                <a:cs typeface="+mn-cs"/>
              </a:rPr>
              <a:t>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hazırlanabilmeli</a:t>
            </a:r>
          </a:p>
        </p:txBody>
      </p:sp>
      <p:pic>
        <p:nvPicPr>
          <p:cNvPr id="12" name="Resim 11"/>
          <p:cNvPicPr>
            <a:picLocks noChangeAspect="1"/>
          </p:cNvPicPr>
          <p:nvPr/>
        </p:nvPicPr>
        <p:blipFill>
          <a:blip r:embed="rId9"/>
          <a:stretch>
            <a:fillRect/>
          </a:stretch>
        </p:blipFill>
        <p:spPr>
          <a:xfrm>
            <a:off x="526647" y="4902200"/>
            <a:ext cx="831935" cy="838985"/>
          </a:xfrm>
          <a:prstGeom prst="rect">
            <a:avLst/>
          </a:prstGeom>
        </p:spPr>
      </p:pic>
    </p:spTree>
    <p:extLst>
      <p:ext uri="{BB962C8B-B14F-4D97-AF65-F5344CB8AC3E}">
        <p14:creationId xmlns:p14="http://schemas.microsoft.com/office/powerpoint/2010/main" val="370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 fill="hold"/>
                                        <p:tgtEl>
                                          <p:spTgt spid="4"/>
                                        </p:tgtEl>
                                        <p:attrNameLst>
                                          <p:attrName>ppt_x</p:attrName>
                                        </p:attrNameLst>
                                      </p:cBhvr>
                                      <p:tavLst>
                                        <p:tav tm="0">
                                          <p:val>
                                            <p:strVal val="#ppt_x"/>
                                          </p:val>
                                        </p:tav>
                                        <p:tav tm="100000">
                                          <p:val>
                                            <p:strVal val="#ppt_x"/>
                                          </p:val>
                                        </p:tav>
                                      </p:tavLst>
                                    </p:anim>
                                    <p:anim calcmode="lin" valueType="num">
                                      <p:cBhvr additive="base">
                                        <p:cTn id="12"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fill="hold"/>
                                        <p:tgtEl>
                                          <p:spTgt spid="12"/>
                                        </p:tgtEl>
                                        <p:attrNameLst>
                                          <p:attrName>ppt_x</p:attrName>
                                        </p:attrNameLst>
                                      </p:cBhvr>
                                      <p:tavLst>
                                        <p:tav tm="0">
                                          <p:val>
                                            <p:strVal val="#ppt_x"/>
                                          </p:val>
                                        </p:tav>
                                        <p:tav tm="100000">
                                          <p:val>
                                            <p:strVal val="#ppt_x"/>
                                          </p:val>
                                        </p:tav>
                                      </p:tavLst>
                                    </p:anim>
                                    <p:anim calcmode="lin" valueType="num">
                                      <p:cBhvr additive="base">
                                        <p:cTn id="26" dur="3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300" fill="hold"/>
                                        <p:tgtEl>
                                          <p:spTgt spid="10"/>
                                        </p:tgtEl>
                                        <p:attrNameLst>
                                          <p:attrName>ppt_x</p:attrName>
                                        </p:attrNameLst>
                                      </p:cBhvr>
                                      <p:tavLst>
                                        <p:tav tm="0">
                                          <p:val>
                                            <p:strVal val="#ppt_x"/>
                                          </p:val>
                                        </p:tav>
                                        <p:tav tm="100000">
                                          <p:val>
                                            <p:strVal val="#ppt_x"/>
                                          </p:val>
                                        </p:tav>
                                      </p:tavLst>
                                    </p:anim>
                                    <p:anim calcmode="lin" valueType="num">
                                      <p:cBhvr additive="base">
                                        <p:cTn id="30" dur="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98694" y="375147"/>
            <a:ext cx="713749" cy="717053"/>
          </a:xfrm>
          <a:prstGeom prst="rect">
            <a:avLst/>
          </a:prstGeom>
        </p:spPr>
      </p:pic>
      <p:sp>
        <p:nvSpPr>
          <p:cNvPr id="4" name="TextBox 4"/>
          <p:cNvSpPr txBox="1"/>
          <p:nvPr/>
        </p:nvSpPr>
        <p:spPr>
          <a:xfrm>
            <a:off x="2116534" y="1983029"/>
            <a:ext cx="8679079" cy="3693319"/>
          </a:xfrm>
          <a:prstGeom prst="rect">
            <a:avLst/>
          </a:prstGeom>
        </p:spPr>
        <p:txBody>
          <a:bodyPr lIns="0" tIns="0" rIns="0" bIns="0" rtlCol="0" anchor="t">
            <a:spAutoFit/>
          </a:bodyPr>
          <a:lstStyle/>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Şifreleme sürecinin sağlıklı yürütülmesi için </a:t>
            </a:r>
            <a:r>
              <a:rPr kumimoji="0" lang="tr-TR" sz="2000" b="0" i="0" u="none" strike="noStrike" kern="1200" cap="none" spc="-55" normalizeH="0" baseline="0" noProof="0" dirty="0">
                <a:ln>
                  <a:noFill/>
                </a:ln>
                <a:solidFill>
                  <a:srgbClr val="FFC000"/>
                </a:solidFill>
                <a:effectLst/>
                <a:uLnTx/>
                <a:uFillTx/>
                <a:latin typeface="Corbel" panose="020B0503020204020204" pitchFamily="34" charset="0"/>
                <a:ea typeface="+mn-ea"/>
                <a:cs typeface="+mn-cs"/>
              </a:rPr>
              <a:t>belge muhatabının Devlet Teşkilatı Merkezi Kayıt Sistemi'nde (DETSİS) yer alan birimler esas alınarak seçilmeli</a:t>
            </a:r>
            <a:endParaRPr kumimoji="0" lang="tr-TR" sz="2000"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Personelin </a:t>
            </a:r>
            <a:r>
              <a:rPr kumimoji="0" lang="tr-TR" sz="2000" b="0" i="0" u="none" strike="noStrike" kern="1200" cap="none" spc="-55"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 muhataba ait gönderim şeklinin ve gönderim adreslerinin kullanıcılara gösterimi sağlanmalı</a:t>
            </a:r>
          </a:p>
        </p:txBody>
      </p:sp>
      <p:sp>
        <p:nvSpPr>
          <p:cNvPr id="7" name="TextBox 7"/>
          <p:cNvSpPr txBox="1"/>
          <p:nvPr/>
        </p:nvSpPr>
        <p:spPr>
          <a:xfrm>
            <a:off x="1325682" y="47060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316967" y="82923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Doğru Muhatap Seçimi</a:t>
            </a: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00" y="1832839"/>
            <a:ext cx="1662588" cy="1112591"/>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912" y="4728638"/>
            <a:ext cx="1684710" cy="1118949"/>
          </a:xfrm>
          <a:prstGeom prst="rect">
            <a:avLst/>
          </a:prstGeom>
        </p:spPr>
      </p:pic>
    </p:spTree>
    <p:extLst>
      <p:ext uri="{BB962C8B-B14F-4D97-AF65-F5344CB8AC3E}">
        <p14:creationId xmlns:p14="http://schemas.microsoft.com/office/powerpoint/2010/main" val="402896566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55643"/>
            <a:ext cx="12192000" cy="7315200"/>
          </a:xfrm>
          <a:prstGeom prst="rect">
            <a:avLst/>
          </a:prstGeom>
        </p:spPr>
      </p:pic>
      <p:pic>
        <p:nvPicPr>
          <p:cNvPr id="3" name="Picture 3"/>
          <p:cNvPicPr>
            <a:picLocks noChangeAspect="1"/>
          </p:cNvPicPr>
          <p:nvPr/>
        </p:nvPicPr>
        <p:blipFill>
          <a:blip r:embed="rId4"/>
          <a:srcRect/>
          <a:stretch>
            <a:fillRect/>
          </a:stretch>
        </p:blipFill>
        <p:spPr>
          <a:xfrm>
            <a:off x="477882" y="375147"/>
            <a:ext cx="713749" cy="717053"/>
          </a:xfrm>
          <a:prstGeom prst="rect">
            <a:avLst/>
          </a:prstGeom>
        </p:spPr>
      </p:pic>
      <p:sp>
        <p:nvSpPr>
          <p:cNvPr id="4" name="TextBox 4"/>
          <p:cNvSpPr txBox="1"/>
          <p:nvPr/>
        </p:nvSpPr>
        <p:spPr>
          <a:xfrm>
            <a:off x="1319971" y="5003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319971" y="8420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33308"/>
          <a:stretch>
            <a:fillRect/>
          </a:stretch>
        </p:blipFill>
        <p:spPr>
          <a:xfrm>
            <a:off x="8545901" y="-394787"/>
            <a:ext cx="1695090" cy="703656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8693670" y="1796415"/>
            <a:ext cx="1274195" cy="12741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8756349" y="3429000"/>
            <a:ext cx="1274195" cy="127419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8693670" y="5058795"/>
            <a:ext cx="1274195" cy="127419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014176" y="3698082"/>
            <a:ext cx="758540" cy="797414"/>
          </a:xfrm>
          <a:prstGeom prst="rect">
            <a:avLst/>
          </a:prstGeom>
        </p:spPr>
      </p:pic>
      <p:pic>
        <p:nvPicPr>
          <p:cNvPr id="11" name="Picture 11"/>
          <p:cNvPicPr>
            <a:picLocks noChangeAspect="1"/>
          </p:cNvPicPr>
          <p:nvPr/>
        </p:nvPicPr>
        <p:blipFill>
          <a:blip r:embed="rId14"/>
          <a:srcRect/>
          <a:stretch>
            <a:fillRect/>
          </a:stretch>
        </p:blipFill>
        <p:spPr>
          <a:xfrm>
            <a:off x="9006846" y="5317590"/>
            <a:ext cx="647843" cy="756605"/>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951497" y="2053054"/>
            <a:ext cx="686728" cy="760918"/>
          </a:xfrm>
          <a:prstGeom prst="rect">
            <a:avLst/>
          </a:prstGeom>
        </p:spPr>
      </p:pic>
      <p:sp>
        <p:nvSpPr>
          <p:cNvPr id="13" name="TextBox 13"/>
          <p:cNvSpPr txBox="1"/>
          <p:nvPr/>
        </p:nvSpPr>
        <p:spPr>
          <a:xfrm>
            <a:off x="2577379" y="5514805"/>
            <a:ext cx="7358521" cy="346249"/>
          </a:xfrm>
          <a:prstGeom prst="rect">
            <a:avLst/>
          </a:prstGeom>
        </p:spPr>
        <p:txBody>
          <a:bodyPr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iletilecek olan belge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tek zarf yapılarak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gönderilmeli</a:t>
            </a:r>
          </a:p>
        </p:txBody>
      </p:sp>
      <p:sp>
        <p:nvSpPr>
          <p:cNvPr id="14" name="TextBox 14"/>
          <p:cNvSpPr txBox="1"/>
          <p:nvPr/>
        </p:nvSpPr>
        <p:spPr>
          <a:xfrm>
            <a:off x="834756" y="2248170"/>
            <a:ext cx="7738380" cy="320601"/>
          </a:xfrm>
          <a:prstGeom prst="rect">
            <a:avLst/>
          </a:prstGeom>
        </p:spPr>
        <p:txBody>
          <a:bodyPr wrap="square"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e-Yazışma Teknik Rehberi'nde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belirtilen kurumsal şifreleme sertifikasıyla şifrelenmeli</a:t>
            </a:r>
          </a:p>
        </p:txBody>
      </p:sp>
      <p:sp>
        <p:nvSpPr>
          <p:cNvPr id="15" name="TextBox 15"/>
          <p:cNvSpPr txBox="1"/>
          <p:nvPr/>
        </p:nvSpPr>
        <p:spPr>
          <a:xfrm>
            <a:off x="296542" y="3829876"/>
            <a:ext cx="7946461" cy="320601"/>
          </a:xfrm>
          <a:prstGeom prst="rect">
            <a:avLst/>
          </a:prstGeom>
        </p:spPr>
        <p:txBody>
          <a:bodyPr wrap="square" lIns="0" tIns="0" rIns="0" bIns="0" rtlCol="0" anchor="t">
            <a:spAutoFit/>
          </a:bodyPr>
          <a:lstStyle/>
          <a:p>
            <a:pPr marL="0" marR="0" lvl="0" indent="0" algn="r"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üretilen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Hizmete Özel belge elden veya posta yoluyla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muhataba iletilmeli </a:t>
            </a:r>
          </a:p>
        </p:txBody>
      </p:sp>
    </p:spTree>
    <p:extLst>
      <p:ext uri="{BB962C8B-B14F-4D97-AF65-F5344CB8AC3E}">
        <p14:creationId xmlns:p14="http://schemas.microsoft.com/office/powerpoint/2010/main" val="27453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anim calcmode="lin" valueType="num">
                                      <p:cBhvr>
                                        <p:cTn id="8" dur="10" fill="hold"/>
                                        <p:tgtEl>
                                          <p:spTgt spid="14"/>
                                        </p:tgtEl>
                                        <p:attrNameLst>
                                          <p:attrName>ppt_x</p:attrName>
                                        </p:attrNameLst>
                                      </p:cBhvr>
                                      <p:tavLst>
                                        <p:tav tm="0">
                                          <p:val>
                                            <p:strVal val="#ppt_x"/>
                                          </p:val>
                                        </p:tav>
                                        <p:tav tm="100000">
                                          <p:val>
                                            <p:strVal val="#ppt_x"/>
                                          </p:val>
                                        </p:tav>
                                      </p:tavLst>
                                    </p:anim>
                                    <p:anim calcmode="lin" valueType="num">
                                      <p:cBhvr>
                                        <p:cTn id="9" dur="1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470166"/>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73547"/>
            <a:ext cx="713749" cy="717053"/>
          </a:xfrm>
          <a:prstGeom prst="rect">
            <a:avLst/>
          </a:prstGeom>
        </p:spPr>
      </p:pic>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5"/>
          <a:srcRect/>
          <a:stretch>
            <a:fillRect/>
          </a:stretch>
        </p:blipFill>
        <p:spPr>
          <a:xfrm>
            <a:off x="3251200" y="1898848"/>
            <a:ext cx="5312040" cy="2439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3980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22747"/>
            <a:ext cx="713749" cy="717053"/>
          </a:xfrm>
          <a:prstGeom prst="rect">
            <a:avLst/>
          </a:prstGeom>
        </p:spPr>
      </p:pic>
      <p:sp>
        <p:nvSpPr>
          <p:cNvPr id="4" name="TextBox 4"/>
          <p:cNvSpPr txBox="1"/>
          <p:nvPr/>
        </p:nvSpPr>
        <p:spPr>
          <a:xfrm>
            <a:off x="1252062" y="3479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6896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1" b="33362"/>
          <a:stretch/>
        </p:blipFill>
        <p:spPr>
          <a:xfrm>
            <a:off x="1714500" y="1883843"/>
            <a:ext cx="2909707" cy="31199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318409" y="2278034"/>
            <a:ext cx="732267" cy="590288"/>
          </a:xfrm>
          <a:prstGeom prst="rect">
            <a:avLst/>
          </a:prstGeom>
        </p:spPr>
      </p:pic>
      <p:pic>
        <p:nvPicPr>
          <p:cNvPr id="9" name="Picture 9"/>
          <p:cNvPicPr>
            <a:picLocks noChangeAspect="1"/>
          </p:cNvPicPr>
          <p:nvPr/>
        </p:nvPicPr>
        <p:blipFill>
          <a:blip r:embed="rId9" cstate="print">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a:xfrm>
            <a:off x="3293963" y="3806269"/>
            <a:ext cx="742361" cy="798219"/>
          </a:xfrm>
          <a:prstGeom prst="rect">
            <a:avLst/>
          </a:prstGeom>
        </p:spPr>
      </p:pic>
      <p:sp>
        <p:nvSpPr>
          <p:cNvPr id="10" name="TextBox 10"/>
          <p:cNvSpPr txBox="1"/>
          <p:nvPr/>
        </p:nvSpPr>
        <p:spPr>
          <a:xfrm>
            <a:off x="4512840" y="4009011"/>
            <a:ext cx="6929860" cy="116185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Belgelerin tutulduğu ve işlendiği alanlarda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(veri merkezleri, sistem odaları, sunucular, veri tabanları)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yayma güvenliği (TEMPEST)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önlemleri alınmalı</a:t>
            </a:r>
          </a:p>
          <a:p>
            <a:pPr marL="0" marR="0" lvl="0" indent="0" algn="just" defTabSz="609630" rtl="0" eaLnBrk="1" fontAlgn="auto" latinLnBrk="0" hangingPunct="1">
              <a:lnSpc>
                <a:spcPts val="1480"/>
              </a:lnSpc>
              <a:spcBef>
                <a:spcPct val="0"/>
              </a:spcBef>
              <a:spcAft>
                <a:spcPts val="0"/>
              </a:spcAft>
              <a:buClrTx/>
              <a:buSzTx/>
              <a:buFontTx/>
              <a:buNone/>
              <a:tabLst/>
              <a:defRPr/>
            </a:pPr>
            <a:endParaRPr kumimoji="0" lang="tr-TR" sz="14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5" name="TextBox 10"/>
          <p:cNvSpPr txBox="1"/>
          <p:nvPr/>
        </p:nvSpPr>
        <p:spPr>
          <a:xfrm>
            <a:off x="3583465" y="2481300"/>
            <a:ext cx="7571901" cy="310085"/>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belgeler, </a:t>
            </a:r>
            <a:r>
              <a:rPr kumimoji="0" lang="tr-TR" sz="2000" b="0" i="0" u="none" strike="noStrike" kern="1200" cap="none" spc="-40" normalizeH="0" baseline="0" noProof="0" dirty="0" err="1">
                <a:ln>
                  <a:noFill/>
                </a:ln>
                <a:solidFill>
                  <a:srgbClr val="FFC000"/>
                </a:solidFill>
                <a:effectLst/>
                <a:uLnTx/>
                <a:uFillTx/>
                <a:latin typeface="Corbel" panose="020B0503020204020204" pitchFamily="34" charset="0"/>
                <a:ea typeface="+mn-ea"/>
                <a:cs typeface="+mn-cs"/>
              </a:rPr>
              <a:t>EBYS'lerde</a:t>
            </a: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 şifreli veya kriptolu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olarak saklanmalı</a:t>
            </a:r>
          </a:p>
        </p:txBody>
      </p:sp>
    </p:spTree>
    <p:extLst>
      <p:ext uri="{BB962C8B-B14F-4D97-AF65-F5344CB8AC3E}">
        <p14:creationId xmlns:p14="http://schemas.microsoft.com/office/powerpoint/2010/main" val="7287256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60" y="-457200"/>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91500"/>
            <a:ext cx="713749" cy="717053"/>
          </a:xfrm>
          <a:prstGeom prst="rect">
            <a:avLst/>
          </a:prstGeom>
        </p:spPr>
      </p:pic>
      <p:sp>
        <p:nvSpPr>
          <p:cNvPr id="4" name="TextBox 4"/>
          <p:cNvSpPr txBox="1"/>
          <p:nvPr/>
        </p:nvSpPr>
        <p:spPr>
          <a:xfrm>
            <a:off x="1270000" y="506397"/>
            <a:ext cx="8027229" cy="369332"/>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2" normalizeH="0" baseline="0" noProof="0" dirty="0">
                <a:ln>
                  <a:noFill/>
                </a:ln>
                <a:solidFill>
                  <a:prstClr val="white">
                    <a:lumMod val="85000"/>
                  </a:prstClr>
                </a:solidFill>
                <a:effectLst/>
                <a:uLnTx/>
                <a:uFillTx/>
                <a:latin typeface="Corbel" panose="020B0503020204020204" pitchFamily="34" charset="0"/>
                <a:ea typeface="+mn-ea"/>
                <a:cs typeface="+mn-cs"/>
              </a:rPr>
              <a:t>Belge Sızıntılarına Engel Olmak İçin</a:t>
            </a:r>
          </a:p>
        </p:txBody>
      </p:sp>
      <p:sp>
        <p:nvSpPr>
          <p:cNvPr id="5" name="Dikdörtgen 4"/>
          <p:cNvSpPr/>
          <p:nvPr/>
        </p:nvSpPr>
        <p:spPr>
          <a:xfrm>
            <a:off x="926232" y="1451828"/>
            <a:ext cx="6756400" cy="4135106"/>
          </a:xfrm>
          <a:prstGeom prst="rect">
            <a:avLst/>
          </a:prstGeom>
        </p:spPr>
        <p:txBody>
          <a:bodyPr wrap="square">
            <a:spAutoFit/>
          </a:bodyPr>
          <a:lstStyle/>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Şifrelerinizi asla paylaşmayın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İrtibatta bulunduğunuz kişileri doğrulayın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Çöpe atılması gereken dokümanların imha edin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 korumalı ekran koruyucular kullanın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Temiz masa / temiz ekran politikasını benimseyin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Açık bilgi veri tabanlarında bilgilerinizi paylaşmayın</a:t>
            </a: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387" y="1945444"/>
            <a:ext cx="4877881" cy="2598649"/>
          </a:xfrm>
          <a:prstGeom prst="rect">
            <a:avLst/>
          </a:prstGeom>
        </p:spPr>
      </p:pic>
    </p:spTree>
    <p:extLst>
      <p:ext uri="{BB962C8B-B14F-4D97-AF65-F5344CB8AC3E}">
        <p14:creationId xmlns:p14="http://schemas.microsoft.com/office/powerpoint/2010/main" val="1244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xmlns="" id="{D5CEA213-F813-4A1E-9190-2C1A9D8F1F6D}"/>
              </a:ext>
            </a:extLst>
          </p:cNvPr>
          <p:cNvSpPr/>
          <p:nvPr/>
        </p:nvSpPr>
        <p:spPr>
          <a:xfrm>
            <a:off x="1448370" y="1373171"/>
            <a:ext cx="4073182" cy="3708879"/>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a16="http://schemas.microsoft.com/office/drawing/2014/main" xmlns="" id="{02FFF0FE-9948-4775-B9EC-11D5B57B5EB4}"/>
              </a:ext>
            </a:extLst>
          </p:cNvPr>
          <p:cNvSpPr/>
          <p:nvPr/>
        </p:nvSpPr>
        <p:spPr>
          <a:xfrm>
            <a:off x="1922375" y="2105359"/>
            <a:ext cx="3166836" cy="2169825"/>
          </a:xfrm>
          <a:prstGeom prst="rect">
            <a:avLst/>
          </a:prstGeom>
        </p:spPr>
        <p:txBody>
          <a:bodyPr wrap="square">
            <a:spAutoFit/>
          </a:bodyPr>
          <a:lstStyle/>
          <a:p>
            <a:pPr algn="just">
              <a:lnSpc>
                <a:spcPct val="150000"/>
              </a:lnSpc>
            </a:pP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20. Yüzyılın başlarına ait bu belgede,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Kars ve Ardahan’da Ermenilerin 30 bine yakın Müslüman’ı öldürdüklerinden bahsedilmektedir. </a:t>
            </a:r>
          </a:p>
        </p:txBody>
      </p:sp>
      <p:pic>
        <p:nvPicPr>
          <p:cNvPr id="15" name="Resim 14"/>
          <p:cNvPicPr>
            <a:picLocks noChangeAspect="1"/>
          </p:cNvPicPr>
          <p:nvPr/>
        </p:nvPicPr>
        <p:blipFill>
          <a:blip r:embed="rId2"/>
          <a:stretch>
            <a:fillRect/>
          </a:stretch>
        </p:blipFill>
        <p:spPr>
          <a:xfrm>
            <a:off x="7346020" y="687534"/>
            <a:ext cx="4015680" cy="5505450"/>
          </a:xfrm>
          <a:prstGeom prst="rect">
            <a:avLst/>
          </a:prstGeom>
          <a:effectLst>
            <a:outerShdw blurRad="63500" sx="102000" sy="102000" algn="ctr" rotWithShape="0">
              <a:prstClr val="black">
                <a:alpha val="40000"/>
              </a:prstClr>
            </a:outerShdw>
          </a:effectLst>
        </p:spPr>
      </p:pic>
      <p:pic>
        <p:nvPicPr>
          <p:cNvPr id="1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634" y="105142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7904" y="455614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86838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26: Süreli ve Kişiye Özel Yazışmalar</a:t>
            </a:r>
          </a:p>
        </p:txBody>
      </p:sp>
      <p:sp>
        <p:nvSpPr>
          <p:cNvPr id="26" name="TextBox 97">
            <a:extLst>
              <a:ext uri="{FF2B5EF4-FFF2-40B4-BE49-F238E27FC236}">
                <a16:creationId xmlns:a16="http://schemas.microsoft.com/office/drawing/2014/main" xmlns="" id="{854480BF-68F0-408A-A4AE-4FE55CA30272}"/>
              </a:ext>
            </a:extLst>
          </p:cNvPr>
          <p:cNvSpPr txBox="1"/>
          <p:nvPr/>
        </p:nvSpPr>
        <p:spPr>
          <a:xfrm>
            <a:off x="4931400" y="3875270"/>
            <a:ext cx="3776788" cy="1200329"/>
          </a:xfrm>
          <a:prstGeom prst="rect">
            <a:avLst/>
          </a:prstGeom>
          <a:noFill/>
        </p:spPr>
        <p:txBody>
          <a:bodyPr wrap="square" rtlCol="0">
            <a:spAutoFit/>
          </a:bodyPr>
          <a:lstStyle/>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Süreli </a:t>
            </a:r>
          </a:p>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Yazışmalar</a:t>
            </a:r>
            <a:endParaRPr lang="ko-KR" altLang="en-US"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endParaRPr>
          </a:p>
        </p:txBody>
      </p:sp>
      <p:sp>
        <p:nvSpPr>
          <p:cNvPr id="32" name="Block Arc 99">
            <a:extLst>
              <a:ext uri="{FF2B5EF4-FFF2-40B4-BE49-F238E27FC236}">
                <a16:creationId xmlns:a16="http://schemas.microsoft.com/office/drawing/2014/main" xmlns="" id="{BF87A9B3-4B04-4B01-B72F-03B03AE4039B}"/>
              </a:ext>
            </a:extLst>
          </p:cNvPr>
          <p:cNvSpPr/>
          <p:nvPr/>
        </p:nvSpPr>
        <p:spPr>
          <a:xfrm>
            <a:off x="4975077" y="2703225"/>
            <a:ext cx="3667855" cy="3667855"/>
          </a:xfrm>
          <a:prstGeom prst="blockArc">
            <a:avLst>
              <a:gd name="adj1" fmla="val 5393158"/>
              <a:gd name="adj2" fmla="val 1720847"/>
              <a:gd name="adj3" fmla="val 2141"/>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ectangle 100">
            <a:extLst>
              <a:ext uri="{FF2B5EF4-FFF2-40B4-BE49-F238E27FC236}">
                <a16:creationId xmlns:a16="http://schemas.microsoft.com/office/drawing/2014/main" xmlns="" id="{0F13D8C8-46E4-4442-BA97-E2677425BD71}"/>
              </a:ext>
            </a:extLst>
          </p:cNvPr>
          <p:cNvSpPr/>
          <p:nvPr/>
        </p:nvSpPr>
        <p:spPr>
          <a:xfrm>
            <a:off x="6760935" y="5689216"/>
            <a:ext cx="88927" cy="68186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a16="http://schemas.microsoft.com/office/drawing/2014/main" xmlns="" id="{147B66A0-3002-44F2-AD9D-4359D819595F}"/>
              </a:ext>
            </a:extLst>
          </p:cNvPr>
          <p:cNvSpPr/>
          <p:nvPr/>
        </p:nvSpPr>
        <p:spPr>
          <a:xfrm>
            <a:off x="8034178"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a16="http://schemas.microsoft.com/office/drawing/2014/main" xmlns="" id="{6F35F48D-31E0-4278-AE62-01F32AD52ED5}"/>
              </a:ext>
            </a:extLst>
          </p:cNvPr>
          <p:cNvSpPr/>
          <p:nvPr/>
        </p:nvSpPr>
        <p:spPr>
          <a:xfrm>
            <a:off x="6496332" y="2437969"/>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a16="http://schemas.microsoft.com/office/drawing/2014/main" xmlns="" id="{21BEB88A-3CFA-415C-87B6-BA149FE5BE05}"/>
              </a:ext>
            </a:extLst>
          </p:cNvPr>
          <p:cNvSpPr/>
          <p:nvPr/>
        </p:nvSpPr>
        <p:spPr>
          <a:xfrm>
            <a:off x="4889544"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a16="http://schemas.microsoft.com/office/drawing/2014/main" xmlns="" id="{E3105BB9-F184-4FE4-93D6-B7AE144DBA6A}"/>
              </a:ext>
            </a:extLst>
          </p:cNvPr>
          <p:cNvSpPr/>
          <p:nvPr/>
        </p:nvSpPr>
        <p:spPr>
          <a:xfrm>
            <a:off x="4979267"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a16="http://schemas.microsoft.com/office/drawing/2014/main" xmlns="" id="{E00E7996-2AC8-468A-A603-B4FB16BF717F}"/>
              </a:ext>
            </a:extLst>
          </p:cNvPr>
          <p:cNvSpPr/>
          <p:nvPr/>
        </p:nvSpPr>
        <p:spPr>
          <a:xfrm>
            <a:off x="8020440"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Dikdörtgen 3"/>
          <p:cNvSpPr/>
          <p:nvPr/>
        </p:nvSpPr>
        <p:spPr>
          <a:xfrm>
            <a:off x="1330789" y="5163211"/>
            <a:ext cx="3616959" cy="969496"/>
          </a:xfrm>
          <a:prstGeom prst="rect">
            <a:avLst/>
          </a:prstGeom>
        </p:spPr>
        <p:txBody>
          <a:bodyPr wrap="square">
            <a:spAutoFit/>
          </a:bodyPr>
          <a:lstStyle/>
          <a:p>
            <a:pPr algn="r"/>
            <a:r>
              <a:rPr lang="tr-TR" sz="1900" i="1" dirty="0">
                <a:solidFill>
                  <a:schemeClr val="bg1"/>
                </a:solidFill>
                <a:latin typeface="Times New Roman" panose="02020603050405020304" pitchFamily="18" charset="0"/>
                <a:cs typeface="Times New Roman" panose="02020603050405020304" pitchFamily="18" charset="0"/>
              </a:rPr>
              <a:t>Süreli resmî yazışmalarda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veya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ibaresine yer verilir.</a:t>
            </a:r>
          </a:p>
        </p:txBody>
      </p:sp>
      <p:sp>
        <p:nvSpPr>
          <p:cNvPr id="5" name="Dikdörtgen 4"/>
          <p:cNvSpPr/>
          <p:nvPr/>
        </p:nvSpPr>
        <p:spPr>
          <a:xfrm>
            <a:off x="1857582" y="3285731"/>
            <a:ext cx="2925418" cy="1261884"/>
          </a:xfrm>
          <a:prstGeom prst="rect">
            <a:avLst/>
          </a:prstGeom>
        </p:spPr>
        <p:txBody>
          <a:bodyPr wrap="square">
            <a:spAutoFit/>
          </a:bodyPr>
          <a:lstStyle/>
          <a:p>
            <a:pPr algn="ctr"/>
            <a:r>
              <a:rPr lang="tr-TR" sz="1900" i="1" dirty="0">
                <a:solidFill>
                  <a:schemeClr val="bg1"/>
                </a:solidFill>
                <a:latin typeface="Times New Roman" panose="02020603050405020304" pitchFamily="18" charset="0"/>
                <a:cs typeface="Times New Roman" panose="02020603050405020304" pitchFamily="18" charset="0"/>
              </a:rPr>
              <a:t>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belgeye derhâl ve süratle cevap verilmeli, gereği yapılmalıdır.</a:t>
            </a:r>
          </a:p>
        </p:txBody>
      </p:sp>
      <p:sp>
        <p:nvSpPr>
          <p:cNvPr id="6" name="Dikdörtgen 5"/>
          <p:cNvSpPr/>
          <p:nvPr/>
        </p:nvSpPr>
        <p:spPr>
          <a:xfrm>
            <a:off x="4573004" y="1407744"/>
            <a:ext cx="4546171"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belgelerin içerisinde veya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süre belirtilmemelidir. </a:t>
            </a:r>
          </a:p>
        </p:txBody>
      </p:sp>
      <p:sp>
        <p:nvSpPr>
          <p:cNvPr id="7" name="Dikdörtgen 6"/>
          <p:cNvSpPr/>
          <p:nvPr/>
        </p:nvSpPr>
        <p:spPr>
          <a:xfrm>
            <a:off x="8560138" y="3201546"/>
            <a:ext cx="3484499"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belgeye belgede belirtilen süre içinde cevap verilir.</a:t>
            </a:r>
          </a:p>
        </p:txBody>
      </p:sp>
      <p:sp>
        <p:nvSpPr>
          <p:cNvPr id="8" name="Dikdörtgen 7"/>
          <p:cNvSpPr/>
          <p:nvPr/>
        </p:nvSpPr>
        <p:spPr>
          <a:xfrm>
            <a:off x="8764311" y="5201222"/>
            <a:ext cx="3221609" cy="1554272"/>
          </a:xfrm>
          <a:prstGeom prst="rect">
            <a:avLst/>
          </a:prstGeom>
        </p:spPr>
        <p:txBody>
          <a:bodyPr wrap="square">
            <a:spAutoFit/>
          </a:bodyPr>
          <a:lstStyle/>
          <a:p>
            <a:pPr algn="ctr"/>
            <a:r>
              <a:rPr lang="tr-TR" sz="1900"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belgelere cevap verilmesi gereken süre ya da tarih metin içinde ve ilgili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belirtilmelidir.</a:t>
            </a:r>
          </a:p>
        </p:txBody>
      </p:sp>
      <p:grpSp>
        <p:nvGrpSpPr>
          <p:cNvPr id="65" name="Google Shape;603;p37"/>
          <p:cNvGrpSpPr/>
          <p:nvPr/>
        </p:nvGrpSpPr>
        <p:grpSpPr>
          <a:xfrm>
            <a:off x="8208710" y="3609987"/>
            <a:ext cx="336908" cy="330262"/>
            <a:chOff x="5983625" y="301625"/>
            <a:chExt cx="403000" cy="395050"/>
          </a:xfrm>
          <a:solidFill>
            <a:schemeClr val="bg1"/>
          </a:solidFill>
        </p:grpSpPr>
        <p:sp>
          <p:nvSpPr>
            <p:cNvPr id="66" name="Google Shape;604;p37"/>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5;p37"/>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6;p37"/>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7;p37"/>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08;p37"/>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9;p37"/>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0;p37"/>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1;p37"/>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2;p37"/>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3;p37"/>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4;p37"/>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5;p37"/>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6;p37"/>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7;p37"/>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8;p37"/>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9;p37"/>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0;p37"/>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21;p37"/>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22;p37"/>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23;p37"/>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774;p37"/>
          <p:cNvSpPr/>
          <p:nvPr/>
        </p:nvSpPr>
        <p:spPr>
          <a:xfrm>
            <a:off x="5069363" y="3611571"/>
            <a:ext cx="340949" cy="323541"/>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5;p37"/>
          <p:cNvSpPr/>
          <p:nvPr/>
        </p:nvSpPr>
        <p:spPr>
          <a:xfrm>
            <a:off x="6674698" y="2627816"/>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627;p37"/>
          <p:cNvGrpSpPr/>
          <p:nvPr/>
        </p:nvGrpSpPr>
        <p:grpSpPr>
          <a:xfrm>
            <a:off x="8210382" y="5302913"/>
            <a:ext cx="347107" cy="420111"/>
            <a:chOff x="584925" y="922575"/>
            <a:chExt cx="415200" cy="502525"/>
          </a:xfrm>
          <a:solidFill>
            <a:schemeClr val="bg1"/>
          </a:solidFill>
        </p:grpSpPr>
        <p:sp>
          <p:nvSpPr>
            <p:cNvPr id="89" name="Google Shape;628;p37"/>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9;p37"/>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0;p37"/>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624;p37"/>
          <p:cNvGrpSpPr/>
          <p:nvPr/>
        </p:nvGrpSpPr>
        <p:grpSpPr>
          <a:xfrm>
            <a:off x="5157016" y="5359855"/>
            <a:ext cx="331808" cy="331307"/>
            <a:chOff x="6660750" y="298550"/>
            <a:chExt cx="396900" cy="396300"/>
          </a:xfrm>
          <a:solidFill>
            <a:schemeClr val="bg1"/>
          </a:solidFill>
        </p:grpSpPr>
        <p:sp>
          <p:nvSpPr>
            <p:cNvPr id="93" name="Google Shape;625;p37"/>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6;p37"/>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7687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 grpId="0"/>
      <p:bldP spid="5" grpId="0"/>
      <p:bldP spid="6" grpId="0"/>
      <p:bldP spid="7" grpId="0"/>
      <p:bldP spid="8" grpId="0"/>
      <p:bldP spid="86" grpId="0" animBg="1"/>
      <p:bldP spid="8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Google Shape;547;p33"/>
          <p:cNvSpPr/>
          <p:nvPr/>
        </p:nvSpPr>
        <p:spPr>
          <a:xfrm>
            <a:off x="5105371" y="3135086"/>
            <a:ext cx="6389944" cy="372291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Resim 11">
            <a:extLst>
              <a:ext uri="{FF2B5EF4-FFF2-40B4-BE49-F238E27FC236}">
                <a16:creationId xmlns:a16="http://schemas.microsoft.com/office/drawing/2014/main" xmlns="" id="{10B34169-7A59-4E55-886C-6A18B238F9BB}"/>
              </a:ext>
            </a:extLst>
          </p:cNvPr>
          <p:cNvPicPr>
            <a:picLocks noChangeAspect="1"/>
          </p:cNvPicPr>
          <p:nvPr/>
        </p:nvPicPr>
        <p:blipFill>
          <a:blip r:embed="rId4"/>
          <a:stretch>
            <a:fillRect/>
          </a:stretch>
        </p:blipFill>
        <p:spPr>
          <a:xfrm>
            <a:off x="5368692" y="4788326"/>
            <a:ext cx="5847948" cy="1342508"/>
          </a:xfrm>
          <a:prstGeom prst="rect">
            <a:avLst/>
          </a:prstGeom>
          <a:noFill/>
          <a:ln>
            <a:noFill/>
          </a:ln>
        </p:spPr>
      </p:pic>
      <p:cxnSp>
        <p:nvCxnSpPr>
          <p:cNvPr id="5" name="Düz Bağlayıcı 4"/>
          <p:cNvCxnSpPr/>
          <p:nvPr/>
        </p:nvCxnSpPr>
        <p:spPr>
          <a:xfrm flipV="1">
            <a:off x="5576420" y="4215855"/>
            <a:ext cx="5462679" cy="8277"/>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347218" y="1382906"/>
            <a:ext cx="10869422" cy="461665"/>
          </a:xfrm>
          <a:prstGeom prst="rect">
            <a:avLst/>
          </a:prstGeom>
        </p:spPr>
        <p:txBody>
          <a:bodyPr wrap="square">
            <a:spAutoFit/>
          </a:bodyPr>
          <a:lstStyle/>
          <a:p>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belgelerinde “ACELE”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veya </a:t>
            </a:r>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“GÜNLÜDÜR”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ibaresinin kullanılması uygun değildir. </a:t>
            </a:r>
          </a:p>
        </p:txBody>
      </p:sp>
      <p:sp>
        <p:nvSpPr>
          <p:cNvPr id="13" name="Dikdörtgen 12"/>
          <p:cNvSpPr/>
          <p:nvPr/>
        </p:nvSpPr>
        <p:spPr>
          <a:xfrm>
            <a:off x="347218" y="2166663"/>
            <a:ext cx="10956508" cy="646331"/>
          </a:xfrm>
          <a:prstGeom prst="rect">
            <a:avLst/>
          </a:prstGeom>
        </p:spPr>
        <p:txBody>
          <a:bodyPr wrap="square">
            <a:spAutoFit/>
          </a:bodyPr>
          <a:lstStyle/>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“ACELE”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yerine</a:t>
            </a:r>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ÇOK ACELE, İVEDİ, ÇOK İVEDİ, ACİL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vb. ibareleri kullanılmamalıdır. </a:t>
            </a:r>
          </a:p>
        </p:txBody>
      </p:sp>
      <p:pic>
        <p:nvPicPr>
          <p:cNvPr id="4" name="Resim 3"/>
          <p:cNvPicPr>
            <a:picLocks noChangeAspect="1"/>
          </p:cNvPicPr>
          <p:nvPr/>
        </p:nvPicPr>
        <p:blipFill>
          <a:blip r:embed="rId5"/>
          <a:stretch>
            <a:fillRect/>
          </a:stretch>
        </p:blipFill>
        <p:spPr>
          <a:xfrm>
            <a:off x="5368692" y="3315452"/>
            <a:ext cx="5847948" cy="1454474"/>
          </a:xfrm>
          <a:prstGeom prst="rect">
            <a:avLst/>
          </a:prstGeom>
        </p:spPr>
      </p:pic>
    </p:spTree>
    <p:extLst>
      <p:ext uri="{BB962C8B-B14F-4D97-AF65-F5344CB8AC3E}">
        <p14:creationId xmlns:p14="http://schemas.microsoft.com/office/powerpoint/2010/main" val="3568552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4" name="Freeform 2">
            <a:extLst>
              <a:ext uri="{FF2B5EF4-FFF2-40B4-BE49-F238E27FC236}">
                <a16:creationId xmlns:a16="http://schemas.microsoft.com/office/drawing/2014/main" xmlns="" id="{E5613825-5FE8-4F87-BB63-E14AE8879BEE}"/>
              </a:ext>
            </a:extLst>
          </p:cNvPr>
          <p:cNvSpPr/>
          <p:nvPr/>
        </p:nvSpPr>
        <p:spPr>
          <a:xfrm>
            <a:off x="186730" y="2594857"/>
            <a:ext cx="2384447" cy="2691185"/>
          </a:xfrm>
          <a:custGeom>
            <a:avLst/>
            <a:gdLst>
              <a:gd name="connsiteX0" fmla="*/ 2428875 w 4000500"/>
              <a:gd name="connsiteY0" fmla="*/ 3952875 h 4600575"/>
              <a:gd name="connsiteX1" fmla="*/ 2628900 w 4000500"/>
              <a:gd name="connsiteY1" fmla="*/ 3257550 h 4600575"/>
              <a:gd name="connsiteX2" fmla="*/ 3533775 w 4000500"/>
              <a:gd name="connsiteY2" fmla="*/ 3314700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31427 w 4000500"/>
              <a:gd name="connsiteY4" fmla="*/ 2800019 h 4600575"/>
              <a:gd name="connsiteX5" fmla="*/ 3724275 w 4000500"/>
              <a:gd name="connsiteY5" fmla="*/ 2705100 h 4600575"/>
              <a:gd name="connsiteX6" fmla="*/ 3629025 w 4000500"/>
              <a:gd name="connsiteY6" fmla="*/ 2600325 h 4600575"/>
              <a:gd name="connsiteX7" fmla="*/ 3752850 w 4000500"/>
              <a:gd name="connsiteY7" fmla="*/ 2524125 h 4600575"/>
              <a:gd name="connsiteX8" fmla="*/ 3686175 w 4000500"/>
              <a:gd name="connsiteY8" fmla="*/ 2295525 h 4600575"/>
              <a:gd name="connsiteX9" fmla="*/ 4000500 w 4000500"/>
              <a:gd name="connsiteY9" fmla="*/ 2085975 h 4600575"/>
              <a:gd name="connsiteX10" fmla="*/ 3552825 w 4000500"/>
              <a:gd name="connsiteY10" fmla="*/ 1457325 h 4600575"/>
              <a:gd name="connsiteX11" fmla="*/ 2028825 w 4000500"/>
              <a:gd name="connsiteY11" fmla="*/ 0 h 4600575"/>
              <a:gd name="connsiteX12" fmla="*/ 533400 w 4000500"/>
              <a:gd name="connsiteY12" fmla="*/ 933450 h 4600575"/>
              <a:gd name="connsiteX13" fmla="*/ 1028700 w 4000500"/>
              <a:gd name="connsiteY13" fmla="*/ 2838450 h 4600575"/>
              <a:gd name="connsiteX14" fmla="*/ 0 w 4000500"/>
              <a:gd name="connsiteY14" fmla="*/ 4600575 h 4600575"/>
              <a:gd name="connsiteX15" fmla="*/ 0 w 4000500"/>
              <a:gd name="connsiteY15"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24354"/>
              <a:gd name="connsiteY0" fmla="*/ 3952875 h 4600575"/>
              <a:gd name="connsiteX1" fmla="*/ 2632875 w 4024354"/>
              <a:gd name="connsiteY1" fmla="*/ 3281404 h 4600575"/>
              <a:gd name="connsiteX2" fmla="*/ 3509921 w 4024354"/>
              <a:gd name="connsiteY2" fmla="*/ 3306749 h 4600575"/>
              <a:gd name="connsiteX3" fmla="*/ 3555226 w 4024354"/>
              <a:gd name="connsiteY3" fmla="*/ 2851950 h 4600575"/>
              <a:gd name="connsiteX4" fmla="*/ 3696446 w 4024354"/>
              <a:gd name="connsiteY4" fmla="*/ 2701124 h 4600575"/>
              <a:gd name="connsiteX5" fmla="*/ 3664806 w 4024354"/>
              <a:gd name="connsiteY5" fmla="*/ 2620203 h 4600575"/>
              <a:gd name="connsiteX6" fmla="*/ 3752850 w 4024354"/>
              <a:gd name="connsiteY6" fmla="*/ 2524125 h 4600575"/>
              <a:gd name="connsiteX7" fmla="*/ 3666297 w 4024354"/>
              <a:gd name="connsiteY7" fmla="*/ 2291549 h 4600575"/>
              <a:gd name="connsiteX8" fmla="*/ 4024354 w 4024354"/>
              <a:gd name="connsiteY8" fmla="*/ 2097902 h 4600575"/>
              <a:gd name="connsiteX9" fmla="*/ 3552825 w 4024354"/>
              <a:gd name="connsiteY9" fmla="*/ 1457325 h 4600575"/>
              <a:gd name="connsiteX10" fmla="*/ 2028825 w 4024354"/>
              <a:gd name="connsiteY10" fmla="*/ 0 h 4600575"/>
              <a:gd name="connsiteX11" fmla="*/ 533400 w 4024354"/>
              <a:gd name="connsiteY11" fmla="*/ 933450 h 4600575"/>
              <a:gd name="connsiteX12" fmla="*/ 1028700 w 4024354"/>
              <a:gd name="connsiteY12" fmla="*/ 2838450 h 4600575"/>
              <a:gd name="connsiteX13" fmla="*/ 0 w 4024354"/>
              <a:gd name="connsiteY13" fmla="*/ 4600575 h 4600575"/>
              <a:gd name="connsiteX14" fmla="*/ 0 w 4024354"/>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33400 w 4008470"/>
              <a:gd name="connsiteY11" fmla="*/ 961384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49303 w 4008470"/>
              <a:gd name="connsiteY11" fmla="*/ 965360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953 h 4628653"/>
              <a:gd name="connsiteX1" fmla="*/ 2632875 w 4008470"/>
              <a:gd name="connsiteY1" fmla="*/ 3309482 h 4628653"/>
              <a:gd name="connsiteX2" fmla="*/ 3509921 w 4008470"/>
              <a:gd name="connsiteY2" fmla="*/ 3334827 h 4628653"/>
              <a:gd name="connsiteX3" fmla="*/ 3555226 w 4008470"/>
              <a:gd name="connsiteY3" fmla="*/ 2880028 h 4628653"/>
              <a:gd name="connsiteX4" fmla="*/ 3696446 w 4008470"/>
              <a:gd name="connsiteY4" fmla="*/ 2729202 h 4628653"/>
              <a:gd name="connsiteX5" fmla="*/ 3664806 w 4008470"/>
              <a:gd name="connsiteY5" fmla="*/ 2648281 h 4628653"/>
              <a:gd name="connsiteX6" fmla="*/ 3752850 w 4008470"/>
              <a:gd name="connsiteY6" fmla="*/ 2552203 h 4628653"/>
              <a:gd name="connsiteX7" fmla="*/ 3686175 w 4008470"/>
              <a:gd name="connsiteY7" fmla="*/ 2343481 h 4628653"/>
              <a:gd name="connsiteX8" fmla="*/ 4008452 w 4008470"/>
              <a:gd name="connsiteY8" fmla="*/ 2133932 h 4628653"/>
              <a:gd name="connsiteX9" fmla="*/ 3592581 w 4008470"/>
              <a:gd name="connsiteY9" fmla="*/ 1517208 h 4628653"/>
              <a:gd name="connsiteX10" fmla="*/ 2000996 w 4008470"/>
              <a:gd name="connsiteY10" fmla="*/ 248 h 4628653"/>
              <a:gd name="connsiteX11" fmla="*/ 549303 w 4008470"/>
              <a:gd name="connsiteY11" fmla="*/ 965504 h 4628653"/>
              <a:gd name="connsiteX12" fmla="*/ 1028700 w 4008470"/>
              <a:gd name="connsiteY12" fmla="*/ 2866528 h 4628653"/>
              <a:gd name="connsiteX13" fmla="*/ 0 w 4008470"/>
              <a:gd name="connsiteY13" fmla="*/ 4628653 h 4628653"/>
              <a:gd name="connsiteX14" fmla="*/ 0 w 4008470"/>
              <a:gd name="connsiteY14" fmla="*/ 4628653 h 4628653"/>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809506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769313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02304 w 4008470"/>
              <a:gd name="connsiteY0" fmla="*/ 2759264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71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15" fmla="*/ 0 w 4008470"/>
              <a:gd name="connsiteY15" fmla="*/ 4612749 h 4612749"/>
              <a:gd name="connsiteX0" fmla="*/ 2279716 w 4193197"/>
              <a:gd name="connsiteY0" fmla="*/ 2810454 h 4802265"/>
              <a:gd name="connsiteX1" fmla="*/ 2357263 w 4193197"/>
              <a:gd name="connsiteY1" fmla="*/ 3138676 h 4802265"/>
              <a:gd name="connsiteX2" fmla="*/ 2817602 w 4193197"/>
              <a:gd name="connsiteY2" fmla="*/ 3293578 h 4802265"/>
              <a:gd name="connsiteX3" fmla="*/ 3694648 w 4193197"/>
              <a:gd name="connsiteY3" fmla="*/ 3318923 h 4802265"/>
              <a:gd name="connsiteX4" fmla="*/ 3739953 w 4193197"/>
              <a:gd name="connsiteY4" fmla="*/ 2864124 h 4802265"/>
              <a:gd name="connsiteX5" fmla="*/ 3894780 w 4193197"/>
              <a:gd name="connsiteY5" fmla="*/ 2718741 h 4802265"/>
              <a:gd name="connsiteX6" fmla="*/ 3849533 w 4193197"/>
              <a:gd name="connsiteY6" fmla="*/ 2632377 h 4802265"/>
              <a:gd name="connsiteX7" fmla="*/ 3937577 w 4193197"/>
              <a:gd name="connsiteY7" fmla="*/ 2536299 h 4802265"/>
              <a:gd name="connsiteX8" fmla="*/ 3870902 w 4193197"/>
              <a:gd name="connsiteY8" fmla="*/ 2327577 h 4802265"/>
              <a:gd name="connsiteX9" fmla="*/ 4193179 w 4193197"/>
              <a:gd name="connsiteY9" fmla="*/ 2118028 h 4802265"/>
              <a:gd name="connsiteX10" fmla="*/ 3777308 w 4193197"/>
              <a:gd name="connsiteY10" fmla="*/ 1501304 h 4802265"/>
              <a:gd name="connsiteX11" fmla="*/ 2185723 w 4193197"/>
              <a:gd name="connsiteY11" fmla="*/ 247 h 4802265"/>
              <a:gd name="connsiteX12" fmla="*/ 734030 w 4193197"/>
              <a:gd name="connsiteY12" fmla="*/ 949600 h 4802265"/>
              <a:gd name="connsiteX13" fmla="*/ 1201500 w 4193197"/>
              <a:gd name="connsiteY13" fmla="*/ 2874478 h 4802265"/>
              <a:gd name="connsiteX14" fmla="*/ 184727 w 4193197"/>
              <a:gd name="connsiteY14" fmla="*/ 4612749 h 4802265"/>
              <a:gd name="connsiteX15" fmla="*/ 0 w 4193197"/>
              <a:gd name="connsiteY15" fmla="*/ 4797476 h 4802265"/>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0" fmla="*/ 2279716 w 4193197"/>
              <a:gd name="connsiteY0" fmla="*/ 2810454 h 4732822"/>
              <a:gd name="connsiteX1" fmla="*/ 2357263 w 4193197"/>
              <a:gd name="connsiteY1" fmla="*/ 3138676 h 4732822"/>
              <a:gd name="connsiteX2" fmla="*/ 2817602 w 4193197"/>
              <a:gd name="connsiteY2" fmla="*/ 3293578 h 4732822"/>
              <a:gd name="connsiteX3" fmla="*/ 3694648 w 4193197"/>
              <a:gd name="connsiteY3" fmla="*/ 3318923 h 4732822"/>
              <a:gd name="connsiteX4" fmla="*/ 3739953 w 4193197"/>
              <a:gd name="connsiteY4" fmla="*/ 2864124 h 4732822"/>
              <a:gd name="connsiteX5" fmla="*/ 3894780 w 4193197"/>
              <a:gd name="connsiteY5" fmla="*/ 2718741 h 4732822"/>
              <a:gd name="connsiteX6" fmla="*/ 3849533 w 4193197"/>
              <a:gd name="connsiteY6" fmla="*/ 2632377 h 4732822"/>
              <a:gd name="connsiteX7" fmla="*/ 3937577 w 4193197"/>
              <a:gd name="connsiteY7" fmla="*/ 2536299 h 4732822"/>
              <a:gd name="connsiteX8" fmla="*/ 3870902 w 4193197"/>
              <a:gd name="connsiteY8" fmla="*/ 2327577 h 4732822"/>
              <a:gd name="connsiteX9" fmla="*/ 4193179 w 4193197"/>
              <a:gd name="connsiteY9" fmla="*/ 2118028 h 4732822"/>
              <a:gd name="connsiteX10" fmla="*/ 3777308 w 4193197"/>
              <a:gd name="connsiteY10" fmla="*/ 1501304 h 4732822"/>
              <a:gd name="connsiteX11" fmla="*/ 2185723 w 4193197"/>
              <a:gd name="connsiteY11" fmla="*/ 247 h 4732822"/>
              <a:gd name="connsiteX12" fmla="*/ 734030 w 4193197"/>
              <a:gd name="connsiteY12" fmla="*/ 949600 h 4732822"/>
              <a:gd name="connsiteX13" fmla="*/ 1201500 w 4193197"/>
              <a:gd name="connsiteY13" fmla="*/ 2874478 h 4732822"/>
              <a:gd name="connsiteX14" fmla="*/ 0 w 4193197"/>
              <a:gd name="connsiteY14" fmla="*/ 4732822 h 4732822"/>
              <a:gd name="connsiteX0" fmla="*/ 2279716 w 4193197"/>
              <a:gd name="connsiteY0" fmla="*/ 2810222 h 4732590"/>
              <a:gd name="connsiteX1" fmla="*/ 2357263 w 4193197"/>
              <a:gd name="connsiteY1" fmla="*/ 3138444 h 4732590"/>
              <a:gd name="connsiteX2" fmla="*/ 2817602 w 4193197"/>
              <a:gd name="connsiteY2" fmla="*/ 3293346 h 4732590"/>
              <a:gd name="connsiteX3" fmla="*/ 3694648 w 4193197"/>
              <a:gd name="connsiteY3" fmla="*/ 3318691 h 4732590"/>
              <a:gd name="connsiteX4" fmla="*/ 3739953 w 4193197"/>
              <a:gd name="connsiteY4" fmla="*/ 2863892 h 4732590"/>
              <a:gd name="connsiteX5" fmla="*/ 3894780 w 4193197"/>
              <a:gd name="connsiteY5" fmla="*/ 2718509 h 4732590"/>
              <a:gd name="connsiteX6" fmla="*/ 3849533 w 4193197"/>
              <a:gd name="connsiteY6" fmla="*/ 2632145 h 4732590"/>
              <a:gd name="connsiteX7" fmla="*/ 3937577 w 4193197"/>
              <a:gd name="connsiteY7" fmla="*/ 2536067 h 4732590"/>
              <a:gd name="connsiteX8" fmla="*/ 3870902 w 4193197"/>
              <a:gd name="connsiteY8" fmla="*/ 2327345 h 4732590"/>
              <a:gd name="connsiteX9" fmla="*/ 4193179 w 4193197"/>
              <a:gd name="connsiteY9" fmla="*/ 2117796 h 4732590"/>
              <a:gd name="connsiteX10" fmla="*/ 3777308 w 4193197"/>
              <a:gd name="connsiteY10" fmla="*/ 1501072 h 4732590"/>
              <a:gd name="connsiteX11" fmla="*/ 2185723 w 4193197"/>
              <a:gd name="connsiteY11" fmla="*/ 15 h 4732590"/>
              <a:gd name="connsiteX12" fmla="*/ 734030 w 4193197"/>
              <a:gd name="connsiteY12" fmla="*/ 949368 h 4732590"/>
              <a:gd name="connsiteX13" fmla="*/ 1201500 w 4193197"/>
              <a:gd name="connsiteY13" fmla="*/ 2874246 h 4732590"/>
              <a:gd name="connsiteX14" fmla="*/ 0 w 4193197"/>
              <a:gd name="connsiteY14" fmla="*/ 4732590 h 4732590"/>
              <a:gd name="connsiteX0" fmla="*/ 2279716 w 4193197"/>
              <a:gd name="connsiteY0" fmla="*/ 2810579 h 4732947"/>
              <a:gd name="connsiteX1" fmla="*/ 2357263 w 4193197"/>
              <a:gd name="connsiteY1" fmla="*/ 3138801 h 4732947"/>
              <a:gd name="connsiteX2" fmla="*/ 2817602 w 4193197"/>
              <a:gd name="connsiteY2" fmla="*/ 3293703 h 4732947"/>
              <a:gd name="connsiteX3" fmla="*/ 3694648 w 4193197"/>
              <a:gd name="connsiteY3" fmla="*/ 3319048 h 4732947"/>
              <a:gd name="connsiteX4" fmla="*/ 3739953 w 4193197"/>
              <a:gd name="connsiteY4" fmla="*/ 2864249 h 4732947"/>
              <a:gd name="connsiteX5" fmla="*/ 3894780 w 4193197"/>
              <a:gd name="connsiteY5" fmla="*/ 2718866 h 4732947"/>
              <a:gd name="connsiteX6" fmla="*/ 3849533 w 4193197"/>
              <a:gd name="connsiteY6" fmla="*/ 2632502 h 4732947"/>
              <a:gd name="connsiteX7" fmla="*/ 3937577 w 4193197"/>
              <a:gd name="connsiteY7" fmla="*/ 2536424 h 4732947"/>
              <a:gd name="connsiteX8" fmla="*/ 3870902 w 4193197"/>
              <a:gd name="connsiteY8" fmla="*/ 2327702 h 4732947"/>
              <a:gd name="connsiteX9" fmla="*/ 4193179 w 4193197"/>
              <a:gd name="connsiteY9" fmla="*/ 2118153 h 4732947"/>
              <a:gd name="connsiteX10" fmla="*/ 3777308 w 4193197"/>
              <a:gd name="connsiteY10" fmla="*/ 1501429 h 4732947"/>
              <a:gd name="connsiteX11" fmla="*/ 2185723 w 4193197"/>
              <a:gd name="connsiteY11" fmla="*/ 372 h 4732947"/>
              <a:gd name="connsiteX12" fmla="*/ 734030 w 4193197"/>
              <a:gd name="connsiteY12" fmla="*/ 949725 h 4732947"/>
              <a:gd name="connsiteX13" fmla="*/ 1201500 w 4193197"/>
              <a:gd name="connsiteY13" fmla="*/ 2874603 h 4732947"/>
              <a:gd name="connsiteX14" fmla="*/ 0 w 4193197"/>
              <a:gd name="connsiteY14" fmla="*/ 4732947 h 4732947"/>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245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46101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97" h="4732613">
                <a:moveTo>
                  <a:pt x="2171154" y="2793543"/>
                </a:moveTo>
                <a:cubicBezTo>
                  <a:pt x="2171137" y="2796491"/>
                  <a:pt x="2241171" y="3055163"/>
                  <a:pt x="2357263" y="3138467"/>
                </a:cubicBezTo>
                <a:cubicBezTo>
                  <a:pt x="2473355" y="3221771"/>
                  <a:pt x="2602241" y="3253280"/>
                  <a:pt x="2817602" y="3293369"/>
                </a:cubicBezTo>
                <a:cubicBezTo>
                  <a:pt x="3120276" y="3326939"/>
                  <a:pt x="3353266" y="3509048"/>
                  <a:pt x="3694648" y="3318714"/>
                </a:cubicBezTo>
                <a:cubicBezTo>
                  <a:pt x="3836971" y="3193620"/>
                  <a:pt x="3740754" y="3068524"/>
                  <a:pt x="3739953" y="2863915"/>
                </a:cubicBezTo>
                <a:cubicBezTo>
                  <a:pt x="3775679" y="2763640"/>
                  <a:pt x="3886456" y="2819891"/>
                  <a:pt x="3894780" y="2718532"/>
                </a:cubicBezTo>
                <a:cubicBezTo>
                  <a:pt x="3894481" y="2664225"/>
                  <a:pt x="3872007" y="2665768"/>
                  <a:pt x="3849533" y="2632168"/>
                </a:cubicBezTo>
                <a:cubicBezTo>
                  <a:pt x="3878881" y="2600142"/>
                  <a:pt x="3931042" y="2590928"/>
                  <a:pt x="3937577" y="2536090"/>
                </a:cubicBezTo>
                <a:cubicBezTo>
                  <a:pt x="3940460" y="2476644"/>
                  <a:pt x="3869273" y="2411520"/>
                  <a:pt x="3870902" y="2327368"/>
                </a:cubicBezTo>
                <a:cubicBezTo>
                  <a:pt x="3906766" y="2246916"/>
                  <a:pt x="4161291" y="2257906"/>
                  <a:pt x="4193179" y="2117819"/>
                </a:cubicBezTo>
                <a:cubicBezTo>
                  <a:pt x="4196354" y="1985132"/>
                  <a:pt x="3794012" y="1784857"/>
                  <a:pt x="3777308" y="1501095"/>
                </a:cubicBezTo>
                <a:cubicBezTo>
                  <a:pt x="3788793" y="-21000"/>
                  <a:pt x="2469554" y="2993"/>
                  <a:pt x="2185723" y="38"/>
                </a:cubicBezTo>
                <a:cubicBezTo>
                  <a:pt x="1850254" y="-3455"/>
                  <a:pt x="986143" y="238773"/>
                  <a:pt x="734030" y="949391"/>
                </a:cubicBezTo>
                <a:cubicBezTo>
                  <a:pt x="415922" y="2116797"/>
                  <a:pt x="1089409" y="2188910"/>
                  <a:pt x="1201500" y="2874269"/>
                </a:cubicBezTo>
                <a:cubicBezTo>
                  <a:pt x="1152798" y="3891015"/>
                  <a:pt x="200250" y="4412113"/>
                  <a:pt x="0" y="4732613"/>
                </a:cubicBezTo>
              </a:path>
            </a:pathLst>
          </a:custGeom>
          <a:ln w="38100">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286"/>
            <a:endParaRPr lang="ko-KR" altLang="en-US" sz="1200">
              <a:solidFill>
                <a:prstClr val="black"/>
              </a:solidFill>
            </a:endParaRPr>
          </a:p>
        </p:txBody>
      </p:sp>
      <p:sp>
        <p:nvSpPr>
          <p:cNvPr id="8" name="Rounded Rectangle 44">
            <a:extLst>
              <a:ext uri="{FF2B5EF4-FFF2-40B4-BE49-F238E27FC236}">
                <a16:creationId xmlns:a16="http://schemas.microsoft.com/office/drawing/2014/main" xmlns="" id="{77D21E5A-5A90-4B88-9373-9BE1D1344387}"/>
              </a:ext>
            </a:extLst>
          </p:cNvPr>
          <p:cNvSpPr/>
          <p:nvPr/>
        </p:nvSpPr>
        <p:spPr>
          <a:xfrm rot="7829983">
            <a:off x="7584581" y="5450742"/>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Dikdörtgen 8">
            <a:extLst>
              <a:ext uri="{FF2B5EF4-FFF2-40B4-BE49-F238E27FC236}">
                <a16:creationId xmlns:a16="http://schemas.microsoft.com/office/drawing/2014/main" xmlns="" id="{BE2FAE09-A391-4955-BEEC-E37C286D8D60}"/>
              </a:ext>
            </a:extLst>
          </p:cNvPr>
          <p:cNvSpPr/>
          <p:nvPr/>
        </p:nvSpPr>
        <p:spPr>
          <a:xfrm>
            <a:off x="3439296" y="3898258"/>
            <a:ext cx="8308567"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zarfı açılmadan zarf üzerinde yer alan bilgiler,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veya kurumsal belge kayıt sistemine kaydedilmeli ve ilgilisine teslim edilmelidir. </a:t>
            </a:r>
          </a:p>
        </p:txBody>
      </p:sp>
      <p:sp>
        <p:nvSpPr>
          <p:cNvPr id="10" name="Dikdörtgen 9">
            <a:extLst>
              <a:ext uri="{FF2B5EF4-FFF2-40B4-BE49-F238E27FC236}">
                <a16:creationId xmlns:a16="http://schemas.microsoft.com/office/drawing/2014/main" xmlns="" id="{5A972D04-B39A-43AF-A282-84775054FD82}"/>
              </a:ext>
            </a:extLst>
          </p:cNvPr>
          <p:cNvSpPr/>
          <p:nvPr/>
        </p:nvSpPr>
        <p:spPr>
          <a:xfrm>
            <a:off x="3439296" y="4993655"/>
            <a:ext cx="8395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üzerinde yalnızca ilgili kişi tasarruf hakkına sahiptir ve belge, ilgilinin talebi ile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kaydedilmelidir.</a:t>
            </a:r>
          </a:p>
        </p:txBody>
      </p:sp>
      <p:sp>
        <p:nvSpPr>
          <p:cNvPr id="11" name="Dikdörtgen 10">
            <a:extLst>
              <a:ext uri="{FF2B5EF4-FFF2-40B4-BE49-F238E27FC236}">
                <a16:creationId xmlns:a16="http://schemas.microsoft.com/office/drawing/2014/main" xmlns="" id="{0D32FA4E-85C3-4AD8-B486-31775ADCD679}"/>
              </a:ext>
            </a:extLst>
          </p:cNvPr>
          <p:cNvSpPr/>
          <p:nvPr/>
        </p:nvSpPr>
        <p:spPr>
          <a:xfrm>
            <a:off x="3439296" y="6086086"/>
            <a:ext cx="8395653" cy="61555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700" dirty="0">
                <a:solidFill>
                  <a:schemeClr val="bg1"/>
                </a:solidFill>
                <a:latin typeface="Times New Roman" panose="02020603050405020304" pitchFamily="18" charset="0"/>
                <a:cs typeface="Times New Roman" panose="02020603050405020304" pitchFamily="18" charset="0"/>
              </a:rPr>
              <a:t>“KİŞİYE ÖZEL” ibaresi taşıyan zarfın üzerinde muhatabın belirtilmemesi veya bulunamaması durumunda zarf, ilgili makama teslim edilmelidir.</a:t>
            </a:r>
          </a:p>
        </p:txBody>
      </p:sp>
      <p:sp>
        <p:nvSpPr>
          <p:cNvPr id="12" name="Rounded Rectangle 44">
            <a:extLst>
              <a:ext uri="{FF2B5EF4-FFF2-40B4-BE49-F238E27FC236}">
                <a16:creationId xmlns:a16="http://schemas.microsoft.com/office/drawing/2014/main" xmlns="" id="{77D21E5A-5A90-4B88-9373-9BE1D1344387}"/>
              </a:ext>
            </a:extLst>
          </p:cNvPr>
          <p:cNvSpPr/>
          <p:nvPr/>
        </p:nvSpPr>
        <p:spPr>
          <a:xfrm rot="7829983">
            <a:off x="7511302" y="4372298"/>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3" name="Resim 12">
            <a:extLst>
              <a:ext uri="{FF2B5EF4-FFF2-40B4-BE49-F238E27FC236}">
                <a16:creationId xmlns:a16="http://schemas.microsoft.com/office/drawing/2014/main" xmlns="" id="{AACA90EE-FC10-49EC-8B66-58327094BE03}"/>
              </a:ext>
            </a:extLst>
          </p:cNvPr>
          <p:cNvPicPr>
            <a:picLocks noChangeAspect="1"/>
          </p:cNvPicPr>
          <p:nvPr/>
        </p:nvPicPr>
        <p:blipFill rotWithShape="1">
          <a:blip r:embed="rId4"/>
          <a:srcRect l="1607" t="4930" r="2108" b="3740"/>
          <a:stretch/>
        </p:blipFill>
        <p:spPr>
          <a:xfrm>
            <a:off x="7637122" y="1273441"/>
            <a:ext cx="4313583" cy="1898375"/>
          </a:xfrm>
          <a:prstGeom prst="rect">
            <a:avLst/>
          </a:prstGeom>
          <a:noFill/>
          <a:ln>
            <a:noFill/>
          </a:ln>
        </p:spPr>
      </p:pic>
      <p:sp>
        <p:nvSpPr>
          <p:cNvPr id="15" name="Satır Belirtme Çizgisi 1 14"/>
          <p:cNvSpPr/>
          <p:nvPr/>
        </p:nvSpPr>
        <p:spPr>
          <a:xfrm>
            <a:off x="3517782" y="1815297"/>
            <a:ext cx="3950547" cy="1358271"/>
          </a:xfrm>
          <a:prstGeom prst="borderCallout1">
            <a:avLst>
              <a:gd name="adj1" fmla="val 54830"/>
              <a:gd name="adj2" fmla="val -1096"/>
              <a:gd name="adj3" fmla="val 93501"/>
              <a:gd name="adj4" fmla="val -2801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3575441" y="1808623"/>
            <a:ext cx="3835228" cy="1323439"/>
          </a:xfrm>
          <a:prstGeom prst="rect">
            <a:avLst/>
          </a:prstGeom>
        </p:spPr>
        <p:txBody>
          <a:bodyPr wrap="square">
            <a:spAutoFit/>
          </a:bodyPr>
          <a:lstStyle/>
          <a:p>
            <a:pPr algn="ctr"/>
            <a:r>
              <a:rPr lang="tr-TR" sz="2000" i="1" dirty="0">
                <a:solidFill>
                  <a:schemeClr val="bg1"/>
                </a:solidFill>
                <a:latin typeface="Calibri" panose="020F0502020204030204" pitchFamily="34" charset="0"/>
                <a:cs typeface="Calibri" panose="020F0502020204030204" pitchFamily="34" charset="0"/>
              </a:rPr>
              <a:t>Kişiye Özel, bir gizlilik derecesinden ziyade belgenin ilgilisine teslim edilmesini ve sonrasında yürütülecek süreci ifade eder.</a:t>
            </a:r>
          </a:p>
        </p:txBody>
      </p:sp>
    </p:spTree>
    <p:extLst>
      <p:ext uri="{BB962C8B-B14F-4D97-AF65-F5344CB8AC3E}">
        <p14:creationId xmlns:p14="http://schemas.microsoft.com/office/powerpoint/2010/main" val="36469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Belgenin Çoğaltılması</a:t>
            </a:r>
          </a:p>
          <a:p>
            <a:pPr lvl="0">
              <a:buFont typeface="Wingdings" panose="05000000000000000000" pitchFamily="2" charset="2"/>
              <a:buChar char="§"/>
            </a:pPr>
            <a:r>
              <a:rPr lang="tr-TR" sz="3200" dirty="0">
                <a:solidFill>
                  <a:prstClr val="white"/>
                </a:solidFill>
                <a:latin typeface="Calibri" panose="020F0502020204030204"/>
              </a:rPr>
              <a:t>Belgenin Elektronik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Fiziksel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İade Edilmesi</a:t>
            </a:r>
          </a:p>
        </p:txBody>
      </p:sp>
    </p:spTree>
    <p:extLst>
      <p:ext uri="{BB962C8B-B14F-4D97-AF65-F5344CB8AC3E}">
        <p14:creationId xmlns:p14="http://schemas.microsoft.com/office/powerpoint/2010/main" val="310046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29: Belgenin Çoğaltılması</a:t>
            </a:r>
          </a:p>
        </p:txBody>
      </p:sp>
      <p:sp>
        <p:nvSpPr>
          <p:cNvPr id="31" name="TextBox 141">
            <a:extLst>
              <a:ext uri="{FF2B5EF4-FFF2-40B4-BE49-F238E27FC236}">
                <a16:creationId xmlns:a16="http://schemas.microsoft.com/office/drawing/2014/main" xmlns="" id="{563CA98C-B162-462A-AEAC-EDEB3F4413B9}"/>
              </a:ext>
            </a:extLst>
          </p:cNvPr>
          <p:cNvSpPr txBox="1"/>
          <p:nvPr/>
        </p:nvSpPr>
        <p:spPr>
          <a:xfrm>
            <a:off x="4348309" y="2481326"/>
            <a:ext cx="6344108" cy="969496"/>
          </a:xfrm>
          <a:prstGeom prst="rect">
            <a:avLst/>
          </a:prstGeom>
          <a:noFill/>
        </p:spPr>
        <p:txBody>
          <a:bodyPr wrap="square" rtlCol="0">
            <a:spAutoFit/>
          </a:bodyPr>
          <a:lstStyle/>
          <a:p>
            <a:pPr>
              <a:spcAft>
                <a:spcPts val="600"/>
              </a:spcAft>
            </a:pPr>
            <a:r>
              <a:rPr lang="tr-TR" sz="1900" b="1" dirty="0">
                <a:solidFill>
                  <a:schemeClr val="bg1"/>
                </a:solidFill>
                <a:latin typeface="Calibri" panose="020F0502020204030204" pitchFamily="34" charset="0"/>
                <a:cs typeface="Calibri" panose="020F0502020204030204" pitchFamily="34" charset="0"/>
              </a:rPr>
              <a:t>Güvenli elektronik imza ile imzalanan belgenin çoğaltılması gerektiğinde ‘‘yetkili kişiler’’ tarafından belgenin çıktısı alınmalıdır. </a:t>
            </a:r>
          </a:p>
        </p:txBody>
      </p:sp>
      <p:sp>
        <p:nvSpPr>
          <p:cNvPr id="4" name="Dikdörtgen 3"/>
          <p:cNvSpPr/>
          <p:nvPr/>
        </p:nvSpPr>
        <p:spPr>
          <a:xfrm>
            <a:off x="4402189" y="4704171"/>
            <a:ext cx="7464980" cy="923330"/>
          </a:xfrm>
          <a:prstGeom prst="rect">
            <a:avLst/>
          </a:prstGeom>
        </p:spPr>
        <p:txBody>
          <a:bodyPr wrap="square">
            <a:spAutoFit/>
          </a:bodyPr>
          <a:lstStyle/>
          <a:p>
            <a:pPr algn="just"/>
            <a:r>
              <a:rPr lang="tr-TR" b="1" dirty="0">
                <a:solidFill>
                  <a:schemeClr val="bg1"/>
                </a:solidFill>
                <a:latin typeface="Calibri" panose="020F0502020204030204" pitchFamily="34" charset="0"/>
                <a:cs typeface="Calibri" panose="020F0502020204030204" pitchFamily="34" charset="0"/>
              </a:rPr>
              <a:t>Belge çıktısında belgenin doğrulama bilgilerinin olması zorunludur. </a:t>
            </a:r>
          </a:p>
          <a:p>
            <a:pPr algn="just"/>
            <a:r>
              <a:rPr lang="tr-TR" b="1" dirty="0">
                <a:solidFill>
                  <a:schemeClr val="bg1"/>
                </a:solidFill>
                <a:latin typeface="Calibri" panose="020F0502020204030204" pitchFamily="34" charset="0"/>
                <a:cs typeface="Calibri" panose="020F0502020204030204" pitchFamily="34" charset="0"/>
              </a:rPr>
              <a:t>Böylece Dijital Türkiye (e-Devlet) üzerinden belgenin asıl nüshasına ulaşılıp doğrulama işlemi yapılabilir. </a:t>
            </a:r>
          </a:p>
        </p:txBody>
      </p:sp>
      <p:sp>
        <p:nvSpPr>
          <p:cNvPr id="57" name="Frame 17">
            <a:extLst>
              <a:ext uri="{FF2B5EF4-FFF2-40B4-BE49-F238E27FC236}">
                <a16:creationId xmlns:a16="http://schemas.microsoft.com/office/drawing/2014/main" xmlns="" id="{C23B032E-EE11-45CC-AA17-8F96B7C068B9}"/>
              </a:ext>
            </a:extLst>
          </p:cNvPr>
          <p:cNvSpPr/>
          <p:nvPr/>
        </p:nvSpPr>
        <p:spPr>
          <a:xfrm>
            <a:off x="3653620" y="4814208"/>
            <a:ext cx="694689" cy="70325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black"/>
              </a:solidFill>
            </a:endParaRPr>
          </a:p>
        </p:txBody>
      </p:sp>
      <p:pic>
        <p:nvPicPr>
          <p:cNvPr id="5" name="Resim 4"/>
          <p:cNvPicPr>
            <a:picLocks noChangeAspect="1"/>
          </p:cNvPicPr>
          <p:nvPr/>
        </p:nvPicPr>
        <p:blipFill>
          <a:blip r:embed="rId4">
            <a:clrChange>
              <a:clrFrom>
                <a:srgbClr val="FFFFFF"/>
              </a:clrFrom>
              <a:clrTo>
                <a:srgbClr val="FFFFFF">
                  <a:alpha val="0"/>
                </a:srgbClr>
              </a:clrTo>
            </a:clrChange>
          </a:blip>
          <a:stretch>
            <a:fillRect/>
          </a:stretch>
        </p:blipFill>
        <p:spPr>
          <a:xfrm>
            <a:off x="298899" y="1660121"/>
            <a:ext cx="3702066" cy="3137214"/>
          </a:xfrm>
          <a:prstGeom prst="rect">
            <a:avLst/>
          </a:prstGeom>
        </p:spPr>
      </p:pic>
    </p:spTree>
    <p:extLst>
      <p:ext uri="{BB962C8B-B14F-4D97-AF65-F5344CB8AC3E}">
        <p14:creationId xmlns:p14="http://schemas.microsoft.com/office/powerpoint/2010/main" val="3120160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29: Belgenin Çoğaltılması</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5" name="Resim 4"/>
          <p:cNvPicPr>
            <a:picLocks noChangeAspect="1"/>
          </p:cNvPicPr>
          <p:nvPr/>
        </p:nvPicPr>
        <p:blipFill rotWithShape="1">
          <a:blip r:embed="rId4"/>
          <a:srcRect r="15741"/>
          <a:stretch/>
        </p:blipFill>
        <p:spPr>
          <a:xfrm>
            <a:off x="7072782" y="1033671"/>
            <a:ext cx="4622424" cy="5824330"/>
          </a:xfrm>
          <a:prstGeom prst="rect">
            <a:avLst/>
          </a:prstGeom>
          <a:noFill/>
          <a:ln>
            <a:noFill/>
          </a:ln>
        </p:spPr>
      </p:pic>
      <p:sp>
        <p:nvSpPr>
          <p:cNvPr id="7" name="Dikdörtgen 6"/>
          <p:cNvSpPr/>
          <p:nvPr/>
        </p:nvSpPr>
        <p:spPr>
          <a:xfrm>
            <a:off x="181651" y="1568756"/>
            <a:ext cx="6473169" cy="2323713"/>
          </a:xfrm>
          <a:prstGeom prst="rect">
            <a:avLst/>
          </a:prstGeom>
        </p:spPr>
        <p:txBody>
          <a:bodyPr wrap="square">
            <a:spAutoFit/>
          </a:bodyPr>
          <a:lstStyle/>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Zorunlu hâllerde veya olağanüstü durumlarda ya da Yönetmelik’in yürürlüğe girdiği tarihten önce </a:t>
            </a:r>
            <a:r>
              <a:rPr lang="tr-TR" sz="1850" b="1" dirty="0">
                <a:solidFill>
                  <a:schemeClr val="accent2">
                    <a:lumMod val="50000"/>
                  </a:schemeClr>
                </a:solidFill>
                <a:latin typeface="Calibri" panose="020F0502020204030204" pitchFamily="34" charset="0"/>
                <a:cs typeface="Calibri" panose="020F0502020204030204" pitchFamily="34" charset="0"/>
              </a:rPr>
              <a:t>fiziksel ortamda hazırlanan ve gizlilik derecesi taşımayan bir belgeden</a:t>
            </a:r>
            <a:r>
              <a:rPr lang="tr-TR" dirty="0">
                <a:solidFill>
                  <a:schemeClr val="accent2">
                    <a:lumMod val="50000"/>
                  </a:schemeClr>
                </a:solidFill>
                <a:latin typeface="Calibri" panose="020F0502020204030204" pitchFamily="34" charset="0"/>
                <a:cs typeface="Calibri" panose="020F0502020204030204" pitchFamily="34" charset="0"/>
              </a:rPr>
              <a:t> örnek çıkartılması hâlinde, çoğaltılan belgenin uygun bir yerine “ASLI GİBİDİR” ibaresi konulmalıdır ve idarece yetkilendirilmiş görevli tarafından ad, soyadı, </a:t>
            </a:r>
            <a:r>
              <a:rPr lang="tr-TR" dirty="0" err="1">
                <a:solidFill>
                  <a:schemeClr val="accent2">
                    <a:lumMod val="50000"/>
                  </a:schemeClr>
                </a:solidFill>
                <a:latin typeface="Calibri" panose="020F0502020204030204" pitchFamily="34" charset="0"/>
                <a:cs typeface="Calibri" panose="020F0502020204030204" pitchFamily="34" charset="0"/>
              </a:rPr>
              <a:t>ünvan</a:t>
            </a:r>
            <a:r>
              <a:rPr lang="tr-TR" dirty="0">
                <a:solidFill>
                  <a:schemeClr val="accent2">
                    <a:lumMod val="50000"/>
                  </a:schemeClr>
                </a:solidFill>
                <a:latin typeface="Calibri" panose="020F0502020204030204" pitchFamily="34" charset="0"/>
                <a:cs typeface="Calibri" panose="020F0502020204030204" pitchFamily="34" charset="0"/>
              </a:rPr>
              <a:t> ve tarih belirtilmek suretiyle imzalanmalıdır. </a:t>
            </a:r>
          </a:p>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Bu şekilde çoğaltılan belge, asıl belge gibi kabul edilmelidir. </a:t>
            </a:r>
          </a:p>
        </p:txBody>
      </p:sp>
      <p:sp>
        <p:nvSpPr>
          <p:cNvPr id="14" name="Dikdörtgen 13"/>
          <p:cNvSpPr/>
          <p:nvPr/>
        </p:nvSpPr>
        <p:spPr>
          <a:xfrm>
            <a:off x="3506598" y="2425148"/>
            <a:ext cx="2519733" cy="31805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p:cNvCxnSpPr/>
          <p:nvPr/>
        </p:nvCxnSpPr>
        <p:spPr>
          <a:xfrm>
            <a:off x="4989443" y="2743200"/>
            <a:ext cx="3687418" cy="137977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Resim 5"/>
          <p:cNvPicPr>
            <a:picLocks noChangeAspect="1"/>
          </p:cNvPicPr>
          <p:nvPr/>
        </p:nvPicPr>
        <p:blipFill>
          <a:blip r:embed="rId5"/>
          <a:stretch>
            <a:fillRect/>
          </a:stretch>
        </p:blipFill>
        <p:spPr>
          <a:xfrm>
            <a:off x="8690349" y="4072177"/>
            <a:ext cx="2688851" cy="1223723"/>
          </a:xfrm>
          <a:prstGeom prst="rect">
            <a:avLst/>
          </a:prstGeom>
        </p:spPr>
      </p:pic>
    </p:spTree>
    <p:extLst>
      <p:ext uri="{BB962C8B-B14F-4D97-AF65-F5344CB8AC3E}">
        <p14:creationId xmlns:p14="http://schemas.microsoft.com/office/powerpoint/2010/main" val="35249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750"/>
                                        <p:tgtEl>
                                          <p:spTgt spid="14"/>
                                        </p:tgtEl>
                                      </p:cBhvr>
                                    </p:animEffect>
                                  </p:childTnLst>
                                </p:cTn>
                              </p:par>
                            </p:childTnLst>
                          </p:cTn>
                        </p:par>
                        <p:par>
                          <p:cTn id="12" fill="hold">
                            <p:stCondLst>
                              <p:cond delay="3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30: Belgenin Elektronik Ortamda Gönderilmesi ve Alınması</a:t>
            </a:r>
          </a:p>
        </p:txBody>
      </p:sp>
      <p:sp>
        <p:nvSpPr>
          <p:cNvPr id="5" name="Dikdörtgen 4"/>
          <p:cNvSpPr/>
          <p:nvPr/>
        </p:nvSpPr>
        <p:spPr>
          <a:xfrm>
            <a:off x="4130383" y="1505259"/>
            <a:ext cx="3920832"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Güvenli elektronik imzalı belgelerin gönderimi </a:t>
            </a:r>
            <a:r>
              <a:rPr lang="tr-TR" dirty="0">
                <a:solidFill>
                  <a:srgbClr val="FF0000"/>
                </a:solidFill>
                <a:latin typeface="Calibri" panose="020F0502020204030204" pitchFamily="34" charset="0"/>
                <a:cs typeface="Calibri" panose="020F0502020204030204" pitchFamily="34" charset="0"/>
              </a:rPr>
              <a:t>KEP</a:t>
            </a:r>
            <a:r>
              <a:rPr lang="tr-TR" dirty="0">
                <a:solidFill>
                  <a:schemeClr val="bg1"/>
                </a:solidFill>
                <a:latin typeface="Calibri" panose="020F0502020204030204" pitchFamily="34" charset="0"/>
                <a:cs typeface="Calibri" panose="020F0502020204030204" pitchFamily="34" charset="0"/>
              </a:rPr>
              <a:t> veya idarelerce belirlenen usullere göre </a:t>
            </a:r>
            <a:r>
              <a:rPr lang="tr-TR" dirty="0">
                <a:solidFill>
                  <a:srgbClr val="FF0000"/>
                </a:solidFill>
                <a:latin typeface="Calibri" panose="020F0502020204030204" pitchFamily="34" charset="0"/>
                <a:cs typeface="Calibri" panose="020F0502020204030204" pitchFamily="34" charset="0"/>
              </a:rPr>
              <a:t>elektronik ortamda yapılmalıdır</a:t>
            </a:r>
            <a:r>
              <a:rPr lang="tr-TR" dirty="0">
                <a:solidFill>
                  <a:schemeClr val="bg1"/>
                </a:solidFill>
                <a:latin typeface="Calibri" panose="020F0502020204030204" pitchFamily="34" charset="0"/>
                <a:cs typeface="Calibri" panose="020F0502020204030204" pitchFamily="34" charset="0"/>
              </a:rPr>
              <a:t>.</a:t>
            </a:r>
          </a:p>
        </p:txBody>
      </p:sp>
      <p:sp>
        <p:nvSpPr>
          <p:cNvPr id="6" name="Dikdörtgen 5"/>
          <p:cNvSpPr/>
          <p:nvPr/>
        </p:nvSpPr>
        <p:spPr>
          <a:xfrm>
            <a:off x="434132" y="3040623"/>
            <a:ext cx="3959141"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Belgelerin elektronik ortamda muhatabına gönderilmesinden sonra mükerrer kayıtlara yol açılmaması adına tekrar </a:t>
            </a:r>
            <a:r>
              <a:rPr lang="tr-TR" dirty="0">
                <a:solidFill>
                  <a:srgbClr val="FF0000"/>
                </a:solidFill>
                <a:latin typeface="Calibri" panose="020F0502020204030204" pitchFamily="34" charset="0"/>
                <a:cs typeface="Calibri" panose="020F0502020204030204" pitchFamily="34" charset="0"/>
              </a:rPr>
              <a:t>fiziksel çıktısı gönderilmemelidir</a:t>
            </a:r>
            <a:r>
              <a:rPr lang="tr-TR" dirty="0">
                <a:solidFill>
                  <a:schemeClr val="bg1"/>
                </a:solidFill>
                <a:latin typeface="Calibri" panose="020F0502020204030204" pitchFamily="34" charset="0"/>
                <a:cs typeface="Calibri" panose="020F0502020204030204" pitchFamily="34" charset="0"/>
              </a:rPr>
              <a:t>.</a:t>
            </a:r>
          </a:p>
        </p:txBody>
      </p:sp>
      <p:sp>
        <p:nvSpPr>
          <p:cNvPr id="7" name="Dikdörtgen 6"/>
          <p:cNvSpPr/>
          <p:nvPr/>
        </p:nvSpPr>
        <p:spPr>
          <a:xfrm>
            <a:off x="7099006" y="3161608"/>
            <a:ext cx="5022145" cy="1569660"/>
          </a:xfrm>
          <a:prstGeom prst="rect">
            <a:avLst/>
          </a:prstGeom>
        </p:spPr>
        <p:txBody>
          <a:bodyPr wrap="square">
            <a:spAutoFit/>
          </a:bodyPr>
          <a:lstStyle/>
          <a:p>
            <a:pPr algn="ctr"/>
            <a:r>
              <a:rPr lang="tr-TR" sz="1600" dirty="0">
                <a:solidFill>
                  <a:schemeClr val="bg1"/>
                </a:solidFill>
                <a:latin typeface="Calibri" panose="020F0502020204030204" pitchFamily="34" charset="0"/>
                <a:cs typeface="Calibri" panose="020F0502020204030204" pitchFamily="34" charset="0"/>
              </a:rPr>
              <a:t>Güvenli elektronik imzalı belgeler KEP veya belirlenen usullere göre elektronik ortamda gönderilemediğinde, belgenin e-yazışma paketinin gönderimi ve alımı veri depolama araçlarıyla kayıt tutularak gerçekleştirilebilir. </a:t>
            </a:r>
          </a:p>
          <a:p>
            <a:pPr algn="ctr"/>
            <a:r>
              <a:rPr lang="tr-TR" sz="1600" dirty="0">
                <a:solidFill>
                  <a:schemeClr val="bg1"/>
                </a:solidFill>
                <a:latin typeface="Calibri" panose="020F0502020204030204" pitchFamily="34" charset="0"/>
                <a:cs typeface="Calibri" panose="020F0502020204030204" pitchFamily="34" charset="0"/>
              </a:rPr>
              <a:t>İlgili veri depolama araçları hard disk, USB, hafıza kartı, CD olabilir.</a:t>
            </a:r>
          </a:p>
        </p:txBody>
      </p:sp>
      <p:sp>
        <p:nvSpPr>
          <p:cNvPr id="207" name="Freeform: Shape 11">
            <a:extLst>
              <a:ext uri="{FF2B5EF4-FFF2-40B4-BE49-F238E27FC236}">
                <a16:creationId xmlns:a16="http://schemas.microsoft.com/office/drawing/2014/main" xmlns="" id="{E42FF771-35D7-4FBB-B108-6919227C315A}"/>
              </a:ext>
            </a:extLst>
          </p:cNvPr>
          <p:cNvSpPr/>
          <p:nvPr/>
        </p:nvSpPr>
        <p:spPr>
          <a:xfrm>
            <a:off x="5758976" y="4819221"/>
            <a:ext cx="691671" cy="764120"/>
          </a:xfrm>
          <a:custGeom>
            <a:avLst/>
            <a:gdLst>
              <a:gd name="connsiteX0" fmla="*/ 321548 w 643094"/>
              <a:gd name="connsiteY0" fmla="*/ 117901 h 643094"/>
              <a:gd name="connsiteX1" fmla="*/ 525195 w 643094"/>
              <a:gd name="connsiteY1" fmla="*/ 321548 h 643094"/>
              <a:gd name="connsiteX2" fmla="*/ 321548 w 643094"/>
              <a:gd name="connsiteY2" fmla="*/ 525195 h 643094"/>
              <a:gd name="connsiteX3" fmla="*/ 117901 w 643094"/>
              <a:gd name="connsiteY3" fmla="*/ 321548 h 643094"/>
              <a:gd name="connsiteX4" fmla="*/ 321548 w 643094"/>
              <a:gd name="connsiteY4" fmla="*/ 117901 h 643094"/>
              <a:gd name="connsiteX5" fmla="*/ 321547 w 643094"/>
              <a:gd name="connsiteY5" fmla="*/ 48181 h 643094"/>
              <a:gd name="connsiteX6" fmla="*/ 48181 w 643094"/>
              <a:gd name="connsiteY6" fmla="*/ 321547 h 643094"/>
              <a:gd name="connsiteX7" fmla="*/ 321547 w 643094"/>
              <a:gd name="connsiteY7" fmla="*/ 594913 h 643094"/>
              <a:gd name="connsiteX8" fmla="*/ 594913 w 643094"/>
              <a:gd name="connsiteY8" fmla="*/ 321547 h 643094"/>
              <a:gd name="connsiteX9" fmla="*/ 321547 w 643094"/>
              <a:gd name="connsiteY9" fmla="*/ 48181 h 643094"/>
              <a:gd name="connsiteX10" fmla="*/ 321547 w 643094"/>
              <a:gd name="connsiteY10" fmla="*/ 0 h 643094"/>
              <a:gd name="connsiteX11" fmla="*/ 643094 w 643094"/>
              <a:gd name="connsiteY11" fmla="*/ 321547 h 643094"/>
              <a:gd name="connsiteX12" fmla="*/ 321547 w 643094"/>
              <a:gd name="connsiteY12" fmla="*/ 643094 h 643094"/>
              <a:gd name="connsiteX13" fmla="*/ 0 w 643094"/>
              <a:gd name="connsiteY13" fmla="*/ 321547 h 643094"/>
              <a:gd name="connsiteX14" fmla="*/ 321547 w 643094"/>
              <a:gd name="connsiteY14" fmla="*/ 0 h 6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094" h="643094">
                <a:moveTo>
                  <a:pt x="321548" y="117901"/>
                </a:moveTo>
                <a:cubicBezTo>
                  <a:pt x="434019" y="117901"/>
                  <a:pt x="525195" y="209077"/>
                  <a:pt x="525195" y="321548"/>
                </a:cubicBezTo>
                <a:cubicBezTo>
                  <a:pt x="525195" y="434019"/>
                  <a:pt x="434019" y="525195"/>
                  <a:pt x="321548" y="525195"/>
                </a:cubicBezTo>
                <a:cubicBezTo>
                  <a:pt x="209077" y="525195"/>
                  <a:pt x="117901" y="434019"/>
                  <a:pt x="117901" y="321548"/>
                </a:cubicBezTo>
                <a:cubicBezTo>
                  <a:pt x="117901" y="209077"/>
                  <a:pt x="209077" y="117901"/>
                  <a:pt x="321548" y="117901"/>
                </a:cubicBezTo>
                <a:close/>
                <a:moveTo>
                  <a:pt x="321547" y="48181"/>
                </a:moveTo>
                <a:cubicBezTo>
                  <a:pt x="170571" y="48181"/>
                  <a:pt x="48181" y="170571"/>
                  <a:pt x="48181" y="321547"/>
                </a:cubicBezTo>
                <a:cubicBezTo>
                  <a:pt x="48181" y="472523"/>
                  <a:pt x="170571" y="594913"/>
                  <a:pt x="321547" y="594913"/>
                </a:cubicBezTo>
                <a:cubicBezTo>
                  <a:pt x="472523" y="594913"/>
                  <a:pt x="594913" y="472523"/>
                  <a:pt x="594913" y="321547"/>
                </a:cubicBezTo>
                <a:cubicBezTo>
                  <a:pt x="594913" y="170571"/>
                  <a:pt x="472523" y="48181"/>
                  <a:pt x="321547" y="48181"/>
                </a:cubicBezTo>
                <a:close/>
                <a:moveTo>
                  <a:pt x="321547" y="0"/>
                </a:moveTo>
                <a:cubicBezTo>
                  <a:pt x="499133" y="0"/>
                  <a:pt x="643094" y="143961"/>
                  <a:pt x="643094" y="321547"/>
                </a:cubicBezTo>
                <a:cubicBezTo>
                  <a:pt x="643094" y="499133"/>
                  <a:pt x="499133" y="643094"/>
                  <a:pt x="321547" y="643094"/>
                </a:cubicBezTo>
                <a:cubicBezTo>
                  <a:pt x="143961" y="643094"/>
                  <a:pt x="0" y="499133"/>
                  <a:pt x="0" y="321547"/>
                </a:cubicBezTo>
                <a:cubicBezTo>
                  <a:pt x="0" y="143961"/>
                  <a:pt x="143961" y="0"/>
                  <a:pt x="321547" y="0"/>
                </a:cubicBezTo>
                <a:close/>
              </a:path>
            </a:pathLst>
          </a:custGeom>
          <a:solidFill>
            <a:srgbClr val="2C2F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Unicode MS"/>
              <a:cs typeface="+mn-cs"/>
            </a:endParaRPr>
          </a:p>
        </p:txBody>
      </p:sp>
      <p:grpSp>
        <p:nvGrpSpPr>
          <p:cNvPr id="208" name="Group 5">
            <a:extLst>
              <a:ext uri="{FF2B5EF4-FFF2-40B4-BE49-F238E27FC236}">
                <a16:creationId xmlns:a16="http://schemas.microsoft.com/office/drawing/2014/main" xmlns="" id="{253B1FF3-471B-4EB4-9BF7-18188DAF2FDA}"/>
              </a:ext>
            </a:extLst>
          </p:cNvPr>
          <p:cNvGrpSpPr/>
          <p:nvPr/>
        </p:nvGrpSpPr>
        <p:grpSpPr>
          <a:xfrm>
            <a:off x="5854417" y="7168296"/>
            <a:ext cx="916652" cy="1491241"/>
            <a:chOff x="4020203" y="419231"/>
            <a:chExt cx="4367084" cy="5765249"/>
          </a:xfrm>
          <a:effectLst>
            <a:outerShdw blurRad="50800" dist="38100" dir="5400000" algn="t" rotWithShape="0">
              <a:prstClr val="black">
                <a:alpha val="40000"/>
              </a:prstClr>
            </a:outerShdw>
          </a:effectLst>
        </p:grpSpPr>
        <p:sp>
          <p:nvSpPr>
            <p:cNvPr id="209" name="Rectangle 36">
              <a:extLst>
                <a:ext uri="{FF2B5EF4-FFF2-40B4-BE49-F238E27FC236}">
                  <a16:creationId xmlns:a16="http://schemas.microsoft.com/office/drawing/2014/main" xmlns="" id="{8E7AEF95-B7D9-4EF6-BFB6-1AE84CB39599}"/>
                </a:ext>
              </a:extLst>
            </p:cNvPr>
            <p:cNvSpPr/>
            <p:nvPr/>
          </p:nvSpPr>
          <p:spPr>
            <a:xfrm>
              <a:off x="4045205" y="619882"/>
              <a:ext cx="4294509" cy="5398073"/>
            </a:xfrm>
            <a:custGeom>
              <a:avLst/>
              <a:gdLst/>
              <a:ahLst/>
              <a:cxnLst/>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0" name="Rectangle 14">
              <a:extLst>
                <a:ext uri="{FF2B5EF4-FFF2-40B4-BE49-F238E27FC236}">
                  <a16:creationId xmlns:a16="http://schemas.microsoft.com/office/drawing/2014/main" xmlns="" id="{3B495BB5-A18C-4F6A-A665-0166402A44C3}"/>
                </a:ext>
              </a:extLst>
            </p:cNvPr>
            <p:cNvSpPr/>
            <p:nvPr/>
          </p:nvSpPr>
          <p:spPr>
            <a:xfrm>
              <a:off x="4020203" y="419231"/>
              <a:ext cx="4367084" cy="576524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1" name="Group 24">
            <a:extLst>
              <a:ext uri="{FF2B5EF4-FFF2-40B4-BE49-F238E27FC236}">
                <a16:creationId xmlns:a16="http://schemas.microsoft.com/office/drawing/2014/main" xmlns="" id="{F2F31484-D5D2-4D3F-B23E-DE3CD570CE82}"/>
              </a:ext>
            </a:extLst>
          </p:cNvPr>
          <p:cNvGrpSpPr/>
          <p:nvPr/>
        </p:nvGrpSpPr>
        <p:grpSpPr>
          <a:xfrm>
            <a:off x="3813509" y="4211658"/>
            <a:ext cx="662923" cy="1219313"/>
            <a:chOff x="756338" y="2636912"/>
            <a:chExt cx="1152128" cy="1918185"/>
          </a:xfrm>
        </p:grpSpPr>
        <p:grpSp>
          <p:nvGrpSpPr>
            <p:cNvPr id="212" name="Group 25">
              <a:extLst>
                <a:ext uri="{FF2B5EF4-FFF2-40B4-BE49-F238E27FC236}">
                  <a16:creationId xmlns:a16="http://schemas.microsoft.com/office/drawing/2014/main" xmlns="" id="{8A999EFD-2350-4AFB-A260-FF0E07533A4A}"/>
                </a:ext>
              </a:extLst>
            </p:cNvPr>
            <p:cNvGrpSpPr/>
            <p:nvPr/>
          </p:nvGrpSpPr>
          <p:grpSpPr>
            <a:xfrm>
              <a:off x="756338" y="2636912"/>
              <a:ext cx="1152128" cy="1918185"/>
              <a:chOff x="3631246" y="4903910"/>
              <a:chExt cx="446244" cy="742954"/>
            </a:xfrm>
          </p:grpSpPr>
          <p:sp>
            <p:nvSpPr>
              <p:cNvPr id="215" name="Freeform 6">
                <a:extLst>
                  <a:ext uri="{FF2B5EF4-FFF2-40B4-BE49-F238E27FC236}">
                    <a16:creationId xmlns:a16="http://schemas.microsoft.com/office/drawing/2014/main" xmlns="" id="{7E549C2A-2700-453C-9984-35257E246DE3}"/>
                  </a:ext>
                </a:extLst>
              </p:cNvPr>
              <p:cNvSpPr>
                <a:spLocks noEditPoints="1"/>
              </p:cNvSpPr>
              <p:nvPr/>
            </p:nvSpPr>
            <p:spPr bwMode="auto">
              <a:xfrm>
                <a:off x="3631246" y="4903910"/>
                <a:ext cx="446244" cy="742954"/>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6" name="Rounded Rectangle 49">
                <a:extLst>
                  <a:ext uri="{FF2B5EF4-FFF2-40B4-BE49-F238E27FC236}">
                    <a16:creationId xmlns:a16="http://schemas.microsoft.com/office/drawing/2014/main" xmlns="" id="{CF6E753A-A6BC-456C-9258-11C45ADC14ED}"/>
                  </a:ext>
                </a:extLst>
              </p:cNvPr>
              <p:cNvSpPr/>
              <p:nvPr/>
            </p:nvSpPr>
            <p:spPr>
              <a:xfrm>
                <a:off x="3802267" y="4938019"/>
                <a:ext cx="104202" cy="20042"/>
              </a:xfrm>
              <a:prstGeom prst="roundRect">
                <a:avLst>
                  <a:gd name="adj" fmla="val 50000"/>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7" name="Oval 216">
                <a:extLst>
                  <a:ext uri="{FF2B5EF4-FFF2-40B4-BE49-F238E27FC236}">
                    <a16:creationId xmlns:a16="http://schemas.microsoft.com/office/drawing/2014/main" xmlns="" id="{6C68D838-1FD5-45C9-BCF5-E8F239FC8DAA}"/>
                  </a:ext>
                </a:extLst>
              </p:cNvPr>
              <p:cNvSpPr/>
              <p:nvPr/>
            </p:nvSpPr>
            <p:spPr>
              <a:xfrm>
                <a:off x="3822161" y="5563917"/>
                <a:ext cx="64414" cy="64414"/>
              </a:xfrm>
              <a:prstGeom prst="ellipse">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8" name="Right Triangle 3">
                <a:extLst>
                  <a:ext uri="{FF2B5EF4-FFF2-40B4-BE49-F238E27FC236}">
                    <a16:creationId xmlns:a16="http://schemas.microsoft.com/office/drawing/2014/main" xmlns="" id="{9046853D-0D72-4E58-AE1D-74A7ADE95560}"/>
                  </a:ext>
                </a:extLst>
              </p:cNvPr>
              <p:cNvSpPr/>
              <p:nvPr/>
            </p:nvSpPr>
            <p:spPr>
              <a:xfrm flipV="1">
                <a:off x="3667586" y="4984405"/>
                <a:ext cx="353926" cy="561866"/>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7A398">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13" name="Rounded Rectangle 6">
              <a:extLst>
                <a:ext uri="{FF2B5EF4-FFF2-40B4-BE49-F238E27FC236}">
                  <a16:creationId xmlns:a16="http://schemas.microsoft.com/office/drawing/2014/main" xmlns="" id="{88508C12-3EC5-41EC-A9BA-37B9569ED096}"/>
                </a:ext>
              </a:extLst>
            </p:cNvPr>
            <p:cNvSpPr/>
            <p:nvPr/>
          </p:nvSpPr>
          <p:spPr>
            <a:xfrm>
              <a:off x="1141457" y="2704713"/>
              <a:ext cx="381891" cy="49373"/>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4" name="Oval 213">
              <a:extLst>
                <a:ext uri="{FF2B5EF4-FFF2-40B4-BE49-F238E27FC236}">
                  <a16:creationId xmlns:a16="http://schemas.microsoft.com/office/drawing/2014/main" xmlns="" id="{70371A0E-53DA-45CC-83CA-D13B233644DD}"/>
                </a:ext>
              </a:extLst>
            </p:cNvPr>
            <p:cNvSpPr/>
            <p:nvPr/>
          </p:nvSpPr>
          <p:spPr>
            <a:xfrm>
              <a:off x="1260394" y="4352086"/>
              <a:ext cx="144016" cy="144016"/>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9" name="Group 50">
            <a:extLst>
              <a:ext uri="{FF2B5EF4-FFF2-40B4-BE49-F238E27FC236}">
                <a16:creationId xmlns:a16="http://schemas.microsoft.com/office/drawing/2014/main" xmlns="" id="{6D40BE95-5E1E-4FDD-AE74-CF543D1AA0D1}"/>
              </a:ext>
            </a:extLst>
          </p:cNvPr>
          <p:cNvGrpSpPr/>
          <p:nvPr/>
        </p:nvGrpSpPr>
        <p:grpSpPr>
          <a:xfrm>
            <a:off x="5230765" y="2796723"/>
            <a:ext cx="1539404" cy="958404"/>
            <a:chOff x="4798460" y="2075033"/>
            <a:chExt cx="1826387" cy="1029263"/>
          </a:xfrm>
        </p:grpSpPr>
        <p:sp>
          <p:nvSpPr>
            <p:cNvPr id="220" name="Freeform: Shape 49">
              <a:extLst>
                <a:ext uri="{FF2B5EF4-FFF2-40B4-BE49-F238E27FC236}">
                  <a16:creationId xmlns:a16="http://schemas.microsoft.com/office/drawing/2014/main" xmlns="" id="{793F0ED6-87EF-40C1-9F01-4EF9403F38F0}"/>
                </a:ext>
              </a:extLst>
            </p:cNvPr>
            <p:cNvSpPr/>
            <p:nvPr/>
          </p:nvSpPr>
          <p:spPr>
            <a:xfrm rot="10800000">
              <a:off x="4798460" y="2075033"/>
              <a:ext cx="1826387" cy="1029263"/>
            </a:xfrm>
            <a:custGeom>
              <a:avLst/>
              <a:gdLst>
                <a:gd name="connsiteX0" fmla="*/ 1826387 w 1826387"/>
                <a:gd name="connsiteY0" fmla="*/ 36528 h 1029263"/>
                <a:gd name="connsiteX1" fmla="*/ 0 w 1826387"/>
                <a:gd name="connsiteY1" fmla="*/ 36528 h 1029263"/>
                <a:gd name="connsiteX2" fmla="*/ 47432 w 1826387"/>
                <a:gd name="connsiteY2" fmla="*/ 0 h 1029263"/>
                <a:gd name="connsiteX3" fmla="*/ 1778955 w 1826387"/>
                <a:gd name="connsiteY3" fmla="*/ 0 h 1029263"/>
                <a:gd name="connsiteX4" fmla="*/ 1010101 w 1826387"/>
                <a:gd name="connsiteY4" fmla="*/ 78555 h 1029263"/>
                <a:gd name="connsiteX5" fmla="*/ 1010101 w 1826387"/>
                <a:gd name="connsiteY5" fmla="*/ 60976 h 1029263"/>
                <a:gd name="connsiteX6" fmla="*/ 816287 w 1826387"/>
                <a:gd name="connsiteY6" fmla="*/ 60976 h 1029263"/>
                <a:gd name="connsiteX7" fmla="*/ 816287 w 1826387"/>
                <a:gd name="connsiteY7" fmla="*/ 78555 h 1029263"/>
                <a:gd name="connsiteX8" fmla="*/ 1826387 w 1826387"/>
                <a:gd name="connsiteY8" fmla="*/ 93229 h 1029263"/>
                <a:gd name="connsiteX9" fmla="*/ 0 w 1826387"/>
                <a:gd name="connsiteY9" fmla="*/ 93229 h 1029263"/>
                <a:gd name="connsiteX10" fmla="*/ 0 w 1826387"/>
                <a:gd name="connsiteY10" fmla="*/ 44525 h 1029263"/>
                <a:gd name="connsiteX11" fmla="*/ 1826387 w 1826387"/>
                <a:gd name="connsiteY11" fmla="*/ 44525 h 1029263"/>
                <a:gd name="connsiteX12" fmla="*/ 1582869 w 1826387"/>
                <a:gd name="connsiteY12" fmla="*/ 980559 h 1029263"/>
                <a:gd name="connsiteX13" fmla="*/ 1582869 w 1826387"/>
                <a:gd name="connsiteY13" fmla="*/ 176949 h 1029263"/>
                <a:gd name="connsiteX14" fmla="*/ 243518 w 1826387"/>
                <a:gd name="connsiteY14" fmla="*/ 176949 h 1029263"/>
                <a:gd name="connsiteX15" fmla="*/ 243518 w 1826387"/>
                <a:gd name="connsiteY15" fmla="*/ 980559 h 1029263"/>
                <a:gd name="connsiteX16" fmla="*/ 1591216 w 1826387"/>
                <a:gd name="connsiteY16" fmla="*/ 1029263 h 1029263"/>
                <a:gd name="connsiteX17" fmla="*/ 235170 w 1826387"/>
                <a:gd name="connsiteY17" fmla="*/ 1029263 h 1029263"/>
                <a:gd name="connsiteX18" fmla="*/ 194814 w 1826387"/>
                <a:gd name="connsiteY18" fmla="*/ 988907 h 1029263"/>
                <a:gd name="connsiteX19" fmla="*/ 194814 w 1826387"/>
                <a:gd name="connsiteY19" fmla="*/ 103893 h 1029263"/>
                <a:gd name="connsiteX20" fmla="*/ 1631572 w 1826387"/>
                <a:gd name="connsiteY20" fmla="*/ 103893 h 1029263"/>
                <a:gd name="connsiteX21" fmla="*/ 1631572 w 1826387"/>
                <a:gd name="connsiteY21" fmla="*/ 988907 h 1029263"/>
                <a:gd name="connsiteX22" fmla="*/ 1591216 w 1826387"/>
                <a:gd name="connsiteY22" fmla="*/ 1029263 h 102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6387" h="1029263">
                  <a:moveTo>
                    <a:pt x="1826387" y="36528"/>
                  </a:moveTo>
                  <a:lnTo>
                    <a:pt x="0" y="36528"/>
                  </a:lnTo>
                  <a:lnTo>
                    <a:pt x="47432" y="0"/>
                  </a:lnTo>
                  <a:lnTo>
                    <a:pt x="1778955" y="0"/>
                  </a:lnTo>
                  <a:close/>
                  <a:moveTo>
                    <a:pt x="1010101" y="78555"/>
                  </a:moveTo>
                  <a:lnTo>
                    <a:pt x="1010101" y="60976"/>
                  </a:lnTo>
                  <a:lnTo>
                    <a:pt x="816287" y="60976"/>
                  </a:lnTo>
                  <a:lnTo>
                    <a:pt x="816287" y="78555"/>
                  </a:lnTo>
                  <a:close/>
                  <a:moveTo>
                    <a:pt x="1826387" y="93229"/>
                  </a:moveTo>
                  <a:lnTo>
                    <a:pt x="0" y="93229"/>
                  </a:lnTo>
                  <a:lnTo>
                    <a:pt x="0" y="44525"/>
                  </a:lnTo>
                  <a:lnTo>
                    <a:pt x="1826387" y="44525"/>
                  </a:lnTo>
                  <a:close/>
                  <a:moveTo>
                    <a:pt x="1582869" y="980559"/>
                  </a:moveTo>
                  <a:lnTo>
                    <a:pt x="1582869" y="176949"/>
                  </a:lnTo>
                  <a:lnTo>
                    <a:pt x="243518" y="176949"/>
                  </a:lnTo>
                  <a:lnTo>
                    <a:pt x="243518" y="980559"/>
                  </a:lnTo>
                  <a:close/>
                  <a:moveTo>
                    <a:pt x="1591216" y="1029263"/>
                  </a:moveTo>
                  <a:lnTo>
                    <a:pt x="235170" y="1029263"/>
                  </a:lnTo>
                  <a:cubicBezTo>
                    <a:pt x="212882" y="1029263"/>
                    <a:pt x="194814" y="1011195"/>
                    <a:pt x="194814" y="988907"/>
                  </a:cubicBezTo>
                  <a:lnTo>
                    <a:pt x="194814" y="103893"/>
                  </a:lnTo>
                  <a:lnTo>
                    <a:pt x="1631572" y="103893"/>
                  </a:lnTo>
                  <a:lnTo>
                    <a:pt x="1631572" y="988907"/>
                  </a:lnTo>
                  <a:cubicBezTo>
                    <a:pt x="1631572" y="1011195"/>
                    <a:pt x="1613504" y="1029263"/>
                    <a:pt x="1591216" y="1029263"/>
                  </a:cubicBezTo>
                  <a:close/>
                </a:path>
              </a:pathLst>
            </a:custGeom>
            <a:solidFill>
              <a:srgbClr val="FBA2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1" name="Right Triangle 3">
              <a:extLst>
                <a:ext uri="{FF2B5EF4-FFF2-40B4-BE49-F238E27FC236}">
                  <a16:creationId xmlns:a16="http://schemas.microsoft.com/office/drawing/2014/main" xmlns="" id="{F7F20372-FD4E-4B08-A16A-33AAE8B729E0}"/>
                </a:ext>
              </a:extLst>
            </p:cNvPr>
            <p:cNvSpPr/>
            <p:nvPr userDrawn="1"/>
          </p:nvSpPr>
          <p:spPr>
            <a:xfrm flipV="1">
              <a:off x="5044872" y="2114425"/>
              <a:ext cx="1385161" cy="798951"/>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FBA2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22" name="Group 45">
            <a:extLst>
              <a:ext uri="{FF2B5EF4-FFF2-40B4-BE49-F238E27FC236}">
                <a16:creationId xmlns:a16="http://schemas.microsoft.com/office/drawing/2014/main" xmlns="" id="{BCAA0952-B080-45A8-AC26-134B1E5A2FB9}"/>
              </a:ext>
            </a:extLst>
          </p:cNvPr>
          <p:cNvGrpSpPr/>
          <p:nvPr/>
        </p:nvGrpSpPr>
        <p:grpSpPr>
          <a:xfrm>
            <a:off x="7741919" y="4686916"/>
            <a:ext cx="996855" cy="896425"/>
            <a:chOff x="7922244" y="3248064"/>
            <a:chExt cx="1182693" cy="962702"/>
          </a:xfrm>
        </p:grpSpPr>
        <p:sp>
          <p:nvSpPr>
            <p:cNvPr id="223" name="Rounded Rectangle 3">
              <a:extLst>
                <a:ext uri="{FF2B5EF4-FFF2-40B4-BE49-F238E27FC236}">
                  <a16:creationId xmlns:a16="http://schemas.microsoft.com/office/drawing/2014/main" xmlns="" id="{E83D8C45-3C92-4CAF-BF48-E9EDF749F57C}"/>
                </a:ext>
              </a:extLst>
            </p:cNvPr>
            <p:cNvSpPr/>
            <p:nvPr/>
          </p:nvSpPr>
          <p:spPr>
            <a:xfrm>
              <a:off x="7922244" y="3248064"/>
              <a:ext cx="1182693" cy="962702"/>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4" name="Right Triangle 3">
              <a:extLst>
                <a:ext uri="{FF2B5EF4-FFF2-40B4-BE49-F238E27FC236}">
                  <a16:creationId xmlns:a16="http://schemas.microsoft.com/office/drawing/2014/main" xmlns="" id="{ABED95C5-9C52-471B-A7EE-0CB471FF7BD7}"/>
                </a:ext>
              </a:extLst>
            </p:cNvPr>
            <p:cNvSpPr/>
            <p:nvPr/>
          </p:nvSpPr>
          <p:spPr>
            <a:xfrm flipV="1">
              <a:off x="7922244" y="3297959"/>
              <a:ext cx="1182693" cy="717954"/>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680C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cxnSp>
        <p:nvCxnSpPr>
          <p:cNvPr id="225" name="Connector: Elbow 58">
            <a:extLst>
              <a:ext uri="{FF2B5EF4-FFF2-40B4-BE49-F238E27FC236}">
                <a16:creationId xmlns:a16="http://schemas.microsoft.com/office/drawing/2014/main" xmlns="" id="{CE638304-F57A-4D49-9F92-31AC568FE07F}"/>
              </a:ext>
            </a:extLst>
          </p:cNvPr>
          <p:cNvCxnSpPr>
            <a:cxnSpLocks/>
          </p:cNvCxnSpPr>
          <p:nvPr/>
        </p:nvCxnSpPr>
        <p:spPr>
          <a:xfrm>
            <a:off x="4475836" y="4848368"/>
            <a:ext cx="1273891" cy="365991"/>
          </a:xfrm>
          <a:prstGeom prst="bentConnector3">
            <a:avLst>
              <a:gd name="adj1" fmla="val 50000"/>
            </a:avLst>
          </a:prstGeom>
          <a:noFill/>
          <a:ln w="12700" cap="flat" cmpd="sng" algn="ctr">
            <a:solidFill>
              <a:srgbClr val="000000"/>
            </a:solidFill>
            <a:prstDash val="solid"/>
            <a:miter lim="800000"/>
          </a:ln>
          <a:effectLst/>
        </p:spPr>
      </p:cxnSp>
      <p:cxnSp>
        <p:nvCxnSpPr>
          <p:cNvPr id="226" name="Connector: Elbow 62">
            <a:extLst>
              <a:ext uri="{FF2B5EF4-FFF2-40B4-BE49-F238E27FC236}">
                <a16:creationId xmlns:a16="http://schemas.microsoft.com/office/drawing/2014/main" xmlns="" id="{B3E4C666-F0CF-44DC-91FA-1865D712F399}"/>
              </a:ext>
            </a:extLst>
          </p:cNvPr>
          <p:cNvCxnSpPr>
            <a:cxnSpLocks/>
          </p:cNvCxnSpPr>
          <p:nvPr/>
        </p:nvCxnSpPr>
        <p:spPr>
          <a:xfrm rot="16200000" flipH="1">
            <a:off x="5601392" y="4246410"/>
            <a:ext cx="981275" cy="139635"/>
          </a:xfrm>
          <a:prstGeom prst="bentConnector3">
            <a:avLst>
              <a:gd name="adj1" fmla="val 50000"/>
            </a:avLst>
          </a:prstGeom>
          <a:noFill/>
          <a:ln w="12700" cap="flat" cmpd="sng" algn="ctr">
            <a:solidFill>
              <a:srgbClr val="000000"/>
            </a:solidFill>
            <a:prstDash val="solid"/>
            <a:miter lim="800000"/>
          </a:ln>
          <a:effectLst/>
        </p:spPr>
      </p:cxnSp>
      <p:cxnSp>
        <p:nvCxnSpPr>
          <p:cNvPr id="227" name="Connector: Elbow 68">
            <a:extLst>
              <a:ext uri="{FF2B5EF4-FFF2-40B4-BE49-F238E27FC236}">
                <a16:creationId xmlns:a16="http://schemas.microsoft.com/office/drawing/2014/main" xmlns="" id="{E9C35AD2-F6A0-4D19-AC1D-0855D779F1B6}"/>
              </a:ext>
            </a:extLst>
          </p:cNvPr>
          <p:cNvCxnSpPr>
            <a:cxnSpLocks/>
          </p:cNvCxnSpPr>
          <p:nvPr/>
        </p:nvCxnSpPr>
        <p:spPr>
          <a:xfrm flipV="1">
            <a:off x="6456093" y="4937102"/>
            <a:ext cx="1285826" cy="264180"/>
          </a:xfrm>
          <a:prstGeom prst="bentConnector3">
            <a:avLst>
              <a:gd name="adj1" fmla="val 50000"/>
            </a:avLst>
          </a:prstGeom>
          <a:noFill/>
          <a:ln w="12700" cap="flat" cmpd="sng" algn="ctr">
            <a:solidFill>
              <a:srgbClr val="000000"/>
            </a:solidFill>
            <a:prstDash val="solid"/>
            <a:miter lim="800000"/>
          </a:ln>
          <a:effectLst/>
        </p:spPr>
      </p:cxnSp>
      <p:grpSp>
        <p:nvGrpSpPr>
          <p:cNvPr id="246" name="Google Shape;348;p13"/>
          <p:cNvGrpSpPr/>
          <p:nvPr/>
        </p:nvGrpSpPr>
        <p:grpSpPr>
          <a:xfrm flipH="1">
            <a:off x="4478012" y="4605343"/>
            <a:ext cx="805481" cy="688241"/>
            <a:chOff x="6986665" y="3298709"/>
            <a:chExt cx="1817809" cy="1077669"/>
          </a:xfrm>
        </p:grpSpPr>
        <p:sp>
          <p:nvSpPr>
            <p:cNvPr id="247"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2" name="Google Shape;348;p13"/>
          <p:cNvGrpSpPr/>
          <p:nvPr/>
        </p:nvGrpSpPr>
        <p:grpSpPr>
          <a:xfrm flipH="1">
            <a:off x="5725217" y="3988783"/>
            <a:ext cx="805481" cy="688241"/>
            <a:chOff x="6986665" y="3298709"/>
            <a:chExt cx="1817809" cy="1077669"/>
          </a:xfrm>
        </p:grpSpPr>
        <p:sp>
          <p:nvSpPr>
            <p:cNvPr id="273"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1" name="Google Shape;348;p13"/>
          <p:cNvGrpSpPr/>
          <p:nvPr/>
        </p:nvGrpSpPr>
        <p:grpSpPr>
          <a:xfrm flipH="1">
            <a:off x="6930992" y="4686916"/>
            <a:ext cx="805481" cy="688241"/>
            <a:chOff x="6986665" y="3298709"/>
            <a:chExt cx="1817809" cy="1077669"/>
          </a:xfrm>
        </p:grpSpPr>
        <p:sp>
          <p:nvSpPr>
            <p:cNvPr id="28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318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1.66667E-6 4.81481E-6 L 0.00104 -0.2875 " pathEditMode="relative" rAng="0" ptsTypes="AA">
                                      <p:cBhvr>
                                        <p:cTn id="9" dur="2000" fill="hold"/>
                                        <p:tgtEl>
                                          <p:spTgt spid="208"/>
                                        </p:tgtEl>
                                        <p:attrNameLst>
                                          <p:attrName>ppt_x</p:attrName>
                                          <p:attrName>ppt_y</p:attrName>
                                        </p:attrNameLst>
                                      </p:cBhvr>
                                      <p:rCtr x="52" y="-14375"/>
                                    </p:animMotion>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03945 0.0287 L 1.25E-6 -7.40741E-7 " pathEditMode="relative" rAng="0" ptsTypes="AA">
                                      <p:cBhvr>
                                        <p:cTn id="12" dur="2000" fill="hold"/>
                                        <p:tgtEl>
                                          <p:spTgt spid="246"/>
                                        </p:tgtEl>
                                        <p:attrNameLst>
                                          <p:attrName>ppt_x</p:attrName>
                                          <p:attrName>ppt_y</p:attrName>
                                        </p:attrNameLst>
                                      </p:cBhvr>
                                      <p:rCtr x="-1719" y="-1111"/>
                                    </p:animMotion>
                                  </p:childTnLst>
                                </p:cTn>
                              </p:par>
                              <p:par>
                                <p:cTn id="13" presetID="42" presetClass="path" presetSubtype="0" accel="50000" decel="50000" fill="hold" nodeType="withEffect">
                                  <p:stCondLst>
                                    <p:cond delay="0"/>
                                  </p:stCondLst>
                                  <p:childTnLst>
                                    <p:animMotion origin="layout" path="M 0.00274 0.02338 L -0.00273 -0.03611 " pathEditMode="relative" rAng="0" ptsTypes="AA">
                                      <p:cBhvr>
                                        <p:cTn id="14" dur="2000" fill="hold"/>
                                        <p:tgtEl>
                                          <p:spTgt spid="272"/>
                                        </p:tgtEl>
                                        <p:attrNameLst>
                                          <p:attrName>ppt_x</p:attrName>
                                          <p:attrName>ppt_y</p:attrName>
                                        </p:attrNameLst>
                                      </p:cBhvr>
                                      <p:rCtr x="-273" y="-2986"/>
                                    </p:animMotion>
                                  </p:childTnLst>
                                </p:cTn>
                              </p:par>
                              <p:par>
                                <p:cTn id="15" presetID="42" presetClass="path" presetSubtype="0" accel="50000" decel="50000" fill="hold" nodeType="withEffect">
                                  <p:stCondLst>
                                    <p:cond delay="0"/>
                                  </p:stCondLst>
                                  <p:childTnLst>
                                    <p:animMotion origin="layout" path="M -0.0431 0.02292 L -0.00846 -0.00578 " pathEditMode="relative" rAng="0" ptsTypes="AA">
                                      <p:cBhvr>
                                        <p:cTn id="16" dur="2000" fill="hold"/>
                                        <p:tgtEl>
                                          <p:spTgt spid="281"/>
                                        </p:tgtEl>
                                        <p:attrNameLst>
                                          <p:attrName>ppt_x</p:attrName>
                                          <p:attrName>ppt_y</p:attrName>
                                        </p:attrNameLst>
                                      </p:cBhvr>
                                      <p:rCtr x="1732" y="-143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31: Belgenin Fiziksel Ortamda Gönderilmesi ve Alınması</a:t>
            </a:r>
          </a:p>
        </p:txBody>
      </p:sp>
      <p:grpSp>
        <p:nvGrpSpPr>
          <p:cNvPr id="69" name="Google Shape;3908;p38"/>
          <p:cNvGrpSpPr/>
          <p:nvPr/>
        </p:nvGrpSpPr>
        <p:grpSpPr>
          <a:xfrm>
            <a:off x="9642359" y="4250664"/>
            <a:ext cx="2273747" cy="2498005"/>
            <a:chOff x="2183550" y="65875"/>
            <a:chExt cx="4483981" cy="4807045"/>
          </a:xfrm>
        </p:grpSpPr>
        <p:sp>
          <p:nvSpPr>
            <p:cNvPr id="70"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 name="Google Shape;3931;p38"/>
            <p:cNvGrpSpPr/>
            <p:nvPr/>
          </p:nvGrpSpPr>
          <p:grpSpPr>
            <a:xfrm>
              <a:off x="2428704" y="3970322"/>
              <a:ext cx="350131" cy="370523"/>
              <a:chOff x="4512354" y="4952197"/>
              <a:chExt cx="350131" cy="370523"/>
            </a:xfrm>
          </p:grpSpPr>
          <p:grpSp>
            <p:nvGrpSpPr>
              <p:cNvPr id="128" name="Google Shape;3932;p38"/>
              <p:cNvGrpSpPr/>
              <p:nvPr/>
            </p:nvGrpSpPr>
            <p:grpSpPr>
              <a:xfrm>
                <a:off x="4512354" y="5116449"/>
                <a:ext cx="343196" cy="206271"/>
                <a:chOff x="4512354" y="5116449"/>
                <a:chExt cx="343196" cy="206271"/>
              </a:xfrm>
            </p:grpSpPr>
            <p:sp>
              <p:nvSpPr>
                <p:cNvPr id="139"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2" name="Google Shape;3936;p38"/>
                <p:cNvGrpSpPr/>
                <p:nvPr/>
              </p:nvGrpSpPr>
              <p:grpSpPr>
                <a:xfrm>
                  <a:off x="4592868" y="5212556"/>
                  <a:ext cx="96807" cy="56007"/>
                  <a:chOff x="4592868" y="5212556"/>
                  <a:chExt cx="96807" cy="56007"/>
                </a:xfrm>
              </p:grpSpPr>
              <p:sp>
                <p:nvSpPr>
                  <p:cNvPr id="228"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 name="Google Shape;4003;p38"/>
              <p:cNvGrpSpPr/>
              <p:nvPr/>
            </p:nvGrpSpPr>
            <p:grpSpPr>
              <a:xfrm>
                <a:off x="4655095" y="4952197"/>
                <a:ext cx="207390" cy="280361"/>
                <a:chOff x="4655095" y="4952197"/>
                <a:chExt cx="207390" cy="280361"/>
              </a:xfrm>
            </p:grpSpPr>
            <p:grpSp>
              <p:nvGrpSpPr>
                <p:cNvPr id="130" name="Google Shape;4004;p38"/>
                <p:cNvGrpSpPr/>
                <p:nvPr/>
              </p:nvGrpSpPr>
              <p:grpSpPr>
                <a:xfrm>
                  <a:off x="4655095" y="4952197"/>
                  <a:ext cx="207390" cy="280361"/>
                  <a:chOff x="4655095" y="4952197"/>
                  <a:chExt cx="207390" cy="280361"/>
                </a:xfrm>
              </p:grpSpPr>
              <p:sp>
                <p:nvSpPr>
                  <p:cNvPr id="134"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3"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4042;p38"/>
            <p:cNvGrpSpPr/>
            <p:nvPr/>
          </p:nvGrpSpPr>
          <p:grpSpPr>
            <a:xfrm>
              <a:off x="6161836" y="4215479"/>
              <a:ext cx="350682" cy="265782"/>
              <a:chOff x="6621095" y="1452181"/>
              <a:chExt cx="330894" cy="250785"/>
            </a:xfrm>
          </p:grpSpPr>
          <p:sp>
            <p:nvSpPr>
              <p:cNvPr id="123"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30" name="Picture 2" descr="Türkiye haritası vektörler ve grafikleri | Depositphoto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1099266" y="4606681"/>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231" name="Çarpma 230"/>
          <p:cNvSpPr/>
          <p:nvPr/>
        </p:nvSpPr>
        <p:spPr>
          <a:xfrm rot="20813291">
            <a:off x="10000074" y="601594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Çarpma 231"/>
          <p:cNvSpPr/>
          <p:nvPr/>
        </p:nvSpPr>
        <p:spPr>
          <a:xfrm rot="707170">
            <a:off x="10942916" y="5996826"/>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57076" y="1958507"/>
            <a:ext cx="9587774" cy="707886"/>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Elektronik ortamda hazırlanan bir belgenin elektronik olarak iletiminin mümkün olmadığı durumlarda yetkilendirilmiş görevli tarafından çıktısı alınarak muhatabına iletilebilir. </a:t>
            </a:r>
          </a:p>
        </p:txBody>
      </p:sp>
      <p:sp>
        <p:nvSpPr>
          <p:cNvPr id="8" name="Dikdörtgen 7"/>
          <p:cNvSpPr/>
          <p:nvPr/>
        </p:nvSpPr>
        <p:spPr>
          <a:xfrm>
            <a:off x="3314400" y="3200501"/>
            <a:ext cx="8877600" cy="1092607"/>
          </a:xfrm>
          <a:prstGeom prst="rect">
            <a:avLst/>
          </a:prstGeom>
        </p:spPr>
        <p:txBody>
          <a:bodyPr wrap="square">
            <a:spAutoFit/>
          </a:bodyPr>
          <a:lstStyle/>
          <a:p>
            <a:pPr>
              <a:spcAft>
                <a:spcPts val="600"/>
              </a:spcAft>
            </a:pPr>
            <a:r>
              <a:rPr lang="tr-TR" sz="2000" dirty="0">
                <a:solidFill>
                  <a:schemeClr val="bg1"/>
                </a:solidFill>
                <a:latin typeface="Calibri" panose="020F0502020204030204" pitchFamily="34" charset="0"/>
                <a:cs typeface="Calibri" panose="020F0502020204030204" pitchFamily="34" charset="0"/>
              </a:rPr>
              <a:t>Söz konusu belgenin çıktısında yer alan </a:t>
            </a:r>
            <a:r>
              <a:rPr lang="tr-TR" sz="2000" dirty="0" err="1">
                <a:solidFill>
                  <a:schemeClr val="bg1"/>
                </a:solidFill>
                <a:latin typeface="Calibri" panose="020F0502020204030204" pitchFamily="34" charset="0"/>
                <a:cs typeface="Calibri" panose="020F0502020204030204" pitchFamily="34" charset="0"/>
              </a:rPr>
              <a:t>karekod</a:t>
            </a:r>
            <a:r>
              <a:rPr lang="tr-TR" sz="2000" dirty="0">
                <a:solidFill>
                  <a:schemeClr val="bg1"/>
                </a:solidFill>
                <a:latin typeface="Calibri" panose="020F0502020204030204" pitchFamily="34" charset="0"/>
                <a:cs typeface="Calibri" panose="020F0502020204030204" pitchFamily="34" charset="0"/>
              </a:rPr>
              <a:t> ve doğrulama kodu bilgileri ile belgenin Dijital Türkiye (e-Devlet) üzerinden doğrulaması yapılarak kaydedilmelidir. </a:t>
            </a:r>
          </a:p>
          <a:p>
            <a:pPr>
              <a:spcAft>
                <a:spcPts val="600"/>
              </a:spcAft>
            </a:pPr>
            <a:r>
              <a:rPr lang="tr-TR" sz="2000" dirty="0">
                <a:solidFill>
                  <a:srgbClr val="C00000"/>
                </a:solidFill>
                <a:latin typeface="Calibri" panose="020F0502020204030204" pitchFamily="34" charset="0"/>
                <a:cs typeface="Calibri" panose="020F0502020204030204" pitchFamily="34" charset="0"/>
              </a:rPr>
              <a:t>Doğrulanamayan belgeye ait çıktı, işleme alınmamalıdır.</a:t>
            </a:r>
          </a:p>
        </p:txBody>
      </p:sp>
      <p:sp>
        <p:nvSpPr>
          <p:cNvPr id="233" name="Freeform: Shape 96">
            <a:extLst>
              <a:ext uri="{FF2B5EF4-FFF2-40B4-BE49-F238E27FC236}">
                <a16:creationId xmlns:a16="http://schemas.microsoft.com/office/drawing/2014/main" xmlns="" id="{DF375085-4E9E-4CD4-B48E-19513A46CF85}"/>
              </a:ext>
            </a:extLst>
          </p:cNvPr>
          <p:cNvSpPr/>
          <p:nvPr/>
        </p:nvSpPr>
        <p:spPr>
          <a:xfrm flipV="1">
            <a:off x="2591619" y="3536726"/>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234" name="Picture 3" descr="D:\Fullppt\005-PNG이미지\magnifying-glass-189254.png">
            <a:extLst>
              <a:ext uri="{FF2B5EF4-FFF2-40B4-BE49-F238E27FC236}">
                <a16:creationId xmlns:a16="http://schemas.microsoft.com/office/drawing/2014/main" xmlns="" id="{F7A82109-9EDB-492D-AFC4-DDEFEE76D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04310">
            <a:off x="551133" y="2276139"/>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84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234"/>
                                        </p:tgtEl>
                                      </p:cBhvr>
                                      <p:by x="50000" y="50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8" name="Freeform: Shape 31">
            <a:extLst>
              <a:ext uri="{FF2B5EF4-FFF2-40B4-BE49-F238E27FC236}">
                <a16:creationId xmlns:a16="http://schemas.microsoft.com/office/drawing/2014/main" xmlns="" id="{900CB87D-CBB8-491D-A42F-A62171996552}"/>
              </a:ext>
            </a:extLst>
          </p:cNvPr>
          <p:cNvSpPr/>
          <p:nvPr/>
        </p:nvSpPr>
        <p:spPr>
          <a:xfrm>
            <a:off x="3160642" y="4283764"/>
            <a:ext cx="1133061" cy="2574235"/>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accent5">
              <a:lumMod val="50000"/>
            </a:schemeClr>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9" name="Freeform: Shape 29">
            <a:extLst>
              <a:ext uri="{FF2B5EF4-FFF2-40B4-BE49-F238E27FC236}">
                <a16:creationId xmlns:a16="http://schemas.microsoft.com/office/drawing/2014/main" xmlns="" id="{F06268C0-8316-4D9E-8425-63C5FF429E51}"/>
              </a:ext>
            </a:extLst>
          </p:cNvPr>
          <p:cNvSpPr/>
          <p:nvPr/>
        </p:nvSpPr>
        <p:spPr>
          <a:xfrm>
            <a:off x="10724322" y="4283765"/>
            <a:ext cx="1232451" cy="2574235"/>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accent5">
              <a:lumMod val="50000"/>
            </a:schemeClr>
          </a:solidFill>
          <a:ln w="9525" cap="flat">
            <a:noFill/>
            <a:prstDash val="solid"/>
            <a:miter/>
          </a:ln>
        </p:spPr>
        <p:txBody>
          <a:bodyPr rtlCol="0" anchor="ctr"/>
          <a:lstStyle/>
          <a:p>
            <a:endParaRPr lang="en-US"/>
          </a:p>
        </p:txBody>
      </p:sp>
      <p:grpSp>
        <p:nvGrpSpPr>
          <p:cNvPr id="13" name="Google Shape;348;p13"/>
          <p:cNvGrpSpPr/>
          <p:nvPr/>
        </p:nvGrpSpPr>
        <p:grpSpPr>
          <a:xfrm flipH="1">
            <a:off x="4293703" y="4373214"/>
            <a:ext cx="805481" cy="688241"/>
            <a:chOff x="6986665" y="3298709"/>
            <a:chExt cx="1817809" cy="1077669"/>
          </a:xfrm>
        </p:grpSpPr>
        <p:sp>
          <p:nvSpPr>
            <p:cNvPr id="14"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2" name="Picture 4" descr="Envelope Icon - Envelope Meaning, HD Png Download - kindpng"/>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421614" y="4884447"/>
            <a:ext cx="1391599" cy="9299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59790" y="1793171"/>
            <a:ext cx="10064532" cy="1015663"/>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Zorunlu hâllerde veya olağanüstü durumlarda fiziksel ortamda hazırlanan belgenin muhatap idareye doğru şekilde ulaşması amacıyla bilgilerin eksiksiz yazılması gerekir. </a:t>
            </a:r>
          </a:p>
          <a:p>
            <a:pPr algn="just"/>
            <a:endParaRPr lang="tr-TR" sz="2000" dirty="0">
              <a:latin typeface="Calibri" panose="020F0502020204030204" pitchFamily="34" charset="0"/>
              <a:cs typeface="Calibri" panose="020F0502020204030204" pitchFamily="34" charset="0"/>
            </a:endParaRPr>
          </a:p>
        </p:txBody>
      </p:sp>
      <p:sp>
        <p:nvSpPr>
          <p:cNvPr id="5" name="Dikdörtgen 4"/>
          <p:cNvSpPr/>
          <p:nvPr/>
        </p:nvSpPr>
        <p:spPr>
          <a:xfrm>
            <a:off x="659790" y="2716501"/>
            <a:ext cx="9746480" cy="707886"/>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Belge, muhatap tarafından zarf dışındaki bilgiler dikkate alınarak teslim alınır, kayıt ve havale işlemlerine başlanır. Bu nedenle ilgili tüm bilgiler eksiksiz olmalıdır. </a:t>
            </a:r>
          </a:p>
        </p:txBody>
      </p:sp>
    </p:spTree>
    <p:extLst>
      <p:ext uri="{BB962C8B-B14F-4D97-AF65-F5344CB8AC3E}">
        <p14:creationId xmlns:p14="http://schemas.microsoft.com/office/powerpoint/2010/main" val="100496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3.75E-6 -1.48148E-6 L 0.11654 0.09236 " pathEditMode="relative" rAng="0" ptsTypes="AA">
                                      <p:cBhvr>
                                        <p:cTn id="14" dur="2250" fill="hold"/>
                                        <p:tgtEl>
                                          <p:spTgt spid="13"/>
                                        </p:tgtEl>
                                        <p:attrNameLst>
                                          <p:attrName>ppt_x</p:attrName>
                                          <p:attrName>ppt_y</p:attrName>
                                        </p:attrNameLst>
                                      </p:cBhvr>
                                      <p:rCtr x="5078" y="4444"/>
                                    </p:animMotion>
                                  </p:childTnLst>
                                </p:cTn>
                              </p:par>
                            </p:childTnLst>
                          </p:cTn>
                        </p:par>
                        <p:par>
                          <p:cTn id="15" fill="hold">
                            <p:stCondLst>
                              <p:cond delay="325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3250"/>
                            </p:stCondLst>
                            <p:childTnLst>
                              <p:par>
                                <p:cTn id="19" presetID="42" presetClass="path" presetSubtype="0" accel="50000" decel="50000" fill="hold" nodeType="afterEffect">
                                  <p:stCondLst>
                                    <p:cond delay="0"/>
                                  </p:stCondLst>
                                  <p:childTnLst>
                                    <p:animMotion origin="layout" path="M -2.70833E-6 -2.59259E-6 L 0.30013 0.00602 " pathEditMode="relative" rAng="0" ptsTypes="AA">
                                      <p:cBhvr>
                                        <p:cTn id="20" dur="2500" fill="hold"/>
                                        <p:tgtEl>
                                          <p:spTgt spid="22"/>
                                        </p:tgtEl>
                                        <p:attrNameLst>
                                          <p:attrName>ppt_x</p:attrName>
                                          <p:attrName>ppt_y</p:attrName>
                                        </p:attrNameLst>
                                      </p:cBhvr>
                                      <p:rCtr x="1500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6" name="Resim 5"/>
          <p:cNvPicPr>
            <a:picLocks noChangeAspect="1"/>
          </p:cNvPicPr>
          <p:nvPr/>
        </p:nvPicPr>
        <p:blipFill rotWithShape="1">
          <a:blip r:embed="rId3"/>
          <a:srcRect l="1117" t="2754" r="910" b="4114"/>
          <a:stretch/>
        </p:blipFill>
        <p:spPr>
          <a:xfrm>
            <a:off x="2971800" y="2027583"/>
            <a:ext cx="6261652" cy="2723322"/>
          </a:xfrm>
          <a:prstGeom prst="rect">
            <a:avLst/>
          </a:prstGeom>
          <a:effectLst>
            <a:glow rad="63500">
              <a:schemeClr val="accent6">
                <a:satMod val="175000"/>
                <a:alpha val="40000"/>
              </a:schemeClr>
            </a:glow>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4" name="Dikdörtgen 23"/>
          <p:cNvSpPr/>
          <p:nvPr/>
        </p:nvSpPr>
        <p:spPr>
          <a:xfrm>
            <a:off x="2980546" y="2159941"/>
            <a:ext cx="2505853" cy="93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nvCxnSpPr>
        <p:spPr>
          <a:xfrm flipH="1" flipV="1">
            <a:off x="2305878" y="2625505"/>
            <a:ext cx="674669" cy="41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5267739" y="3590967"/>
            <a:ext cx="2216426" cy="5442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p:cNvCxnSpPr/>
          <p:nvPr/>
        </p:nvCxnSpPr>
        <p:spPr>
          <a:xfrm>
            <a:off x="6475645" y="4156503"/>
            <a:ext cx="0" cy="1121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27"/>
          <p:cNvSpPr/>
          <p:nvPr/>
        </p:nvSpPr>
        <p:spPr>
          <a:xfrm>
            <a:off x="8496697" y="2123412"/>
            <a:ext cx="637364" cy="2070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9" name="Düz Ok Bağlayıcısı 28"/>
          <p:cNvCxnSpPr/>
          <p:nvPr/>
        </p:nvCxnSpPr>
        <p:spPr>
          <a:xfrm>
            <a:off x="9134061" y="2226955"/>
            <a:ext cx="894522" cy="3985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p:nvPr/>
        </p:nvSpPr>
        <p:spPr>
          <a:xfrm>
            <a:off x="-163353" y="1132789"/>
            <a:ext cx="3313523" cy="1492716"/>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Sol Üst Köşede</a:t>
            </a:r>
          </a:p>
          <a:p>
            <a:pPr algn="ctr"/>
            <a:r>
              <a:rPr lang="tr-TR" sz="1400" dirty="0">
                <a:solidFill>
                  <a:schemeClr val="tx2">
                    <a:lumMod val="25000"/>
                  </a:schemeClr>
                </a:solidFill>
              </a:rPr>
              <a:t>Gönderen idarenin adı, </a:t>
            </a:r>
          </a:p>
          <a:p>
            <a:pPr algn="ctr"/>
            <a:r>
              <a:rPr lang="tr-TR" sz="1400" dirty="0">
                <a:solidFill>
                  <a:schemeClr val="tx2">
                    <a:lumMod val="25000"/>
                  </a:schemeClr>
                </a:solidFill>
              </a:rPr>
              <a:t>belgenin tarihi ve sayısına yer verilir.</a:t>
            </a:r>
          </a:p>
          <a:p>
            <a:pPr algn="ctr"/>
            <a:r>
              <a:rPr lang="tr-TR" sz="1400" dirty="0">
                <a:solidFill>
                  <a:schemeClr val="tx2">
                    <a:lumMod val="25000"/>
                  </a:schemeClr>
                </a:solidFill>
              </a:rPr>
              <a:t>İhtiyaç duyulması halinde gönderen idarenin adres bilgisi belirtilebilir.  </a:t>
            </a:r>
          </a:p>
        </p:txBody>
      </p:sp>
      <p:sp>
        <p:nvSpPr>
          <p:cNvPr id="31" name="Metin kutusu 30"/>
          <p:cNvSpPr txBox="1"/>
          <p:nvPr/>
        </p:nvSpPr>
        <p:spPr>
          <a:xfrm>
            <a:off x="5108593" y="5147822"/>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Zarfın Ortasında</a:t>
            </a:r>
          </a:p>
          <a:p>
            <a:pPr algn="ctr"/>
            <a:r>
              <a:rPr lang="tr-TR" sz="1400" dirty="0">
                <a:solidFill>
                  <a:schemeClr val="tx2">
                    <a:lumMod val="25000"/>
                  </a:schemeClr>
                </a:solidFill>
              </a:rPr>
              <a:t>M</a:t>
            </a:r>
            <a:r>
              <a:rPr lang="es-ES" sz="1400" dirty="0">
                <a:solidFill>
                  <a:schemeClr val="tx2">
                    <a:lumMod val="25000"/>
                  </a:schemeClr>
                </a:solidFill>
              </a:rPr>
              <a:t>uhatabın adı ve adres bilgisi </a:t>
            </a:r>
            <a:r>
              <a:rPr lang="tr-TR" sz="1400" dirty="0">
                <a:solidFill>
                  <a:schemeClr val="tx2">
                    <a:lumMod val="25000"/>
                  </a:schemeClr>
                </a:solidFill>
              </a:rPr>
              <a:t>kısaltma kullanılmadan kullanılır.</a:t>
            </a:r>
          </a:p>
        </p:txBody>
      </p:sp>
      <p:sp>
        <p:nvSpPr>
          <p:cNvPr id="32" name="Metin kutusu 31"/>
          <p:cNvSpPr txBox="1"/>
          <p:nvPr/>
        </p:nvSpPr>
        <p:spPr>
          <a:xfrm>
            <a:off x="9298895" y="2452433"/>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Sağ Üst Köşede</a:t>
            </a:r>
          </a:p>
          <a:p>
            <a:pPr algn="ctr"/>
            <a:r>
              <a:rPr lang="tr-TR" sz="1400" dirty="0">
                <a:solidFill>
                  <a:schemeClr val="tx2">
                    <a:lumMod val="25000"/>
                  </a:schemeClr>
                </a:solidFill>
              </a:rPr>
              <a:t>Varsa süre ve kişiye özel bilgisi, kırmızı renkli ve büyük harfle belirtilir. </a:t>
            </a:r>
          </a:p>
        </p:txBody>
      </p:sp>
    </p:spTree>
    <p:extLst>
      <p:ext uri="{BB962C8B-B14F-4D97-AF65-F5344CB8AC3E}">
        <p14:creationId xmlns:p14="http://schemas.microsoft.com/office/powerpoint/2010/main" val="30496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125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040616" y="2187537"/>
            <a:ext cx="1654628" cy="338554"/>
          </a:xfrm>
          <a:prstGeom prst="rect">
            <a:avLst/>
          </a:prstGeom>
          <a:noFill/>
        </p:spPr>
        <p:txBody>
          <a:bodyPr wrap="square" rtlCol="0">
            <a:spAutoFit/>
          </a:bodyPr>
          <a:lstStyle/>
          <a:p>
            <a:r>
              <a:rPr lang="tr-TR" sz="1600" b="1" dirty="0">
                <a:solidFill>
                  <a:srgbClr val="252831"/>
                </a:solidFill>
                <a:latin typeface="Bahnschrift" panose="020B0502040204020203" pitchFamily="34" charset="0"/>
              </a:rPr>
              <a:t>Fiziksel Ortam</a:t>
            </a:r>
          </a:p>
        </p:txBody>
      </p:sp>
      <p:sp>
        <p:nvSpPr>
          <p:cNvPr id="15" name="Metin kutusu 14"/>
          <p:cNvSpPr txBox="1"/>
          <p:nvPr/>
        </p:nvSpPr>
        <p:spPr>
          <a:xfrm>
            <a:off x="4180559" y="3370046"/>
            <a:ext cx="3909551" cy="400110"/>
          </a:xfrm>
          <a:prstGeom prst="rect">
            <a:avLst/>
          </a:prstGeom>
          <a:noFill/>
        </p:spPr>
        <p:txBody>
          <a:bodyPr wrap="square" rtlCol="0">
            <a:spAutoFit/>
          </a:bodyPr>
          <a:lstStyle/>
          <a:p>
            <a:pPr algn="ctr"/>
            <a:r>
              <a:rPr lang="tr-TR" sz="2000" b="1" dirty="0">
                <a:solidFill>
                  <a:srgbClr val="252831"/>
                </a:solidFill>
                <a:latin typeface="Bahnschrift" panose="020B0502040204020203" pitchFamily="34" charset="0"/>
              </a:rPr>
              <a:t>Belge Yönetimi</a:t>
            </a:r>
          </a:p>
        </p:txBody>
      </p:sp>
      <p:sp>
        <p:nvSpPr>
          <p:cNvPr id="16" name="Metin kutusu 15"/>
          <p:cNvSpPr txBox="1"/>
          <p:nvPr/>
        </p:nvSpPr>
        <p:spPr>
          <a:xfrm>
            <a:off x="2573643" y="2169984"/>
            <a:ext cx="1797416" cy="338554"/>
          </a:xfrm>
          <a:prstGeom prst="rect">
            <a:avLst/>
          </a:prstGeom>
          <a:noFill/>
        </p:spPr>
        <p:txBody>
          <a:bodyPr wrap="square" rtlCol="0">
            <a:spAutoFit/>
          </a:bodyPr>
          <a:lstStyle/>
          <a:p>
            <a:pPr algn="ctr"/>
            <a:r>
              <a:rPr lang="tr-TR" sz="1600" b="1" dirty="0">
                <a:solidFill>
                  <a:srgbClr val="252831"/>
                </a:solidFill>
                <a:latin typeface="Bahnschrift" panose="020B0502040204020203" pitchFamily="34" charset="0"/>
              </a:rPr>
              <a:t>Elektronik Ortam</a:t>
            </a:r>
          </a:p>
        </p:txBody>
      </p:sp>
      <p:sp>
        <p:nvSpPr>
          <p:cNvPr id="4" name="Yuvarlatılmış Dikdörtgen 3"/>
          <p:cNvSpPr/>
          <p:nvPr/>
        </p:nvSpPr>
        <p:spPr>
          <a:xfrm>
            <a:off x="2469696" y="4034970"/>
            <a:ext cx="7358743" cy="1950194"/>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5" name="Metin kutusu 4"/>
          <p:cNvSpPr txBox="1"/>
          <p:nvPr/>
        </p:nvSpPr>
        <p:spPr>
          <a:xfrm>
            <a:off x="2902147" y="4205872"/>
            <a:ext cx="6493841" cy="1051570"/>
          </a:xfrm>
          <a:prstGeom prst="rect">
            <a:avLst/>
          </a:prstGeom>
          <a:noFill/>
        </p:spPr>
        <p:txBody>
          <a:bodyPr wrap="square" rtlCol="0">
            <a:spAutoFit/>
          </a:bodyPr>
          <a:lstStyle/>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Belgenin;</a:t>
            </a:r>
          </a:p>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Üretim, Dağıtım, Saklama ve Tasfiye Sürecinin Planlanması</a:t>
            </a:r>
            <a:endParaRPr lang="tr-TR" altLang="tr-TR" dirty="0">
              <a:solidFill>
                <a:srgbClr val="252831"/>
              </a:solidFill>
              <a:latin typeface="Bahnschrift" panose="020B0502040204020203" pitchFamily="34" charset="0"/>
              <a:cs typeface="Times New Roman" panose="02020603050405020304" pitchFamily="18" charset="0"/>
            </a:endParaRPr>
          </a:p>
          <a:p>
            <a:endParaRPr lang="tr-TR" dirty="0">
              <a:solidFill>
                <a:srgbClr val="252831"/>
              </a:solidFill>
            </a:endParaRPr>
          </a:p>
        </p:txBody>
      </p:sp>
      <p:sp>
        <p:nvSpPr>
          <p:cNvPr id="20" name="Metin kutusu 19"/>
          <p:cNvSpPr txBox="1"/>
          <p:nvPr/>
        </p:nvSpPr>
        <p:spPr>
          <a:xfrm>
            <a:off x="1490618" y="4856266"/>
            <a:ext cx="9316895" cy="892552"/>
          </a:xfrm>
          <a:prstGeom prst="rect">
            <a:avLst/>
          </a:prstGeom>
          <a:noFill/>
        </p:spPr>
        <p:txBody>
          <a:bodyPr wrap="square" rtlCol="0">
            <a:spAutoFit/>
          </a:bodyPr>
          <a:lstStyle/>
          <a:p>
            <a:pPr algn="ctr"/>
            <a:r>
              <a:rPr lang="tr-TR" sz="2600" dirty="0">
                <a:latin typeface="Bahnschrift" panose="020B0502040204020203" pitchFamily="34" charset="0"/>
                <a:cs typeface="Times New Roman" panose="02020603050405020304" pitchFamily="18" charset="0"/>
              </a:rPr>
              <a:t>=</a:t>
            </a:r>
          </a:p>
          <a:p>
            <a:pPr algn="ctr"/>
            <a:r>
              <a:rPr lang="tr-TR" sz="2600" dirty="0">
                <a:latin typeface="Bahnschrift" panose="020B0502040204020203" pitchFamily="34" charset="0"/>
                <a:cs typeface="Times New Roman" panose="02020603050405020304" pitchFamily="18" charset="0"/>
              </a:rPr>
              <a:t>Kurumsallaşma </a:t>
            </a:r>
            <a:endParaRPr lang="tr-TR" sz="2400" i="1" dirty="0">
              <a:solidFill>
                <a:srgbClr val="FFFFFF"/>
              </a:solidFill>
            </a:endParaRPr>
          </a:p>
        </p:txBody>
      </p:sp>
      <p:pic>
        <p:nvPicPr>
          <p:cNvPr id="21" name="Resim 20"/>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22"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Yönetimi</a:t>
            </a:r>
          </a:p>
        </p:txBody>
      </p:sp>
      <p:sp>
        <p:nvSpPr>
          <p:cNvPr id="30" name="Freeform: Shape 2">
            <a:extLst>
              <a:ext uri="{FF2B5EF4-FFF2-40B4-BE49-F238E27FC236}">
                <a16:creationId xmlns:a16="http://schemas.microsoft.com/office/drawing/2014/main" xmlns="" id="{E9647152-983C-49E8-9F34-F9883A63DBB6}"/>
              </a:ext>
            </a:extLst>
          </p:cNvPr>
          <p:cNvSpPr/>
          <p:nvPr/>
        </p:nvSpPr>
        <p:spPr>
          <a:xfrm>
            <a:off x="4371059" y="1469380"/>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
        <p:nvSpPr>
          <p:cNvPr id="31" name="Freeform: Shape 4">
            <a:extLst>
              <a:ext uri="{FF2B5EF4-FFF2-40B4-BE49-F238E27FC236}">
                <a16:creationId xmlns:a16="http://schemas.microsoft.com/office/drawing/2014/main" xmlns="" id="{0CE3B5B2-728D-403D-9D87-14149A2E1A61}"/>
              </a:ext>
            </a:extLst>
          </p:cNvPr>
          <p:cNvSpPr/>
          <p:nvPr/>
        </p:nvSpPr>
        <p:spPr>
          <a:xfrm rot="16200000" flipV="1">
            <a:off x="6270836" y="1646866"/>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264573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500" fill="hold"/>
                                        <p:tgtEl>
                                          <p:spTgt spid="15"/>
                                        </p:tgtEl>
                                      </p:cBhvr>
                                      <p:by x="150000" y="150000"/>
                                    </p:animScale>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0"/>
                                        <p:tgtEl>
                                          <p:spTgt spid="20"/>
                                        </p:tgtEl>
                                      </p:cBhvr>
                                    </p:animEffect>
                                  </p:childTnLst>
                                </p:cTn>
                              </p:par>
                              <p:par>
                                <p:cTn id="14" presetID="42" presetClass="path" presetSubtype="0" accel="50000" decel="50000" fill="hold" grpId="1" nodeType="withEffect">
                                  <p:stCondLst>
                                    <p:cond delay="0"/>
                                  </p:stCondLst>
                                  <p:childTnLst>
                                    <p:animMotion origin="layout" path="M 5.55112E-17 -4.07407E-6 L 0.02617 0.00116 " pathEditMode="relative" rAng="0" ptsTypes="AA">
                                      <p:cBhvr>
                                        <p:cTn id="15" dur="2000" fill="hold"/>
                                        <p:tgtEl>
                                          <p:spTgt spid="30"/>
                                        </p:tgtEl>
                                        <p:attrNameLst>
                                          <p:attrName>ppt_x</p:attrName>
                                          <p:attrName>ppt_y</p:attrName>
                                        </p:attrNameLst>
                                      </p:cBhvr>
                                      <p:rCtr x="1302" y="46"/>
                                    </p:animMotion>
                                  </p:childTnLst>
                                </p:cTn>
                              </p:par>
                              <p:par>
                                <p:cTn id="16" presetID="42" presetClass="path" presetSubtype="0" accel="50000" decel="50000" fill="hold" grpId="1" nodeType="withEffect">
                                  <p:stCondLst>
                                    <p:cond delay="0"/>
                                  </p:stCondLst>
                                  <p:childTnLst>
                                    <p:animMotion origin="layout" path="M -0.01484 1.48148E-6 L -0.0276 0.00116 " pathEditMode="relative" rAng="0" ptsTypes="AA">
                                      <p:cBhvr>
                                        <p:cTn id="17" dur="2000" fill="hold"/>
                                        <p:tgtEl>
                                          <p:spTgt spid="31"/>
                                        </p:tgtEl>
                                        <p:attrNameLst>
                                          <p:attrName>ppt_x</p:attrName>
                                          <p:attrName>ppt_y</p:attrName>
                                        </p:attrNameLst>
                                      </p:cBhvr>
                                      <p:rCtr x="-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0" grpId="0" animBg="1"/>
      <p:bldP spid="30" grpId="1" animBg="1"/>
      <p:bldP spid="31" grpId="0" animBg="1"/>
      <p:bldP spid="31"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75366" y="1768487"/>
            <a:ext cx="9722181" cy="1477328"/>
          </a:xfrm>
          <a:prstGeom prst="rect">
            <a:avLst/>
          </a:prstGeom>
        </p:spPr>
        <p:txBody>
          <a:bodyPr wrap="square">
            <a:spAutoFit/>
          </a:bodyPr>
          <a:lstStyle/>
          <a:p>
            <a:r>
              <a:rPr lang="tr-TR" dirty="0">
                <a:solidFill>
                  <a:schemeClr val="tx2">
                    <a:lumMod val="25000"/>
                  </a:schemeClr>
                </a:solidFill>
              </a:rPr>
              <a:t>Fiziksel ortamda alınan belgeler için gelen belge kaydında kullanılacak etiket/kaşe üst yazının ilk sayfasının ön veya arka yüzüne basılabilir.</a:t>
            </a:r>
          </a:p>
          <a:p>
            <a:endParaRPr lang="tr-TR" dirty="0">
              <a:solidFill>
                <a:schemeClr val="tx2">
                  <a:lumMod val="25000"/>
                </a:schemeClr>
              </a:solidFill>
            </a:endParaRPr>
          </a:p>
          <a:p>
            <a:r>
              <a:rPr lang="tr-TR" dirty="0">
                <a:solidFill>
                  <a:schemeClr val="tx2">
                    <a:lumMod val="25000"/>
                  </a:schemeClr>
                </a:solidFill>
              </a:rPr>
              <a:t>Birime fiziksel ortamda gelen belgelerle ilgili havale, talimat ve benzeri işlemler, üst yazının ilk sayfasının ön veya arka yüzüne kaşe basılarak belge üzerinde gösterilebilir.</a:t>
            </a:r>
          </a:p>
        </p:txBody>
      </p:sp>
      <p:pic>
        <p:nvPicPr>
          <p:cNvPr id="10" name="Resim 9">
            <a:extLst>
              <a:ext uri="{FF2B5EF4-FFF2-40B4-BE49-F238E27FC236}">
                <a16:creationId xmlns:a16="http://schemas.microsoft.com/office/drawing/2014/main" xmlns="" id="{B4D4A7B7-B0E7-4D45-B79C-91E6AC679CF3}"/>
              </a:ext>
            </a:extLst>
          </p:cNvPr>
          <p:cNvPicPr>
            <a:picLocks noChangeAspect="1"/>
          </p:cNvPicPr>
          <p:nvPr/>
        </p:nvPicPr>
        <p:blipFill rotWithShape="1">
          <a:blip r:embed="rId4"/>
          <a:srcRect l="1506" t="2984" r="2627" b="4438"/>
          <a:stretch/>
        </p:blipFill>
        <p:spPr>
          <a:xfrm>
            <a:off x="3319669" y="3945835"/>
            <a:ext cx="3786809" cy="2236304"/>
          </a:xfrm>
          <a:prstGeom prst="rect">
            <a:avLst/>
          </a:prstGeom>
          <a:ln>
            <a:solidFill>
              <a:schemeClr val="accent1"/>
            </a:solidFill>
          </a:ln>
        </p:spPr>
      </p:pic>
      <p:sp>
        <p:nvSpPr>
          <p:cNvPr id="11" name="Dikdörtgen 10">
            <a:extLst>
              <a:ext uri="{FF2B5EF4-FFF2-40B4-BE49-F238E27FC236}">
                <a16:creationId xmlns:a16="http://schemas.microsoft.com/office/drawing/2014/main" xmlns="" id="{C9EEB486-4AE9-47DB-AA28-F9F105CFB324}"/>
              </a:ext>
            </a:extLst>
          </p:cNvPr>
          <p:cNvSpPr/>
          <p:nvPr/>
        </p:nvSpPr>
        <p:spPr>
          <a:xfrm>
            <a:off x="3409124" y="347115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Etiket Örneği</a:t>
            </a:r>
          </a:p>
        </p:txBody>
      </p:sp>
      <p:pic>
        <p:nvPicPr>
          <p:cNvPr id="12" name="Resim 11"/>
          <p:cNvPicPr>
            <a:picLocks noChangeAspect="1"/>
          </p:cNvPicPr>
          <p:nvPr/>
        </p:nvPicPr>
        <p:blipFill rotWithShape="1">
          <a:blip r:embed="rId5"/>
          <a:srcRect l="1577" t="3290" r="900" b="2559"/>
          <a:stretch/>
        </p:blipFill>
        <p:spPr>
          <a:xfrm>
            <a:off x="7901609" y="4373217"/>
            <a:ext cx="4114800" cy="2236305"/>
          </a:xfrm>
          <a:prstGeom prst="rect">
            <a:avLst/>
          </a:prstGeom>
          <a:ln>
            <a:solidFill>
              <a:schemeClr val="accent1"/>
            </a:solidFill>
          </a:ln>
        </p:spPr>
      </p:pic>
      <p:sp>
        <p:nvSpPr>
          <p:cNvPr id="13" name="Dikdörtgen 12">
            <a:extLst>
              <a:ext uri="{FF2B5EF4-FFF2-40B4-BE49-F238E27FC236}">
                <a16:creationId xmlns:a16="http://schemas.microsoft.com/office/drawing/2014/main" xmlns="" id="{C9EEB486-4AE9-47DB-AA28-F9F105CFB324}"/>
              </a:ext>
            </a:extLst>
          </p:cNvPr>
          <p:cNvSpPr/>
          <p:nvPr/>
        </p:nvSpPr>
        <p:spPr>
          <a:xfrm>
            <a:off x="8118643" y="387126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Kaşe Örneği</a:t>
            </a:r>
          </a:p>
        </p:txBody>
      </p:sp>
    </p:spTree>
    <p:extLst>
      <p:ext uri="{BB962C8B-B14F-4D97-AF65-F5344CB8AC3E}">
        <p14:creationId xmlns:p14="http://schemas.microsoft.com/office/powerpoint/2010/main" val="19434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520E1-0AE0-4347-860A-FD137210E96A}"/>
              </a:ext>
            </a:extLst>
          </p:cNvPr>
          <p:cNvSpPr txBox="1">
            <a:spLocks/>
          </p:cNvSpPr>
          <p:nvPr/>
        </p:nvSpPr>
        <p:spPr>
          <a:xfrm>
            <a:off x="4204252" y="285450"/>
            <a:ext cx="7800935"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ÇEŞİTLİ</a:t>
            </a:r>
            <a:r>
              <a:rPr kumimoji="0" lang="tr-TR" sz="5400" b="1" i="0" u="none" strike="noStrike" kern="1200" cap="none" spc="0" normalizeH="0" noProof="0" dirty="0">
                <a:ln>
                  <a:noFill/>
                </a:ln>
                <a:solidFill>
                  <a:sysClr val="window" lastClr="FFFFFF"/>
                </a:solidFill>
                <a:effectLst/>
                <a:uLnTx/>
                <a:uFillTx/>
                <a:latin typeface="Calibri Light" panose="020F0302020204030204"/>
                <a:ea typeface="+mj-ea"/>
                <a:cs typeface="+mj-cs"/>
              </a:rPr>
              <a:t> ve SON HÜKÜMLER</a:t>
            </a:r>
            <a:endPar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6351104" y="531898"/>
            <a:ext cx="6418328"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Görüş, Bilgi ve Belge Taleplerinde Süre</a:t>
            </a:r>
          </a:p>
          <a:p>
            <a:pPr lvl="0">
              <a:buFont typeface="Wingdings" panose="05000000000000000000" pitchFamily="2" charset="2"/>
              <a:buChar char="§"/>
            </a:pPr>
            <a:r>
              <a:rPr lang="tr-TR" sz="3200" dirty="0">
                <a:solidFill>
                  <a:prstClr val="white"/>
                </a:solidFill>
                <a:latin typeface="Calibri" panose="020F0502020204030204"/>
              </a:rPr>
              <a:t>Tekit Yazısı</a:t>
            </a:r>
          </a:p>
          <a:p>
            <a:pPr lvl="0">
              <a:buFont typeface="Wingdings" panose="05000000000000000000" pitchFamily="2" charset="2"/>
              <a:buChar char="§"/>
            </a:pPr>
            <a:r>
              <a:rPr lang="tr-TR" sz="3200" dirty="0">
                <a:solidFill>
                  <a:prstClr val="white"/>
                </a:solidFill>
                <a:latin typeface="Calibri" panose="020F0502020204030204"/>
              </a:rPr>
              <a:t>Uygun Yazılmayan Belgeler</a:t>
            </a:r>
          </a:p>
        </p:txBody>
      </p:sp>
    </p:spTree>
    <p:extLst>
      <p:ext uri="{BB962C8B-B14F-4D97-AF65-F5344CB8AC3E}">
        <p14:creationId xmlns:p14="http://schemas.microsoft.com/office/powerpoint/2010/main" val="22452130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33: Görüş, Bilgi ve Belge Taleplerinde Süre</a:t>
            </a:r>
          </a:p>
        </p:txBody>
      </p:sp>
      <p:grpSp>
        <p:nvGrpSpPr>
          <p:cNvPr id="21" name="Google Shape;348;p13"/>
          <p:cNvGrpSpPr/>
          <p:nvPr/>
        </p:nvGrpSpPr>
        <p:grpSpPr>
          <a:xfrm>
            <a:off x="609599" y="1600200"/>
            <a:ext cx="3283451" cy="2137822"/>
            <a:chOff x="6986665" y="3298709"/>
            <a:chExt cx="1817809" cy="1077669"/>
          </a:xfrm>
        </p:grpSpPr>
        <p:sp>
          <p:nvSpPr>
            <p:cNvPr id="2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 name="Dikdörtgen 47"/>
          <p:cNvSpPr/>
          <p:nvPr/>
        </p:nvSpPr>
        <p:spPr>
          <a:xfrm>
            <a:off x="4058251" y="1721272"/>
            <a:ext cx="2459693"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 Talepleri </a:t>
            </a:r>
          </a:p>
        </p:txBody>
      </p:sp>
      <p:cxnSp>
        <p:nvCxnSpPr>
          <p:cNvPr id="49" name="Elbow Connector 84">
            <a:extLst>
              <a:ext uri="{FF2B5EF4-FFF2-40B4-BE49-F238E27FC236}">
                <a16:creationId xmlns:a16="http://schemas.microsoft.com/office/drawing/2014/main" xmlns="" id="{CDCFB159-77EC-40CC-A6E1-837715CB4DAF}"/>
              </a:ext>
            </a:extLst>
          </p:cNvPr>
          <p:cNvCxnSpPr/>
          <p:nvPr/>
        </p:nvCxnSpPr>
        <p:spPr>
          <a:xfrm>
            <a:off x="4590055" y="2277076"/>
            <a:ext cx="1556745" cy="618524"/>
          </a:xfrm>
          <a:prstGeom prst="bentConnector3">
            <a:avLst>
              <a:gd name="adj1" fmla="val -1124"/>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6297811" y="2586338"/>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iş günü içinde cevaplanmalıdır.</a:t>
            </a:r>
          </a:p>
        </p:txBody>
      </p:sp>
      <p:sp>
        <p:nvSpPr>
          <p:cNvPr id="51" name="Freeform: Shape 52">
            <a:extLst>
              <a:ext uri="{FF2B5EF4-FFF2-40B4-BE49-F238E27FC236}">
                <a16:creationId xmlns:a16="http://schemas.microsoft.com/office/drawing/2014/main" xmlns="" id="{4A6574AC-E9F9-4B3B-92C8-39DA8EF6A4DB}"/>
              </a:ext>
            </a:extLst>
          </p:cNvPr>
          <p:cNvSpPr/>
          <p:nvPr/>
        </p:nvSpPr>
        <p:spPr>
          <a:xfrm>
            <a:off x="3191450" y="4361143"/>
            <a:ext cx="1958001" cy="1247246"/>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chemeClr val="bg1"/>
          </a:solidFill>
          <a:ln w="9525" cap="flat">
            <a:noFill/>
            <a:prstDash val="solid"/>
            <a:miter/>
          </a:ln>
        </p:spPr>
        <p:txBody>
          <a:bodyPr rtlCol="0" anchor="ctr"/>
          <a:lstStyle/>
          <a:p>
            <a:endParaRPr lang="en-US">
              <a:solidFill>
                <a:prstClr val="black"/>
              </a:solidFill>
            </a:endParaRPr>
          </a:p>
        </p:txBody>
      </p:sp>
      <p:sp>
        <p:nvSpPr>
          <p:cNvPr id="52" name="Freeform: Shape 53">
            <a:extLst>
              <a:ext uri="{FF2B5EF4-FFF2-40B4-BE49-F238E27FC236}">
                <a16:creationId xmlns:a16="http://schemas.microsoft.com/office/drawing/2014/main" xmlns="" id="{479DB63D-ED55-499C-AD08-BE466C9D00BE}"/>
              </a:ext>
            </a:extLst>
          </p:cNvPr>
          <p:cNvSpPr/>
          <p:nvPr/>
        </p:nvSpPr>
        <p:spPr>
          <a:xfrm>
            <a:off x="3346705" y="5112376"/>
            <a:ext cx="1705715" cy="859642"/>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chemeClr val="bg1">
              <a:lumMod val="75000"/>
            </a:schemeClr>
          </a:solidFill>
          <a:ln w="9525" cap="flat">
            <a:noFill/>
            <a:prstDash val="solid"/>
            <a:miter/>
          </a:ln>
        </p:spPr>
        <p:txBody>
          <a:bodyPr rtlCol="0" anchor="ctr"/>
          <a:lstStyle/>
          <a:p>
            <a:endParaRPr lang="en-US">
              <a:solidFill>
                <a:prstClr val="black"/>
              </a:solidFill>
            </a:endParaRPr>
          </a:p>
        </p:txBody>
      </p:sp>
      <p:sp>
        <p:nvSpPr>
          <p:cNvPr id="63" name="Freeform: Shape 65">
            <a:extLst>
              <a:ext uri="{FF2B5EF4-FFF2-40B4-BE49-F238E27FC236}">
                <a16:creationId xmlns:a16="http://schemas.microsoft.com/office/drawing/2014/main" xmlns="" id="{015EEEBD-2ADF-4A24-9485-7D3F82B8A796}"/>
              </a:ext>
            </a:extLst>
          </p:cNvPr>
          <p:cNvSpPr/>
          <p:nvPr/>
        </p:nvSpPr>
        <p:spPr>
          <a:xfrm>
            <a:off x="3346705" y="5988091"/>
            <a:ext cx="1703658" cy="59160"/>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64" name="Freeform: Shape 226">
            <a:extLst>
              <a:ext uri="{FF2B5EF4-FFF2-40B4-BE49-F238E27FC236}">
                <a16:creationId xmlns:a16="http://schemas.microsoft.com/office/drawing/2014/main" xmlns="" id="{7EF56EF6-A725-4D2C-913B-3798715CD70B}"/>
              </a:ext>
            </a:extLst>
          </p:cNvPr>
          <p:cNvSpPr/>
          <p:nvPr/>
        </p:nvSpPr>
        <p:spPr>
          <a:xfrm>
            <a:off x="3415974" y="4316216"/>
            <a:ext cx="1508955" cy="629408"/>
          </a:xfrm>
          <a:custGeom>
            <a:avLst/>
            <a:gdLst>
              <a:gd name="connsiteX0" fmla="*/ 844686 w 1704865"/>
              <a:gd name="connsiteY0" fmla="*/ 508515 h 799373"/>
              <a:gd name="connsiteX1" fmla="*/ 852045 w 1704865"/>
              <a:gd name="connsiteY1" fmla="*/ 510839 h 799373"/>
              <a:gd name="connsiteX2" fmla="*/ 865600 w 1704865"/>
              <a:gd name="connsiteY2" fmla="*/ 625478 h 799373"/>
              <a:gd name="connsiteX3" fmla="*/ 874508 w 1704865"/>
              <a:gd name="connsiteY3" fmla="*/ 793176 h 799373"/>
              <a:gd name="connsiteX4" fmla="*/ 845848 w 1704865"/>
              <a:gd name="connsiteY4" fmla="*/ 745926 h 799373"/>
              <a:gd name="connsiteX5" fmla="*/ 844686 w 1704865"/>
              <a:gd name="connsiteY5" fmla="*/ 508515 h 799373"/>
              <a:gd name="connsiteX6" fmla="*/ 1682402 w 1704865"/>
              <a:gd name="connsiteY6" fmla="*/ 321840 h 799373"/>
              <a:gd name="connsiteX7" fmla="*/ 1704865 w 1704865"/>
              <a:gd name="connsiteY7" fmla="*/ 343916 h 799373"/>
              <a:gd name="connsiteX8" fmla="*/ 1535618 w 1704865"/>
              <a:gd name="connsiteY8" fmla="*/ 589847 h 799373"/>
              <a:gd name="connsiteX9" fmla="*/ 1518190 w 1704865"/>
              <a:gd name="connsiteY9" fmla="*/ 737018 h 799373"/>
              <a:gd name="connsiteX10" fmla="*/ 1510444 w 1704865"/>
              <a:gd name="connsiteY10" fmla="*/ 799373 h 799373"/>
              <a:gd name="connsiteX11" fmla="*/ 1487982 w 1704865"/>
              <a:gd name="connsiteY11" fmla="*/ 799373 h 799373"/>
              <a:gd name="connsiteX12" fmla="*/ 1487594 w 1704865"/>
              <a:gd name="connsiteY12" fmla="*/ 793176 h 799373"/>
              <a:gd name="connsiteX13" fmla="*/ 1503473 w 1704865"/>
              <a:gd name="connsiteY13" fmla="*/ 671953 h 799373"/>
              <a:gd name="connsiteX14" fmla="*/ 1628182 w 1704865"/>
              <a:gd name="connsiteY14" fmla="*/ 388067 h 799373"/>
              <a:gd name="connsiteX15" fmla="*/ 1682402 w 1704865"/>
              <a:gd name="connsiteY15" fmla="*/ 321840 h 799373"/>
              <a:gd name="connsiteX16" fmla="*/ 21688 w 1704865"/>
              <a:gd name="connsiteY16" fmla="*/ 321840 h 799373"/>
              <a:gd name="connsiteX17" fmla="*/ 70100 w 1704865"/>
              <a:gd name="connsiteY17" fmla="*/ 387680 h 799373"/>
              <a:gd name="connsiteX18" fmla="*/ 194421 w 1704865"/>
              <a:gd name="connsiteY18" fmla="*/ 799373 h 799373"/>
              <a:gd name="connsiteX19" fmla="*/ 186287 w 1704865"/>
              <a:gd name="connsiteY19" fmla="*/ 799373 h 799373"/>
              <a:gd name="connsiteX20" fmla="*/ 169247 w 1704865"/>
              <a:gd name="connsiteY20" fmla="*/ 681248 h 799373"/>
              <a:gd name="connsiteX21" fmla="*/ 22076 w 1704865"/>
              <a:gd name="connsiteY21" fmla="*/ 370252 h 799373"/>
              <a:gd name="connsiteX22" fmla="*/ 0 w 1704865"/>
              <a:gd name="connsiteY22" fmla="*/ 345078 h 799373"/>
              <a:gd name="connsiteX23" fmla="*/ 21688 w 1704865"/>
              <a:gd name="connsiteY23" fmla="*/ 321840 h 799373"/>
              <a:gd name="connsiteX24" fmla="*/ 1062734 w 1704865"/>
              <a:gd name="connsiteY24" fmla="*/ 0 h 799373"/>
              <a:gd name="connsiteX25" fmla="*/ 1136319 w 1704865"/>
              <a:gd name="connsiteY25" fmla="*/ 76297 h 799373"/>
              <a:gd name="connsiteX26" fmla="*/ 1154522 w 1704865"/>
              <a:gd name="connsiteY26" fmla="*/ 446549 h 799373"/>
              <a:gd name="connsiteX27" fmla="*/ 1097589 w 1704865"/>
              <a:gd name="connsiteY27" fmla="*/ 349726 h 799373"/>
              <a:gd name="connsiteX28" fmla="*/ 1042207 w 1704865"/>
              <a:gd name="connsiteY28" fmla="*/ 316031 h 799373"/>
              <a:gd name="connsiteX29" fmla="*/ 998443 w 1704865"/>
              <a:gd name="connsiteY29" fmla="*/ 363281 h 799373"/>
              <a:gd name="connsiteX30" fmla="*/ 903943 w 1704865"/>
              <a:gd name="connsiteY30" fmla="*/ 463977 h 799373"/>
              <a:gd name="connsiteX31" fmla="*/ 959326 w 1704865"/>
              <a:gd name="connsiteY31" fmla="*/ 345853 h 799373"/>
              <a:gd name="connsiteX32" fmla="*/ 973269 w 1704865"/>
              <a:gd name="connsiteY32" fmla="*/ 312545 h 799373"/>
              <a:gd name="connsiteX33" fmla="*/ 1062734 w 1704865"/>
              <a:gd name="connsiteY33" fmla="*/ 0 h 799373"/>
              <a:gd name="connsiteX34" fmla="*/ 596818 w 1704865"/>
              <a:gd name="connsiteY34" fmla="*/ 0 h 799373"/>
              <a:gd name="connsiteX35" fmla="*/ 735469 w 1704865"/>
              <a:gd name="connsiteY35" fmla="*/ 328812 h 799373"/>
              <a:gd name="connsiteX36" fmla="*/ 760255 w 1704865"/>
              <a:gd name="connsiteY36" fmla="*/ 368704 h 799373"/>
              <a:gd name="connsiteX37" fmla="*/ 828419 w 1704865"/>
              <a:gd name="connsiteY37" fmla="*/ 494961 h 799373"/>
              <a:gd name="connsiteX38" fmla="*/ 714168 w 1704865"/>
              <a:gd name="connsiteY38" fmla="*/ 390780 h 799373"/>
              <a:gd name="connsiteX39" fmla="*/ 664981 w 1704865"/>
              <a:gd name="connsiteY39" fmla="*/ 347015 h 799373"/>
              <a:gd name="connsiteX40" fmla="*/ 609211 w 1704865"/>
              <a:gd name="connsiteY40" fmla="*/ 374126 h 799373"/>
              <a:gd name="connsiteX41" fmla="*/ 532915 w 1704865"/>
              <a:gd name="connsiteY41" fmla="*/ 487990 h 799373"/>
              <a:gd name="connsiteX42" fmla="*/ 515874 w 1704865"/>
              <a:gd name="connsiteY42" fmla="*/ 305962 h 799373"/>
              <a:gd name="connsiteX43" fmla="*/ 518585 w 1704865"/>
              <a:gd name="connsiteY43" fmla="*/ 116188 h 799373"/>
              <a:gd name="connsiteX44" fmla="*/ 514712 w 1704865"/>
              <a:gd name="connsiteY44" fmla="*/ 90627 h 799373"/>
              <a:gd name="connsiteX45" fmla="*/ 596818 w 1704865"/>
              <a:gd name="connsiteY45" fmla="*/ 0 h 7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4865" h="799373">
                <a:moveTo>
                  <a:pt x="844686" y="508515"/>
                </a:moveTo>
                <a:cubicBezTo>
                  <a:pt x="847009" y="509290"/>
                  <a:pt x="849721" y="510064"/>
                  <a:pt x="852045" y="510839"/>
                </a:cubicBezTo>
                <a:cubicBezTo>
                  <a:pt x="863663" y="548019"/>
                  <a:pt x="861727" y="587136"/>
                  <a:pt x="865600" y="625478"/>
                </a:cubicBezTo>
                <a:cubicBezTo>
                  <a:pt x="871022" y="681248"/>
                  <a:pt x="871796" y="737019"/>
                  <a:pt x="874508" y="793176"/>
                </a:cubicBezTo>
                <a:cubicBezTo>
                  <a:pt x="843136" y="790852"/>
                  <a:pt x="846235" y="765678"/>
                  <a:pt x="845848" y="745926"/>
                </a:cubicBezTo>
                <a:cubicBezTo>
                  <a:pt x="844299" y="666918"/>
                  <a:pt x="844686" y="587911"/>
                  <a:pt x="844686" y="508515"/>
                </a:cubicBezTo>
                <a:close/>
                <a:moveTo>
                  <a:pt x="1682402" y="321840"/>
                </a:moveTo>
                <a:cubicBezTo>
                  <a:pt x="1689760" y="329199"/>
                  <a:pt x="1697119" y="336558"/>
                  <a:pt x="1704865" y="343916"/>
                </a:cubicBezTo>
                <a:cubicBezTo>
                  <a:pt x="1632441" y="414790"/>
                  <a:pt x="1570863" y="493798"/>
                  <a:pt x="1535618" y="589847"/>
                </a:cubicBezTo>
                <a:cubicBezTo>
                  <a:pt x="1518578" y="636710"/>
                  <a:pt x="1522451" y="687833"/>
                  <a:pt x="1518190" y="737018"/>
                </a:cubicBezTo>
                <a:cubicBezTo>
                  <a:pt x="1516254" y="757933"/>
                  <a:pt x="1518578" y="779234"/>
                  <a:pt x="1510444" y="799373"/>
                </a:cubicBezTo>
                <a:cubicBezTo>
                  <a:pt x="1503086" y="799373"/>
                  <a:pt x="1495727" y="799373"/>
                  <a:pt x="1487982" y="799373"/>
                </a:cubicBezTo>
                <a:cubicBezTo>
                  <a:pt x="1487982" y="797437"/>
                  <a:pt x="1487594" y="795500"/>
                  <a:pt x="1487594" y="793176"/>
                </a:cubicBezTo>
                <a:cubicBezTo>
                  <a:pt x="1498051" y="753285"/>
                  <a:pt x="1502312" y="712619"/>
                  <a:pt x="1503473" y="671953"/>
                </a:cubicBezTo>
                <a:cubicBezTo>
                  <a:pt x="1506571" y="560412"/>
                  <a:pt x="1560405" y="471336"/>
                  <a:pt x="1628182" y="388067"/>
                </a:cubicBezTo>
                <a:cubicBezTo>
                  <a:pt x="1645997" y="365991"/>
                  <a:pt x="1664200" y="343916"/>
                  <a:pt x="1682402" y="321840"/>
                </a:cubicBezTo>
                <a:close/>
                <a:moveTo>
                  <a:pt x="21688" y="321840"/>
                </a:moveTo>
                <a:cubicBezTo>
                  <a:pt x="37567" y="343916"/>
                  <a:pt x="52284" y="367154"/>
                  <a:pt x="70100" y="387680"/>
                </a:cubicBezTo>
                <a:cubicBezTo>
                  <a:pt x="171957" y="506966"/>
                  <a:pt x="187062" y="651815"/>
                  <a:pt x="194421" y="799373"/>
                </a:cubicBezTo>
                <a:cubicBezTo>
                  <a:pt x="191323" y="799373"/>
                  <a:pt x="188611" y="799373"/>
                  <a:pt x="186287" y="799373"/>
                </a:cubicBezTo>
                <a:cubicBezTo>
                  <a:pt x="180479" y="759870"/>
                  <a:pt x="173120" y="720752"/>
                  <a:pt x="169247" y="681248"/>
                </a:cubicBezTo>
                <a:cubicBezTo>
                  <a:pt x="156854" y="560026"/>
                  <a:pt x="105730" y="457393"/>
                  <a:pt x="22076" y="370252"/>
                </a:cubicBezTo>
                <a:cubicBezTo>
                  <a:pt x="14330" y="362119"/>
                  <a:pt x="7358" y="353598"/>
                  <a:pt x="0" y="345078"/>
                </a:cubicBezTo>
                <a:cubicBezTo>
                  <a:pt x="7358" y="337332"/>
                  <a:pt x="14717" y="329586"/>
                  <a:pt x="21688" y="321840"/>
                </a:cubicBezTo>
                <a:close/>
                <a:moveTo>
                  <a:pt x="1062734" y="0"/>
                </a:moveTo>
                <a:cubicBezTo>
                  <a:pt x="1104174" y="8908"/>
                  <a:pt x="1110758" y="51897"/>
                  <a:pt x="1136319" y="76297"/>
                </a:cubicBezTo>
                <a:cubicBezTo>
                  <a:pt x="1163818" y="196358"/>
                  <a:pt x="1176211" y="317194"/>
                  <a:pt x="1154522" y="446549"/>
                </a:cubicBezTo>
                <a:cubicBezTo>
                  <a:pt x="1128573" y="413242"/>
                  <a:pt x="1112694" y="381484"/>
                  <a:pt x="1097589" y="349726"/>
                </a:cubicBezTo>
                <a:cubicBezTo>
                  <a:pt x="1086359" y="325714"/>
                  <a:pt x="1070092" y="312933"/>
                  <a:pt x="1042207" y="316031"/>
                </a:cubicBezTo>
                <a:cubicBezTo>
                  <a:pt x="1013547" y="319517"/>
                  <a:pt x="1003090" y="337719"/>
                  <a:pt x="998443" y="363281"/>
                </a:cubicBezTo>
                <a:cubicBezTo>
                  <a:pt x="988761" y="417115"/>
                  <a:pt x="957777" y="451196"/>
                  <a:pt x="903943" y="463977"/>
                </a:cubicBezTo>
                <a:cubicBezTo>
                  <a:pt x="936476" y="431057"/>
                  <a:pt x="968621" y="398524"/>
                  <a:pt x="959326" y="345853"/>
                </a:cubicBezTo>
                <a:cubicBezTo>
                  <a:pt x="957003" y="333460"/>
                  <a:pt x="965136" y="322228"/>
                  <a:pt x="973269" y="312545"/>
                </a:cubicBezTo>
                <a:cubicBezTo>
                  <a:pt x="1050728" y="221920"/>
                  <a:pt x="1087520" y="119673"/>
                  <a:pt x="1062734" y="0"/>
                </a:cubicBezTo>
                <a:close/>
                <a:moveTo>
                  <a:pt x="596818" y="0"/>
                </a:moveTo>
                <a:cubicBezTo>
                  <a:pt x="579003" y="136715"/>
                  <a:pt x="657236" y="232764"/>
                  <a:pt x="735469" y="328812"/>
                </a:cubicBezTo>
                <a:cubicBezTo>
                  <a:pt x="745539" y="341205"/>
                  <a:pt x="763355" y="352050"/>
                  <a:pt x="760255" y="368704"/>
                </a:cubicBezTo>
                <a:cubicBezTo>
                  <a:pt x="749411" y="429896"/>
                  <a:pt x="790465" y="461267"/>
                  <a:pt x="828419" y="494961"/>
                </a:cubicBezTo>
                <a:cubicBezTo>
                  <a:pt x="778846" y="473273"/>
                  <a:pt x="720365" y="462041"/>
                  <a:pt x="714168" y="390780"/>
                </a:cubicBezTo>
                <a:cubicBezTo>
                  <a:pt x="711844" y="364056"/>
                  <a:pt x="690155" y="351276"/>
                  <a:pt x="664981" y="347015"/>
                </a:cubicBezTo>
                <a:cubicBezTo>
                  <a:pt x="640195" y="342756"/>
                  <a:pt x="621604" y="351663"/>
                  <a:pt x="609211" y="374126"/>
                </a:cubicBezTo>
                <a:cubicBezTo>
                  <a:pt x="587136" y="412856"/>
                  <a:pt x="564285" y="450809"/>
                  <a:pt x="532915" y="487990"/>
                </a:cubicBezTo>
                <a:cubicBezTo>
                  <a:pt x="527106" y="427185"/>
                  <a:pt x="517810" y="366767"/>
                  <a:pt x="515874" y="305962"/>
                </a:cubicBezTo>
                <a:cubicBezTo>
                  <a:pt x="513550" y="242833"/>
                  <a:pt x="511614" y="179317"/>
                  <a:pt x="518585" y="116188"/>
                </a:cubicBezTo>
                <a:cubicBezTo>
                  <a:pt x="519359" y="108055"/>
                  <a:pt x="516261" y="99147"/>
                  <a:pt x="514712" y="90627"/>
                </a:cubicBezTo>
                <a:cubicBezTo>
                  <a:pt x="545308" y="62354"/>
                  <a:pt x="555765" y="17428"/>
                  <a:pt x="596818" y="0"/>
                </a:cubicBezTo>
                <a:close/>
              </a:path>
            </a:pathLst>
          </a:custGeom>
          <a:solidFill>
            <a:schemeClr val="bg1"/>
          </a:solidFill>
          <a:ln w="3378" cap="flat">
            <a:noFill/>
            <a:prstDash val="solid"/>
            <a:miter/>
          </a:ln>
        </p:spPr>
        <p:txBody>
          <a:bodyPr wrap="square" rtlCol="0" anchor="ctr">
            <a:noAutofit/>
          </a:bodyPr>
          <a:lstStyle/>
          <a:p>
            <a:endParaRPr lang="en-US">
              <a:solidFill>
                <a:prstClr val="black"/>
              </a:solidFill>
            </a:endParaRPr>
          </a:p>
        </p:txBody>
      </p:sp>
      <p:cxnSp>
        <p:nvCxnSpPr>
          <p:cNvPr id="65" name="Elbow Connector 84">
            <a:extLst>
              <a:ext uri="{FF2B5EF4-FFF2-40B4-BE49-F238E27FC236}">
                <a16:creationId xmlns:a16="http://schemas.microsoft.com/office/drawing/2014/main" xmlns="" id="{CDCFB159-77EC-40CC-A6E1-837715CB4DAF}"/>
              </a:ext>
            </a:extLst>
          </p:cNvPr>
          <p:cNvCxnSpPr/>
          <p:nvPr/>
        </p:nvCxnSpPr>
        <p:spPr>
          <a:xfrm>
            <a:off x="6410739" y="4610233"/>
            <a:ext cx="1083000" cy="992192"/>
          </a:xfrm>
          <a:prstGeom prst="bentConnector3">
            <a:avLst>
              <a:gd name="adj1" fmla="val 442"/>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Dikdörtgen 67"/>
          <p:cNvSpPr/>
          <p:nvPr/>
        </p:nvSpPr>
        <p:spPr>
          <a:xfrm>
            <a:off x="5273509" y="4018180"/>
            <a:ext cx="3430224"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ve Bilgi Talepleri </a:t>
            </a:r>
          </a:p>
        </p:txBody>
      </p:sp>
      <p:sp>
        <p:nvSpPr>
          <p:cNvPr id="71" name="Dikdörtgen 70"/>
          <p:cNvSpPr/>
          <p:nvPr/>
        </p:nvSpPr>
        <p:spPr>
          <a:xfrm>
            <a:off x="7683630" y="5321241"/>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iş günü içinde cevaplanmalıdır.</a:t>
            </a:r>
          </a:p>
        </p:txBody>
      </p:sp>
      <p:sp>
        <p:nvSpPr>
          <p:cNvPr id="43" name="Dikdörtgen 42"/>
          <p:cNvSpPr/>
          <p:nvPr/>
        </p:nvSpPr>
        <p:spPr>
          <a:xfrm>
            <a:off x="4459309" y="6213014"/>
            <a:ext cx="8961591" cy="400110"/>
          </a:xfrm>
          <a:prstGeom prst="rect">
            <a:avLst/>
          </a:prstGeom>
        </p:spPr>
        <p:txBody>
          <a:bodyPr wrap="square">
            <a:spAutoFit/>
          </a:bodyPr>
          <a:lstStyle/>
          <a:p>
            <a:r>
              <a:rPr lang="tr-TR" sz="20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bilgi ve belge talebinde ek süre kullanımı tamamen kaldırılmıştır.	</a:t>
            </a:r>
          </a:p>
        </p:txBody>
      </p:sp>
    </p:spTree>
    <p:extLst>
      <p:ext uri="{BB962C8B-B14F-4D97-AF65-F5344CB8AC3E}">
        <p14:creationId xmlns:p14="http://schemas.microsoft.com/office/powerpoint/2010/main" val="14109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34: Tekit Yazısı</a:t>
            </a:r>
          </a:p>
        </p:txBody>
      </p:sp>
      <p:sp>
        <p:nvSpPr>
          <p:cNvPr id="36" name="Dikdörtgen 35"/>
          <p:cNvSpPr/>
          <p:nvPr/>
        </p:nvSpPr>
        <p:spPr>
          <a:xfrm>
            <a:off x="6400800" y="3160642"/>
            <a:ext cx="4899992" cy="30214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4"/>
          <a:stretch>
            <a:fillRect/>
          </a:stretch>
        </p:blipFill>
        <p:spPr>
          <a:xfrm>
            <a:off x="6589644" y="3160642"/>
            <a:ext cx="4755874" cy="2970144"/>
          </a:xfrm>
          <a:prstGeom prst="rect">
            <a:avLst/>
          </a:prstGeom>
        </p:spPr>
      </p:pic>
      <p:sp>
        <p:nvSpPr>
          <p:cNvPr id="37" name="Google Shape;547;p33"/>
          <p:cNvSpPr/>
          <p:nvPr/>
        </p:nvSpPr>
        <p:spPr>
          <a:xfrm>
            <a:off x="6291469" y="3041374"/>
            <a:ext cx="5098773" cy="381662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Dikdörtgen 4"/>
          <p:cNvSpPr/>
          <p:nvPr/>
        </p:nvSpPr>
        <p:spPr>
          <a:xfrm>
            <a:off x="1229030" y="1200855"/>
            <a:ext cx="7905031"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Belgeye süresi içinde cevap verilmemesi durumunda</a:t>
            </a:r>
          </a:p>
        </p:txBody>
      </p:sp>
      <p:sp>
        <p:nvSpPr>
          <p:cNvPr id="6" name="Dikdörtgen 5"/>
          <p:cNvSpPr/>
          <p:nvPr/>
        </p:nvSpPr>
        <p:spPr>
          <a:xfrm>
            <a:off x="1209365" y="1781411"/>
            <a:ext cx="8193051" cy="1200329"/>
          </a:xfrm>
          <a:prstGeom prst="rect">
            <a:avLst/>
          </a:prstGeom>
        </p:spPr>
        <p:txBody>
          <a:bodyPr wrap="square">
            <a:spAutoFit/>
          </a:bodyPr>
          <a:lstStyle/>
          <a:p>
            <a:r>
              <a:rPr lang="tr-TR" sz="2000" dirty="0">
                <a:solidFill>
                  <a:schemeClr val="bg1">
                    <a:lumMod val="95000"/>
                  </a:schemeClr>
                </a:solidFill>
                <a:latin typeface="Calibri" panose="020F0502020204030204" pitchFamily="34" charset="0"/>
                <a:cs typeface="Calibri" panose="020F0502020204030204" pitchFamily="34" charset="0"/>
              </a:rPr>
              <a:t>İdare muhataptan bahsi geçen belgeye cevap verilmesini ya da belge hakkında gereğinin yapılmasını talep edebilir.</a:t>
            </a:r>
          </a:p>
          <a:p>
            <a:endParaRPr lang="tr-TR" sz="1050" dirty="0">
              <a:solidFill>
                <a:schemeClr val="bg1">
                  <a:lumMod val="95000"/>
                </a:schemeClr>
              </a:solidFill>
              <a:latin typeface="Calibri" panose="020F0502020204030204" pitchFamily="34" charset="0"/>
              <a:cs typeface="Calibri" panose="020F0502020204030204" pitchFamily="34" charset="0"/>
            </a:endParaRPr>
          </a:p>
          <a:p>
            <a:r>
              <a:rPr lang="tr-TR" sz="2000" dirty="0">
                <a:solidFill>
                  <a:schemeClr val="bg1">
                    <a:lumMod val="95000"/>
                  </a:schemeClr>
                </a:solidFill>
                <a:latin typeface="Calibri" panose="020F0502020204030204" pitchFamily="34" charset="0"/>
                <a:cs typeface="Calibri" panose="020F0502020204030204" pitchFamily="34" charset="0"/>
              </a:rPr>
              <a:t>Daha önceden gönderilen yazının ilgi tutulması zorunludur.</a:t>
            </a:r>
          </a:p>
        </p:txBody>
      </p:sp>
      <p:sp>
        <p:nvSpPr>
          <p:cNvPr id="42" name="Dikdörtgen 41"/>
          <p:cNvSpPr/>
          <p:nvPr/>
        </p:nvSpPr>
        <p:spPr>
          <a:xfrm>
            <a:off x="1602543" y="3672019"/>
            <a:ext cx="3913674" cy="2082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solidFill>
                  <a:schemeClr val="tx1"/>
                </a:solidFill>
              </a:rPr>
              <a:t>Hiyerarşi yönünden alt </a:t>
            </a:r>
            <a:r>
              <a:rPr lang="tr-TR" dirty="0" smtClean="0">
                <a:solidFill>
                  <a:schemeClr val="tx1"/>
                </a:solidFill>
              </a:rPr>
              <a:t>idarenin </a:t>
            </a:r>
            <a:r>
              <a:rPr lang="tr-TR" dirty="0">
                <a:solidFill>
                  <a:schemeClr val="tx1"/>
                </a:solidFill>
              </a:rPr>
              <a:t>üst idareye ‘‘Tekit yazısı’’ yazması uygun değildir.	</a:t>
            </a:r>
          </a:p>
        </p:txBody>
      </p:sp>
    </p:spTree>
    <p:extLst>
      <p:ext uri="{BB962C8B-B14F-4D97-AF65-F5344CB8AC3E}">
        <p14:creationId xmlns:p14="http://schemas.microsoft.com/office/powerpoint/2010/main" val="3009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4" presetClass="entr" presetSubtype="1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35: Uygun Yazılmayan Belgeler</a:t>
            </a:r>
          </a:p>
        </p:txBody>
      </p:sp>
      <p:pic>
        <p:nvPicPr>
          <p:cNvPr id="7" name="Resim 6"/>
          <p:cNvPicPr>
            <a:picLocks noChangeAspect="1"/>
          </p:cNvPicPr>
          <p:nvPr/>
        </p:nvPicPr>
        <p:blipFill>
          <a:blip r:embed="rId4"/>
          <a:stretch>
            <a:fillRect/>
          </a:stretch>
        </p:blipFill>
        <p:spPr>
          <a:xfrm>
            <a:off x="3203091" y="4464467"/>
            <a:ext cx="8763622" cy="1581346"/>
          </a:xfrm>
          <a:prstGeom prst="rect">
            <a:avLst/>
          </a:prstGeom>
        </p:spPr>
      </p:pic>
      <p:sp>
        <p:nvSpPr>
          <p:cNvPr id="8" name="Dikdörtgen 7"/>
          <p:cNvSpPr/>
          <p:nvPr/>
        </p:nvSpPr>
        <p:spPr>
          <a:xfrm>
            <a:off x="566531" y="2286001"/>
            <a:ext cx="10078278" cy="1015663"/>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Yönetmeliğe aykırı olarak hazırlanan belgenin sahibi idare şifahen veya cevabî yazıda uyarılmalı,</a:t>
            </a:r>
          </a:p>
          <a:p>
            <a:endParaRPr lang="tr-TR" sz="2000" dirty="0">
              <a:solidFill>
                <a:schemeClr val="bg1"/>
              </a:solidFill>
              <a:latin typeface="Calibri" panose="020F0502020204030204" pitchFamily="34" charset="0"/>
              <a:cs typeface="Calibri" panose="020F0502020204030204" pitchFamily="34" charset="0"/>
            </a:endParaRPr>
          </a:p>
          <a:p>
            <a:r>
              <a:rPr lang="tr-TR" sz="2000" dirty="0">
                <a:solidFill>
                  <a:schemeClr val="bg1"/>
                </a:solidFill>
                <a:latin typeface="Calibri" panose="020F0502020204030204" pitchFamily="34" charset="0"/>
                <a:cs typeface="Calibri" panose="020F0502020204030204" pitchFamily="34" charset="0"/>
              </a:rPr>
              <a:t>Hatanın devam etmesi durumunda ise belge iade edilmelidir.</a:t>
            </a:r>
          </a:p>
        </p:txBody>
      </p:sp>
    </p:spTree>
    <p:extLst>
      <p:ext uri="{BB962C8B-B14F-4D97-AF65-F5344CB8AC3E}">
        <p14:creationId xmlns:p14="http://schemas.microsoft.com/office/powerpoint/2010/main" val="25976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67389" y="1160112"/>
            <a:ext cx="2648896"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İletişim</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36076"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tr-TR"/>
            </a:defPPr>
            <a:lvl1pPr algn="ctr">
              <a:defRPr sz="3200" b="1">
                <a:ln/>
                <a:solidFill>
                  <a:srgbClr val="E7E6E6">
                    <a:lumMod val="50000"/>
                  </a:srgbClr>
                </a:solidFill>
                <a:latin typeface="Candara" panose="020E0502030303020204" pitchFamily="34" charset="0"/>
              </a:defRPr>
            </a:lvl1pPr>
          </a:lstStyle>
          <a:p>
            <a:r>
              <a:rPr lang="tr-TR" dirty="0"/>
              <a:t>resmiyazisma.gov.tr</a:t>
            </a:r>
          </a:p>
        </p:txBody>
      </p:sp>
      <p:pic>
        <p:nvPicPr>
          <p:cNvPr id="3" name="Resim 2"/>
          <p:cNvPicPr>
            <a:picLocks noChangeAspect="1"/>
          </p:cNvPicPr>
          <p:nvPr/>
        </p:nvPicPr>
        <p:blipFill>
          <a:blip r:embed="rId3"/>
          <a:stretch>
            <a:fillRect/>
          </a:stretch>
        </p:blipFill>
        <p:spPr>
          <a:xfrm>
            <a:off x="534932" y="2744292"/>
            <a:ext cx="5429260" cy="3614231"/>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599958" y="5848869"/>
            <a:ext cx="1063206" cy="156517"/>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a:off x="1695238" y="5927127"/>
            <a:ext cx="5581220" cy="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440540" y="1806444"/>
            <a:ext cx="6462767" cy="738664"/>
          </a:xfrm>
          <a:prstGeom prst="rect">
            <a:avLst/>
          </a:prstGeom>
        </p:spPr>
        <p:txBody>
          <a:bodyPr wrap="square">
            <a:spAutoFit/>
          </a:bodyPr>
          <a:lstStyle/>
          <a:p>
            <a:pPr algn="just"/>
            <a:r>
              <a:rPr lang="tr-TR" sz="1400" dirty="0">
                <a:solidFill>
                  <a:srgbClr val="575759"/>
                </a:solidFill>
                <a:latin typeface="Georgia" panose="02040502050405020303" pitchFamily="18" charset="0"/>
              </a:rPr>
              <a:t>Resmî Yazışmalarda Uygulanacak Usul Ve Esaslar Hakkında Yönetmelik’e ilişkin diğer sorular için aşağıdaki formun doldurarak tarafımıza iletilmesi halinde soruları mesai saatleri içerisinde cevaplandırılmaktadır.</a:t>
            </a:r>
          </a:p>
        </p:txBody>
      </p:sp>
      <p:pic>
        <p:nvPicPr>
          <p:cNvPr id="15" name="Resim 14"/>
          <p:cNvPicPr>
            <a:picLocks noChangeAspect="1"/>
          </p:cNvPicPr>
          <p:nvPr/>
        </p:nvPicPr>
        <p:blipFill>
          <a:blip r:embed="rId4"/>
          <a:stretch>
            <a:fillRect/>
          </a:stretch>
        </p:blipFill>
        <p:spPr>
          <a:xfrm>
            <a:off x="7276458" y="1076262"/>
            <a:ext cx="4528364" cy="5415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8709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RESMÎ YAZIŞMA TEKNİK BİLEŞENLERİ</a:t>
            </a:r>
            <a:endParaRPr kumimoji="0" lang="tr-TR" sz="5400" b="1" i="0" u="none" strike="noStrike" kern="1200" cap="none" spc="0" normalizeH="0" baseline="0" noProof="0" dirty="0">
              <a:ln>
                <a:noFill/>
              </a:ln>
              <a:solidFill>
                <a:sysClr val="window" lastClr="FFFFFF"/>
              </a:solidFill>
              <a:effectLst/>
              <a:uLnTx/>
              <a:uFillTx/>
              <a:latin typeface="Calibri Light" panose="020F0302020204030204" pitchFamily="34" charset="0"/>
              <a:cs typeface="Calibri Light" panose="020F0302020204030204" pitchFamily="34" charset="0"/>
            </a:endParaRPr>
          </a:p>
        </p:txBody>
      </p:sp>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6870632" y="894207"/>
            <a:ext cx="5528402"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endParaRPr kumimoji="0" lang="tr-TR" sz="3200" b="0" i="0" u="none" strike="noStrike" kern="1200" cap="none" spc="0" normalizeH="0" baseline="0" noProof="0" dirty="0" smtClean="0">
              <a:ln>
                <a:noFill/>
              </a:ln>
              <a:solidFill>
                <a:srgbClr val="FFFFFF"/>
              </a:solidFill>
              <a:effectLst/>
              <a:uLnTx/>
              <a:uFillTx/>
              <a:latin typeface="Arial"/>
              <a:ea typeface="+mn-ea"/>
              <a:cs typeface="+mn-cs"/>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smtClean="0">
                <a:ln>
                  <a:noFill/>
                </a:ln>
                <a:solidFill>
                  <a:srgbClr val="FFFFFF"/>
                </a:solidFill>
                <a:effectLst/>
                <a:uLnTx/>
                <a:uFillTx/>
                <a:latin typeface="Arial"/>
              </a:rPr>
              <a:t>e-Yazışma </a:t>
            </a:r>
            <a:r>
              <a:rPr kumimoji="0" lang="tr-TR" b="0" i="0" u="none" strike="noStrike" kern="1200" cap="none" spc="0" normalizeH="0" baseline="0" noProof="0" dirty="0">
                <a:ln>
                  <a:noFill/>
                </a:ln>
                <a:solidFill>
                  <a:srgbClr val="FFFFFF"/>
                </a:solidFill>
                <a:effectLst/>
                <a:uLnTx/>
                <a:uFillTx/>
                <a:latin typeface="Arial"/>
              </a:rPr>
              <a:t>Teknik </a:t>
            </a:r>
            <a:r>
              <a:rPr kumimoji="0" lang="tr-TR" b="0" i="0" u="none" strike="noStrike" kern="1200" cap="none" spc="0" normalizeH="0" baseline="0" noProof="0" dirty="0" smtClean="0">
                <a:ln>
                  <a:noFill/>
                </a:ln>
                <a:solidFill>
                  <a:srgbClr val="FFFFFF"/>
                </a:solidFill>
                <a:effectLst/>
                <a:uLnTx/>
                <a:uFillTx/>
                <a:latin typeface="Arial"/>
              </a:rPr>
              <a:t>Rehberi</a:t>
            </a: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lang="tr-TR" dirty="0" smtClean="0">
                <a:solidFill>
                  <a:srgbClr val="FFFFFF"/>
                </a:solidFill>
                <a:latin typeface="Arial"/>
              </a:rPr>
              <a:t>DETSİS</a:t>
            </a:r>
            <a:endParaRPr kumimoji="0" lang="tr-TR" b="0" i="0" u="none" strike="noStrike" kern="1200" cap="none" spc="0" normalizeH="0" baseline="0" noProof="0" dirty="0" smtClean="0">
              <a:ln>
                <a:noFill/>
              </a:ln>
              <a:solidFill>
                <a:srgbClr val="FFFFFF"/>
              </a:solidFill>
              <a:effectLst/>
              <a:uLnTx/>
              <a:uFillTx/>
              <a:latin typeface="Arial"/>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smtClean="0">
                <a:ln>
                  <a:noFill/>
                </a:ln>
                <a:solidFill>
                  <a:srgbClr val="FFFFFF"/>
                </a:solidFill>
                <a:effectLst/>
                <a:uLnTx/>
                <a:uFillTx/>
                <a:latin typeface="Arial"/>
              </a:rPr>
              <a:t>e-İmza / m-İmza</a:t>
            </a:r>
          </a:p>
          <a:p>
            <a:pPr marL="476250" indent="-457200">
              <a:spcAft>
                <a:spcPts val="1200"/>
              </a:spcAft>
              <a:buClr>
                <a:srgbClr val="FFFFFF"/>
              </a:buClr>
              <a:buFont typeface="Wingdings" panose="05000000000000000000" pitchFamily="2" charset="2"/>
              <a:buChar char="§"/>
              <a:defRPr/>
            </a:pPr>
            <a:r>
              <a:rPr lang="tr-TR" dirty="0" smtClean="0">
                <a:solidFill>
                  <a:srgbClr val="FFFFFF"/>
                </a:solidFill>
              </a:rPr>
              <a:t>KEP / UETS</a:t>
            </a:r>
            <a:endParaRPr lang="tr-TR" dirty="0">
              <a:solidFill>
                <a:srgbClr val="FFFFFF"/>
              </a:solidFill>
            </a:endParaRPr>
          </a:p>
        </p:txBody>
      </p:sp>
    </p:spTree>
    <p:extLst>
      <p:ext uri="{BB962C8B-B14F-4D97-AF65-F5344CB8AC3E}">
        <p14:creationId xmlns:p14="http://schemas.microsoft.com/office/powerpoint/2010/main" val="2683981538"/>
      </p:ext>
    </p:extLst>
  </p:cSld>
  <p:clrMapOvr>
    <a:masterClrMapping/>
  </p:clrMapOvr>
  <p:transition spd="med">
    <p:pull/>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xmlns="" id="{CA10BC54-DBCC-4635-BD99-355A4E0FB0D8}"/>
              </a:ext>
            </a:extLst>
          </p:cNvPr>
          <p:cNvSpPr/>
          <p:nvPr/>
        </p:nvSpPr>
        <p:spPr>
          <a:xfrm>
            <a:off x="1424419" y="369400"/>
            <a:ext cx="1439355"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smtClean="0">
                <a:solidFill>
                  <a:srgbClr val="252831">
                    <a:lumMod val="90000"/>
                    <a:lumOff val="10000"/>
                  </a:srgbClr>
                </a:solidFill>
                <a:latin typeface="Candara Light" panose="020E0502030303020204" pitchFamily="34" charset="0"/>
              </a:rPr>
              <a:t>EBYS</a:t>
            </a:r>
            <a:endParaRPr lang="tr-TR" sz="2000" b="1" dirty="0">
              <a:solidFill>
                <a:srgbClr val="252831">
                  <a:lumMod val="90000"/>
                  <a:lumOff val="10000"/>
                </a:srgbClr>
              </a:solidFill>
              <a:latin typeface="Candara Light" panose="020E0502030303020204" pitchFamily="34" charset="0"/>
            </a:endParaRPr>
          </a:p>
        </p:txBody>
      </p:sp>
      <p:grpSp>
        <p:nvGrpSpPr>
          <p:cNvPr id="32" name="Group 2">
            <a:extLst>
              <a:ext uri="{FF2B5EF4-FFF2-40B4-BE49-F238E27FC236}">
                <a16:creationId xmlns:a16="http://schemas.microsoft.com/office/drawing/2014/main" xmlns="" id="{B28DE307-03B7-4E1C-9015-E93192E5AFD3}"/>
              </a:ext>
            </a:extLst>
          </p:cNvPr>
          <p:cNvGrpSpPr/>
          <p:nvPr/>
        </p:nvGrpSpPr>
        <p:grpSpPr>
          <a:xfrm rot="16200000">
            <a:off x="5618770" y="1957727"/>
            <a:ext cx="1193016" cy="879085"/>
            <a:chOff x="3352620" y="2401127"/>
            <a:chExt cx="1954451" cy="1440160"/>
          </a:xfrm>
          <a:solidFill>
            <a:sysClr val="window" lastClr="FFFFFF"/>
          </a:solidFill>
        </p:grpSpPr>
        <p:sp>
          <p:nvSpPr>
            <p:cNvPr id="33" name="Rounded Rectangle 19">
              <a:extLst>
                <a:ext uri="{FF2B5EF4-FFF2-40B4-BE49-F238E27FC236}">
                  <a16:creationId xmlns:a16="http://schemas.microsoft.com/office/drawing/2014/main" xmlns="" id="{F31DC873-8095-4549-9309-CA21EC96B15B}"/>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34" name="Rectangle 4">
              <a:extLst>
                <a:ext uri="{FF2B5EF4-FFF2-40B4-BE49-F238E27FC236}">
                  <a16:creationId xmlns:a16="http://schemas.microsoft.com/office/drawing/2014/main" xmlns="" id="{F49C3814-F90C-48AE-B23B-E0F5DBF13D4D}"/>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35" name="Group 5">
            <a:extLst>
              <a:ext uri="{FF2B5EF4-FFF2-40B4-BE49-F238E27FC236}">
                <a16:creationId xmlns:a16="http://schemas.microsoft.com/office/drawing/2014/main" xmlns="" id="{DF679CAA-A4FB-416B-8A64-85C1732D176D}"/>
              </a:ext>
            </a:extLst>
          </p:cNvPr>
          <p:cNvGrpSpPr/>
          <p:nvPr/>
        </p:nvGrpSpPr>
        <p:grpSpPr>
          <a:xfrm rot="20190939">
            <a:off x="6988702" y="2789807"/>
            <a:ext cx="1193013" cy="879087"/>
            <a:chOff x="3352621" y="2401127"/>
            <a:chExt cx="1954450" cy="1440160"/>
          </a:xfrm>
          <a:solidFill>
            <a:sysClr val="window" lastClr="FFFFFF"/>
          </a:solidFill>
        </p:grpSpPr>
        <p:sp>
          <p:nvSpPr>
            <p:cNvPr id="36" name="Rounded Rectangle 22">
              <a:extLst>
                <a:ext uri="{FF2B5EF4-FFF2-40B4-BE49-F238E27FC236}">
                  <a16:creationId xmlns:a16="http://schemas.microsoft.com/office/drawing/2014/main" xmlns="" id="{3FF80FFD-1410-4592-A289-28065BB39E13}"/>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37" name="Rectangle 7">
              <a:extLst>
                <a:ext uri="{FF2B5EF4-FFF2-40B4-BE49-F238E27FC236}">
                  <a16:creationId xmlns:a16="http://schemas.microsoft.com/office/drawing/2014/main" xmlns="" id="{1A106948-A962-4059-AFAA-13E765BE17A9}"/>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38" name="Group 8">
            <a:extLst>
              <a:ext uri="{FF2B5EF4-FFF2-40B4-BE49-F238E27FC236}">
                <a16:creationId xmlns:a16="http://schemas.microsoft.com/office/drawing/2014/main" xmlns="" id="{202F4B7D-4DC2-4DFF-A7DF-E6D886090F89}"/>
              </a:ext>
            </a:extLst>
          </p:cNvPr>
          <p:cNvGrpSpPr/>
          <p:nvPr/>
        </p:nvGrpSpPr>
        <p:grpSpPr>
          <a:xfrm rot="12419093">
            <a:off x="4203232" y="2819108"/>
            <a:ext cx="1193014" cy="879087"/>
            <a:chOff x="3352622" y="2401122"/>
            <a:chExt cx="1954454" cy="1440160"/>
          </a:xfrm>
          <a:solidFill>
            <a:sysClr val="window" lastClr="FFFFFF"/>
          </a:solidFill>
        </p:grpSpPr>
        <p:sp>
          <p:nvSpPr>
            <p:cNvPr id="39" name="Rounded Rectangle 25">
              <a:extLst>
                <a:ext uri="{FF2B5EF4-FFF2-40B4-BE49-F238E27FC236}">
                  <a16:creationId xmlns:a16="http://schemas.microsoft.com/office/drawing/2014/main" xmlns="" id="{58CAEF92-1CBC-4EF6-BBF9-E673984D0113}"/>
                </a:ext>
              </a:extLst>
            </p:cNvPr>
            <p:cNvSpPr/>
            <p:nvPr/>
          </p:nvSpPr>
          <p:spPr>
            <a:xfrm rot="18900000">
              <a:off x="3866916" y="2401122"/>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42" name="Rectangle 10">
              <a:extLst>
                <a:ext uri="{FF2B5EF4-FFF2-40B4-BE49-F238E27FC236}">
                  <a16:creationId xmlns:a16="http://schemas.microsoft.com/office/drawing/2014/main" xmlns="" id="{A0024931-2C37-4FFE-904A-1FBBEBA6CD1C}"/>
                </a:ext>
              </a:extLst>
            </p:cNvPr>
            <p:cNvSpPr/>
            <p:nvPr/>
          </p:nvSpPr>
          <p:spPr>
            <a:xfrm rot="18900000">
              <a:off x="3352622" y="2905184"/>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43" name="Group 11">
            <a:extLst>
              <a:ext uri="{FF2B5EF4-FFF2-40B4-BE49-F238E27FC236}">
                <a16:creationId xmlns:a16="http://schemas.microsoft.com/office/drawing/2014/main" xmlns="" id="{7E604DD1-8400-4C24-BD42-53344542B24D}"/>
              </a:ext>
            </a:extLst>
          </p:cNvPr>
          <p:cNvGrpSpPr/>
          <p:nvPr/>
        </p:nvGrpSpPr>
        <p:grpSpPr>
          <a:xfrm rot="5400000">
            <a:off x="5670488" y="5061893"/>
            <a:ext cx="1193016" cy="879085"/>
            <a:chOff x="3352620" y="2401127"/>
            <a:chExt cx="1954451" cy="1440160"/>
          </a:xfrm>
        </p:grpSpPr>
        <p:sp>
          <p:nvSpPr>
            <p:cNvPr id="44" name="Rounded Rectangle 30">
              <a:extLst>
                <a:ext uri="{FF2B5EF4-FFF2-40B4-BE49-F238E27FC236}">
                  <a16:creationId xmlns:a16="http://schemas.microsoft.com/office/drawing/2014/main" xmlns="" id="{8D242DDF-EACA-42E4-BE1D-C4C6D904B3D9}"/>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45" name="Rectangle 13">
              <a:extLst>
                <a:ext uri="{FF2B5EF4-FFF2-40B4-BE49-F238E27FC236}">
                  <a16:creationId xmlns:a16="http://schemas.microsoft.com/office/drawing/2014/main" xmlns="" id="{E67B2826-465B-4150-8E14-FD9217B7AEE6}"/>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46" name="Group 14">
            <a:extLst>
              <a:ext uri="{FF2B5EF4-FFF2-40B4-BE49-F238E27FC236}">
                <a16:creationId xmlns:a16="http://schemas.microsoft.com/office/drawing/2014/main" xmlns="" id="{ABE724EA-0C4F-4919-AEA6-B49285F0193A}"/>
              </a:ext>
            </a:extLst>
          </p:cNvPr>
          <p:cNvGrpSpPr/>
          <p:nvPr/>
        </p:nvGrpSpPr>
        <p:grpSpPr>
          <a:xfrm rot="9000000">
            <a:off x="4297123" y="4290336"/>
            <a:ext cx="1193013" cy="879087"/>
            <a:chOff x="3352621" y="2401127"/>
            <a:chExt cx="1954450" cy="1440160"/>
          </a:xfrm>
        </p:grpSpPr>
        <p:sp>
          <p:nvSpPr>
            <p:cNvPr id="47" name="Rounded Rectangle 33">
              <a:extLst>
                <a:ext uri="{FF2B5EF4-FFF2-40B4-BE49-F238E27FC236}">
                  <a16:creationId xmlns:a16="http://schemas.microsoft.com/office/drawing/2014/main" xmlns="" id="{56AFE869-A20C-4235-9EC8-6EFEEDC1A218}"/>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48" name="Rectangle 16">
              <a:extLst>
                <a:ext uri="{FF2B5EF4-FFF2-40B4-BE49-F238E27FC236}">
                  <a16:creationId xmlns:a16="http://schemas.microsoft.com/office/drawing/2014/main" xmlns="" id="{CE7EB144-68B9-464D-8BC9-2EC2F2FDDDFB}"/>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grpSp>
        <p:nvGrpSpPr>
          <p:cNvPr id="49" name="Group 17">
            <a:extLst>
              <a:ext uri="{FF2B5EF4-FFF2-40B4-BE49-F238E27FC236}">
                <a16:creationId xmlns:a16="http://schemas.microsoft.com/office/drawing/2014/main" xmlns="" id="{60DA0DBD-2DEE-4DDE-9E43-7630BD90D694}"/>
              </a:ext>
            </a:extLst>
          </p:cNvPr>
          <p:cNvGrpSpPr/>
          <p:nvPr/>
        </p:nvGrpSpPr>
        <p:grpSpPr>
          <a:xfrm rot="1724632">
            <a:off x="6989192" y="4177522"/>
            <a:ext cx="1193016" cy="879087"/>
            <a:chOff x="3352621" y="2401122"/>
            <a:chExt cx="1954455" cy="1440160"/>
          </a:xfrm>
        </p:grpSpPr>
        <p:sp>
          <p:nvSpPr>
            <p:cNvPr id="50" name="Rounded Rectangle 36">
              <a:extLst>
                <a:ext uri="{FF2B5EF4-FFF2-40B4-BE49-F238E27FC236}">
                  <a16:creationId xmlns:a16="http://schemas.microsoft.com/office/drawing/2014/main" xmlns="" id="{B23D4DA9-7452-4659-8D6F-6FF47338493A}"/>
                </a:ext>
              </a:extLst>
            </p:cNvPr>
            <p:cNvSpPr/>
            <p:nvPr/>
          </p:nvSpPr>
          <p:spPr>
            <a:xfrm rot="18900000">
              <a:off x="3866916" y="2401122"/>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sp>
          <p:nvSpPr>
            <p:cNvPr id="51" name="Rectangle 19">
              <a:extLst>
                <a:ext uri="{FF2B5EF4-FFF2-40B4-BE49-F238E27FC236}">
                  <a16:creationId xmlns:a16="http://schemas.microsoft.com/office/drawing/2014/main" xmlns="" id="{ECDB9456-5AE8-45FB-8F72-994D733D92A7}"/>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white"/>
                </a:solidFill>
                <a:effectLst/>
                <a:uLnTx/>
                <a:uFillTx/>
                <a:latin typeface="Arial"/>
                <a:ea typeface="Arial Unicode MS"/>
                <a:cs typeface="+mn-cs"/>
              </a:endParaRPr>
            </a:p>
          </p:txBody>
        </p:sp>
      </p:grpSp>
      <p:sp>
        <p:nvSpPr>
          <p:cNvPr id="58" name="Rounded Rectangle 3">
            <a:extLst>
              <a:ext uri="{FF2B5EF4-FFF2-40B4-BE49-F238E27FC236}">
                <a16:creationId xmlns:a16="http://schemas.microsoft.com/office/drawing/2014/main" xmlns="" id="{92D1026E-B949-4110-B0D6-5B6289CA19B1}"/>
              </a:ext>
            </a:extLst>
          </p:cNvPr>
          <p:cNvSpPr/>
          <p:nvPr/>
        </p:nvSpPr>
        <p:spPr>
          <a:xfrm rot="10800000">
            <a:off x="4745762" y="1181675"/>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59" name="Rounded Rectangle 4">
            <a:extLst>
              <a:ext uri="{FF2B5EF4-FFF2-40B4-BE49-F238E27FC236}">
                <a16:creationId xmlns:a16="http://schemas.microsoft.com/office/drawing/2014/main" xmlns="" id="{DF2D7113-F69A-4FA9-B4C8-7DA0A5D2EC90}"/>
              </a:ext>
            </a:extLst>
          </p:cNvPr>
          <p:cNvSpPr/>
          <p:nvPr/>
        </p:nvSpPr>
        <p:spPr>
          <a:xfrm rot="10800000">
            <a:off x="793537" y="2722020"/>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0" name="Rounded Rectangle 7">
            <a:extLst>
              <a:ext uri="{FF2B5EF4-FFF2-40B4-BE49-F238E27FC236}">
                <a16:creationId xmlns:a16="http://schemas.microsoft.com/office/drawing/2014/main" xmlns="" id="{E231C501-9E63-4496-BD51-217189BAA9BD}"/>
              </a:ext>
            </a:extLst>
          </p:cNvPr>
          <p:cNvSpPr/>
          <p:nvPr/>
        </p:nvSpPr>
        <p:spPr>
          <a:xfrm rot="10800000">
            <a:off x="13509" y="4941057"/>
            <a:ext cx="4261178"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1" name="Rounded Rectangle 14">
            <a:extLst>
              <a:ext uri="{FF2B5EF4-FFF2-40B4-BE49-F238E27FC236}">
                <a16:creationId xmlns:a16="http://schemas.microsoft.com/office/drawing/2014/main" xmlns="" id="{F7BF0AFB-3E96-4276-A33D-1969C53277B3}"/>
              </a:ext>
            </a:extLst>
          </p:cNvPr>
          <p:cNvSpPr/>
          <p:nvPr/>
        </p:nvSpPr>
        <p:spPr>
          <a:xfrm>
            <a:off x="8268337" y="2675431"/>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2" name="Rounded Rectangle 15">
            <a:extLst>
              <a:ext uri="{FF2B5EF4-FFF2-40B4-BE49-F238E27FC236}">
                <a16:creationId xmlns:a16="http://schemas.microsoft.com/office/drawing/2014/main" xmlns="" id="{2707A29D-3D6D-45B5-9A42-37D074B6653E}"/>
              </a:ext>
            </a:extLst>
          </p:cNvPr>
          <p:cNvSpPr/>
          <p:nvPr/>
        </p:nvSpPr>
        <p:spPr>
          <a:xfrm>
            <a:off x="8242052" y="4814526"/>
            <a:ext cx="3784296"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3" name="Rounded Rectangle 16">
            <a:extLst>
              <a:ext uri="{FF2B5EF4-FFF2-40B4-BE49-F238E27FC236}">
                <a16:creationId xmlns:a16="http://schemas.microsoft.com/office/drawing/2014/main" xmlns="" id="{C9FDE6E0-0861-4CC9-BE1A-0C0B13F027A6}"/>
              </a:ext>
            </a:extLst>
          </p:cNvPr>
          <p:cNvSpPr/>
          <p:nvPr/>
        </p:nvSpPr>
        <p:spPr>
          <a:xfrm>
            <a:off x="4745762" y="6267666"/>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smtClean="0">
              <a:ln>
                <a:noFill/>
              </a:ln>
              <a:solidFill>
                <a:prstClr val="black">
                  <a:lumMod val="65000"/>
                  <a:lumOff val="35000"/>
                </a:prstClr>
              </a:solidFill>
              <a:effectLst/>
              <a:uLnTx/>
              <a:uFillTx/>
              <a:latin typeface="Arial"/>
              <a:ea typeface="Arial Unicode MS"/>
              <a:cs typeface="+mn-cs"/>
            </a:endParaRPr>
          </a:p>
        </p:txBody>
      </p:sp>
      <p:sp>
        <p:nvSpPr>
          <p:cNvPr id="64" name="TextBox 32">
            <a:extLst>
              <a:ext uri="{FF2B5EF4-FFF2-40B4-BE49-F238E27FC236}">
                <a16:creationId xmlns:a16="http://schemas.microsoft.com/office/drawing/2014/main" xmlns="" id="{959BEFBB-2E83-4C4E-A01E-E964AD0211EF}"/>
              </a:ext>
            </a:extLst>
          </p:cNvPr>
          <p:cNvSpPr txBox="1"/>
          <p:nvPr/>
        </p:nvSpPr>
        <p:spPr>
          <a:xfrm>
            <a:off x="4903832" y="1259407"/>
            <a:ext cx="3040266" cy="307777"/>
          </a:xfrm>
          <a:prstGeom prst="rect">
            <a:avLst/>
          </a:prstGeom>
          <a:noFill/>
        </p:spPr>
        <p:txBody>
          <a:bodyPr wrap="square" rtlCol="0">
            <a:spAutoFit/>
          </a:bodyPr>
          <a:lstStyle/>
          <a:p>
            <a:pPr algn="ctr"/>
            <a:r>
              <a:rPr lang="tr-TR" altLang="ko-KR" sz="1400" b="1" dirty="0" smtClean="0">
                <a:ea typeface="Arial Unicode MS"/>
                <a:cs typeface="Arial" pitchFamily="34" charset="0"/>
              </a:rPr>
              <a:t>Dosyalama ve Saklama Planları</a:t>
            </a:r>
            <a:endParaRPr lang="tr-TR" altLang="ko-KR" sz="1400" b="1" dirty="0">
              <a:ea typeface="Arial Unicode MS"/>
              <a:cs typeface="Arial" pitchFamily="34" charset="0"/>
            </a:endParaRPr>
          </a:p>
        </p:txBody>
      </p:sp>
      <p:sp>
        <p:nvSpPr>
          <p:cNvPr id="65" name="TextBox 33">
            <a:extLst>
              <a:ext uri="{FF2B5EF4-FFF2-40B4-BE49-F238E27FC236}">
                <a16:creationId xmlns:a16="http://schemas.microsoft.com/office/drawing/2014/main" xmlns="" id="{2A67274C-97B4-4492-950C-1ECB6CD94113}"/>
              </a:ext>
            </a:extLst>
          </p:cNvPr>
          <p:cNvSpPr txBox="1"/>
          <p:nvPr/>
        </p:nvSpPr>
        <p:spPr>
          <a:xfrm>
            <a:off x="922233" y="2801371"/>
            <a:ext cx="3040266" cy="307777"/>
          </a:xfrm>
          <a:prstGeom prst="rect">
            <a:avLst/>
          </a:prstGeom>
          <a:solidFill>
            <a:srgbClr val="85D8DE"/>
          </a:solidFill>
        </p:spPr>
        <p:txBody>
          <a:bodyPr wrap="square" rtlCol="0">
            <a:spAutoFit/>
          </a:bodyPr>
          <a:lstStyle/>
          <a:p>
            <a:pPr algn="ctr"/>
            <a:r>
              <a:rPr lang="tr-TR" altLang="ko-KR" sz="1400" b="1" dirty="0" smtClean="0">
                <a:ea typeface="Arial Unicode MS"/>
                <a:cs typeface="Arial" pitchFamily="34" charset="0"/>
              </a:rPr>
              <a:t>Analiz ve Raporlama</a:t>
            </a:r>
            <a:endParaRPr lang="tr-TR" altLang="ko-KR" sz="1400" b="1" dirty="0">
              <a:ea typeface="Arial Unicode MS"/>
              <a:cs typeface="Arial" pitchFamily="34" charset="0"/>
            </a:endParaRPr>
          </a:p>
        </p:txBody>
      </p:sp>
      <p:sp>
        <p:nvSpPr>
          <p:cNvPr id="66" name="TextBox 34">
            <a:extLst>
              <a:ext uri="{FF2B5EF4-FFF2-40B4-BE49-F238E27FC236}">
                <a16:creationId xmlns:a16="http://schemas.microsoft.com/office/drawing/2014/main" xmlns="" id="{18314434-A24C-4536-91F6-5883BC912504}"/>
              </a:ext>
            </a:extLst>
          </p:cNvPr>
          <p:cNvSpPr txBox="1"/>
          <p:nvPr/>
        </p:nvSpPr>
        <p:spPr>
          <a:xfrm>
            <a:off x="32812" y="5022060"/>
            <a:ext cx="4342759" cy="307777"/>
          </a:xfrm>
          <a:prstGeom prst="rect">
            <a:avLst/>
          </a:prstGeom>
          <a:noFill/>
        </p:spPr>
        <p:txBody>
          <a:bodyPr wrap="square" rtlCol="0">
            <a:spAutoFit/>
          </a:bodyPr>
          <a:lstStyle/>
          <a:p>
            <a:pPr algn="ctr"/>
            <a:r>
              <a:rPr lang="tr-TR" altLang="ko-KR" sz="1400" b="1" dirty="0" smtClean="0">
                <a:ea typeface="Arial Unicode MS"/>
                <a:cs typeface="Arial" pitchFamily="34" charset="0"/>
              </a:rPr>
              <a:t>İş Akışları (Belge Gönderimi, Teslim Alınması vb.)</a:t>
            </a:r>
            <a:endParaRPr lang="tr-TR" altLang="ko-KR" sz="1400" b="1" dirty="0">
              <a:ea typeface="Arial Unicode MS"/>
              <a:cs typeface="Arial" pitchFamily="34" charset="0"/>
            </a:endParaRPr>
          </a:p>
        </p:txBody>
      </p:sp>
      <p:sp>
        <p:nvSpPr>
          <p:cNvPr id="67" name="TextBox 35">
            <a:extLst>
              <a:ext uri="{FF2B5EF4-FFF2-40B4-BE49-F238E27FC236}">
                <a16:creationId xmlns:a16="http://schemas.microsoft.com/office/drawing/2014/main" xmlns="" id="{1C020F9A-9CFA-4DE1-AAEA-6C1BBC67DF26}"/>
              </a:ext>
            </a:extLst>
          </p:cNvPr>
          <p:cNvSpPr txBox="1"/>
          <p:nvPr/>
        </p:nvSpPr>
        <p:spPr>
          <a:xfrm>
            <a:off x="8406118" y="2761562"/>
            <a:ext cx="3067392" cy="307777"/>
          </a:xfrm>
          <a:prstGeom prst="rect">
            <a:avLst/>
          </a:prstGeom>
          <a:noFill/>
        </p:spPr>
        <p:txBody>
          <a:bodyPr wrap="square" rtlCol="0">
            <a:spAutoFit/>
          </a:bodyPr>
          <a:lstStyle/>
          <a:p>
            <a:pPr algn="ctr"/>
            <a:r>
              <a:rPr lang="tr-TR" altLang="ko-KR" sz="1400" b="1" dirty="0" smtClean="0">
                <a:ea typeface="Arial Unicode MS"/>
                <a:cs typeface="Arial" pitchFamily="34" charset="0"/>
              </a:rPr>
              <a:t>Form ve Şablonlar</a:t>
            </a:r>
            <a:endParaRPr lang="tr-TR" altLang="ko-KR" sz="1400" b="1" dirty="0">
              <a:ea typeface="Arial Unicode MS"/>
              <a:cs typeface="Arial" pitchFamily="34" charset="0"/>
            </a:endParaRPr>
          </a:p>
        </p:txBody>
      </p:sp>
      <p:sp>
        <p:nvSpPr>
          <p:cNvPr id="68" name="TextBox 36">
            <a:extLst>
              <a:ext uri="{FF2B5EF4-FFF2-40B4-BE49-F238E27FC236}">
                <a16:creationId xmlns:a16="http://schemas.microsoft.com/office/drawing/2014/main" xmlns="" id="{BD0A15AE-4284-4A14-BAB7-465416B6945B}"/>
              </a:ext>
            </a:extLst>
          </p:cNvPr>
          <p:cNvSpPr txBox="1"/>
          <p:nvPr/>
        </p:nvSpPr>
        <p:spPr>
          <a:xfrm>
            <a:off x="8268337" y="4885061"/>
            <a:ext cx="3777314" cy="307777"/>
          </a:xfrm>
          <a:prstGeom prst="rect">
            <a:avLst/>
          </a:prstGeom>
          <a:noFill/>
        </p:spPr>
        <p:txBody>
          <a:bodyPr wrap="square" rtlCol="0">
            <a:spAutoFit/>
          </a:bodyPr>
          <a:lstStyle/>
          <a:p>
            <a:pPr algn="ctr"/>
            <a:r>
              <a:rPr lang="tr-TR" altLang="ko-KR" sz="1400" b="1" dirty="0" smtClean="0">
                <a:ea typeface="Arial Unicode MS"/>
                <a:cs typeface="Arial" pitchFamily="34" charset="0"/>
              </a:rPr>
              <a:t>İdari Birimlerin Takibi ve İmza Hiyerarşileri</a:t>
            </a:r>
            <a:endParaRPr lang="tr-TR" altLang="ko-KR" sz="1400" b="1" dirty="0">
              <a:ea typeface="Arial Unicode MS"/>
              <a:cs typeface="Arial" pitchFamily="34" charset="0"/>
            </a:endParaRPr>
          </a:p>
        </p:txBody>
      </p:sp>
      <p:sp>
        <p:nvSpPr>
          <p:cNvPr id="69" name="TextBox 37">
            <a:extLst>
              <a:ext uri="{FF2B5EF4-FFF2-40B4-BE49-F238E27FC236}">
                <a16:creationId xmlns:a16="http://schemas.microsoft.com/office/drawing/2014/main" xmlns="" id="{F9C1C017-7D50-43A4-AAFE-098334935CFE}"/>
              </a:ext>
            </a:extLst>
          </p:cNvPr>
          <p:cNvSpPr txBox="1"/>
          <p:nvPr/>
        </p:nvSpPr>
        <p:spPr>
          <a:xfrm>
            <a:off x="4860601" y="6351431"/>
            <a:ext cx="3067392" cy="307777"/>
          </a:xfrm>
          <a:prstGeom prst="rect">
            <a:avLst/>
          </a:prstGeom>
          <a:noFill/>
        </p:spPr>
        <p:txBody>
          <a:bodyPr wrap="square" rtlCol="0">
            <a:spAutoFit/>
          </a:bodyPr>
          <a:lstStyle/>
          <a:p>
            <a:pPr algn="ctr"/>
            <a:r>
              <a:rPr lang="tr-TR" altLang="ko-KR" sz="1400" b="1" dirty="0" smtClean="0">
                <a:ea typeface="Arial Unicode MS"/>
                <a:cs typeface="Arial" pitchFamily="34" charset="0"/>
              </a:rPr>
              <a:t>Roller ve Yetkiler</a:t>
            </a:r>
            <a:endParaRPr lang="tr-TR" altLang="ko-KR" sz="1400" b="1" dirty="0">
              <a:ea typeface="Arial Unicode MS"/>
              <a:cs typeface="Arial" pitchFamily="34" charset="0"/>
            </a:endParaRPr>
          </a:p>
        </p:txBody>
      </p:sp>
      <p:sp>
        <p:nvSpPr>
          <p:cNvPr id="2" name="Oval 1"/>
          <p:cNvSpPr/>
          <p:nvPr/>
        </p:nvSpPr>
        <p:spPr>
          <a:xfrm>
            <a:off x="5108357" y="2847373"/>
            <a:ext cx="2162546" cy="2162546"/>
          </a:xfrm>
          <a:prstGeom prst="ellipse">
            <a:avLst/>
          </a:prstGeom>
          <a:noFill/>
          <a:ln>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6" name="Picture 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0644" y="1964611"/>
            <a:ext cx="569268" cy="5346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7" name="Picture 1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9801" y="2860235"/>
            <a:ext cx="448679" cy="59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3641" y="4390724"/>
            <a:ext cx="539365" cy="6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1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8999" y="5304539"/>
            <a:ext cx="595505" cy="70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95" y="4481551"/>
            <a:ext cx="58578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1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602" y="2876654"/>
            <a:ext cx="575303" cy="5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Metin kutusu 81"/>
          <p:cNvSpPr txBox="1"/>
          <p:nvPr/>
        </p:nvSpPr>
        <p:spPr>
          <a:xfrm>
            <a:off x="3623877" y="3622548"/>
            <a:ext cx="5131506" cy="553998"/>
          </a:xfrm>
          <a:prstGeom prst="rect">
            <a:avLst/>
          </a:prstGeom>
          <a:noFill/>
        </p:spPr>
        <p:txBody>
          <a:bodyPr wrap="square" rtlCol="0">
            <a:spAutoFit/>
          </a:bodyPr>
          <a:lstStyle/>
          <a:p>
            <a:pPr algn="ctr"/>
            <a:r>
              <a:rPr lang="tr-TR" sz="3000" b="1" dirty="0" smtClean="0">
                <a:solidFill>
                  <a:schemeClr val="accent5">
                    <a:lumMod val="50000"/>
                  </a:schemeClr>
                </a:solidFill>
                <a:effectLst>
                  <a:outerShdw blurRad="38100" dist="38100" dir="2700000" algn="tl">
                    <a:srgbClr val="000000">
                      <a:alpha val="43137"/>
                    </a:srgbClr>
                  </a:outerShdw>
                </a:effectLst>
              </a:rPr>
              <a:t>EBYS</a:t>
            </a:r>
            <a:endParaRPr lang="tr-TR" sz="3000" b="1"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3830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p:bldP spid="65" grpId="0" animBg="1"/>
      <p:bldP spid="66" grpId="0"/>
      <p:bldP spid="67" grpId="0"/>
      <p:bldP spid="68" grpId="0"/>
      <p:bldP spid="69" grpId="0"/>
      <p:bldP spid="8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31" name="Metin kutusu 30"/>
          <p:cNvSpPr txBox="1"/>
          <p:nvPr/>
        </p:nvSpPr>
        <p:spPr>
          <a:xfrm>
            <a:off x="-1" y="1411477"/>
            <a:ext cx="12192001" cy="523220"/>
          </a:xfrm>
          <a:prstGeom prst="rect">
            <a:avLst/>
          </a:prstGeom>
          <a:noFill/>
        </p:spPr>
        <p:txBody>
          <a:bodyPr wrap="square" rtlCol="0">
            <a:spAutoFit/>
          </a:bodyPr>
          <a:lstStyle/>
          <a:p>
            <a:pPr algn="ctr">
              <a:spcBef>
                <a:spcPts val="600"/>
              </a:spcBef>
              <a:spcAft>
                <a:spcPts val="600"/>
              </a:spcAft>
            </a:pPr>
            <a:r>
              <a:rPr lang="tr-TR" sz="2800" b="1" dirty="0" smtClean="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rPr>
              <a:t>Elektronik Belge Yönetiminin Temel Gereksinimleri</a:t>
            </a:r>
            <a:endParaRPr lang="tr-TR" sz="2800" b="1" dirty="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endParaRPr>
          </a:p>
        </p:txBody>
      </p:sp>
      <p:grpSp>
        <p:nvGrpSpPr>
          <p:cNvPr id="6" name="Grup 5"/>
          <p:cNvGrpSpPr/>
          <p:nvPr/>
        </p:nvGrpSpPr>
        <p:grpSpPr>
          <a:xfrm>
            <a:off x="541186" y="2468159"/>
            <a:ext cx="9393648" cy="3079598"/>
            <a:chOff x="541186" y="2425029"/>
            <a:chExt cx="9393648" cy="3079598"/>
          </a:xfrm>
        </p:grpSpPr>
        <p:sp>
          <p:nvSpPr>
            <p:cNvPr id="7" name="Serbest Form 6"/>
            <p:cNvSpPr/>
            <p:nvPr/>
          </p:nvSpPr>
          <p:spPr>
            <a:xfrm>
              <a:off x="585910" y="2425029"/>
              <a:ext cx="1057573" cy="1044513"/>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2">
                <a:alpha val="50000"/>
                <a:hueOff val="0"/>
                <a:satOff val="0"/>
                <a:lumOff val="0"/>
                <a:alphaOff val="0"/>
              </a:schemeClr>
            </a:fillRef>
            <a:effectRef idx="1">
              <a:schemeClr val="accent2">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8" name="Serbest Form 7"/>
            <p:cNvSpPr/>
            <p:nvPr/>
          </p:nvSpPr>
          <p:spPr>
            <a:xfrm>
              <a:off x="541186" y="4388670"/>
              <a:ext cx="1102297" cy="106808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0" name="Serbest Form 9"/>
            <p:cNvSpPr/>
            <p:nvPr/>
          </p:nvSpPr>
          <p:spPr>
            <a:xfrm>
              <a:off x="4869097" y="2453421"/>
              <a:ext cx="1116360" cy="104513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0"/>
                <a:satOff val="0"/>
                <a:lumOff val="0"/>
                <a:alphaOff val="0"/>
              </a:schemeClr>
            </a:fillRef>
            <a:effectRef idx="1">
              <a:schemeClr val="accent4">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1" name="Serbest Form 10"/>
            <p:cNvSpPr/>
            <p:nvPr/>
          </p:nvSpPr>
          <p:spPr>
            <a:xfrm>
              <a:off x="4827782" y="4401747"/>
              <a:ext cx="1157675" cy="1102880"/>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smtClean="0"/>
            </a:p>
          </p:txBody>
        </p:sp>
        <p:sp>
          <p:nvSpPr>
            <p:cNvPr id="12" name="Serbest Form 11"/>
            <p:cNvSpPr/>
            <p:nvPr/>
          </p:nvSpPr>
          <p:spPr>
            <a:xfrm>
              <a:off x="8769468" y="2455157"/>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grpSp>
      <p:pic>
        <p:nvPicPr>
          <p:cNvPr id="4" name="Resim 3"/>
          <p:cNvPicPr>
            <a:picLocks noChangeAspect="1"/>
          </p:cNvPicPr>
          <p:nvPr/>
        </p:nvPicPr>
        <p:blipFill>
          <a:blip r:embed="rId3" cstate="print">
            <a:clrChange>
              <a:clrFrom>
                <a:srgbClr val="5EBBE7"/>
              </a:clrFrom>
              <a:clrTo>
                <a:srgbClr val="5EBBE7">
                  <a:alpha val="0"/>
                </a:srgbClr>
              </a:clrTo>
            </a:clrChange>
            <a:extLst>
              <a:ext uri="{28A0092B-C50C-407E-A947-70E740481C1C}">
                <a14:useLocalDpi xmlns:a14="http://schemas.microsoft.com/office/drawing/2010/main" val="0"/>
              </a:ext>
            </a:extLst>
          </a:blip>
          <a:stretch>
            <a:fillRect/>
          </a:stretch>
        </p:blipFill>
        <p:spPr>
          <a:xfrm>
            <a:off x="4869097" y="4560548"/>
            <a:ext cx="1195268" cy="871537"/>
          </a:xfrm>
          <a:prstGeom prst="rect">
            <a:avLst/>
          </a:prstGeom>
        </p:spPr>
      </p:pic>
      <p:pic>
        <p:nvPicPr>
          <p:cNvPr id="5" name="Resim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4" t="13934" r="-94" b="19520"/>
          <a:stretch/>
        </p:blipFill>
        <p:spPr>
          <a:xfrm>
            <a:off x="646797" y="2582483"/>
            <a:ext cx="996686" cy="772562"/>
          </a:xfrm>
          <a:prstGeom prst="rect">
            <a:avLst/>
          </a:prstGeom>
        </p:spPr>
      </p:pic>
      <p:pic>
        <p:nvPicPr>
          <p:cNvPr id="9" name="Resim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5" y="4545039"/>
            <a:ext cx="1061336" cy="841607"/>
          </a:xfrm>
          <a:prstGeom prst="rect">
            <a:avLst/>
          </a:prstGeom>
        </p:spPr>
      </p:pic>
      <p:pic>
        <p:nvPicPr>
          <p:cNvPr id="2" name="Resim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3687" y="2624412"/>
            <a:ext cx="739676" cy="780941"/>
          </a:xfrm>
          <a:prstGeom prst="rect">
            <a:avLst/>
          </a:prstGeom>
        </p:spPr>
      </p:pic>
      <p:sp>
        <p:nvSpPr>
          <p:cNvPr id="13" name="Dikdörtgen 12"/>
          <p:cNvSpPr/>
          <p:nvPr/>
        </p:nvSpPr>
        <p:spPr>
          <a:xfrm>
            <a:off x="1918073" y="2793039"/>
            <a:ext cx="1652888" cy="313932"/>
          </a:xfrm>
          <a:prstGeom prst="rect">
            <a:avLst/>
          </a:prstGeom>
        </p:spPr>
        <p:txBody>
          <a:bodyPr wrap="none">
            <a:spAutoFit/>
          </a:bodyPr>
          <a:lstStyle/>
          <a:p>
            <a:pPr lvl="0" algn="ctr" defTabSz="800100">
              <a:lnSpc>
                <a:spcPct val="90000"/>
              </a:lnSpc>
              <a:spcBef>
                <a:spcPct val="0"/>
              </a:spcBef>
              <a:spcAft>
                <a:spcPct val="35000"/>
              </a:spcAft>
            </a:pPr>
            <a:r>
              <a:rPr lang="tr-TR" sz="1600" dirty="0"/>
              <a:t>Kurumsal Analiz</a:t>
            </a:r>
          </a:p>
        </p:txBody>
      </p:sp>
      <p:sp>
        <p:nvSpPr>
          <p:cNvPr id="14" name="Dikdörtgen 13"/>
          <p:cNvSpPr/>
          <p:nvPr/>
        </p:nvSpPr>
        <p:spPr>
          <a:xfrm>
            <a:off x="1217588" y="4678246"/>
            <a:ext cx="3258194" cy="621709"/>
          </a:xfrm>
          <a:prstGeom prst="rect">
            <a:avLst/>
          </a:prstGeom>
        </p:spPr>
        <p:txBody>
          <a:bodyPr wrap="square">
            <a:spAutoFit/>
          </a:bodyPr>
          <a:lstStyle/>
          <a:p>
            <a:pPr lvl="0" algn="ctr" defTabSz="800100">
              <a:lnSpc>
                <a:spcPct val="90000"/>
              </a:lnSpc>
              <a:spcBef>
                <a:spcPct val="0"/>
              </a:spcBef>
              <a:spcAft>
                <a:spcPct val="35000"/>
              </a:spcAft>
            </a:pPr>
            <a:r>
              <a:rPr lang="tr-TR" sz="1600" dirty="0"/>
              <a:t>Standart Dosya Planı</a:t>
            </a:r>
          </a:p>
          <a:p>
            <a:pPr lvl="0" algn="ctr" defTabSz="800100">
              <a:lnSpc>
                <a:spcPct val="90000"/>
              </a:lnSpc>
              <a:spcBef>
                <a:spcPct val="0"/>
              </a:spcBef>
              <a:spcAft>
                <a:spcPct val="35000"/>
              </a:spcAft>
            </a:pPr>
            <a:r>
              <a:rPr lang="tr-TR" sz="1600" dirty="0"/>
              <a:t>(SDP)</a:t>
            </a:r>
          </a:p>
        </p:txBody>
      </p:sp>
      <p:sp>
        <p:nvSpPr>
          <p:cNvPr id="16" name="Dikdörtgen 15"/>
          <p:cNvSpPr/>
          <p:nvPr/>
        </p:nvSpPr>
        <p:spPr>
          <a:xfrm>
            <a:off x="6169789" y="4593177"/>
            <a:ext cx="2838817" cy="1064907"/>
          </a:xfrm>
          <a:prstGeom prst="rect">
            <a:avLst/>
          </a:prstGeom>
        </p:spPr>
        <p:txBody>
          <a:bodyPr wrap="square">
            <a:spAutoFit/>
          </a:bodyPr>
          <a:lstStyle/>
          <a:p>
            <a:pPr defTabSz="800100">
              <a:lnSpc>
                <a:spcPct val="90000"/>
              </a:lnSpc>
              <a:spcBef>
                <a:spcPct val="0"/>
              </a:spcBef>
              <a:spcAft>
                <a:spcPct val="35000"/>
              </a:spcAft>
            </a:pPr>
            <a:r>
              <a:rPr lang="tr-TR" sz="1600" dirty="0"/>
              <a:t>Kayıtlı Elektronik Posta (KEP)</a:t>
            </a:r>
          </a:p>
          <a:p>
            <a:pPr lvl="0" defTabSz="800100">
              <a:lnSpc>
                <a:spcPct val="90000"/>
              </a:lnSpc>
              <a:spcBef>
                <a:spcPct val="0"/>
              </a:spcBef>
              <a:spcAft>
                <a:spcPct val="35000"/>
              </a:spcAft>
            </a:pPr>
            <a:r>
              <a:rPr lang="tr-TR" sz="1600" dirty="0" smtClean="0"/>
              <a:t>Ulusal Elektronik Tebligat Sistemi (UETS)</a:t>
            </a:r>
            <a:endParaRPr lang="tr-TR" sz="1600" dirty="0"/>
          </a:p>
        </p:txBody>
      </p:sp>
      <p:sp>
        <p:nvSpPr>
          <p:cNvPr id="17" name="Dikdörtgen 16"/>
          <p:cNvSpPr/>
          <p:nvPr/>
        </p:nvSpPr>
        <p:spPr>
          <a:xfrm>
            <a:off x="10128440" y="2811798"/>
            <a:ext cx="923651" cy="313932"/>
          </a:xfrm>
          <a:prstGeom prst="rect">
            <a:avLst/>
          </a:prstGeom>
        </p:spPr>
        <p:txBody>
          <a:bodyPr wrap="none">
            <a:spAutoFit/>
          </a:bodyPr>
          <a:lstStyle/>
          <a:p>
            <a:pPr lvl="0" algn="ctr" defTabSz="889000">
              <a:lnSpc>
                <a:spcPct val="90000"/>
              </a:lnSpc>
              <a:spcBef>
                <a:spcPct val="0"/>
              </a:spcBef>
              <a:spcAft>
                <a:spcPct val="35000"/>
              </a:spcAft>
            </a:pPr>
            <a:r>
              <a:rPr lang="tr-TR" sz="1600" dirty="0" smtClean="0"/>
              <a:t>DETSİS</a:t>
            </a:r>
            <a:endParaRPr lang="tr-TR" sz="1600" dirty="0"/>
          </a:p>
        </p:txBody>
      </p:sp>
      <p:pic>
        <p:nvPicPr>
          <p:cNvPr id="2050" name="Picture 2" descr="Desktop - Free computer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4332" y="2647065"/>
            <a:ext cx="735637" cy="735637"/>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p:cNvSpPr/>
          <p:nvPr/>
        </p:nvSpPr>
        <p:spPr>
          <a:xfrm>
            <a:off x="9989640" y="4641528"/>
            <a:ext cx="2207245" cy="535531"/>
          </a:xfrm>
          <a:prstGeom prst="rect">
            <a:avLst/>
          </a:prstGeom>
        </p:spPr>
        <p:txBody>
          <a:bodyPr wrap="square">
            <a:spAutoFit/>
          </a:bodyPr>
          <a:lstStyle/>
          <a:p>
            <a:pPr lvl="0" algn="ctr" defTabSz="800100">
              <a:lnSpc>
                <a:spcPct val="90000"/>
              </a:lnSpc>
              <a:spcBef>
                <a:spcPct val="0"/>
              </a:spcBef>
              <a:spcAft>
                <a:spcPct val="35000"/>
              </a:spcAft>
            </a:pPr>
            <a:r>
              <a:rPr lang="tr-TR" sz="1600" dirty="0"/>
              <a:t>e</a:t>
            </a:r>
            <a:r>
              <a:rPr lang="tr-TR" sz="1600" dirty="0" smtClean="0"/>
              <a:t>-Yazışma Teknik Rehberi (EYP)</a:t>
            </a:r>
            <a:endParaRPr lang="tr-TR" sz="1600" dirty="0"/>
          </a:p>
        </p:txBody>
      </p:sp>
      <p:sp>
        <p:nvSpPr>
          <p:cNvPr id="23" name="Serbest Form 22"/>
          <p:cNvSpPr/>
          <p:nvPr/>
        </p:nvSpPr>
        <p:spPr>
          <a:xfrm>
            <a:off x="8824274" y="4324620"/>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olidFill>
            <a:schemeClr val="accent6">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pic>
        <p:nvPicPr>
          <p:cNvPr id="3" name="Resim 2"/>
          <p:cNvPicPr>
            <a:picLocks noChangeAspect="1"/>
          </p:cNvPicPr>
          <p:nvPr/>
        </p:nvPicPr>
        <p:blipFill>
          <a:blip r:embed="rId8"/>
          <a:stretch>
            <a:fillRect/>
          </a:stretch>
        </p:blipFill>
        <p:spPr>
          <a:xfrm>
            <a:off x="8947135" y="4628458"/>
            <a:ext cx="890873" cy="561669"/>
          </a:xfrm>
          <a:prstGeom prst="rect">
            <a:avLst/>
          </a:prstGeom>
        </p:spPr>
      </p:pic>
      <p:sp>
        <p:nvSpPr>
          <p:cNvPr id="24" name="Dikdörtgen 2">
            <a:extLst>
              <a:ext uri="{FF2B5EF4-FFF2-40B4-BE49-F238E27FC236}">
                <a16:creationId xmlns:a16="http://schemas.microsoft.com/office/drawing/2014/main" xmlns="" id="{CA10BC54-DBCC-4635-BD99-355A4E0FB0D8}"/>
              </a:ext>
            </a:extLst>
          </p:cNvPr>
          <p:cNvSpPr/>
          <p:nvPr/>
        </p:nvSpPr>
        <p:spPr>
          <a:xfrm>
            <a:off x="1245666" y="271657"/>
            <a:ext cx="1863293"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smtClean="0">
                <a:solidFill>
                  <a:srgbClr val="252831">
                    <a:lumMod val="90000"/>
                    <a:lumOff val="10000"/>
                  </a:srgbClr>
                </a:solidFill>
                <a:latin typeface="Candara Light" panose="020E0502030303020204" pitchFamily="34" charset="0"/>
              </a:rPr>
              <a:t>EBYS</a:t>
            </a:r>
            <a:endParaRPr lang="tr-TR" sz="2000" b="1" dirty="0">
              <a:solidFill>
                <a:srgbClr val="252831">
                  <a:lumMod val="90000"/>
                  <a:lumOff val="10000"/>
                </a:srgbClr>
              </a:solidFill>
              <a:latin typeface="Candara Light" panose="020E0502030303020204" pitchFamily="34" charset="0"/>
            </a:endParaRPr>
          </a:p>
        </p:txBody>
      </p:sp>
      <p:sp>
        <p:nvSpPr>
          <p:cNvPr id="25" name="Dikdörtgen 24"/>
          <p:cNvSpPr/>
          <p:nvPr/>
        </p:nvSpPr>
        <p:spPr>
          <a:xfrm>
            <a:off x="6076969" y="2482658"/>
            <a:ext cx="2271102" cy="1094146"/>
          </a:xfrm>
          <a:prstGeom prst="rect">
            <a:avLst/>
          </a:prstGeom>
        </p:spPr>
        <p:txBody>
          <a:bodyPr wrap="square">
            <a:spAutoFit/>
          </a:bodyPr>
          <a:lstStyle/>
          <a:p>
            <a:pPr lvl="0" defTabSz="800100">
              <a:lnSpc>
                <a:spcPct val="90000"/>
              </a:lnSpc>
              <a:spcBef>
                <a:spcPct val="0"/>
              </a:spcBef>
              <a:spcAft>
                <a:spcPct val="35000"/>
              </a:spcAft>
            </a:pPr>
            <a:r>
              <a:rPr lang="tr-TR" sz="1400" b="1" dirty="0" smtClean="0"/>
              <a:t>Elektronik</a:t>
            </a:r>
            <a:r>
              <a:rPr lang="tr-TR" sz="1400" b="1" dirty="0"/>
              <a:t> </a:t>
            </a:r>
            <a:r>
              <a:rPr lang="tr-TR" sz="1400" b="1" dirty="0" smtClean="0"/>
              <a:t>İmza (e-İmza)</a:t>
            </a:r>
            <a:endParaRPr lang="tr-TR" sz="1400" b="1" dirty="0"/>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Mühür</a:t>
            </a:r>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a:t>
            </a:r>
            <a:r>
              <a:rPr lang="tr-TR" sz="1400" dirty="0" smtClean="0"/>
              <a:t>Şifreleme</a:t>
            </a:r>
          </a:p>
          <a:p>
            <a:pPr lvl="0" defTabSz="800100">
              <a:lnSpc>
                <a:spcPct val="90000"/>
              </a:lnSpc>
              <a:spcBef>
                <a:spcPct val="0"/>
              </a:spcBef>
              <a:spcAft>
                <a:spcPct val="35000"/>
              </a:spcAft>
            </a:pPr>
            <a:r>
              <a:rPr lang="tr-TR" sz="1400" b="1" dirty="0" smtClean="0"/>
              <a:t>Mobil İmza (m-İmza)</a:t>
            </a:r>
            <a:endParaRPr lang="tr-TR" sz="1400" b="1" dirty="0"/>
          </a:p>
        </p:txBody>
      </p:sp>
    </p:spTree>
    <p:extLst>
      <p:ext uri="{BB962C8B-B14F-4D97-AF65-F5344CB8AC3E}">
        <p14:creationId xmlns:p14="http://schemas.microsoft.com/office/powerpoint/2010/main" val="28697123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234378" y="406619"/>
            <a:ext cx="4328943"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EBYS Bileşenleri</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1234378" y="1360726"/>
            <a:ext cx="4259486" cy="4688784"/>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8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Resmi Yazışma Yönetmeliği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E-İmza</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Mühür</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Şifreleme Sertifikası</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Sunucu ve Veritabanı Yönetimi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 Güvenliği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TSE 13298</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Entegrasyon (web servis)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SDP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E-Arşiv</a:t>
            </a:r>
            <a:endParaRPr kumimoji="0" lang="tr-TR" sz="14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E-Tebligat (UETS)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KEP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EYP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DETSIS</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124" y="117075"/>
            <a:ext cx="4618663" cy="6529635"/>
          </a:xfrm>
          <a:prstGeom prst="rect">
            <a:avLst/>
          </a:prstGeom>
        </p:spPr>
      </p:pic>
    </p:spTree>
    <p:extLst>
      <p:ext uri="{BB962C8B-B14F-4D97-AF65-F5344CB8AC3E}">
        <p14:creationId xmlns:p14="http://schemas.microsoft.com/office/powerpoint/2010/main" val="655455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6000">
              <a:schemeClr val="lt1">
                <a:alpha val="89000"/>
              </a:schemeClr>
            </a:gs>
            <a:gs pos="44000">
              <a:schemeClr val="lt2"/>
            </a:gs>
            <a:gs pos="72000">
              <a:schemeClr val="lt2"/>
            </a:gs>
            <a:gs pos="100000">
              <a:srgbClr val="D0D8E5"/>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Dikdörtgen 8"/>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Metin kutusu 7"/>
          <p:cNvSpPr txBox="1"/>
          <p:nvPr/>
        </p:nvSpPr>
        <p:spPr>
          <a:xfrm>
            <a:off x="630957" y="659277"/>
            <a:ext cx="5506756" cy="1107996"/>
          </a:xfrm>
          <a:prstGeom prst="rect">
            <a:avLst/>
          </a:prstGeom>
          <a:noFill/>
        </p:spPr>
        <p:txBody>
          <a:bodyPr wrap="square" rtlCol="0">
            <a:spAutoFit/>
          </a:bodyPr>
          <a:lstStyle/>
          <a:p>
            <a:r>
              <a:rPr lang="tr-TR" sz="6600" b="1" dirty="0">
                <a:solidFill>
                  <a:schemeClr val="accent5">
                    <a:lumMod val="50000"/>
                  </a:schemeClr>
                </a:solidFill>
                <a:latin typeface="Vladimir Script" panose="03050402040407070305" pitchFamily="66" charset="0"/>
              </a:rPr>
              <a:t>Belge memurun,</a:t>
            </a:r>
          </a:p>
        </p:txBody>
      </p:sp>
      <p:sp>
        <p:nvSpPr>
          <p:cNvPr id="15" name="Dikdörtgen 14"/>
          <p:cNvSpPr/>
          <p:nvPr/>
        </p:nvSpPr>
        <p:spPr>
          <a:xfrm>
            <a:off x="6832334" y="311290"/>
            <a:ext cx="5155932" cy="4289586"/>
          </a:xfrm>
          <a:prstGeom prst="rect">
            <a:avLst/>
          </a:prstGeom>
          <a:solidFill>
            <a:srgbClr val="3A3E4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4" name="Resim 13"/>
          <p:cNvPicPr>
            <a:picLocks noChangeAspect="1"/>
          </p:cNvPicPr>
          <p:nvPr/>
        </p:nvPicPr>
        <p:blipFill>
          <a:blip r:embed="rId2"/>
          <a:stretch>
            <a:fillRect/>
          </a:stretch>
        </p:blipFill>
        <p:spPr>
          <a:xfrm>
            <a:off x="6545180" y="560746"/>
            <a:ext cx="5239352" cy="4527167"/>
          </a:xfrm>
          <a:prstGeom prst="rect">
            <a:avLst/>
          </a:prstGeom>
          <a:ln>
            <a:noFill/>
          </a:ln>
          <a:effectLst>
            <a:softEdge rad="112500"/>
          </a:effectLst>
        </p:spPr>
      </p:pic>
      <p:sp>
        <p:nvSpPr>
          <p:cNvPr id="16" name="Eksi 15"/>
          <p:cNvSpPr/>
          <p:nvPr/>
        </p:nvSpPr>
        <p:spPr>
          <a:xfrm>
            <a:off x="-468428" y="4866412"/>
            <a:ext cx="8005009" cy="133940"/>
          </a:xfrm>
          <a:prstGeom prst="mathMinus">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3" name="Resim 12"/>
          <p:cNvPicPr>
            <a:picLocks noChangeAspect="1"/>
          </p:cNvPicPr>
          <p:nvPr/>
        </p:nvPicPr>
        <p:blipFill>
          <a:blip r:embed="rId3">
            <a:clrChange>
              <a:clrFrom>
                <a:srgbClr val="D9C1BB"/>
              </a:clrFrom>
              <a:clrTo>
                <a:srgbClr val="D9C1BB">
                  <a:alpha val="0"/>
                </a:srgbClr>
              </a:clrTo>
            </a:clrChange>
          </a:blip>
          <a:stretch>
            <a:fillRect/>
          </a:stretch>
        </p:blipFill>
        <p:spPr>
          <a:xfrm>
            <a:off x="2927887" y="4673906"/>
            <a:ext cx="1043204" cy="828014"/>
          </a:xfrm>
          <a:prstGeom prst="rect">
            <a:avLst/>
          </a:prstGeom>
          <a:effectLst>
            <a:outerShdw blurRad="50800" dist="38100" dir="16200000" rotWithShape="0">
              <a:prstClr val="black">
                <a:alpha val="40000"/>
              </a:prstClr>
            </a:outerShdw>
          </a:effectLst>
        </p:spPr>
      </p:pic>
      <p:sp>
        <p:nvSpPr>
          <p:cNvPr id="2" name="Dikdörtgen 1"/>
          <p:cNvSpPr/>
          <p:nvPr/>
        </p:nvSpPr>
        <p:spPr>
          <a:xfrm>
            <a:off x="655432" y="1478811"/>
            <a:ext cx="3068469"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memur ise </a:t>
            </a:r>
          </a:p>
        </p:txBody>
      </p:sp>
      <p:sp>
        <p:nvSpPr>
          <p:cNvPr id="3" name="Dikdörtgen 2"/>
          <p:cNvSpPr/>
          <p:nvPr/>
        </p:nvSpPr>
        <p:spPr>
          <a:xfrm>
            <a:off x="448740" y="2380881"/>
            <a:ext cx="5647700"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kurumun kalitesini </a:t>
            </a:r>
          </a:p>
        </p:txBody>
      </p:sp>
      <p:sp>
        <p:nvSpPr>
          <p:cNvPr id="4" name="Dikdörtgen 3"/>
          <p:cNvSpPr/>
          <p:nvPr/>
        </p:nvSpPr>
        <p:spPr>
          <a:xfrm>
            <a:off x="630957" y="3256848"/>
            <a:ext cx="2367956"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gösterir.</a:t>
            </a:r>
          </a:p>
        </p:txBody>
      </p:sp>
    </p:spTree>
    <p:extLst>
      <p:ext uri="{BB962C8B-B14F-4D97-AF65-F5344CB8AC3E}">
        <p14:creationId xmlns:p14="http://schemas.microsoft.com/office/powerpoint/2010/main" val="24355373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07828" y="367650"/>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617314" y="1321757"/>
            <a:ext cx="10816805"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tr-TR" sz="18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Kamu kurum ve kuruluşlarınca resmî yazışmalar, elektronik ortamda e-Yazışma Teknik Rehberi’ne uygun olarak hazırlanan ve güvenli elektronik imza ile imzalanan belgelerle yapılır</a:t>
            </a:r>
            <a:r>
              <a:rPr kumimoji="0" lang="tr-TR" sz="1800" b="1"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
          <p:cNvSpPr txBox="1">
            <a:spLocks noChangeArrowheads="1"/>
          </p:cNvSpPr>
          <p:nvPr/>
        </p:nvSpPr>
        <p:spPr bwMode="auto">
          <a:xfrm>
            <a:off x="470062" y="2208271"/>
            <a:ext cx="8369384" cy="4468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Pts val="1000"/>
              <a:buFontTx/>
              <a:buNone/>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EYP 2.0 ile Gelen Yenilikler</a:t>
            </a: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tek nüsha olarak hazırlanmakta</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ve  muhataplara gönderilen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belgelerin üst verisinde yer alan paraf bilgilerinin çıkartılması</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Elektronik </a:t>
            </a:r>
            <a:r>
              <a:rPr kumimoji="0" lang="tr-TR" altLang="tr-TR" sz="1600" b="1" i="0" u="none" strike="noStrike" kern="1200" cap="none" spc="0" normalizeH="0" baseline="0" noProof="0" dirty="0" smtClean="0">
                <a:ln>
                  <a:noFill/>
                </a:ln>
                <a:solidFill>
                  <a:srgbClr val="000000"/>
                </a:solidFill>
                <a:effectLst/>
                <a:uLnTx/>
                <a:uFillTx/>
                <a:cs typeface="Times New Roman" panose="02020603050405020304" pitchFamily="18" charset="0"/>
              </a:rPr>
              <a:t>mühür</a:t>
            </a:r>
            <a:r>
              <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smtClean="0">
                <a:ln>
                  <a:noFill/>
                </a:ln>
                <a:solidFill>
                  <a:srgbClr val="CAA928"/>
                </a:solidFill>
                <a:effectLst/>
                <a:uLnTx/>
                <a:uFillTx/>
                <a:cs typeface="Times New Roman" panose="02020603050405020304" pitchFamily="18" charset="0"/>
              </a:rPr>
              <a:t>kullanımı zorunlu hale </a:t>
            </a:r>
            <a:r>
              <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rPr>
              <a:t>getirilmiştir.</a:t>
            </a:r>
          </a:p>
          <a:p>
            <a:pPr marR="0" lvl="0" algn="just" defTabSz="914400" rtl="0" eaLnBrk="0" fontAlgn="base" latinLnBrk="0" hangingPunct="0">
              <a:lnSpc>
                <a:spcPct val="100000"/>
              </a:lnSpc>
              <a:spcBef>
                <a:spcPct val="0"/>
              </a:spcBef>
              <a:spcAft>
                <a:spcPct val="0"/>
              </a:spcAft>
              <a:buClrTx/>
              <a:buSzPts val="1000"/>
              <a:tabLst/>
              <a:defRPr/>
            </a:pPr>
            <a:endPar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0" i="0" u="none" strike="noStrike" kern="1200" cap="none" spc="0" normalizeH="0" baseline="0" noProof="0" dirty="0" smtClean="0">
                <a:ln>
                  <a:noFill/>
                </a:ln>
                <a:solidFill>
                  <a:srgbClr val="000000"/>
                </a:solidFill>
                <a:effectLst/>
                <a:uLnTx/>
                <a:uFillTx/>
                <a:cs typeface="Times New Roman" panose="02020603050405020304" pitchFamily="18" charset="0"/>
              </a:rPr>
              <a:t>İmza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ve mühür verisinin </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uzun vadeli imza ömrüne sahip imza ve arşiv tipinde olan </a:t>
            </a:r>
            <a:r>
              <a:rPr kumimoji="0" lang="tr-TR" sz="1600" b="0" i="0" u="none" strike="noStrike" kern="1200" cap="none" spc="0" normalizeH="0" baseline="0" noProof="0" dirty="0" err="1">
                <a:ln>
                  <a:noFill/>
                </a:ln>
                <a:solidFill>
                  <a:srgbClr val="252831"/>
                </a:solidFill>
                <a:effectLst/>
                <a:uLnTx/>
                <a:uFillTx/>
                <a:ea typeface="Calibri" panose="020F0502020204030204" pitchFamily="34" charset="0"/>
                <a:cs typeface="Times New Roman" panose="02020603050405020304" pitchFamily="18" charset="0"/>
              </a:rPr>
              <a:t>CAdES</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-A dönüştürülmesi sağlanmaktadır.</a:t>
            </a: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Kurumsal Şifreleme Sertifikası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kullanımı ile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idareler arası güvenli belge paylaşımı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sağlanmaktadır.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 doğrulamanın sadece E-devlet üzerinden yapılması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ve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doğrulama kodunun tekilleştirilmesi</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p:txBody>
      </p:sp>
      <p:pic>
        <p:nvPicPr>
          <p:cNvPr id="13" name="Resim 12">
            <a:extLst>
              <a:ext uri="{FF2B5EF4-FFF2-40B4-BE49-F238E27FC236}">
                <a16:creationId xmlns:a16="http://schemas.microsoft.com/office/drawing/2014/main" xmlns="" id="{398A81DE-4590-417A-B6CE-F2035990FEF1}"/>
              </a:ext>
            </a:extLst>
          </p:cNvPr>
          <p:cNvPicPr>
            <a:picLocks noChangeAspect="1"/>
          </p:cNvPicPr>
          <p:nvPr/>
        </p:nvPicPr>
        <p:blipFill>
          <a:blip r:embed="rId3"/>
          <a:stretch>
            <a:fillRect/>
          </a:stretch>
        </p:blipFill>
        <p:spPr>
          <a:xfrm>
            <a:off x="9104546" y="2208271"/>
            <a:ext cx="2329573" cy="363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67049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990575" y="372183"/>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a:t>
            </a: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3"/>
          <a:stretch>
            <a:fillRect/>
          </a:stretch>
        </p:blipFill>
        <p:spPr>
          <a:xfrm>
            <a:off x="9184088" y="1171045"/>
            <a:ext cx="2665167" cy="4162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ikdörtgen 6"/>
          <p:cNvSpPr/>
          <p:nvPr/>
        </p:nvSpPr>
        <p:spPr>
          <a:xfrm>
            <a:off x="699692" y="1458477"/>
            <a:ext cx="8218112" cy="4006866"/>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25 Nisan 2022 tarihli ve 5529 sayılı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Cumhurbaşkanı Kararı ile yayımlanan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ile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elektronik ortamda hazırlanacak olan Hizmete Özel Belgelerin kurumsal şifreleme sertifikası ile şifrelenerek gönderilmesi</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zorunlu hale getirilmiştir</a:t>
            </a:r>
            <a:r>
              <a:rPr kumimoji="0" lang="tr-TR" sz="1600" b="1" i="0" u="none" strike="noStrike" kern="1200" cap="none" spc="0" normalizeH="0" baseline="0" noProof="0" dirty="0" smtClean="0">
                <a:ln>
                  <a:noFill/>
                </a:ln>
                <a:solidFill>
                  <a:srgbClr val="CAA928"/>
                </a:solidFill>
                <a:effectLst/>
                <a:uLnTx/>
                <a:uFillTx/>
                <a:cs typeface="Times New Roman" panose="02020603050405020304" pitchFamily="18" charset="0"/>
              </a:rPr>
              <a:t>.</a:t>
            </a:r>
          </a:p>
          <a:p>
            <a:pPr marR="0" lvl="0" algn="just" defTabSz="914400" rtl="0" eaLnBrk="1" fontAlgn="auto" latinLnBrk="0" hangingPunct="1">
              <a:lnSpc>
                <a:spcPct val="106000"/>
              </a:lnSpc>
              <a:spcBef>
                <a:spcPts val="0"/>
              </a:spcBef>
              <a:spcAft>
                <a:spcPts val="0"/>
              </a:spcAft>
              <a:buClrTx/>
              <a:buSzTx/>
              <a:tabLst/>
              <a:defRPr/>
            </a:pPr>
            <a:endPar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endParaRPr>
          </a:p>
          <a:p>
            <a:pPr marR="0" lvl="0" algn="just" defTabSz="914400" rtl="0" eaLnBrk="1" fontAlgn="auto" latinLnBrk="0" hangingPunct="1">
              <a:lnSpc>
                <a:spcPct val="106000"/>
              </a:lnSpc>
              <a:spcBef>
                <a:spcPts val="0"/>
              </a:spcBef>
              <a:spcAft>
                <a:spcPts val="0"/>
              </a:spcAft>
              <a:buClrTx/>
              <a:buSzTx/>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 nedenle; </a:t>
            </a:r>
            <a:r>
              <a:rPr lang="tr-TR" sz="1600" b="1" dirty="0">
                <a:solidFill>
                  <a:srgbClr val="252831"/>
                </a:solidFill>
                <a:cs typeface="Times New Roman" panose="02020603050405020304" pitchFamily="18" charset="0"/>
              </a:rPr>
              <a:t>tüm idarelerde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kurumsal şifreleme sertifikasının aktif olarak kullanımı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  </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smtClean="0">
              <a:ln>
                <a:noFill/>
              </a:ln>
              <a:solidFill>
                <a:srgbClr val="252831"/>
              </a:solidFill>
              <a:effectLst/>
              <a:uLnTx/>
              <a:uFillTx/>
              <a:cs typeface="Times New Roman" panose="02020603050405020304" pitchFamily="18" charset="0"/>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Buna ek olarak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kapsamında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EYP 2.1 çalışmaları tamamlanma aşamasına</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gelmiştir. E-Yazışma </a:t>
            </a:r>
            <a:r>
              <a:rPr lang="tr-TR" sz="1600" dirty="0">
                <a:solidFill>
                  <a:srgbClr val="252831"/>
                </a:solidFill>
                <a:cs typeface="Times New Roman" panose="02020603050405020304" pitchFamily="18" charset="0"/>
              </a:rPr>
              <a:t>paketi 2.1 sürümüne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uyum süreçleri kapsamında;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teknik gereksinimler ile İdarelerde </a:t>
            </a:r>
            <a:r>
              <a:rPr kumimoji="0" lang="tr-TR" sz="1600" b="1" i="0" u="none" strike="noStrike" kern="1200" cap="none" spc="0" normalizeH="0" baseline="0" noProof="0" dirty="0" err="1">
                <a:ln>
                  <a:noFill/>
                </a:ln>
                <a:solidFill>
                  <a:srgbClr val="CAA928"/>
                </a:solidFill>
                <a:effectLst/>
                <a:uLnTx/>
                <a:uFillTx/>
                <a:cs typeface="Times New Roman" panose="02020603050405020304" pitchFamily="18" charset="0"/>
              </a:rPr>
              <a:t>EBYS’nin</a:t>
            </a:r>
            <a:r>
              <a:rPr lang="tr-TR" sz="1600" b="1" dirty="0">
                <a:solidFill>
                  <a:srgbClr val="CAA928"/>
                </a:solidFill>
                <a:cs typeface="Times New Roman" panose="02020603050405020304" pitchFamily="18" charset="0"/>
              </a:rPr>
              <a:t> işleyişine yönelik uyum süreçlerinin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tamamlanması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a:t>
            </a:r>
            <a:endPar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075801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clrChange>
              <a:clrFrom>
                <a:srgbClr val="FEFEFE"/>
              </a:clrFrom>
              <a:clrTo>
                <a:srgbClr val="FEFEFE">
                  <a:alpha val="0"/>
                </a:srgbClr>
              </a:clrTo>
            </a:clrChange>
          </a:blip>
          <a:stretch>
            <a:fillRect/>
          </a:stretch>
        </p:blipFill>
        <p:spPr>
          <a:xfrm>
            <a:off x="9650339" y="2992806"/>
            <a:ext cx="2263400" cy="1137688"/>
          </a:xfrm>
          <a:prstGeom prst="rect">
            <a:avLst/>
          </a:prstGeom>
          <a:effectLst>
            <a:softEdge rad="12700"/>
          </a:effectLst>
        </p:spPr>
      </p:pic>
      <p:pic>
        <p:nvPicPr>
          <p:cNvPr id="7" name="Resim 6"/>
          <p:cNvPicPr>
            <a:picLocks noChangeAspect="1"/>
          </p:cNvPicPr>
          <p:nvPr/>
        </p:nvPicPr>
        <p:blipFill rotWithShape="1">
          <a:blip r:embed="rId4"/>
          <a:srcRect r="6369"/>
          <a:stretch/>
        </p:blipFill>
        <p:spPr>
          <a:xfrm>
            <a:off x="10175065" y="4448781"/>
            <a:ext cx="1097385" cy="1474150"/>
          </a:xfrm>
          <a:prstGeom prst="rect">
            <a:avLst/>
          </a:prstGeom>
          <a:noFill/>
          <a:ln>
            <a:noFill/>
          </a:ln>
          <a:effectLst>
            <a:softEdge rad="12700"/>
          </a:effectLst>
        </p:spPr>
      </p:pic>
      <p:pic>
        <p:nvPicPr>
          <p:cNvPr id="11" name="Resim 10"/>
          <p:cNvPicPr>
            <a:picLocks noChangeAspect="1"/>
          </p:cNvPicPr>
          <p:nvPr/>
        </p:nvPicPr>
        <p:blipFill>
          <a:blip r:embed="rId5"/>
          <a:stretch>
            <a:fillRect/>
          </a:stretch>
        </p:blipFill>
        <p:spPr>
          <a:xfrm>
            <a:off x="9779569" y="1138963"/>
            <a:ext cx="1602233" cy="1207819"/>
          </a:xfrm>
          <a:prstGeom prst="hexagon">
            <a:avLst/>
          </a:prstGeom>
          <a:ln>
            <a:noFill/>
          </a:ln>
          <a:effectLst>
            <a:outerShdw blurRad="292100" dist="139700" dir="2700000" algn="tl" rotWithShape="0">
              <a:srgbClr val="333333">
                <a:alpha val="65000"/>
              </a:srgbClr>
            </a:outerShdw>
          </a:effectLst>
        </p:spPr>
      </p:pic>
      <p:sp>
        <p:nvSpPr>
          <p:cNvPr id="2" name="Text Box 2"/>
          <p:cNvSpPr txBox="1">
            <a:spLocks noChangeArrowheads="1"/>
          </p:cNvSpPr>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 Box 3"/>
          <p:cNvSpPr txBox="1">
            <a:spLocks noChangeArrowheads="1"/>
          </p:cNvSpPr>
          <p:nvPr/>
        </p:nvSpPr>
        <p:spPr bwMode="auto">
          <a:xfrm>
            <a:off x="699692" y="1138963"/>
            <a:ext cx="7925324" cy="517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Nitelikli elektronik imzalar yaygın olarak e-imza kartı içerisine yüklenerek, TC Kimlik kartı içerisine yüklenerek yada GSM sim kartı içerisine yüklenerek kullanımı sağlanabilmektedir</a:t>
            </a: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Operatör bazlı olarak mobil imza çalışmaları hızlandırıldı ve kullanım düzeyleri artırıldı.</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TURKCELL mobil imza aşamaları </a:t>
            </a:r>
            <a:r>
              <a:rPr kumimoji="0" lang="tr-TR" altLang="tr-TR"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azaltılarak</a:t>
            </a: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imza süreçlerinde hızlanma yaşanmıştır.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Kurumumuz öncülüğü ve koordinasyonu ile BTK, TÜBİTAK (Kamu SM ve BİLGEM) ve TURKCELL ile </a:t>
            </a:r>
            <a:r>
              <a:rPr kumimoji="0" lang="tr-TR" altLang="tr-TR"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toplu mobil imza</a:t>
            </a: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atılabilmesine yönelik çalışmalar tamamlanmıştır.</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VODAFONE ile mobil imza atılabilmesine yönelik olarak; kurumumuz öncülüğünde TÜBİTAK (Kamu SM ve Bilgem) ve VODAFONE ile çalışmaları tamamlanmış ve gerçek ortamda kullanıma başlanmıştır.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TÜRK TELEKOM mobil imza alt yapısı mevcut ve kullanılmakta olup iyileştirme çalışmalarına başlanması talep edilmiştir.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800" b="0" i="0" u="none" strike="noStrike" kern="1200" cap="none" spc="0" normalizeH="0" baseline="0" noProof="0" dirty="0" smtClean="0">
              <a:ln>
                <a:noFill/>
              </a:ln>
              <a:solidFill>
                <a:srgbClr val="252831"/>
              </a:solidFill>
              <a:effectLst/>
              <a:uLnTx/>
              <a:uFillTx/>
              <a:latin typeface="Arial"/>
              <a:ea typeface="+mn-ea"/>
              <a:cs typeface="+mn-cs"/>
            </a:endParaRPr>
          </a:p>
        </p:txBody>
      </p:sp>
      <p:sp>
        <p:nvSpPr>
          <p:cNvPr id="12" name="Dikdörtgen 11"/>
          <p:cNvSpPr/>
          <p:nvPr/>
        </p:nvSpPr>
        <p:spPr>
          <a:xfrm>
            <a:off x="1234378" y="370358"/>
            <a:ext cx="504306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e-İmza </a:t>
            </a: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m-İmza Süreçleri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alt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287418228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527222" y="1383791"/>
            <a:ext cx="11345230" cy="5214697"/>
          </a:xfrm>
          <a:prstGeom prst="rect">
            <a:avLst/>
          </a:prstGeom>
        </p:spPr>
        <p:txBody>
          <a:bodyPr wrap="square">
            <a:spAutoFit/>
          </a:bodyPr>
          <a:lstStyle/>
          <a:p>
            <a:pPr indent="449580" algn="just">
              <a:lnSpc>
                <a:spcPct val="106000"/>
              </a:lnSpc>
              <a:spcAft>
                <a:spcPts val="800"/>
              </a:spcAft>
              <a:defRPr/>
            </a:pPr>
            <a:r>
              <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‘Türkiye Cumhuriyeti devlet teşkilatı içerisinde yer alan kurum ve kuruluşlar ile bunların merkez, taşra ve yurtdışı teşkilatlarında bulunan her düzeydeki birimlerinin hiyerarşik yapıya uygun olarak kayıt altına alındığı ve e-Devlet çalışmalarında esas alınmak üzere T.C. Devlet Teşkilatı Numarası ile tanımlandığı sistemdir</a:t>
            </a:r>
            <a:r>
              <a:rPr lang="tr-TR" sz="20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a:t>
            </a:r>
            <a:endPar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2011 yılında 14 hane ve 8 </a:t>
            </a:r>
            <a:r>
              <a:rPr kumimoji="0" lang="tr-TR" sz="20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kırılımdan</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oluşmaktaydı. 2015 yılında 8 haneli tekil ID halinde güncellenmiştir. </a:t>
            </a: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üzerinde idarelerimiz birimlere ait isim, adres, KEP adresi verilerini güncel olarak eklemeli ve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EBYS’leri</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içerisinden bu verileri alarak belgelerin muhatap seçimlerinin doğru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sunmaları sağlanmalıdır. (detsis.gov.tr)</a:t>
            </a:r>
          </a:p>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smtClean="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6000"/>
              </a:lnSpc>
              <a:spcBef>
                <a:spcPts val="0"/>
              </a:spcBef>
              <a:spcAft>
                <a:spcPts val="800"/>
              </a:spcAft>
              <a:buClrTx/>
              <a:buSzTx/>
              <a:buFontTx/>
              <a:buNone/>
              <a:tabLst/>
              <a:defRPr/>
            </a:pPr>
            <a:r>
              <a:rPr lang="tr-TR" noProof="0" dirty="0" smtClean="0">
                <a:solidFill>
                  <a:srgbClr val="252831"/>
                </a:solidFill>
                <a:latin typeface="Calibri" panose="020F0502020204030204" pitchFamily="34"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veri kaynağı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Kurum temsilcilerinin teşkilat düzenlemelerini yapması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Güncel KEP ve iletişim bilgileri</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Doğru muhatap seçimi</a:t>
            </a:r>
          </a:p>
        </p:txBody>
      </p:sp>
      <p:grpSp>
        <p:nvGrpSpPr>
          <p:cNvPr id="4" name="Grup 3"/>
          <p:cNvGrpSpPr/>
          <p:nvPr/>
        </p:nvGrpSpPr>
        <p:grpSpPr>
          <a:xfrm>
            <a:off x="591988" y="5063134"/>
            <a:ext cx="215408" cy="1357533"/>
            <a:chOff x="815545" y="3485331"/>
            <a:chExt cx="215408" cy="1357533"/>
          </a:xfrm>
        </p:grpSpPr>
        <p:sp>
          <p:nvSpPr>
            <p:cNvPr id="3" name="Sağ Ok 2"/>
            <p:cNvSpPr/>
            <p:nvPr/>
          </p:nvSpPr>
          <p:spPr>
            <a:xfrm>
              <a:off x="815546" y="3485331"/>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Sağ Ok 10"/>
            <p:cNvSpPr/>
            <p:nvPr/>
          </p:nvSpPr>
          <p:spPr>
            <a:xfrm>
              <a:off x="815546" y="3870464"/>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ağ Ok 11"/>
            <p:cNvSpPr/>
            <p:nvPr/>
          </p:nvSpPr>
          <p:spPr>
            <a:xfrm>
              <a:off x="815545" y="4251785"/>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ağ Ok 12"/>
            <p:cNvSpPr/>
            <p:nvPr/>
          </p:nvSpPr>
          <p:spPr>
            <a:xfrm>
              <a:off x="815545" y="4636918"/>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3560908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3"/>
          <a:stretch>
            <a:fillRect/>
          </a:stretch>
        </p:blipFill>
        <p:spPr>
          <a:xfrm>
            <a:off x="436140" y="1042641"/>
            <a:ext cx="11436312" cy="5607200"/>
          </a:xfrm>
          <a:prstGeom prst="rect">
            <a:avLst/>
          </a:prstGeom>
        </p:spPr>
      </p:pic>
    </p:spTree>
    <p:extLst>
      <p:ext uri="{BB962C8B-B14F-4D97-AF65-F5344CB8AC3E}">
        <p14:creationId xmlns:p14="http://schemas.microsoft.com/office/powerpoint/2010/main" val="19636353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rotWithShape="1">
          <a:blip r:embed="rId3"/>
          <a:srcRect t="2833"/>
          <a:stretch/>
        </p:blipFill>
        <p:spPr>
          <a:xfrm>
            <a:off x="532792" y="1620982"/>
            <a:ext cx="11069004" cy="4455622"/>
          </a:xfrm>
          <a:prstGeom prst="rect">
            <a:avLst/>
          </a:prstGeom>
          <a:ln>
            <a:solidFill>
              <a:schemeClr val="tx1"/>
            </a:solidFill>
          </a:ln>
        </p:spPr>
      </p:pic>
    </p:spTree>
    <p:extLst>
      <p:ext uri="{BB962C8B-B14F-4D97-AF65-F5344CB8AC3E}">
        <p14:creationId xmlns:p14="http://schemas.microsoft.com/office/powerpoint/2010/main" val="70639662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3382"/>
            <a:ext cx="11953702" cy="3818480"/>
          </a:xfrm>
          <a:prstGeom prst="rect">
            <a:avLst/>
          </a:prstGeom>
        </p:spPr>
      </p:pic>
    </p:spTree>
    <p:extLst>
      <p:ext uri="{BB962C8B-B14F-4D97-AF65-F5344CB8AC3E}">
        <p14:creationId xmlns:p14="http://schemas.microsoft.com/office/powerpoint/2010/main" val="28484000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01464" y="348050"/>
            <a:ext cx="6862376"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0"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tr-TR" sz="1800" b="0"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Güvenli elektronik imza ile imzalanan belgelerin gönderilmesi ve alınması işlemlerinin, elektronik ortamda ilgili mevzuatla yetki verilmiş üçüncü bir taraf aracılığıyla kayıt altına alınarak yapılması esastır</a:t>
            </a:r>
            <a:r>
              <a:rPr kumimoji="0" lang="tr-TR" sz="1800" b="0" i="1"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nvSpPr>
        <p:spPr>
          <a:xfrm>
            <a:off x="527221" y="2126038"/>
            <a:ext cx="6096000" cy="4660250"/>
          </a:xfrm>
          <a:prstGeom prst="rect">
            <a:avLst/>
          </a:prstGeom>
        </p:spPr>
        <p:txBody>
          <a:bodyPr>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yazılımlarında DETSİS üzerinden KEP adreslerinin düzenli olarak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alınması sağlanarak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Muhatapların KEP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adresleri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kullanıcılara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olarak sunulmalıdır.</a:t>
            </a: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 KEP ile yapılan görüşmeler neticesinde PTT KEP hesapları 100 mb. kadar ileti alabilir duruma getirilmiştir. Alıcısı PTT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KEP’ten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alınmış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hesaplara yapılacak gönderiler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bu kurala göre yürütülebilir</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BTK aracılığı ile diğer KEPHS ileti boyutu güncellemeleri konusunda gerekli bilgilendirmeler yapılmıştır.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gönderileri sonrasında delil sorgulamalarının yapılarak belgelerin muhataplara iletildiğinin teyidi takip edilmelidir. Çeşitli nedenlerle iletilemeyen KEP gönderilerinin tekrar gönderimleri yapılmalıdır.</a:t>
            </a:r>
          </a:p>
          <a:p>
            <a:pPr marL="457200" marR="0" lvl="0" indent="0" algn="l"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ile gelen belgelerin gün içerisinde </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sorgulanmasıyla </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akışının hızlı bir şekilde yürütülmesine özen gösterilmelidir</a:t>
            </a:r>
            <a:r>
              <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0"/>
              </a:spcAft>
              <a:buClrTx/>
              <a:buSzTx/>
              <a:tabLst/>
              <a:defRPr/>
            </a:pPr>
            <a:endParaRPr kumimoji="0" lang="tr-TR" sz="14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lang="tr-TR" sz="14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KEP Rehberi çalışmaları sonuçlandırılmış olup BTK ile KEPHS tarafından test çalışmalarına başlanmıştır.</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074" name="Picture 2" descr="9 Tips for Writing Better Business Emails | Workf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470" y="2367972"/>
            <a:ext cx="5074508" cy="3534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64222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234378" y="351626"/>
            <a:ext cx="6687651"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Ulusal Elektronik Tebligat Sistemi (UETS)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307975" y="3973759"/>
            <a:ext cx="6526659" cy="2711512"/>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tebligat göndermeye yetkili Tebligat Kanunu ve 6.12.2018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tarihli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 30617 sayılı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uyarınca yapılan elektronik tebligat işlemlerini yürütmek amacıyla PTT tarafından kurulan ve işletilen Ulusal Elektronik Tebligat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sistemidir.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UETS Teknik olarak </a:t>
            </a:r>
            <a:r>
              <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İdari olarak </a:t>
            </a:r>
            <a:r>
              <a:rPr kumimoji="0" lang="tr-TR" sz="1600" b="1"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Adalet Bakanlığı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tarafından yönetilmektedir.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sistemlerin UETS entegrasyonları sağlanarak özellikle Yargı kuruluşları tarafından gönderilen tebligatların elektronik ortamda yürütülmesi </a:t>
            </a:r>
            <a:r>
              <a:rPr kumimoji="0" lang="tr-TR" sz="16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sağlanmaktadır.</a:t>
            </a: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3"/>
          <a:stretch>
            <a:fillRect/>
          </a:stretch>
        </p:blipFill>
        <p:spPr>
          <a:xfrm>
            <a:off x="9361033" y="95244"/>
            <a:ext cx="2694887" cy="794991"/>
          </a:xfrm>
          <a:prstGeom prst="rect">
            <a:avLst/>
          </a:prstGeom>
        </p:spPr>
      </p:pic>
      <p:pic>
        <p:nvPicPr>
          <p:cNvPr id="4" name="Resim 3"/>
          <p:cNvPicPr>
            <a:picLocks noChangeAspect="1"/>
          </p:cNvPicPr>
          <p:nvPr/>
        </p:nvPicPr>
        <p:blipFill>
          <a:blip r:embed="rId4"/>
          <a:stretch>
            <a:fillRect/>
          </a:stretch>
        </p:blipFill>
        <p:spPr>
          <a:xfrm>
            <a:off x="1234378" y="1102171"/>
            <a:ext cx="4925353" cy="2697055"/>
          </a:xfrm>
          <a:prstGeom prst="rect">
            <a:avLst/>
          </a:prstGeom>
        </p:spPr>
      </p:pic>
      <p:pic>
        <p:nvPicPr>
          <p:cNvPr id="6" name="Resim 5"/>
          <p:cNvPicPr>
            <a:picLocks noChangeAspect="1"/>
          </p:cNvPicPr>
          <p:nvPr/>
        </p:nvPicPr>
        <p:blipFill>
          <a:blip r:embed="rId5"/>
          <a:stretch>
            <a:fillRect/>
          </a:stretch>
        </p:blipFill>
        <p:spPr>
          <a:xfrm>
            <a:off x="7390015" y="1067351"/>
            <a:ext cx="4665905" cy="5650936"/>
          </a:xfrm>
          <a:prstGeom prst="rect">
            <a:avLst/>
          </a:prstGeom>
          <a:ln>
            <a:solidFill>
              <a:schemeClr val="tx1"/>
            </a:solidFill>
          </a:ln>
        </p:spPr>
      </p:pic>
    </p:spTree>
    <p:extLst>
      <p:ext uri="{BB962C8B-B14F-4D97-AF65-F5344CB8AC3E}">
        <p14:creationId xmlns:p14="http://schemas.microsoft.com/office/powerpoint/2010/main" val="5245464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70476" y="404418"/>
            <a:ext cx="11055708"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615590" y="1335077"/>
            <a:ext cx="10174329" cy="5064400"/>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Yönetmelik’in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32. </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maddesinde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belirtilen “Belgenin iade edilmesi” kapsamında hatalı gelen belgeler ile bağlı/ilgili kuruluşları ilgilendiren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belgelerin</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ortamda (KEP vb.) muhatabına gönderimi sağlanmalıdır</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0"/>
              </a:spcAft>
              <a:buClrTx/>
              <a:buSzTx/>
              <a:tabLst/>
              <a:defRPr/>
            </a:pPr>
            <a:endPar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Belgede teknik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problemler </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 da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muhatabın açıkça belli </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olmaması durumunda, belgelerin ilgili </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idaresine elektronik ortamda (KEP vb.) iadesi sağlanmalıdır</a:t>
            </a:r>
            <a:r>
              <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err="1">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EBYS’lerde</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 muhatap seçildiğinde varsayılan gönderim yönteminin elektronik gönderim (KEP, OTOBAN, birebir web servis vb.) olması sağlanmalıdır</a:t>
            </a:r>
            <a:r>
              <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06000"/>
              </a:lnSpc>
              <a:buFont typeface="Wingdings" panose="05000000000000000000" pitchFamily="2" charset="2"/>
              <a:buChar char="Ø"/>
              <a:defRPr/>
            </a:pPr>
            <a:endPar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yazılım değişikliklerinde eski belgelerin EYP ve zaman damgalı olmasına,  yazılımların mutlaka TSE 13298 standartlarına, Resmi Yazışma Yönetmeliğine, E-yazışma teknik rehberine uygun olmasına dikkat edilmelidir.</a:t>
            </a:r>
          </a:p>
          <a:p>
            <a:pPr algn="just">
              <a:lnSpc>
                <a:spcPct val="106000"/>
              </a:lnSpc>
              <a:defRPr/>
            </a:pPr>
            <a:endPar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deki belgelerin kriptolu veya şifreli tutulması durumunda kripto veya şifre çözme anahtarlarının sistemden bağımsız olarak güvenli bir ortamda saklanması önem arz etmektedir.</a:t>
            </a: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977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Yönetmeliğin Tarihçesi</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Metin kutusu 6"/>
          <p:cNvSpPr txBox="1"/>
          <p:nvPr/>
        </p:nvSpPr>
        <p:spPr>
          <a:xfrm>
            <a:off x="2582519" y="1569781"/>
            <a:ext cx="7512095" cy="707886"/>
          </a:xfrm>
          <a:prstGeom prst="rect">
            <a:avLst/>
          </a:prstGeom>
          <a:noFill/>
        </p:spPr>
        <p:txBody>
          <a:bodyPr wrap="square" rtlCol="0">
            <a:spAutoFit/>
          </a:bodyPr>
          <a:lstStyle/>
          <a:p>
            <a:pPr algn="just"/>
            <a:r>
              <a:rPr lang="tr-TR" sz="2000" dirty="0">
                <a:solidFill>
                  <a:srgbClr val="68728D">
                    <a:lumMod val="75000"/>
                  </a:srgbClr>
                </a:solidFill>
                <a:latin typeface="Arial Narrow" panose="020B0606020202030204" pitchFamily="34" charset="0"/>
              </a:rPr>
              <a:t>Resmî yazışma usul ve esasları ilk olarak 1994 yılında yayımlanan mülga Başbakanlığın 1994/9 sayılı Genelgesi ile belirlenmiştir. </a:t>
            </a:r>
          </a:p>
        </p:txBody>
      </p:sp>
      <p:pic>
        <p:nvPicPr>
          <p:cNvPr id="4" name="Resim 3"/>
          <p:cNvPicPr>
            <a:picLocks noChangeAspect="1"/>
          </p:cNvPicPr>
          <p:nvPr/>
        </p:nvPicPr>
        <p:blipFill>
          <a:blip r:embed="rId3">
            <a:clrChange>
              <a:clrFrom>
                <a:srgbClr val="E4E4E4"/>
              </a:clrFrom>
              <a:clrTo>
                <a:srgbClr val="E4E4E4">
                  <a:alpha val="0"/>
                </a:srgbClr>
              </a:clrTo>
            </a:clrChange>
          </a:blip>
          <a:stretch>
            <a:fillRect/>
          </a:stretch>
        </p:blipFill>
        <p:spPr>
          <a:xfrm rot="5400000">
            <a:off x="-1138605" y="2970814"/>
            <a:ext cx="5595257" cy="1725702"/>
          </a:xfrm>
          <a:prstGeom prst="rect">
            <a:avLst/>
          </a:prstGeom>
        </p:spPr>
      </p:pic>
      <p:sp>
        <p:nvSpPr>
          <p:cNvPr id="5" name="Metin kutusu 4"/>
          <p:cNvSpPr txBox="1"/>
          <p:nvPr/>
        </p:nvSpPr>
        <p:spPr>
          <a:xfrm>
            <a:off x="1147186" y="1692892"/>
            <a:ext cx="93489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1994</a:t>
            </a:r>
          </a:p>
        </p:txBody>
      </p:sp>
      <p:sp>
        <p:nvSpPr>
          <p:cNvPr id="13" name="Metin kutusu 12"/>
          <p:cNvSpPr txBox="1"/>
          <p:nvPr/>
        </p:nvSpPr>
        <p:spPr>
          <a:xfrm>
            <a:off x="1039698" y="2979875"/>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2004</a:t>
            </a:r>
          </a:p>
        </p:txBody>
      </p:sp>
      <p:sp>
        <p:nvSpPr>
          <p:cNvPr id="14" name="Metin kutusu 13"/>
          <p:cNvSpPr txBox="1"/>
          <p:nvPr/>
        </p:nvSpPr>
        <p:spPr>
          <a:xfrm>
            <a:off x="1054022" y="4301883"/>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2015</a:t>
            </a:r>
          </a:p>
        </p:txBody>
      </p:sp>
      <p:sp>
        <p:nvSpPr>
          <p:cNvPr id="15" name="Metin kutusu 14"/>
          <p:cNvSpPr txBox="1"/>
          <p:nvPr/>
        </p:nvSpPr>
        <p:spPr>
          <a:xfrm>
            <a:off x="1062900" y="5588698"/>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2020</a:t>
            </a:r>
            <a:endParaRPr lang="tr-TR" sz="2800" dirty="0">
              <a:solidFill>
                <a:srgbClr val="252831"/>
              </a:solidFill>
              <a:latin typeface="Adobe Garamond Pro Bold" panose="02020702060506020403" pitchFamily="18" charset="-94"/>
            </a:endParaRPr>
          </a:p>
        </p:txBody>
      </p:sp>
      <p:sp>
        <p:nvSpPr>
          <p:cNvPr id="9" name="Dikdörtgen 8"/>
          <p:cNvSpPr/>
          <p:nvPr/>
        </p:nvSpPr>
        <p:spPr>
          <a:xfrm>
            <a:off x="2617354" y="4724790"/>
            <a:ext cx="7580382"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2015 yılında ilk defa yönetmeliğe dâhil olan elektronik ortam kavramı, 2020 yılında yayımlanan yönetmeliğin temelini oluşturmuştur. </a:t>
            </a:r>
          </a:p>
        </p:txBody>
      </p:sp>
      <p:sp>
        <p:nvSpPr>
          <p:cNvPr id="10" name="Dikdörtgen 9"/>
          <p:cNvSpPr/>
          <p:nvPr/>
        </p:nvSpPr>
        <p:spPr>
          <a:xfrm>
            <a:off x="2582519" y="3299466"/>
            <a:ext cx="7615217"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2004 ve 2015 yıllarında yayımlanan Yönetmelikler ile söz konusu usul ve esasların kapsamı genişletilmiştir. </a:t>
            </a:r>
          </a:p>
        </p:txBody>
      </p:sp>
    </p:spTree>
    <p:extLst>
      <p:ext uri="{BB962C8B-B14F-4D97-AF65-F5344CB8AC3E}">
        <p14:creationId xmlns:p14="http://schemas.microsoft.com/office/powerpoint/2010/main" val="229307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3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22" presetClass="entr" presetSubtype="1" fill="hold" grpId="0" nodeType="withEffect">
                                  <p:stCondLst>
                                    <p:cond delay="12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000"/>
                                        <p:tgtEl>
                                          <p:spTgt spid="10"/>
                                        </p:tgtEl>
                                      </p:cBhvr>
                                    </p:animEffect>
                                  </p:childTnLst>
                                </p:cTn>
                              </p:par>
                              <p:par>
                                <p:cTn id="26" presetID="22" presetClass="entr" presetSubtype="1" fill="hold" grpId="0" nodeType="withEffect">
                                  <p:stCondLst>
                                    <p:cond delay="310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3" grpId="0"/>
      <p:bldP spid="14" grpId="0"/>
      <p:bldP spid="15" grpId="0"/>
      <p:bldP spid="9"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84461" y="404418"/>
            <a:ext cx="793124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a:t>
            </a:r>
            <a:r>
              <a:rPr kumimoji="0" lang="tr-TR"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Hususlar</a:t>
            </a: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871937" y="1171718"/>
            <a:ext cx="10026048" cy="5363712"/>
          </a:xfrm>
          <a:prstGeom prst="rect">
            <a:avLst/>
          </a:prstGeom>
        </p:spPr>
        <p:txBody>
          <a:bodyPr wrap="square">
            <a:spAutoFit/>
          </a:bodyPr>
          <a:lstStyle/>
          <a:p>
            <a:pPr marL="457200" marR="0" lvl="0" indent="0" algn="l" defTabSz="914400" rtl="0" eaLnBrk="1" fontAlgn="auto" latinLnBrk="0" hangingPunct="1">
              <a:lnSpc>
                <a:spcPct val="106000"/>
              </a:lnSpc>
              <a:spcBef>
                <a:spcPts val="0"/>
              </a:spcBef>
              <a:spcAft>
                <a:spcPts val="0"/>
              </a:spcAft>
              <a:buClrTx/>
              <a:buSzTx/>
              <a:buFontTx/>
              <a:buNone/>
              <a:tabLst/>
              <a:defRPr/>
            </a:pPr>
            <a:endParaRPr kumimoji="0" lang="tr-TR"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personelinin </a:t>
            </a:r>
            <a:r>
              <a:rPr kumimoji="0" lang="tr-TR" sz="2000" b="0" i="0" u="none" strike="noStrike" kern="1200" cap="none" spc="0" normalizeH="0" baseline="0" noProof="0" dirty="0" err="1"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DETSİS’te</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yer alan kamu kurum ve kuruluşları ile yapacakları yazışmalarda muhatap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verilerini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kullanmaları, idarelerin </a:t>
            </a:r>
            <a:r>
              <a:rPr lang="tr-TR" sz="2000" noProof="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zel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kişi olarak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kaydedilip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gönderim yapılması konusunda gerekli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bilgilendirmeler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yapılmalıdır.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ile Kurumsal uygulama entegrasyonları (Personel Programı, Kurumsal Kaynak Yönetimi vb.) sağlanarak belgelerin tek bir sistem üzerinde toplanması, mükerrer işlerin engellenmesi yönünde çalışmaların gerçekleştirilmesi önem arz etmektedir</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endPar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Üniversitelerimizde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özellikle </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 ile  </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ilgili tüm elektronik işlemlerin başlangıcı ve/veya sonucunun elektronik belge yönetim sistemiyle bağlı olması işlem bütünlüğü ve süreçlerinin kolay yönetimi açısından verimliği önemli ölçüde artırmaktadır</a:t>
            </a:r>
            <a:r>
              <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R="0" lvl="0" algn="just" defTabSz="914400" rtl="0" eaLnBrk="1" fontAlgn="auto" latinLnBrk="0" hangingPunct="1">
              <a:lnSpc>
                <a:spcPct val="106000"/>
              </a:lnSpc>
              <a:spcBef>
                <a:spcPts val="0"/>
              </a:spcBef>
              <a:spcAft>
                <a:spcPts val="800"/>
              </a:spcAft>
              <a:buClrTx/>
              <a:buSzTx/>
              <a:tabLst>
                <a:tab pos="457200" algn="l"/>
              </a:tabLst>
              <a:defRPr/>
            </a:pPr>
            <a:endParaRPr kumimoji="0" lang="tr-TR" sz="2000" b="0" i="0" u="none" strike="noStrike" kern="1200" cap="none" spc="0" normalizeH="0" baseline="0" noProof="0" dirty="0" smtClean="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lang="tr-TR" sz="2000" dirty="0" smtClean="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 üretilen belgelerin EYP 2.0 formatına uygun olarak hazırlanması ve kurumsal mühür ile mühürlenmeden gönderiminin yapılmaması önem arz etmektedir.</a:t>
            </a: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32116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2262127"/>
            <a:ext cx="12192000" cy="32624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300" normalizeH="0" baseline="0" noProof="0" dirty="0" smtClean="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300" normalizeH="0" baseline="0" noProof="0" dirty="0" smtClean="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Resmî Yazışma Eğiticilerinin Eğitimi’ne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300" normalizeH="0" baseline="0" noProof="0" dirty="0" smtClean="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katılımınız için teşekkür </a:t>
            </a:r>
            <a:r>
              <a:rPr kumimoji="0" lang="tr-TR" sz="48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ederiz.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4" name="Resim 3"/>
          <p:cNvPicPr>
            <a:picLocks noChangeAspect="1"/>
          </p:cNvPicPr>
          <p:nvPr/>
        </p:nvPicPr>
        <p:blipFill>
          <a:blip r:embed="rId2"/>
          <a:stretch>
            <a:fillRect/>
          </a:stretch>
        </p:blipFill>
        <p:spPr>
          <a:xfrm>
            <a:off x="1738404" y="357341"/>
            <a:ext cx="5033332" cy="1258884"/>
          </a:xfrm>
          <a:prstGeom prst="rect">
            <a:avLst/>
          </a:prstGeom>
        </p:spPr>
      </p:pic>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392" y="30023"/>
            <a:ext cx="2537763" cy="190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12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resmiyazisma.gov.tr</a:t>
            </a:r>
          </a:p>
        </p:txBody>
      </p:sp>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Dikdörtgen 5"/>
          <p:cNvSpPr/>
          <p:nvPr/>
        </p:nvSpPr>
        <p:spPr>
          <a:xfrm>
            <a:off x="771387" y="2468528"/>
            <a:ext cx="5324613" cy="2169825"/>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26 eğitim videosu </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Yönetmelik Kılavuzu</a:t>
            </a:r>
          </a:p>
          <a:p>
            <a:pPr marL="285750" indent="-285750" algn="just">
              <a:lnSpc>
                <a:spcPct val="150000"/>
              </a:lnSpc>
              <a:buClr>
                <a:schemeClr val="accent3">
                  <a:lumMod val="50000"/>
                </a:schemeClr>
              </a:buClr>
              <a:buFont typeface="Wingdings" panose="05000000000000000000" pitchFamily="2" charset="2"/>
              <a:buChar char="§"/>
            </a:pPr>
            <a:r>
              <a:rPr lang="tr-TR" dirty="0" err="1">
                <a:latin typeface="Palatino Linotype" panose="02040502050505030304" pitchFamily="18" charset="0"/>
              </a:rPr>
              <a:t>EBYS’de</a:t>
            </a:r>
            <a:r>
              <a:rPr lang="tr-TR" dirty="0">
                <a:latin typeface="Palatino Linotype" panose="02040502050505030304" pitchFamily="18" charset="0"/>
              </a:rPr>
              <a:t> Yapılacak Düzenlemeler Dokümanı</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Gizlilik Yönetmeliği Kılavuzu</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Resmî yazışma sorularının iletimi</a:t>
            </a:r>
          </a:p>
        </p:txBody>
      </p:sp>
      <p:sp>
        <p:nvSpPr>
          <p:cNvPr id="8" name="Dikdörtgen 7"/>
          <p:cNvSpPr/>
          <p:nvPr/>
        </p:nvSpPr>
        <p:spPr>
          <a:xfrm>
            <a:off x="771387" y="2049648"/>
            <a:ext cx="5324613" cy="465448"/>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dirty="0">
                <a:solidFill>
                  <a:schemeClr val="tx2">
                    <a:lumMod val="10000"/>
                  </a:schemeClr>
                </a:solidFill>
                <a:latin typeface="Palatino Linotype" panose="02040502050505030304" pitchFamily="18" charset="0"/>
              </a:rPr>
              <a:t>www.resmiyazisma.gov.tr </a:t>
            </a:r>
          </a:p>
        </p:txBody>
      </p:sp>
      <p:pic>
        <p:nvPicPr>
          <p:cNvPr id="2" name="Resim 1"/>
          <p:cNvPicPr>
            <a:picLocks noChangeAspect="1"/>
          </p:cNvPicPr>
          <p:nvPr/>
        </p:nvPicPr>
        <p:blipFill rotWithShape="1">
          <a:blip r:embed="rId3"/>
          <a:srcRect l="1311" r="900"/>
          <a:stretch/>
        </p:blipFill>
        <p:spPr>
          <a:xfrm>
            <a:off x="6096000" y="1669797"/>
            <a:ext cx="5365631" cy="3649703"/>
          </a:xfrm>
          <a:prstGeom prst="rect">
            <a:avLst/>
          </a:prstGeom>
        </p:spPr>
      </p:pic>
    </p:spTree>
    <p:extLst>
      <p:ext uri="{BB962C8B-B14F-4D97-AF65-F5344CB8AC3E}">
        <p14:creationId xmlns:p14="http://schemas.microsoft.com/office/powerpoint/2010/main" val="5771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Resim 2"/>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Kazanımlar</a:t>
            </a:r>
          </a:p>
        </p:txBody>
      </p:sp>
      <p:pic>
        <p:nvPicPr>
          <p:cNvPr id="2" name="Resim 1"/>
          <p:cNvPicPr>
            <a:picLocks noChangeAspect="1"/>
          </p:cNvPicPr>
          <p:nvPr/>
        </p:nvPicPr>
        <p:blipFill>
          <a:blip r:embed="rId3">
            <a:clrChange>
              <a:clrFrom>
                <a:srgbClr val="FFFFFF"/>
              </a:clrFrom>
              <a:clrTo>
                <a:srgbClr val="FFFFFF">
                  <a:alpha val="0"/>
                </a:srgbClr>
              </a:clrTo>
            </a:clrChange>
          </a:blip>
          <a:stretch>
            <a:fillRect/>
          </a:stretch>
        </p:blipFill>
        <p:spPr>
          <a:xfrm>
            <a:off x="1229030" y="1582486"/>
            <a:ext cx="4465814" cy="2238991"/>
          </a:xfrm>
          <a:prstGeom prst="rect">
            <a:avLst/>
          </a:prstGeom>
        </p:spPr>
      </p:pic>
      <p:pic>
        <p:nvPicPr>
          <p:cNvPr id="5" name="Resim 4"/>
          <p:cNvPicPr>
            <a:picLocks noChangeAspect="1"/>
          </p:cNvPicPr>
          <p:nvPr/>
        </p:nvPicPr>
        <p:blipFill>
          <a:blip r:embed="rId4">
            <a:clrChange>
              <a:clrFrom>
                <a:srgbClr val="FFFFFF"/>
              </a:clrFrom>
              <a:clrTo>
                <a:srgbClr val="FFFFFF">
                  <a:alpha val="0"/>
                </a:srgbClr>
              </a:clrTo>
            </a:clrChange>
          </a:blip>
          <a:stretch>
            <a:fillRect/>
          </a:stretch>
        </p:blipFill>
        <p:spPr>
          <a:xfrm>
            <a:off x="1306617" y="4353427"/>
            <a:ext cx="4789383" cy="1734317"/>
          </a:xfrm>
          <a:prstGeom prst="rect">
            <a:avLst/>
          </a:prstGeom>
        </p:spPr>
      </p:pic>
      <p:pic>
        <p:nvPicPr>
          <p:cNvPr id="6" name="Resim 5"/>
          <p:cNvPicPr>
            <a:picLocks noChangeAspect="1"/>
          </p:cNvPicPr>
          <p:nvPr/>
        </p:nvPicPr>
        <p:blipFill>
          <a:blip r:embed="rId5">
            <a:clrChange>
              <a:clrFrom>
                <a:srgbClr val="FFFFFF"/>
              </a:clrFrom>
              <a:clrTo>
                <a:srgbClr val="FFFFFF">
                  <a:alpha val="0"/>
                </a:srgbClr>
              </a:clrTo>
            </a:clrChange>
          </a:blip>
          <a:stretch>
            <a:fillRect/>
          </a:stretch>
        </p:blipFill>
        <p:spPr>
          <a:xfrm>
            <a:off x="7125343" y="1824688"/>
            <a:ext cx="4542424" cy="1754585"/>
          </a:xfrm>
          <a:prstGeom prst="rect">
            <a:avLst/>
          </a:prstGeom>
        </p:spPr>
      </p:pic>
      <p:pic>
        <p:nvPicPr>
          <p:cNvPr id="7" name="Resim 6"/>
          <p:cNvPicPr>
            <a:picLocks noChangeAspect="1"/>
          </p:cNvPicPr>
          <p:nvPr/>
        </p:nvPicPr>
        <p:blipFill>
          <a:blip r:embed="rId6">
            <a:clrChange>
              <a:clrFrom>
                <a:srgbClr val="FFFFFF"/>
              </a:clrFrom>
              <a:clrTo>
                <a:srgbClr val="FFFFFF">
                  <a:alpha val="0"/>
                </a:srgbClr>
              </a:clrTo>
            </a:clrChange>
          </a:blip>
          <a:stretch>
            <a:fillRect/>
          </a:stretch>
        </p:blipFill>
        <p:spPr>
          <a:xfrm>
            <a:off x="7206854" y="4252790"/>
            <a:ext cx="4236008" cy="1873619"/>
          </a:xfrm>
          <a:prstGeom prst="rect">
            <a:avLst/>
          </a:prstGeom>
        </p:spPr>
      </p:pic>
    </p:spTree>
    <p:extLst>
      <p:ext uri="{BB962C8B-B14F-4D97-AF65-F5344CB8AC3E}">
        <p14:creationId xmlns:p14="http://schemas.microsoft.com/office/powerpoint/2010/main" val="2089977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520E1-0AE0-4347-860A-FD137210E96A}"/>
              </a:ext>
            </a:extLst>
          </p:cNvPr>
          <p:cNvSpPr txBox="1">
            <a:spLocks/>
          </p:cNvSpPr>
          <p:nvPr/>
        </p:nvSpPr>
        <p:spPr>
          <a:xfrm>
            <a:off x="217996" y="119987"/>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ÖZELLİKLERİ </a:t>
            </a:r>
          </a:p>
        </p:txBody>
      </p:sp>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7060122" y="1674046"/>
            <a:ext cx="6105833" cy="3391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Resmî Yazışma Ortamları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Nüsha Sayısı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Belgenin Şeklî Özellikleri</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Yazı Tipi ve Harf Büyüklüğü</a:t>
            </a:r>
          </a:p>
        </p:txBody>
      </p:sp>
    </p:spTree>
    <p:extLst>
      <p:ext uri="{BB962C8B-B14F-4D97-AF65-F5344CB8AC3E}">
        <p14:creationId xmlns:p14="http://schemas.microsoft.com/office/powerpoint/2010/main" val="4077927586"/>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6ACC7FC5-891F-492E-B975-19E9C755181E}"/>
              </a:ext>
            </a:extLst>
          </p:cNvPr>
          <p:cNvSpPr/>
          <p:nvPr/>
        </p:nvSpPr>
        <p:spPr>
          <a:xfrm>
            <a:off x="211087" y="1840467"/>
            <a:ext cx="8358063" cy="1415772"/>
          </a:xfrm>
          <a:prstGeom prst="rect">
            <a:avLst/>
          </a:prstGeom>
        </p:spPr>
        <p:txBody>
          <a:bodyPr wrap="square">
            <a:spAutoFit/>
          </a:bodyPr>
          <a:lstStyle/>
          <a:p>
            <a:pPr>
              <a:spcAft>
                <a:spcPts val="600"/>
              </a:spcAft>
            </a:pPr>
            <a:r>
              <a:rPr lang="tr-TR" sz="2400" dirty="0">
                <a:solidFill>
                  <a:schemeClr val="bg1"/>
                </a:solidFill>
              </a:rPr>
              <a:t>Resmî yazışmalarda </a:t>
            </a:r>
          </a:p>
          <a:p>
            <a:pPr>
              <a:spcAft>
                <a:spcPts val="600"/>
              </a:spcAft>
            </a:pPr>
            <a:r>
              <a:rPr lang="tr-TR" sz="2800" b="1" dirty="0">
                <a:solidFill>
                  <a:schemeClr val="bg1"/>
                </a:solidFill>
              </a:rPr>
              <a:t>‘‘Elektronik’’ </a:t>
            </a:r>
            <a:r>
              <a:rPr lang="tr-TR" sz="2400" dirty="0">
                <a:solidFill>
                  <a:schemeClr val="bg1"/>
                </a:solidFill>
              </a:rPr>
              <a:t>ve </a:t>
            </a:r>
            <a:r>
              <a:rPr lang="tr-TR" sz="2800" b="1" dirty="0">
                <a:solidFill>
                  <a:schemeClr val="bg1"/>
                </a:solidFill>
              </a:rPr>
              <a:t>‘‘Fiziksel’’</a:t>
            </a:r>
            <a:r>
              <a:rPr lang="tr-TR" sz="2800" dirty="0">
                <a:solidFill>
                  <a:schemeClr val="bg1"/>
                </a:solidFill>
              </a:rPr>
              <a:t> </a:t>
            </a:r>
          </a:p>
          <a:p>
            <a:pPr>
              <a:spcAft>
                <a:spcPts val="600"/>
              </a:spcAft>
            </a:pPr>
            <a:r>
              <a:rPr lang="tr-TR" sz="2400" dirty="0">
                <a:solidFill>
                  <a:schemeClr val="bg1"/>
                </a:solidFill>
              </a:rPr>
              <a:t>olmak üzere iki ortam kullanılmaktadır. </a:t>
            </a:r>
            <a:endParaRPr lang="tr-TR" sz="2400" dirty="0">
              <a:solidFill>
                <a:schemeClr val="bg1"/>
              </a:solidFill>
              <a:latin typeface="+mj-lt"/>
              <a:ea typeface="+mj-ea"/>
              <a:cs typeface="+mj-cs"/>
            </a:endParaRPr>
          </a:p>
        </p:txBody>
      </p:sp>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4: Resmî Yazışma Ortamları</a:t>
            </a:r>
          </a:p>
        </p:txBody>
      </p:sp>
      <p:grpSp>
        <p:nvGrpSpPr>
          <p:cNvPr id="92" name="Google Shape;2477;p37"/>
          <p:cNvGrpSpPr/>
          <p:nvPr/>
        </p:nvGrpSpPr>
        <p:grpSpPr>
          <a:xfrm>
            <a:off x="5690961" y="1248862"/>
            <a:ext cx="4002934" cy="3228081"/>
            <a:chOff x="2011725" y="44285"/>
            <a:chExt cx="4684870" cy="4762340"/>
          </a:xfrm>
        </p:grpSpPr>
        <p:grpSp>
          <p:nvGrpSpPr>
            <p:cNvPr id="93" name="Google Shape;2478;p37"/>
            <p:cNvGrpSpPr/>
            <p:nvPr/>
          </p:nvGrpSpPr>
          <p:grpSpPr>
            <a:xfrm>
              <a:off x="2119596" y="326448"/>
              <a:ext cx="3556490" cy="3707706"/>
              <a:chOff x="3860721" y="1330073"/>
              <a:chExt cx="3556490" cy="3707706"/>
            </a:xfrm>
          </p:grpSpPr>
          <p:sp>
            <p:nvSpPr>
              <p:cNvPr id="257" name="Google Shape;2479;p37"/>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480;p37"/>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481;p37"/>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482;p37"/>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483;p37"/>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484;p37"/>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485;p37"/>
              <p:cNvSpPr/>
              <p:nvPr/>
            </p:nvSpPr>
            <p:spPr>
              <a:xfrm>
                <a:off x="5399150" y="1392646"/>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486;p37"/>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487;p37"/>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488;p37"/>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489;p37"/>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490;p37"/>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491;p37"/>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492;p37"/>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493;p37"/>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494;p37"/>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495;p37"/>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496;p37"/>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497;p37"/>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498;p37"/>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499;p37"/>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500;p37"/>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501;p37"/>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502;p37"/>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503;p37"/>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504;p37"/>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505;p37"/>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506;p37"/>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507;p37"/>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508;p37"/>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509;p37"/>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510;p37"/>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511;p37"/>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512;p37"/>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513;p37"/>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514;p37"/>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515;p37"/>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516;p37"/>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517;p37"/>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518;p37"/>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519;p37"/>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520;p37"/>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521;p37"/>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2522;p37"/>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2523;p37"/>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2524;p37"/>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2525;p37"/>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2526;p37"/>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2527;p37"/>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2528;p37"/>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2529;p37"/>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2530;p37"/>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2531;p37"/>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2532;p37"/>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2533;p37"/>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2534;p37"/>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2535;p37"/>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2536;p37"/>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2537;p37"/>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2538;p37"/>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2539;p37"/>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2540;p37"/>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2541;p37"/>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2542;p37"/>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2543;p37"/>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2544;p37"/>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2545;p37"/>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2546;p37"/>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2547;p37"/>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2548;p37"/>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2549;p37"/>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2550;p37"/>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2551;p37"/>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2552;p37"/>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2553;p37"/>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2554;p37"/>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2555;p37"/>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2556;p37"/>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2557;p37"/>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2558;p37"/>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2559;p37"/>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2560;p37"/>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2561;p37"/>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2562;p37"/>
              <p:cNvSpPr/>
              <p:nvPr/>
            </p:nvSpPr>
            <p:spPr>
              <a:xfrm>
                <a:off x="5975815" y="2155391"/>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2563;p37"/>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2564;p37"/>
              <p:cNvSpPr/>
              <p:nvPr/>
            </p:nvSpPr>
            <p:spPr>
              <a:xfrm>
                <a:off x="5972481" y="2823379"/>
                <a:ext cx="657232"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2566;p37"/>
              <p:cNvSpPr/>
              <p:nvPr/>
            </p:nvSpPr>
            <p:spPr>
              <a:xfrm>
                <a:off x="5975816" y="3036604"/>
                <a:ext cx="490068" cy="322282"/>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2567;p37"/>
              <p:cNvSpPr/>
              <p:nvPr/>
            </p:nvSpPr>
            <p:spPr>
              <a:xfrm>
                <a:off x="5975816" y="3120559"/>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2569;p37"/>
              <p:cNvSpPr/>
              <p:nvPr/>
            </p:nvSpPr>
            <p:spPr>
              <a:xfrm>
                <a:off x="5975816" y="2370275"/>
                <a:ext cx="630462" cy="733620"/>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2586;p37"/>
            <p:cNvSpPr/>
            <p:nvPr/>
          </p:nvSpPr>
          <p:spPr>
            <a:xfrm>
              <a:off x="4424312" y="3389781"/>
              <a:ext cx="2237898" cy="1292066"/>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587;p37"/>
            <p:cNvSpPr/>
            <p:nvPr/>
          </p:nvSpPr>
          <p:spPr>
            <a:xfrm>
              <a:off x="4458697" y="3370540"/>
              <a:ext cx="2237898" cy="1292066"/>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588;p37"/>
            <p:cNvSpPr/>
            <p:nvPr/>
          </p:nvSpPr>
          <p:spPr>
            <a:xfrm>
              <a:off x="4458697" y="3334727"/>
              <a:ext cx="2237898" cy="1292066"/>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589;p37"/>
            <p:cNvSpPr/>
            <p:nvPr/>
          </p:nvSpPr>
          <p:spPr>
            <a:xfrm>
              <a:off x="5662371" y="3457123"/>
              <a:ext cx="830865" cy="479678"/>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590;p37"/>
            <p:cNvSpPr/>
            <p:nvPr/>
          </p:nvSpPr>
          <p:spPr>
            <a:xfrm>
              <a:off x="5582647" y="3524845"/>
              <a:ext cx="793337" cy="45805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591;p37"/>
            <p:cNvSpPr/>
            <p:nvPr/>
          </p:nvSpPr>
          <p:spPr>
            <a:xfrm>
              <a:off x="5520830" y="3560469"/>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592;p37"/>
            <p:cNvSpPr/>
            <p:nvPr/>
          </p:nvSpPr>
          <p:spPr>
            <a:xfrm>
              <a:off x="5459108" y="3596188"/>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593;p37"/>
            <p:cNvSpPr/>
            <p:nvPr/>
          </p:nvSpPr>
          <p:spPr>
            <a:xfrm>
              <a:off x="5006003" y="3836122"/>
              <a:ext cx="830770" cy="479679"/>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594;p37"/>
            <p:cNvSpPr/>
            <p:nvPr/>
          </p:nvSpPr>
          <p:spPr>
            <a:xfrm>
              <a:off x="4926279" y="3903750"/>
              <a:ext cx="741616" cy="428244"/>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595;p37"/>
            <p:cNvSpPr/>
            <p:nvPr/>
          </p:nvSpPr>
          <p:spPr>
            <a:xfrm>
              <a:off x="4864462" y="3939468"/>
              <a:ext cx="727614" cy="42005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596;p37"/>
            <p:cNvSpPr/>
            <p:nvPr/>
          </p:nvSpPr>
          <p:spPr>
            <a:xfrm>
              <a:off x="4802740" y="3975092"/>
              <a:ext cx="620839" cy="358520"/>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597;p37"/>
            <p:cNvSpPr/>
            <p:nvPr/>
          </p:nvSpPr>
          <p:spPr>
            <a:xfrm>
              <a:off x="5169357" y="3663339"/>
              <a:ext cx="421766" cy="243458"/>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599;p37"/>
            <p:cNvSpPr/>
            <p:nvPr/>
          </p:nvSpPr>
          <p:spPr>
            <a:xfrm>
              <a:off x="5714378" y="3977950"/>
              <a:ext cx="421766" cy="243554"/>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600;p37"/>
            <p:cNvSpPr/>
            <p:nvPr/>
          </p:nvSpPr>
          <p:spPr>
            <a:xfrm>
              <a:off x="2242896" y="2171438"/>
              <a:ext cx="357473" cy="206406"/>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601;p37"/>
            <p:cNvSpPr/>
            <p:nvPr/>
          </p:nvSpPr>
          <p:spPr>
            <a:xfrm>
              <a:off x="2526170" y="2006084"/>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606;p37"/>
            <p:cNvSpPr/>
            <p:nvPr/>
          </p:nvSpPr>
          <p:spPr>
            <a:xfrm>
              <a:off x="2364150" y="1481542"/>
              <a:ext cx="357473" cy="2065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607;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608;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609;p37"/>
            <p:cNvSpPr/>
            <p:nvPr/>
          </p:nvSpPr>
          <p:spPr>
            <a:xfrm>
              <a:off x="2542934" y="1584793"/>
              <a:ext cx="178688" cy="72189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610;p37"/>
            <p:cNvSpPr/>
            <p:nvPr/>
          </p:nvSpPr>
          <p:spPr>
            <a:xfrm>
              <a:off x="2013915" y="2306693"/>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615;p37"/>
            <p:cNvSpPr/>
            <p:nvPr/>
          </p:nvSpPr>
          <p:spPr>
            <a:xfrm>
              <a:off x="4050634" y="46890"/>
              <a:ext cx="205002" cy="29971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616;p37"/>
            <p:cNvSpPr/>
            <p:nvPr/>
          </p:nvSpPr>
          <p:spPr>
            <a:xfrm>
              <a:off x="4066180" y="44285"/>
              <a:ext cx="98194" cy="12100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617;p37"/>
            <p:cNvSpPr/>
            <p:nvPr/>
          </p:nvSpPr>
          <p:spPr>
            <a:xfrm>
              <a:off x="4085379" y="175665"/>
              <a:ext cx="121123" cy="13556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618;p37"/>
            <p:cNvSpPr/>
            <p:nvPr/>
          </p:nvSpPr>
          <p:spPr>
            <a:xfrm>
              <a:off x="3878508" y="229758"/>
              <a:ext cx="228579" cy="325392"/>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619;p37"/>
            <p:cNvSpPr/>
            <p:nvPr/>
          </p:nvSpPr>
          <p:spPr>
            <a:xfrm>
              <a:off x="4050113" y="220052"/>
              <a:ext cx="176568" cy="232904"/>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620;p37"/>
            <p:cNvSpPr/>
            <p:nvPr/>
          </p:nvSpPr>
          <p:spPr>
            <a:xfrm>
              <a:off x="4081568" y="53558"/>
              <a:ext cx="129892" cy="160015"/>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621;p37"/>
            <p:cNvSpPr/>
            <p:nvPr/>
          </p:nvSpPr>
          <p:spPr>
            <a:xfrm>
              <a:off x="4086841" y="52931"/>
              <a:ext cx="130406" cy="122734"/>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622;p37"/>
            <p:cNvSpPr/>
            <p:nvPr/>
          </p:nvSpPr>
          <p:spPr>
            <a:xfrm>
              <a:off x="3930273" y="858890"/>
              <a:ext cx="102549" cy="78223"/>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623;p37"/>
            <p:cNvSpPr/>
            <p:nvPr/>
          </p:nvSpPr>
          <p:spPr>
            <a:xfrm>
              <a:off x="3930726" y="883849"/>
              <a:ext cx="102084" cy="53297"/>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624;p37"/>
            <p:cNvSpPr/>
            <p:nvPr/>
          </p:nvSpPr>
          <p:spPr>
            <a:xfrm>
              <a:off x="3878956" y="825175"/>
              <a:ext cx="93870" cy="7271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625;p37"/>
            <p:cNvSpPr/>
            <p:nvPr/>
          </p:nvSpPr>
          <p:spPr>
            <a:xfrm>
              <a:off x="3879387" y="849177"/>
              <a:ext cx="93498" cy="4880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2626;p37"/>
            <p:cNvSpPr/>
            <p:nvPr/>
          </p:nvSpPr>
          <p:spPr>
            <a:xfrm>
              <a:off x="3913772" y="449985"/>
              <a:ext cx="223526" cy="385528"/>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2627;p37"/>
            <p:cNvSpPr/>
            <p:nvPr/>
          </p:nvSpPr>
          <p:spPr>
            <a:xfrm>
              <a:off x="3974732" y="450747"/>
              <a:ext cx="222535" cy="417442"/>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2628;p37"/>
            <p:cNvSpPr/>
            <p:nvPr/>
          </p:nvSpPr>
          <p:spPr>
            <a:xfrm>
              <a:off x="3891839" y="424458"/>
              <a:ext cx="332782" cy="30632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629;p37"/>
            <p:cNvSpPr/>
            <p:nvPr/>
          </p:nvSpPr>
          <p:spPr>
            <a:xfrm>
              <a:off x="4159410" y="243442"/>
              <a:ext cx="115651" cy="405453"/>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630;p37"/>
            <p:cNvSpPr/>
            <p:nvPr/>
          </p:nvSpPr>
          <p:spPr>
            <a:xfrm>
              <a:off x="4182076" y="238331"/>
              <a:ext cx="69928" cy="88934"/>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631;p37"/>
            <p:cNvSpPr/>
            <p:nvPr/>
          </p:nvSpPr>
          <p:spPr>
            <a:xfrm>
              <a:off x="4044931" y="219924"/>
              <a:ext cx="59816" cy="62802"/>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632;p37"/>
            <p:cNvSpPr/>
            <p:nvPr/>
          </p:nvSpPr>
          <p:spPr>
            <a:xfrm>
              <a:off x="2494198" y="1192008"/>
              <a:ext cx="154251" cy="303342"/>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633;p37"/>
            <p:cNvSpPr/>
            <p:nvPr/>
          </p:nvSpPr>
          <p:spPr>
            <a:xfrm>
              <a:off x="2527565" y="1904831"/>
              <a:ext cx="106588" cy="82319"/>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634;p37"/>
            <p:cNvSpPr/>
            <p:nvPr/>
          </p:nvSpPr>
          <p:spPr>
            <a:xfrm>
              <a:off x="2527774" y="1931884"/>
              <a:ext cx="106123" cy="55368"/>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635;p37"/>
            <p:cNvSpPr/>
            <p:nvPr/>
          </p:nvSpPr>
          <p:spPr>
            <a:xfrm>
              <a:off x="2655329" y="1830290"/>
              <a:ext cx="106576" cy="79516"/>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636;p37"/>
            <p:cNvSpPr/>
            <p:nvPr/>
          </p:nvSpPr>
          <p:spPr>
            <a:xfrm>
              <a:off x="2655759" y="1855875"/>
              <a:ext cx="106154" cy="55320"/>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637;p37"/>
            <p:cNvSpPr/>
            <p:nvPr/>
          </p:nvSpPr>
          <p:spPr>
            <a:xfrm>
              <a:off x="2362866" y="1465363"/>
              <a:ext cx="372536" cy="450662"/>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638;p37"/>
            <p:cNvSpPr/>
            <p:nvPr/>
          </p:nvSpPr>
          <p:spPr>
            <a:xfrm>
              <a:off x="2393925" y="1163883"/>
              <a:ext cx="117160" cy="114020"/>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639;p37"/>
            <p:cNvSpPr/>
            <p:nvPr/>
          </p:nvSpPr>
          <p:spPr>
            <a:xfrm>
              <a:off x="2362970" y="1179922"/>
              <a:ext cx="189574" cy="370837"/>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640;p37"/>
            <p:cNvSpPr/>
            <p:nvPr/>
          </p:nvSpPr>
          <p:spPr>
            <a:xfrm>
              <a:off x="2389574" y="1045793"/>
              <a:ext cx="126365" cy="153696"/>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641;p37"/>
            <p:cNvSpPr/>
            <p:nvPr/>
          </p:nvSpPr>
          <p:spPr>
            <a:xfrm>
              <a:off x="2377852" y="1032078"/>
              <a:ext cx="133256" cy="131805"/>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642;p37"/>
            <p:cNvSpPr/>
            <p:nvPr/>
          </p:nvSpPr>
          <p:spPr>
            <a:xfrm>
              <a:off x="2511120" y="1180647"/>
              <a:ext cx="61436" cy="88868"/>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643;p37"/>
            <p:cNvSpPr/>
            <p:nvPr/>
          </p:nvSpPr>
          <p:spPr>
            <a:xfrm>
              <a:off x="6137574" y="3350157"/>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644;p37"/>
            <p:cNvSpPr/>
            <p:nvPr/>
          </p:nvSpPr>
          <p:spPr>
            <a:xfrm>
              <a:off x="6267054" y="2297586"/>
              <a:ext cx="217597" cy="318657"/>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2645;p37"/>
            <p:cNvSpPr/>
            <p:nvPr/>
          </p:nvSpPr>
          <p:spPr>
            <a:xfrm>
              <a:off x="6260770" y="2526901"/>
              <a:ext cx="40647" cy="23545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2646;p37"/>
            <p:cNvSpPr/>
            <p:nvPr/>
          </p:nvSpPr>
          <p:spPr>
            <a:xfrm>
              <a:off x="6283969" y="2294668"/>
              <a:ext cx="103921" cy="128329"/>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2647;p37"/>
            <p:cNvSpPr/>
            <p:nvPr/>
          </p:nvSpPr>
          <p:spPr>
            <a:xfrm>
              <a:off x="6304395" y="2434900"/>
              <a:ext cx="128622" cy="143860"/>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2648;p37"/>
            <p:cNvSpPr/>
            <p:nvPr/>
          </p:nvSpPr>
          <p:spPr>
            <a:xfrm>
              <a:off x="6266985" y="2481191"/>
              <a:ext cx="187397" cy="215209"/>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2649;p37"/>
            <p:cNvSpPr/>
            <p:nvPr/>
          </p:nvSpPr>
          <p:spPr>
            <a:xfrm>
              <a:off x="6300305" y="2304949"/>
              <a:ext cx="138529" cy="170431"/>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2650;p37"/>
            <p:cNvSpPr/>
            <p:nvPr/>
          </p:nvSpPr>
          <p:spPr>
            <a:xfrm>
              <a:off x="6305880" y="2304032"/>
              <a:ext cx="138474" cy="130867"/>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2651;p37"/>
            <p:cNvSpPr/>
            <p:nvPr/>
          </p:nvSpPr>
          <p:spPr>
            <a:xfrm>
              <a:off x="6412912" y="2510225"/>
              <a:ext cx="93089" cy="307779"/>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2652;p37"/>
            <p:cNvSpPr/>
            <p:nvPr/>
          </p:nvSpPr>
          <p:spPr>
            <a:xfrm>
              <a:off x="6328850" y="3433403"/>
              <a:ext cx="108744" cy="83141"/>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2653;p37"/>
            <p:cNvSpPr/>
            <p:nvPr/>
          </p:nvSpPr>
          <p:spPr>
            <a:xfrm>
              <a:off x="6329407" y="3459885"/>
              <a:ext cx="108204" cy="56238"/>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2654;p37"/>
            <p:cNvSpPr/>
            <p:nvPr/>
          </p:nvSpPr>
          <p:spPr>
            <a:xfrm>
              <a:off x="6246119" y="3415021"/>
              <a:ext cx="99827" cy="77341"/>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2655;p37"/>
            <p:cNvSpPr/>
            <p:nvPr/>
          </p:nvSpPr>
          <p:spPr>
            <a:xfrm>
              <a:off x="6246063" y="3440454"/>
              <a:ext cx="99536" cy="51729"/>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2656;p37"/>
            <p:cNvSpPr/>
            <p:nvPr/>
          </p:nvSpPr>
          <p:spPr>
            <a:xfrm>
              <a:off x="6262125" y="2696837"/>
              <a:ext cx="213068" cy="74445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2657;p37"/>
            <p:cNvSpPr/>
            <p:nvPr/>
          </p:nvSpPr>
          <p:spPr>
            <a:xfrm>
              <a:off x="6253173" y="2679311"/>
              <a:ext cx="226922" cy="495109"/>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2658;p37"/>
            <p:cNvSpPr/>
            <p:nvPr/>
          </p:nvSpPr>
          <p:spPr>
            <a:xfrm>
              <a:off x="6408973" y="2507035"/>
              <a:ext cx="76263" cy="95029"/>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2659;p37"/>
            <p:cNvSpPr/>
            <p:nvPr/>
          </p:nvSpPr>
          <p:spPr>
            <a:xfrm>
              <a:off x="6261399" y="2481311"/>
              <a:ext cx="63531" cy="66745"/>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2660;p37"/>
            <p:cNvSpPr/>
            <p:nvPr/>
          </p:nvSpPr>
          <p:spPr>
            <a:xfrm>
              <a:off x="2608942" y="4557070"/>
              <a:ext cx="432244" cy="249555"/>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2661;p37"/>
            <p:cNvSpPr/>
            <p:nvPr/>
          </p:nvSpPr>
          <p:spPr>
            <a:xfrm>
              <a:off x="2930982" y="3722965"/>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2662;p37"/>
            <p:cNvSpPr/>
            <p:nvPr/>
          </p:nvSpPr>
          <p:spPr>
            <a:xfrm>
              <a:off x="2667241" y="4676337"/>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2663;p37"/>
            <p:cNvSpPr/>
            <p:nvPr/>
          </p:nvSpPr>
          <p:spPr>
            <a:xfrm>
              <a:off x="2667120" y="4688038"/>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2664;p37"/>
            <p:cNvSpPr/>
            <p:nvPr/>
          </p:nvSpPr>
          <p:spPr>
            <a:xfrm>
              <a:off x="2825027" y="4597173"/>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2665;p37"/>
            <p:cNvSpPr/>
            <p:nvPr/>
          </p:nvSpPr>
          <p:spPr>
            <a:xfrm>
              <a:off x="2825072" y="4608314"/>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2666;p37"/>
            <p:cNvSpPr/>
            <p:nvPr/>
          </p:nvSpPr>
          <p:spPr>
            <a:xfrm>
              <a:off x="2742284" y="3964900"/>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2667;p37"/>
            <p:cNvSpPr/>
            <p:nvPr/>
          </p:nvSpPr>
          <p:spPr>
            <a:xfrm>
              <a:off x="2743301" y="3964900"/>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2668;p37"/>
            <p:cNvSpPr/>
            <p:nvPr/>
          </p:nvSpPr>
          <p:spPr>
            <a:xfrm>
              <a:off x="2790577" y="3522142"/>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2669;p37"/>
            <p:cNvSpPr/>
            <p:nvPr/>
          </p:nvSpPr>
          <p:spPr>
            <a:xfrm>
              <a:off x="2954700" y="3752463"/>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2670;p37"/>
            <p:cNvSpPr/>
            <p:nvPr/>
          </p:nvSpPr>
          <p:spPr>
            <a:xfrm>
              <a:off x="2782487" y="3720882"/>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2671;p37"/>
            <p:cNvSpPr/>
            <p:nvPr/>
          </p:nvSpPr>
          <p:spPr>
            <a:xfrm>
              <a:off x="2469603" y="3777311"/>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2672;p37"/>
            <p:cNvSpPr/>
            <p:nvPr/>
          </p:nvSpPr>
          <p:spPr>
            <a:xfrm>
              <a:off x="2743245" y="3761847"/>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2673;p37"/>
            <p:cNvSpPr/>
            <p:nvPr/>
          </p:nvSpPr>
          <p:spPr>
            <a:xfrm>
              <a:off x="2783810" y="3522089"/>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2674;p37"/>
            <p:cNvSpPr/>
            <p:nvPr/>
          </p:nvSpPr>
          <p:spPr>
            <a:xfrm>
              <a:off x="2011725" y="4252365"/>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2675;p37"/>
            <p:cNvSpPr/>
            <p:nvPr/>
          </p:nvSpPr>
          <p:spPr>
            <a:xfrm>
              <a:off x="2116256" y="4345803"/>
              <a:ext cx="122876" cy="95119"/>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2676;p37"/>
            <p:cNvSpPr/>
            <p:nvPr/>
          </p:nvSpPr>
          <p:spPr>
            <a:xfrm>
              <a:off x="2116272" y="4377142"/>
              <a:ext cx="122242" cy="6375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2677;p37"/>
            <p:cNvSpPr/>
            <p:nvPr/>
          </p:nvSpPr>
          <p:spPr>
            <a:xfrm>
              <a:off x="2242069" y="4298215"/>
              <a:ext cx="122771" cy="91654"/>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2678;p37"/>
            <p:cNvSpPr/>
            <p:nvPr/>
          </p:nvSpPr>
          <p:spPr>
            <a:xfrm>
              <a:off x="2242300" y="4327803"/>
              <a:ext cx="122230" cy="6380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2679;p37"/>
            <p:cNvSpPr/>
            <p:nvPr/>
          </p:nvSpPr>
          <p:spPr>
            <a:xfrm>
              <a:off x="2122246" y="3749635"/>
              <a:ext cx="211613" cy="606004"/>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2680;p37"/>
            <p:cNvSpPr/>
            <p:nvPr/>
          </p:nvSpPr>
          <p:spPr>
            <a:xfrm>
              <a:off x="2150411" y="3371683"/>
              <a:ext cx="135319" cy="132132"/>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2681;p37"/>
            <p:cNvSpPr/>
            <p:nvPr/>
          </p:nvSpPr>
          <p:spPr>
            <a:xfrm>
              <a:off x="2307535" y="3402925"/>
              <a:ext cx="192267" cy="377666"/>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2682;p37"/>
            <p:cNvSpPr/>
            <p:nvPr/>
          </p:nvSpPr>
          <p:spPr>
            <a:xfrm>
              <a:off x="2114600" y="3389774"/>
              <a:ext cx="219367" cy="442443"/>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2683;p37"/>
            <p:cNvSpPr/>
            <p:nvPr/>
          </p:nvSpPr>
          <p:spPr>
            <a:xfrm>
              <a:off x="2145213" y="3235029"/>
              <a:ext cx="146094" cy="177613"/>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2684;p37"/>
            <p:cNvSpPr/>
            <p:nvPr/>
          </p:nvSpPr>
          <p:spPr>
            <a:xfrm>
              <a:off x="2131725" y="3219615"/>
              <a:ext cx="154031" cy="152067"/>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2685;p37"/>
            <p:cNvSpPr/>
            <p:nvPr/>
          </p:nvSpPr>
          <p:spPr>
            <a:xfrm>
              <a:off x="2103052" y="3477411"/>
              <a:ext cx="196972" cy="338613"/>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2686;p37"/>
            <p:cNvSpPr/>
            <p:nvPr/>
          </p:nvSpPr>
          <p:spPr>
            <a:xfrm>
              <a:off x="2312810" y="3580852"/>
              <a:ext cx="228028" cy="306609"/>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2687;p37"/>
            <p:cNvSpPr/>
            <p:nvPr/>
          </p:nvSpPr>
          <p:spPr>
            <a:xfrm>
              <a:off x="2273486" y="3773067"/>
              <a:ext cx="115992" cy="56976"/>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2688;p37"/>
            <p:cNvSpPr/>
            <p:nvPr/>
          </p:nvSpPr>
          <p:spPr>
            <a:xfrm>
              <a:off x="2440714" y="3737029"/>
              <a:ext cx="71478" cy="5909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2689;p37"/>
            <p:cNvSpPr/>
            <p:nvPr/>
          </p:nvSpPr>
          <p:spPr>
            <a:xfrm>
              <a:off x="2285854" y="3390448"/>
              <a:ext cx="70866" cy="103155"/>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2690;p37"/>
            <p:cNvSpPr/>
            <p:nvPr/>
          </p:nvSpPr>
          <p:spPr>
            <a:xfrm>
              <a:off x="2088637" y="3460502"/>
              <a:ext cx="85975" cy="128318"/>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2691;p37"/>
            <p:cNvSpPr/>
            <p:nvPr/>
          </p:nvSpPr>
          <p:spPr>
            <a:xfrm>
              <a:off x="4813163" y="609565"/>
              <a:ext cx="169617" cy="33321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692;p37"/>
            <p:cNvSpPr/>
            <p:nvPr/>
          </p:nvSpPr>
          <p:spPr>
            <a:xfrm>
              <a:off x="4828467" y="1392196"/>
              <a:ext cx="116692" cy="90410"/>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693;p37"/>
            <p:cNvSpPr/>
            <p:nvPr/>
          </p:nvSpPr>
          <p:spPr>
            <a:xfrm>
              <a:off x="4829505" y="1421916"/>
              <a:ext cx="116196" cy="60608"/>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694;p37"/>
            <p:cNvSpPr/>
            <p:nvPr/>
          </p:nvSpPr>
          <p:spPr>
            <a:xfrm>
              <a:off x="4688430" y="1310886"/>
              <a:ext cx="116665" cy="87067"/>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695;p37"/>
            <p:cNvSpPr/>
            <p:nvPr/>
          </p:nvSpPr>
          <p:spPr>
            <a:xfrm>
              <a:off x="4688726" y="1338477"/>
              <a:ext cx="116135" cy="60608"/>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696;p37"/>
            <p:cNvSpPr/>
            <p:nvPr/>
          </p:nvSpPr>
          <p:spPr>
            <a:xfrm>
              <a:off x="4717732" y="910305"/>
              <a:ext cx="408631" cy="493987"/>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697;p37"/>
            <p:cNvSpPr/>
            <p:nvPr/>
          </p:nvSpPr>
          <p:spPr>
            <a:xfrm>
              <a:off x="4963696" y="579048"/>
              <a:ext cx="128556" cy="125075"/>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698;p37"/>
            <p:cNvSpPr/>
            <p:nvPr/>
          </p:nvSpPr>
          <p:spPr>
            <a:xfrm>
              <a:off x="4918440" y="596574"/>
              <a:ext cx="208599" cy="407146"/>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699;p37"/>
            <p:cNvSpPr/>
            <p:nvPr/>
          </p:nvSpPr>
          <p:spPr>
            <a:xfrm>
              <a:off x="4958560" y="449309"/>
              <a:ext cx="138537" cy="168686"/>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700;p37"/>
            <p:cNvSpPr/>
            <p:nvPr/>
          </p:nvSpPr>
          <p:spPr>
            <a:xfrm>
              <a:off x="4963736" y="434568"/>
              <a:ext cx="146199" cy="144480"/>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701;p37"/>
            <p:cNvSpPr/>
            <p:nvPr/>
          </p:nvSpPr>
          <p:spPr>
            <a:xfrm>
              <a:off x="4896275" y="596956"/>
              <a:ext cx="67341" cy="98012"/>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704;p37"/>
            <p:cNvSpPr/>
            <p:nvPr/>
          </p:nvSpPr>
          <p:spPr>
            <a:xfrm>
              <a:off x="5434724" y="3741253"/>
              <a:ext cx="51339" cy="103346"/>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705;p37"/>
            <p:cNvSpPr/>
            <p:nvPr/>
          </p:nvSpPr>
          <p:spPr>
            <a:xfrm>
              <a:off x="6065565" y="3741825"/>
              <a:ext cx="45148" cy="102774"/>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709;p37"/>
            <p:cNvSpPr/>
            <p:nvPr/>
          </p:nvSpPr>
          <p:spPr>
            <a:xfrm rot="-1801764">
              <a:off x="5018434" y="4160307"/>
              <a:ext cx="74228" cy="128473"/>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714;p37"/>
            <p:cNvSpPr/>
            <p:nvPr/>
          </p:nvSpPr>
          <p:spPr>
            <a:xfrm>
              <a:off x="5833536" y="4556308"/>
              <a:ext cx="432244" cy="249555"/>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715;p37"/>
            <p:cNvSpPr/>
            <p:nvPr/>
          </p:nvSpPr>
          <p:spPr>
            <a:xfrm>
              <a:off x="6124048" y="3784878"/>
              <a:ext cx="99113" cy="215741"/>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716;p37"/>
            <p:cNvSpPr/>
            <p:nvPr/>
          </p:nvSpPr>
          <p:spPr>
            <a:xfrm>
              <a:off x="6137955" y="3696137"/>
              <a:ext cx="71246" cy="137090"/>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717;p37"/>
            <p:cNvSpPr/>
            <p:nvPr/>
          </p:nvSpPr>
          <p:spPr>
            <a:xfrm>
              <a:off x="5898535" y="4644969"/>
              <a:ext cx="153698" cy="86203"/>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718;p37"/>
            <p:cNvSpPr/>
            <p:nvPr/>
          </p:nvSpPr>
          <p:spPr>
            <a:xfrm>
              <a:off x="5898544" y="4659654"/>
              <a:ext cx="151113" cy="71804"/>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719;p37"/>
            <p:cNvSpPr/>
            <p:nvPr/>
          </p:nvSpPr>
          <p:spPr>
            <a:xfrm>
              <a:off x="6010930" y="4594540"/>
              <a:ext cx="153698" cy="86245"/>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720;p37"/>
            <p:cNvSpPr/>
            <p:nvPr/>
          </p:nvSpPr>
          <p:spPr>
            <a:xfrm>
              <a:off x="6010940" y="4609266"/>
              <a:ext cx="151113" cy="71804"/>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721;p37"/>
            <p:cNvSpPr/>
            <p:nvPr/>
          </p:nvSpPr>
          <p:spPr>
            <a:xfrm>
              <a:off x="5939834" y="4034528"/>
              <a:ext cx="224738" cy="6344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722;p37"/>
            <p:cNvSpPr/>
            <p:nvPr/>
          </p:nvSpPr>
          <p:spPr>
            <a:xfrm>
              <a:off x="5972635" y="3514319"/>
              <a:ext cx="163123" cy="261076"/>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723;p37"/>
            <p:cNvSpPr/>
            <p:nvPr/>
          </p:nvSpPr>
          <p:spPr>
            <a:xfrm>
              <a:off x="5938247" y="3698937"/>
              <a:ext cx="250857" cy="415389"/>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724;p37"/>
            <p:cNvSpPr/>
            <p:nvPr/>
          </p:nvSpPr>
          <p:spPr>
            <a:xfrm>
              <a:off x="5692823" y="3751153"/>
              <a:ext cx="318504" cy="248122"/>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725;p37"/>
            <p:cNvSpPr/>
            <p:nvPr/>
          </p:nvSpPr>
          <p:spPr>
            <a:xfrm>
              <a:off x="5925738" y="3745773"/>
              <a:ext cx="96916" cy="141862"/>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726;p37"/>
            <p:cNvSpPr/>
            <p:nvPr/>
          </p:nvSpPr>
          <p:spPr>
            <a:xfrm>
              <a:off x="5972396" y="3502859"/>
              <a:ext cx="158142" cy="174304"/>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5" name="Google Shape;2727;p37"/>
            <p:cNvGrpSpPr/>
            <p:nvPr/>
          </p:nvGrpSpPr>
          <p:grpSpPr>
            <a:xfrm>
              <a:off x="3871486" y="368362"/>
              <a:ext cx="330894" cy="250785"/>
              <a:chOff x="6621095" y="1452181"/>
              <a:chExt cx="330894" cy="250785"/>
            </a:xfrm>
          </p:grpSpPr>
          <p:sp>
            <p:nvSpPr>
              <p:cNvPr id="252" name="Google Shape;2728;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729;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730;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731;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732;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733;p37"/>
            <p:cNvGrpSpPr/>
            <p:nvPr/>
          </p:nvGrpSpPr>
          <p:grpSpPr>
            <a:xfrm>
              <a:off x="4704106" y="852569"/>
              <a:ext cx="330894" cy="250785"/>
              <a:chOff x="6621095" y="1452181"/>
              <a:chExt cx="330894" cy="250785"/>
            </a:xfrm>
          </p:grpSpPr>
          <p:sp>
            <p:nvSpPr>
              <p:cNvPr id="247" name="Google Shape;2734;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735;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736;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737;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738;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7" name="Google Shape;2739;p37"/>
            <p:cNvSpPr/>
            <p:nvPr/>
          </p:nvSpPr>
          <p:spPr>
            <a:xfrm>
              <a:off x="5005135" y="663654"/>
              <a:ext cx="157949" cy="441664"/>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740;p37"/>
            <p:cNvSpPr/>
            <p:nvPr/>
          </p:nvSpPr>
          <p:spPr>
            <a:xfrm>
              <a:off x="5078203" y="660182"/>
              <a:ext cx="90963" cy="123358"/>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741;p37"/>
            <p:cNvGrpSpPr/>
            <p:nvPr/>
          </p:nvGrpSpPr>
          <p:grpSpPr>
            <a:xfrm flipH="1">
              <a:off x="2446567" y="1414370"/>
              <a:ext cx="298963" cy="226660"/>
              <a:chOff x="6621095" y="1452181"/>
              <a:chExt cx="330894" cy="250785"/>
            </a:xfrm>
          </p:grpSpPr>
          <p:sp>
            <p:nvSpPr>
              <p:cNvPr id="242" name="Google Shape;2742;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743;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744;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745;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746;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0" name="Google Shape;2747;p37"/>
            <p:cNvSpPr/>
            <p:nvPr/>
          </p:nvSpPr>
          <p:spPr>
            <a:xfrm>
              <a:off x="2329846" y="1241863"/>
              <a:ext cx="143174" cy="402337"/>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748;p37"/>
            <p:cNvSpPr/>
            <p:nvPr/>
          </p:nvSpPr>
          <p:spPr>
            <a:xfrm>
              <a:off x="2323859" y="1237315"/>
              <a:ext cx="82772" cy="112806"/>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43" name="Resim 342"/>
          <p:cNvPicPr>
            <a:picLocks noChangeAspect="1"/>
          </p:cNvPicPr>
          <p:nvPr/>
        </p:nvPicPr>
        <p:blipFill>
          <a:blip r:embed="rId4">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421675776"/>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676859"/>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3" name="Dikdörtgen 342"/>
          <p:cNvSpPr/>
          <p:nvPr/>
        </p:nvSpPr>
        <p:spPr>
          <a:xfrm>
            <a:off x="311072" y="1455331"/>
            <a:ext cx="9617932" cy="2123658"/>
          </a:xfrm>
          <a:prstGeom prst="rect">
            <a:avLst/>
          </a:prstGeom>
        </p:spPr>
        <p:txBody>
          <a:bodyPr wrap="square">
            <a:spAutoFit/>
          </a:bodyPr>
          <a:lstStyle/>
          <a:p>
            <a:pPr algn="just"/>
            <a:r>
              <a:rPr lang="tr-TR" sz="2200" i="1" dirty="0">
                <a:solidFill>
                  <a:prstClr val="black"/>
                </a:solidFill>
                <a:latin typeface="Corbel" panose="020B0503020204020204" pitchFamily="34" charset="0"/>
              </a:rPr>
              <a:t>Kamu kurum ve kuruluşlarınca resmî yazışmalar, </a:t>
            </a:r>
            <a:r>
              <a:rPr lang="tr-TR" sz="2200" i="1" dirty="0">
                <a:solidFill>
                  <a:srgbClr val="FF0000"/>
                </a:solidFill>
                <a:latin typeface="Corbel" panose="020B0503020204020204" pitchFamily="34" charset="0"/>
              </a:rPr>
              <a:t>e-Yazışma Teknik Rehberi’ne uygun olarak</a:t>
            </a:r>
            <a:r>
              <a:rPr lang="tr-TR" sz="2200" i="1" dirty="0">
                <a:solidFill>
                  <a:prstClr val="black"/>
                </a:solidFill>
                <a:latin typeface="Corbel" panose="020B0503020204020204" pitchFamily="34" charset="0"/>
              </a:rPr>
              <a:t> </a:t>
            </a:r>
            <a:r>
              <a:rPr lang="tr-TR" sz="2200" b="1" i="1" dirty="0">
                <a:solidFill>
                  <a:prstClr val="black"/>
                </a:solidFill>
                <a:latin typeface="Corbel" panose="020B0503020204020204" pitchFamily="34" charset="0"/>
              </a:rPr>
              <a:t>elektronik ortamda hazırlanan ve güvenli elektronik imza ile imzalanan belgelerle </a:t>
            </a:r>
            <a:r>
              <a:rPr lang="tr-TR" sz="2200" i="1" dirty="0">
                <a:solidFill>
                  <a:prstClr val="black"/>
                </a:solidFill>
                <a:latin typeface="Corbel" panose="020B0503020204020204" pitchFamily="34" charset="0"/>
              </a:rPr>
              <a:t>yapılır. </a:t>
            </a:r>
          </a:p>
          <a:p>
            <a:pPr algn="just"/>
            <a:endParaRPr lang="tr-TR" sz="2200" i="1" dirty="0">
              <a:solidFill>
                <a:prstClr val="black"/>
              </a:solidFill>
              <a:latin typeface="Corbel" panose="020B0503020204020204" pitchFamily="34" charset="0"/>
            </a:endParaRPr>
          </a:p>
          <a:p>
            <a:pPr algn="just"/>
            <a:r>
              <a:rPr lang="tr-TR" sz="2200" i="1" dirty="0">
                <a:solidFill>
                  <a:prstClr val="black"/>
                </a:solidFill>
                <a:latin typeface="Corbel" panose="020B0503020204020204" pitchFamily="34" charset="0"/>
              </a:rPr>
              <a:t>Bu belgeler, </a:t>
            </a:r>
            <a:r>
              <a:rPr lang="tr-TR" sz="2200" b="1" i="1" dirty="0">
                <a:solidFill>
                  <a:prstClr val="black"/>
                </a:solidFill>
                <a:latin typeface="Corbel" panose="020B0503020204020204" pitchFamily="34" charset="0"/>
              </a:rPr>
              <a:t>muhatapları ile elektronik ortamda paylaşılır ve saklanır. </a:t>
            </a:r>
          </a:p>
          <a:p>
            <a:pPr algn="just"/>
            <a:endParaRPr lang="tr-TR" sz="2200" i="1" dirty="0">
              <a:solidFill>
                <a:prstClr val="black"/>
              </a:solidFill>
              <a:latin typeface="Corbel" panose="020B0503020204020204" pitchFamily="34" charset="0"/>
            </a:endParaRPr>
          </a:p>
        </p:txBody>
      </p:sp>
      <p:sp>
        <p:nvSpPr>
          <p:cNvPr id="346" name="Dikdörtgen 345">
            <a:extLst>
              <a:ext uri="{FF2B5EF4-FFF2-40B4-BE49-F238E27FC236}">
                <a16:creationId xmlns:a16="http://schemas.microsoft.com/office/drawing/2014/main" xmlns="" id="{88BC71B1-7CAB-4E51-9CD4-BEB35E0C635C}"/>
              </a:ext>
            </a:extLst>
          </p:cNvPr>
          <p:cNvSpPr/>
          <p:nvPr/>
        </p:nvSpPr>
        <p:spPr>
          <a:xfrm>
            <a:off x="2017765" y="4554928"/>
            <a:ext cx="9293363" cy="1600438"/>
          </a:xfrm>
          <a:prstGeom prst="rect">
            <a:avLst/>
          </a:prstGeom>
          <a:noFill/>
        </p:spPr>
        <p:txBody>
          <a:bodyPr wrap="square">
            <a:spAutoFit/>
          </a:bodyPr>
          <a:lstStyle/>
          <a:p>
            <a:pPr algn="ctr"/>
            <a:r>
              <a:rPr lang="tr-TR" sz="2800" b="1" i="1" dirty="0">
                <a:solidFill>
                  <a:prstClr val="black"/>
                </a:solidFill>
                <a:latin typeface="Corbel" panose="020B0503020204020204" pitchFamily="34" charset="0"/>
              </a:rPr>
              <a:t>Güvenli elektronik imza ile imzalanan belge, çıktısı alınarak el yazısıyla atılan imza ile imzalanmamalı ve </a:t>
            </a:r>
          </a:p>
          <a:p>
            <a:pPr algn="ctr"/>
            <a:r>
              <a:rPr lang="tr-TR" sz="2800" b="1" i="1" dirty="0">
                <a:solidFill>
                  <a:prstClr val="black"/>
                </a:solidFill>
                <a:latin typeface="Corbel" panose="020B0503020204020204" pitchFamily="34" charset="0"/>
              </a:rPr>
              <a:t>fiziksel ortamda saklanmamalıdır.</a:t>
            </a:r>
          </a:p>
          <a:p>
            <a:endParaRPr lang="tr-TR" sz="1400" b="1" i="1" dirty="0">
              <a:solidFill>
                <a:prstClr val="black"/>
              </a:solidFill>
              <a:latin typeface="Corbel" panose="020B0503020204020204" pitchFamily="34" charset="0"/>
            </a:endParaRPr>
          </a:p>
        </p:txBody>
      </p:sp>
      <p:grpSp>
        <p:nvGrpSpPr>
          <p:cNvPr id="348" name="Google Shape;520;p16"/>
          <p:cNvGrpSpPr/>
          <p:nvPr/>
        </p:nvGrpSpPr>
        <p:grpSpPr>
          <a:xfrm>
            <a:off x="503308" y="3748253"/>
            <a:ext cx="1171738" cy="3094074"/>
            <a:chOff x="6661328" y="2310158"/>
            <a:chExt cx="351211" cy="1118736"/>
          </a:xfrm>
        </p:grpSpPr>
        <p:sp>
          <p:nvSpPr>
            <p:cNvPr id="349"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3" name="Google Shape;551;p16"/>
            <p:cNvGrpSpPr/>
            <p:nvPr/>
          </p:nvGrpSpPr>
          <p:grpSpPr>
            <a:xfrm>
              <a:off x="6930459" y="2868039"/>
              <a:ext cx="82080" cy="38617"/>
              <a:chOff x="4865564" y="4311872"/>
              <a:chExt cx="219288" cy="103171"/>
            </a:xfrm>
          </p:grpSpPr>
          <p:sp>
            <p:nvSpPr>
              <p:cNvPr id="367"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772;p18"/>
          <p:cNvSpPr/>
          <p:nvPr/>
        </p:nvSpPr>
        <p:spPr>
          <a:xfrm>
            <a:off x="1423618" y="5173913"/>
            <a:ext cx="440204" cy="254747"/>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Metin kutusu 6"/>
          <p:cNvSpPr txBox="1"/>
          <p:nvPr/>
        </p:nvSpPr>
        <p:spPr>
          <a:xfrm rot="1060589">
            <a:off x="463693" y="4055483"/>
            <a:ext cx="1392865" cy="338554"/>
          </a:xfrm>
          <a:prstGeom prst="rect">
            <a:avLst/>
          </a:prstGeom>
          <a:noFill/>
        </p:spPr>
        <p:txBody>
          <a:bodyPr wrap="square" rtlCol="0">
            <a:spAutoFit/>
          </a:bodyPr>
          <a:lstStyle/>
          <a:p>
            <a:r>
              <a:rPr lang="tr-TR" sz="1600" b="1" dirty="0">
                <a:solidFill>
                  <a:schemeClr val="bg1"/>
                </a:solidFill>
              </a:rPr>
              <a:t>ÖNEMLİ</a:t>
            </a:r>
            <a:endParaRPr lang="tr-TR" b="1" dirty="0">
              <a:solidFill>
                <a:schemeClr val="bg1"/>
              </a:solidFill>
            </a:endParaRPr>
          </a:p>
        </p:txBody>
      </p:sp>
    </p:spTree>
    <p:extLst>
      <p:ext uri="{BB962C8B-B14F-4D97-AF65-F5344CB8AC3E}">
        <p14:creationId xmlns:p14="http://schemas.microsoft.com/office/powerpoint/2010/main" val="1108038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
                                        </p:tgtEl>
                                        <p:attrNameLst>
                                          <p:attrName>style.visibility</p:attrName>
                                        </p:attrNameLst>
                                      </p:cBhvr>
                                      <p:to>
                                        <p:strVal val="visible"/>
                                      </p:to>
                                    </p:set>
                                    <p:anim calcmode="lin" valueType="num">
                                      <p:cBhvr additive="base">
                                        <p:cTn id="11" dur="500" fill="hold"/>
                                        <p:tgtEl>
                                          <p:spTgt spid="348"/>
                                        </p:tgtEl>
                                        <p:attrNameLst>
                                          <p:attrName>ppt_x</p:attrName>
                                        </p:attrNameLst>
                                      </p:cBhvr>
                                      <p:tavLst>
                                        <p:tav tm="0">
                                          <p:val>
                                            <p:strVal val="#ppt_x"/>
                                          </p:val>
                                        </p:tav>
                                        <p:tav tm="100000">
                                          <p:val>
                                            <p:strVal val="#ppt_x"/>
                                          </p:val>
                                        </p:tav>
                                      </p:tavLst>
                                    </p:anim>
                                    <p:anim calcmode="lin" valueType="num">
                                      <p:cBhvr additive="base">
                                        <p:cTn id="12" dur="500" fill="hold"/>
                                        <p:tgtEl>
                                          <p:spTgt spid="3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fill="hold"/>
                                        <p:tgtEl>
                                          <p:spTgt spid="382"/>
                                        </p:tgtEl>
                                        <p:attrNameLst>
                                          <p:attrName>ppt_x</p:attrName>
                                        </p:attrNameLst>
                                      </p:cBhvr>
                                      <p:tavLst>
                                        <p:tav tm="0">
                                          <p:val>
                                            <p:strVal val="#ppt_x"/>
                                          </p:val>
                                        </p:tav>
                                        <p:tav tm="100000">
                                          <p:val>
                                            <p:strVal val="#ppt_x"/>
                                          </p:val>
                                        </p:tav>
                                      </p:tavLst>
                                    </p:anim>
                                    <p:anim calcmode="lin" valueType="num">
                                      <p:cBhvr additive="base">
                                        <p:cTn id="22" dur="500" fill="hold"/>
                                        <p:tgtEl>
                                          <p:spTgt spid="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6" grpId="0"/>
      <p:bldP spid="38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43" name="Dikdörtgen 42">
            <a:extLst>
              <a:ext uri="{FF2B5EF4-FFF2-40B4-BE49-F238E27FC236}">
                <a16:creationId xmlns:a16="http://schemas.microsoft.com/office/drawing/2014/main" xmlns="" id="{ED9F96CB-4FE7-484F-8303-164BAA2990B2}"/>
              </a:ext>
            </a:extLst>
          </p:cNvPr>
          <p:cNvSpPr/>
          <p:nvPr/>
        </p:nvSpPr>
        <p:spPr>
          <a:xfrm>
            <a:off x="426721" y="2743774"/>
            <a:ext cx="5190308" cy="2308324"/>
          </a:xfrm>
          <a:prstGeom prst="rect">
            <a:avLst/>
          </a:prstGeom>
        </p:spPr>
        <p:txBody>
          <a:bodyPr wrap="square">
            <a:spAutoFit/>
          </a:bodyPr>
          <a:lstStyle/>
          <a:p>
            <a:pPr algn="just">
              <a:spcAft>
                <a:spcPts val="600"/>
              </a:spcAft>
            </a:pPr>
            <a:r>
              <a:rPr lang="tr-TR" i="1" dirty="0">
                <a:solidFill>
                  <a:srgbClr val="252831"/>
                </a:solidFill>
              </a:rPr>
              <a:t>«Herhangi bir </a:t>
            </a:r>
            <a:r>
              <a:rPr lang="tr-TR" b="1" i="1" dirty="0">
                <a:solidFill>
                  <a:srgbClr val="C00000"/>
                </a:solidFill>
              </a:rPr>
              <a:t>bireysel</a:t>
            </a:r>
            <a:r>
              <a:rPr lang="tr-TR" i="1" dirty="0">
                <a:solidFill>
                  <a:srgbClr val="C00000"/>
                </a:solidFill>
              </a:rPr>
              <a:t> </a:t>
            </a:r>
            <a:r>
              <a:rPr lang="tr-TR" i="1" dirty="0">
                <a:solidFill>
                  <a:srgbClr val="252831"/>
                </a:solidFill>
              </a:rPr>
              <a:t>işlemin, </a:t>
            </a:r>
            <a:r>
              <a:rPr lang="tr-TR" b="1" i="1" dirty="0">
                <a:solidFill>
                  <a:srgbClr val="C00000"/>
                </a:solidFill>
              </a:rPr>
              <a:t>kurumsal</a:t>
            </a:r>
            <a:r>
              <a:rPr lang="tr-TR" i="1" dirty="0">
                <a:solidFill>
                  <a:srgbClr val="C00000"/>
                </a:solidFill>
              </a:rPr>
              <a:t> </a:t>
            </a:r>
            <a:r>
              <a:rPr lang="tr-TR" i="1" dirty="0">
                <a:solidFill>
                  <a:srgbClr val="252831"/>
                </a:solidFill>
              </a:rPr>
              <a:t>fonksiyonun veya kurumsal işlemin yerine getirilmesi için alınmış ya da idare tarafından hazırlanmış; içerik, ilişki ve formatı ile ait olduğu fonksiyon veya işlem için </a:t>
            </a:r>
            <a:r>
              <a:rPr lang="tr-TR" b="1" i="1" dirty="0">
                <a:solidFill>
                  <a:srgbClr val="C00000"/>
                </a:solidFill>
              </a:rPr>
              <a:t>delil</a:t>
            </a:r>
            <a:r>
              <a:rPr lang="tr-TR" i="1" dirty="0">
                <a:solidFill>
                  <a:srgbClr val="C00000"/>
                </a:solidFill>
              </a:rPr>
              <a:t> </a:t>
            </a:r>
            <a:r>
              <a:rPr lang="tr-TR" i="1" dirty="0">
                <a:solidFill>
                  <a:srgbClr val="252831"/>
                </a:solidFill>
              </a:rPr>
              <a:t>teşkil ederek </a:t>
            </a:r>
            <a:r>
              <a:rPr lang="tr-TR" b="1" i="1" dirty="0">
                <a:solidFill>
                  <a:srgbClr val="C00000"/>
                </a:solidFill>
              </a:rPr>
              <a:t>aidiyet</a:t>
            </a:r>
            <a:r>
              <a:rPr lang="tr-TR" b="1" i="1" dirty="0"/>
              <a:t> </a:t>
            </a:r>
            <a:r>
              <a:rPr lang="tr-TR" b="1" i="1" dirty="0">
                <a:solidFill>
                  <a:srgbClr val="C00000"/>
                </a:solidFill>
              </a:rPr>
              <a:t>zincirini</a:t>
            </a:r>
            <a:r>
              <a:rPr lang="tr-TR" b="1" i="1" dirty="0"/>
              <a:t> </a:t>
            </a:r>
            <a:r>
              <a:rPr lang="tr-TR" i="1" dirty="0">
                <a:solidFill>
                  <a:srgbClr val="252831"/>
                </a:solidFill>
              </a:rPr>
              <a:t>muhafaza eden, güvenli elektronik imza ya da el yazısıyla </a:t>
            </a:r>
            <a:r>
              <a:rPr lang="tr-TR" b="1" i="1" dirty="0">
                <a:solidFill>
                  <a:srgbClr val="C00000"/>
                </a:solidFill>
              </a:rPr>
              <a:t>imzalanmış</a:t>
            </a:r>
            <a:r>
              <a:rPr lang="tr-TR" i="1" dirty="0">
                <a:solidFill>
                  <a:srgbClr val="C00000"/>
                </a:solidFill>
              </a:rPr>
              <a:t> </a:t>
            </a:r>
            <a:r>
              <a:rPr lang="tr-TR" i="1" dirty="0">
                <a:solidFill>
                  <a:srgbClr val="252831"/>
                </a:solidFill>
              </a:rPr>
              <a:t>ve </a:t>
            </a:r>
            <a:r>
              <a:rPr lang="tr-TR" b="1" i="1" dirty="0">
                <a:solidFill>
                  <a:srgbClr val="C00000"/>
                </a:solidFill>
              </a:rPr>
              <a:t>kayıt</a:t>
            </a:r>
            <a:r>
              <a:rPr lang="tr-TR" b="1" i="1" dirty="0"/>
              <a:t> </a:t>
            </a:r>
            <a:r>
              <a:rPr lang="tr-TR" i="1" dirty="0">
                <a:solidFill>
                  <a:srgbClr val="252831"/>
                </a:solidFill>
              </a:rPr>
              <a:t>altına alınmış her türlü bilgiyi» </a:t>
            </a:r>
            <a:r>
              <a:rPr lang="tr-TR" dirty="0">
                <a:solidFill>
                  <a:srgbClr val="CEB710"/>
                </a:solidFill>
              </a:rPr>
              <a:t>ifade eder. </a:t>
            </a:r>
          </a:p>
        </p:txBody>
      </p:sp>
      <p:sp>
        <p:nvSpPr>
          <p:cNvPr id="44" name="Dikdörtgen 43">
            <a:extLst>
              <a:ext uri="{FF2B5EF4-FFF2-40B4-BE49-F238E27FC236}">
                <a16:creationId xmlns:a16="http://schemas.microsoft.com/office/drawing/2014/main" xmlns="" id="{ED9F96CB-4FE7-484F-8303-164BAA2990B2}"/>
              </a:ext>
            </a:extLst>
          </p:cNvPr>
          <p:cNvSpPr/>
          <p:nvPr/>
        </p:nvSpPr>
        <p:spPr>
          <a:xfrm>
            <a:off x="543499" y="2145955"/>
            <a:ext cx="4777437" cy="523220"/>
          </a:xfrm>
          <a:prstGeom prst="rect">
            <a:avLst/>
          </a:prstGeom>
        </p:spPr>
        <p:txBody>
          <a:bodyPr wrap="square">
            <a:spAutoFit/>
          </a:bodyPr>
          <a:lstStyle/>
          <a:p>
            <a:pPr algn="just">
              <a:spcAft>
                <a:spcPts val="600"/>
              </a:spcAft>
            </a:pPr>
            <a:r>
              <a:rPr lang="tr-TR" sz="2800" dirty="0">
                <a:solidFill>
                  <a:srgbClr val="CEB710"/>
                </a:solidFill>
              </a:rPr>
              <a:t>Yönetmelik’e göre belge,</a:t>
            </a:r>
            <a:endParaRPr lang="tr-TR" sz="2800" b="1" dirty="0">
              <a:solidFill>
                <a:srgbClr val="CEB710"/>
              </a:solidFill>
            </a:endParaRPr>
          </a:p>
        </p:txBody>
      </p:sp>
      <p:pic>
        <p:nvPicPr>
          <p:cNvPr id="10" name="Resim 9"/>
          <p:cNvPicPr>
            <a:picLocks noChangeAspect="1"/>
          </p:cNvPicPr>
          <p:nvPr/>
        </p:nvPicPr>
        <p:blipFill>
          <a:blip r:embed="rId4">
            <a:clrChange>
              <a:clrFrom>
                <a:srgbClr val="FFFFFF"/>
              </a:clrFrom>
              <a:clrTo>
                <a:srgbClr val="FFFFFF">
                  <a:alpha val="0"/>
                </a:srgbClr>
              </a:clrTo>
            </a:clrChange>
          </a:blip>
          <a:stretch>
            <a:fillRect/>
          </a:stretch>
        </p:blipFill>
        <p:spPr>
          <a:xfrm>
            <a:off x="2778035" y="1521970"/>
            <a:ext cx="483824" cy="512853"/>
          </a:xfrm>
          <a:prstGeom prst="rect">
            <a:avLst/>
          </a:prstGeom>
        </p:spPr>
      </p:pic>
      <p:sp>
        <p:nvSpPr>
          <p:cNvPr id="11" name="Eksi 10"/>
          <p:cNvSpPr/>
          <p:nvPr/>
        </p:nvSpPr>
        <p:spPr>
          <a:xfrm>
            <a:off x="318578" y="1880820"/>
            <a:ext cx="269458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1" name="Eksi 50"/>
          <p:cNvSpPr/>
          <p:nvPr/>
        </p:nvSpPr>
        <p:spPr>
          <a:xfrm>
            <a:off x="3013165" y="1893734"/>
            <a:ext cx="288253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2" name="Eksi 51"/>
          <p:cNvSpPr/>
          <p:nvPr/>
        </p:nvSpPr>
        <p:spPr>
          <a:xfrm flipV="1">
            <a:off x="-324789" y="5253597"/>
            <a:ext cx="6810103" cy="45719"/>
          </a:xfrm>
          <a:prstGeom prst="mathMinus">
            <a:avLst/>
          </a:prstGeom>
          <a:solidFill>
            <a:srgbClr val="EBC95B"/>
          </a:solidFill>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graphicFrame>
        <p:nvGraphicFramePr>
          <p:cNvPr id="53" name="Diyagram 52"/>
          <p:cNvGraphicFramePr/>
          <p:nvPr>
            <p:extLst>
              <p:ext uri="{D42A27DB-BD31-4B8C-83A1-F6EECF244321}">
                <p14:modId xmlns:p14="http://schemas.microsoft.com/office/powerpoint/2010/main" val="2166790786"/>
              </p:ext>
            </p:extLst>
          </p:nvPr>
        </p:nvGraphicFramePr>
        <p:xfrm>
          <a:off x="4883560" y="487924"/>
          <a:ext cx="7742583" cy="62616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41498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43" name="Dikdörtgen 42"/>
          <p:cNvSpPr/>
          <p:nvPr/>
        </p:nvSpPr>
        <p:spPr>
          <a:xfrm>
            <a:off x="344532" y="1583793"/>
            <a:ext cx="9150342" cy="1785104"/>
          </a:xfrm>
          <a:prstGeom prst="rect">
            <a:avLst/>
          </a:prstGeom>
        </p:spPr>
        <p:txBody>
          <a:bodyPr wrap="square">
            <a:spAutoFit/>
          </a:bodyPr>
          <a:lstStyle/>
          <a:p>
            <a:r>
              <a:rPr lang="tr-TR" sz="2200" i="1" dirty="0">
                <a:solidFill>
                  <a:prstClr val="black"/>
                </a:solidFill>
                <a:latin typeface="Calibri" panose="020F0502020204030204"/>
              </a:rPr>
              <a:t>Resmî yazışmalar,</a:t>
            </a:r>
            <a:r>
              <a:rPr lang="tr-TR" sz="2200" b="1" i="1" dirty="0">
                <a:solidFill>
                  <a:prstClr val="black"/>
                </a:solidFill>
                <a:latin typeface="Calibri" panose="020F0502020204030204"/>
              </a:rPr>
              <a:t> zorunlu hâllerde veya olağanüstü durumlarda el yazısıyla imzalanan belgelerle</a:t>
            </a:r>
            <a:r>
              <a:rPr lang="tr-TR" sz="2200" i="1" dirty="0">
                <a:solidFill>
                  <a:prstClr val="black"/>
                </a:solidFill>
                <a:latin typeface="Calibri" panose="020F0502020204030204"/>
              </a:rPr>
              <a:t> yapılmalıdır. </a:t>
            </a:r>
          </a:p>
          <a:p>
            <a:endParaRPr lang="tr-TR" sz="2200" i="1" dirty="0">
              <a:solidFill>
                <a:prstClr val="black"/>
              </a:solidFill>
              <a:latin typeface="Calibri" panose="020F0502020204030204"/>
            </a:endParaRPr>
          </a:p>
          <a:p>
            <a:r>
              <a:rPr lang="tr-TR" sz="2200" i="1" dirty="0">
                <a:solidFill>
                  <a:prstClr val="black"/>
                </a:solidFill>
                <a:latin typeface="Calibri" panose="020F0502020204030204"/>
              </a:rPr>
              <a:t>Bu belgelerin gönderilmesi ve saklanması fiziksel ortam şartlarına göre gerçekleştirilmelidir. </a:t>
            </a:r>
          </a:p>
        </p:txBody>
      </p:sp>
      <p:pic>
        <p:nvPicPr>
          <p:cNvPr id="44" name="Picture 2" descr="İdeal Arşiv – Fiziksel Dokümanları Dijitale Dönüştürüyoruz">
            <a:extLst>
              <a:ext uri="{FF2B5EF4-FFF2-40B4-BE49-F238E27FC236}">
                <a16:creationId xmlns:a16="http://schemas.microsoft.com/office/drawing/2014/main" xmlns="" id="{1087707E-8C0B-456C-8DEF-B519C668D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160" y="3016341"/>
            <a:ext cx="2547541" cy="28479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5" name="Resim 44">
            <a:extLst>
              <a:ext uri="{FF2B5EF4-FFF2-40B4-BE49-F238E27FC236}">
                <a16:creationId xmlns:a16="http://schemas.microsoft.com/office/drawing/2014/main" xmlns="" id="{17864F7E-F273-49AA-863F-066B3ECED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3897" y="4546160"/>
            <a:ext cx="3365500" cy="2237700"/>
          </a:xfrm>
          <a:prstGeom prst="rect">
            <a:avLst/>
          </a:prstGeom>
          <a:effectLst>
            <a:softEdge rad="317500"/>
          </a:effectLst>
        </p:spPr>
      </p:pic>
    </p:spTree>
    <p:extLst>
      <p:ext uri="{BB962C8B-B14F-4D97-AF65-F5344CB8AC3E}">
        <p14:creationId xmlns:p14="http://schemas.microsoft.com/office/powerpoint/2010/main" val="85609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 name="Dikdörtgen 33">
            <a:extLst>
              <a:ext uri="{FF2B5EF4-FFF2-40B4-BE49-F238E27FC236}">
                <a16:creationId xmlns:a16="http://schemas.microsoft.com/office/drawing/2014/main" xmlns="" id="{BEA76912-F015-4548-9884-9B36E46AD07C}"/>
              </a:ext>
            </a:extLst>
          </p:cNvPr>
          <p:cNvSpPr/>
          <p:nvPr/>
        </p:nvSpPr>
        <p:spPr>
          <a:xfrm>
            <a:off x="311805" y="1497168"/>
            <a:ext cx="370379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Zorunlu Hâl</a:t>
            </a:r>
          </a:p>
        </p:txBody>
      </p:sp>
      <p:sp>
        <p:nvSpPr>
          <p:cNvPr id="35" name="Dikdörtgen 34">
            <a:extLst>
              <a:ext uri="{FF2B5EF4-FFF2-40B4-BE49-F238E27FC236}">
                <a16:creationId xmlns:a16="http://schemas.microsoft.com/office/drawing/2014/main" xmlns="" id="{02FFF0FE-9948-4775-B9EC-11D5B57B5EB4}"/>
              </a:ext>
            </a:extLst>
          </p:cNvPr>
          <p:cNvSpPr/>
          <p:nvPr/>
        </p:nvSpPr>
        <p:spPr>
          <a:xfrm>
            <a:off x="278795" y="2273614"/>
            <a:ext cx="10813311" cy="400110"/>
          </a:xfrm>
          <a:prstGeom prst="rect">
            <a:avLst/>
          </a:prstGeom>
        </p:spPr>
        <p:txBody>
          <a:bodyPr wrap="square">
            <a:spAutoFit/>
          </a:bodyPr>
          <a:lstStyle/>
          <a:p>
            <a:r>
              <a:rPr lang="tr-TR" sz="2000" b="1" dirty="0">
                <a:solidFill>
                  <a:prstClr val="black"/>
                </a:solidFill>
              </a:rPr>
              <a:t>Belgenin fiziksel ortamda üretilmesi gereken hâlleri</a:t>
            </a:r>
            <a:r>
              <a:rPr lang="tr-TR" sz="2000" dirty="0">
                <a:solidFill>
                  <a:prstClr val="black"/>
                </a:solidFill>
              </a:rPr>
              <a:t> ifade eder. </a:t>
            </a:r>
          </a:p>
        </p:txBody>
      </p:sp>
      <p:sp>
        <p:nvSpPr>
          <p:cNvPr id="36" name="Dikdörtgen 35"/>
          <p:cNvSpPr/>
          <p:nvPr/>
        </p:nvSpPr>
        <p:spPr>
          <a:xfrm>
            <a:off x="8626" y="2928588"/>
            <a:ext cx="12192000" cy="3938891"/>
          </a:xfrm>
          <a:prstGeom prst="rect">
            <a:avLst/>
          </a:prstGeom>
          <a:gradFill flip="none" rotWithShape="1">
            <a:gsLst>
              <a:gs pos="0">
                <a:srgbClr val="F3F4F7">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a16="http://schemas.microsoft.com/office/drawing/2014/main" xmlns="" id="{B97868E3-416A-4742-9024-A05CCD9A1CE5}"/>
              </a:ext>
            </a:extLst>
          </p:cNvPr>
          <p:cNvSpPr/>
          <p:nvPr/>
        </p:nvSpPr>
        <p:spPr>
          <a:xfrm>
            <a:off x="3123952" y="3002833"/>
            <a:ext cx="8779348" cy="1631216"/>
          </a:xfrm>
          <a:prstGeom prst="rect">
            <a:avLst/>
          </a:prstGeom>
        </p:spPr>
        <p:txBody>
          <a:bodyPr wrap="square">
            <a:spAutoFit/>
          </a:bodyPr>
          <a:lstStyle/>
          <a:p>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Kanunların resmî şekle veya özel bir merasime tabi tuttuğu hukuki işlemler</a:t>
            </a:r>
          </a:p>
          <a:p>
            <a:pPr marL="342900" indent="-342900">
              <a:buFont typeface="Wingdings" panose="05000000000000000000" pitchFamily="2" charset="2"/>
              <a:buChar char="ü"/>
            </a:pPr>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Çok gizli ve gizli nitelikteki gizlilik dereceli belgeler</a:t>
            </a:r>
          </a:p>
        </p:txBody>
      </p:sp>
      <p:grpSp>
        <p:nvGrpSpPr>
          <p:cNvPr id="7" name="Google Shape;348;p13"/>
          <p:cNvGrpSpPr/>
          <p:nvPr/>
        </p:nvGrpSpPr>
        <p:grpSpPr>
          <a:xfrm flipH="1">
            <a:off x="238128" y="3066886"/>
            <a:ext cx="2689087" cy="1988288"/>
            <a:chOff x="6986665" y="3298709"/>
            <a:chExt cx="1817809" cy="1077669"/>
          </a:xfrm>
        </p:grpSpPr>
        <p:sp>
          <p:nvSpPr>
            <p:cNvPr id="8"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3;p13"/>
            <p:cNvSpPr/>
            <p:nvPr/>
          </p:nvSpPr>
          <p:spPr>
            <a:xfrm>
              <a:off x="7744145" y="3643210"/>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4;p13"/>
            <p:cNvSpPr/>
            <p:nvPr/>
          </p:nvSpPr>
          <p:spPr>
            <a:xfrm>
              <a:off x="7767296" y="3601404"/>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7;p13"/>
            <p:cNvSpPr/>
            <p:nvPr/>
          </p:nvSpPr>
          <p:spPr>
            <a:xfrm>
              <a:off x="7784733" y="3644735"/>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8;p13"/>
            <p:cNvSpPr/>
            <p:nvPr/>
          </p:nvSpPr>
          <p:spPr>
            <a:xfrm>
              <a:off x="7757546" y="3783180"/>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9;p13"/>
            <p:cNvSpPr/>
            <p:nvPr/>
          </p:nvSpPr>
          <p:spPr>
            <a:xfrm>
              <a:off x="7736986" y="3581681"/>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1;p13"/>
            <p:cNvSpPr/>
            <p:nvPr/>
          </p:nvSpPr>
          <p:spPr>
            <a:xfrm>
              <a:off x="7694876" y="3891269"/>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2;p13"/>
            <p:cNvSpPr/>
            <p:nvPr/>
          </p:nvSpPr>
          <p:spPr>
            <a:xfrm>
              <a:off x="7715602" y="3848057"/>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73;p13"/>
            <p:cNvSpPr/>
            <p:nvPr/>
          </p:nvSpPr>
          <p:spPr>
            <a:xfrm>
              <a:off x="7408388" y="3909281"/>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74;p13"/>
            <p:cNvSpPr/>
            <p:nvPr/>
          </p:nvSpPr>
          <p:spPr>
            <a:xfrm rot="19799312">
              <a:off x="7404177" y="4068248"/>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0" name="Picture 2" descr="Türkiye ile Zambiya 12 anlaşmaya imza attı | Ekonomi haberleri">
            <a:extLst>
              <a:ext uri="{FF2B5EF4-FFF2-40B4-BE49-F238E27FC236}">
                <a16:creationId xmlns:a16="http://schemas.microsoft.com/office/drawing/2014/main" xmlns="" id="{FCBB70D6-1C34-4FA6-83B1-FEFC6DE71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6" t="46899" r="68008" b="28112"/>
          <a:stretch/>
        </p:blipFill>
        <p:spPr bwMode="auto">
          <a:xfrm>
            <a:off x="3232247" y="5074901"/>
            <a:ext cx="3152864" cy="1422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 name="Picture 8" descr="Gizli belge soruşturmasında yeni gelişme - Timeturk: Haber ...">
            <a:extLst>
              <a:ext uri="{FF2B5EF4-FFF2-40B4-BE49-F238E27FC236}">
                <a16:creationId xmlns:a16="http://schemas.microsoft.com/office/drawing/2014/main" xmlns="" id="{FB76B251-4F4B-4B9A-89EC-C5618BBAF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507" y="5026793"/>
            <a:ext cx="3243895" cy="12909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31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306429" y="1238777"/>
            <a:ext cx="595614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Olağanüstü Durum</a:t>
            </a:r>
          </a:p>
        </p:txBody>
      </p:sp>
      <p:sp>
        <p:nvSpPr>
          <p:cNvPr id="39" name="Dikdörtgen 38"/>
          <p:cNvSpPr/>
          <p:nvPr/>
        </p:nvSpPr>
        <p:spPr>
          <a:xfrm>
            <a:off x="0" y="3260498"/>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a:extLst>
              <a:ext uri="{FF2B5EF4-FFF2-40B4-BE49-F238E27FC236}">
                <a16:creationId xmlns:a16="http://schemas.microsoft.com/office/drawing/2014/main" xmlns="" id="{B97868E3-416A-4742-9024-A05CCD9A1CE5}"/>
              </a:ext>
            </a:extLst>
          </p:cNvPr>
          <p:cNvSpPr/>
          <p:nvPr/>
        </p:nvSpPr>
        <p:spPr>
          <a:xfrm>
            <a:off x="2917980" y="3425311"/>
            <a:ext cx="8981186" cy="2862322"/>
          </a:xfrm>
          <a:prstGeom prst="rect">
            <a:avLst/>
          </a:prstGeom>
        </p:spPr>
        <p:txBody>
          <a:bodyPr wrap="square">
            <a:spAutoFit/>
          </a:bodyPr>
          <a:lstStyle/>
          <a:p>
            <a:pPr marL="342900" indent="-342900">
              <a:lnSpc>
                <a:spcPct val="150000"/>
              </a:lnSpc>
              <a:buFont typeface="Wingdings" panose="05000000000000000000" pitchFamily="2" charset="2"/>
              <a:buChar char="§"/>
            </a:pPr>
            <a:r>
              <a:rPr lang="tr-TR" sz="2000" i="1" dirty="0">
                <a:solidFill>
                  <a:prstClr val="black"/>
                </a:solidFill>
              </a:rPr>
              <a:t>Deprem, sel, heyelan veya yangın gibi doğal afet durumları</a:t>
            </a:r>
          </a:p>
          <a:p>
            <a:pPr marL="342900" indent="-342900">
              <a:lnSpc>
                <a:spcPct val="150000"/>
              </a:lnSpc>
              <a:buFont typeface="Wingdings" panose="05000000000000000000" pitchFamily="2" charset="2"/>
              <a:buChar char="§"/>
            </a:pPr>
            <a:r>
              <a:rPr lang="tr-TR" sz="2000" i="1" dirty="0">
                <a:solidFill>
                  <a:prstClr val="black"/>
                </a:solidFill>
              </a:rPr>
              <a:t>Uzun süreli elektrik kesintileri</a:t>
            </a:r>
          </a:p>
          <a:p>
            <a:pPr marL="342900" indent="-342900">
              <a:lnSpc>
                <a:spcPct val="150000"/>
              </a:lnSpc>
              <a:buFont typeface="Wingdings" panose="05000000000000000000" pitchFamily="2" charset="2"/>
              <a:buChar char="§"/>
            </a:pPr>
            <a:r>
              <a:rPr lang="tr-TR" sz="2000" i="1" dirty="0">
                <a:solidFill>
                  <a:prstClr val="black"/>
                </a:solidFill>
              </a:rPr>
              <a:t>EBYS veya kullandığı donanım veya yazılım bileşenlerinin (veri tabanı, sunucu vb.) herhangi birine uzun süreyle erişilememesi</a:t>
            </a:r>
          </a:p>
          <a:p>
            <a:pPr marL="342900" indent="-342900">
              <a:lnSpc>
                <a:spcPct val="150000"/>
              </a:lnSpc>
              <a:buFont typeface="Wingdings" panose="05000000000000000000" pitchFamily="2" charset="2"/>
              <a:buChar char="§"/>
            </a:pPr>
            <a:r>
              <a:rPr lang="tr-TR" sz="2000" i="1" dirty="0">
                <a:solidFill>
                  <a:prstClr val="black"/>
                </a:solidFill>
              </a:rPr>
              <a:t>Elektronik imza altyapısının çalışmaması sebebiyle elektronik imza/zaman damgası işlemi için kurum dışı uygulamalara uzun süreyle erişilememe vb. </a:t>
            </a:r>
          </a:p>
        </p:txBody>
      </p:sp>
      <p:grpSp>
        <p:nvGrpSpPr>
          <p:cNvPr id="208" name="Google Shape;3908;p38"/>
          <p:cNvGrpSpPr/>
          <p:nvPr/>
        </p:nvGrpSpPr>
        <p:grpSpPr>
          <a:xfrm>
            <a:off x="389029" y="3584742"/>
            <a:ext cx="2273747" cy="2498005"/>
            <a:chOff x="2183550" y="65875"/>
            <a:chExt cx="4483981" cy="4807045"/>
          </a:xfrm>
        </p:grpSpPr>
        <p:sp>
          <p:nvSpPr>
            <p:cNvPr id="209"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1" name="Google Shape;3931;p38"/>
            <p:cNvGrpSpPr/>
            <p:nvPr/>
          </p:nvGrpSpPr>
          <p:grpSpPr>
            <a:xfrm>
              <a:off x="2428704" y="3970322"/>
              <a:ext cx="350131" cy="370523"/>
              <a:chOff x="4512354" y="4952197"/>
              <a:chExt cx="350131" cy="370523"/>
            </a:xfrm>
          </p:grpSpPr>
          <p:grpSp>
            <p:nvGrpSpPr>
              <p:cNvPr id="267" name="Google Shape;3932;p38"/>
              <p:cNvGrpSpPr/>
              <p:nvPr/>
            </p:nvGrpSpPr>
            <p:grpSpPr>
              <a:xfrm>
                <a:off x="4512354" y="5116449"/>
                <a:ext cx="343196" cy="206271"/>
                <a:chOff x="4512354" y="5116449"/>
                <a:chExt cx="343196" cy="206271"/>
              </a:xfrm>
            </p:grpSpPr>
            <p:sp>
              <p:nvSpPr>
                <p:cNvPr id="278"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1" name="Google Shape;3936;p38"/>
                <p:cNvGrpSpPr/>
                <p:nvPr/>
              </p:nvGrpSpPr>
              <p:grpSpPr>
                <a:xfrm>
                  <a:off x="4592868" y="5212556"/>
                  <a:ext cx="96807" cy="56007"/>
                  <a:chOff x="4592868" y="5212556"/>
                  <a:chExt cx="96807" cy="56007"/>
                </a:xfrm>
              </p:grpSpPr>
              <p:sp>
                <p:nvSpPr>
                  <p:cNvPr id="346"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2"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8" name="Google Shape;4003;p38"/>
              <p:cNvGrpSpPr/>
              <p:nvPr/>
            </p:nvGrpSpPr>
            <p:grpSpPr>
              <a:xfrm>
                <a:off x="4655095" y="4952197"/>
                <a:ext cx="207390" cy="280361"/>
                <a:chOff x="4655095" y="4952197"/>
                <a:chExt cx="207390" cy="280361"/>
              </a:xfrm>
            </p:grpSpPr>
            <p:grpSp>
              <p:nvGrpSpPr>
                <p:cNvPr id="269" name="Google Shape;4004;p38"/>
                <p:cNvGrpSpPr/>
                <p:nvPr/>
              </p:nvGrpSpPr>
              <p:grpSpPr>
                <a:xfrm>
                  <a:off x="4655095" y="4952197"/>
                  <a:ext cx="207390" cy="280361"/>
                  <a:chOff x="4655095" y="4952197"/>
                  <a:chExt cx="207390" cy="280361"/>
                </a:xfrm>
              </p:grpSpPr>
              <p:sp>
                <p:nvSpPr>
                  <p:cNvPr id="273"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0"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32"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1" name="Google Shape;4042;p38"/>
            <p:cNvGrpSpPr/>
            <p:nvPr/>
          </p:nvGrpSpPr>
          <p:grpSpPr>
            <a:xfrm>
              <a:off x="6161836" y="4215479"/>
              <a:ext cx="350682" cy="265782"/>
              <a:chOff x="6621095" y="1452181"/>
              <a:chExt cx="330894" cy="250785"/>
            </a:xfrm>
          </p:grpSpPr>
          <p:sp>
            <p:nvSpPr>
              <p:cNvPr id="262"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1026" name="Picture 2" descr="Türkiye haritası vektörler ve grafikleri | Depositphoto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845936" y="3940759"/>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3" name="Çarpma 2"/>
          <p:cNvSpPr/>
          <p:nvPr/>
        </p:nvSpPr>
        <p:spPr>
          <a:xfrm rot="20813291">
            <a:off x="746744" y="5350022"/>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8" name="Çarpma 347"/>
          <p:cNvSpPr/>
          <p:nvPr/>
        </p:nvSpPr>
        <p:spPr>
          <a:xfrm rot="707170">
            <a:off x="1689586" y="533090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a:extLst>
              <a:ext uri="{FF2B5EF4-FFF2-40B4-BE49-F238E27FC236}">
                <a16:creationId xmlns:a16="http://schemas.microsoft.com/office/drawing/2014/main" xmlns="" id="{02FFF0FE-9948-4775-B9EC-11D5B57B5EB4}"/>
              </a:ext>
            </a:extLst>
          </p:cNvPr>
          <p:cNvSpPr/>
          <p:nvPr/>
        </p:nvSpPr>
        <p:spPr>
          <a:xfrm>
            <a:off x="306429" y="2206510"/>
            <a:ext cx="10458553" cy="707886"/>
          </a:xfrm>
          <a:prstGeom prst="rect">
            <a:avLst/>
          </a:prstGeom>
        </p:spPr>
        <p:txBody>
          <a:bodyPr wrap="square">
            <a:spAutoFit/>
          </a:bodyPr>
          <a:lstStyle/>
          <a:p>
            <a:r>
              <a:rPr lang="tr-TR" sz="2000" dirty="0">
                <a:solidFill>
                  <a:prstClr val="black"/>
                </a:solidFill>
              </a:rPr>
              <a:t>Elektronik Belge Yönetim Sistemlerine (EBYS) </a:t>
            </a:r>
            <a:r>
              <a:rPr lang="tr-TR" sz="2000" b="1" dirty="0">
                <a:solidFill>
                  <a:prstClr val="black"/>
                </a:solidFill>
              </a:rPr>
              <a:t>ulaşılamadığında, </a:t>
            </a:r>
            <a:r>
              <a:rPr lang="tr-TR" sz="2000" dirty="0" err="1">
                <a:solidFill>
                  <a:prstClr val="black"/>
                </a:solidFill>
              </a:rPr>
              <a:t>aciliyet</a:t>
            </a:r>
            <a:r>
              <a:rPr lang="tr-TR" sz="2000" dirty="0">
                <a:solidFill>
                  <a:prstClr val="black"/>
                </a:solidFill>
              </a:rPr>
              <a:t> durumlarında hizmeti aksatmamak üzere belgenin fiziksel ortamda hazırlanması durumudur.</a:t>
            </a:r>
          </a:p>
        </p:txBody>
      </p:sp>
    </p:spTree>
    <p:extLst>
      <p:ext uri="{BB962C8B-B14F-4D97-AF65-F5344CB8AC3E}">
        <p14:creationId xmlns:p14="http://schemas.microsoft.com/office/powerpoint/2010/main" val="289816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8"/>
                                        </p:tgtEl>
                                        <p:attrNameLst>
                                          <p:attrName>style.visibility</p:attrName>
                                        </p:attrNameLst>
                                      </p:cBhvr>
                                      <p:to>
                                        <p:strVal val="visible"/>
                                      </p:to>
                                    </p:set>
                                    <p:anim calcmode="lin" valueType="num">
                                      <p:cBhvr additive="base">
                                        <p:cTn id="14" dur="1000" fill="hold"/>
                                        <p:tgtEl>
                                          <p:spTgt spid="208"/>
                                        </p:tgtEl>
                                        <p:attrNameLst>
                                          <p:attrName>ppt_x</p:attrName>
                                        </p:attrNameLst>
                                      </p:cBhvr>
                                      <p:tavLst>
                                        <p:tav tm="0">
                                          <p:val>
                                            <p:strVal val="#ppt_x"/>
                                          </p:val>
                                        </p:tav>
                                        <p:tav tm="100000">
                                          <p:val>
                                            <p:strVal val="#ppt_x"/>
                                          </p:val>
                                        </p:tav>
                                      </p:tavLst>
                                    </p:anim>
                                    <p:anim calcmode="lin" valueType="num">
                                      <p:cBhvr additive="base">
                                        <p:cTn id="15" dur="1000" fill="hold"/>
                                        <p:tgtEl>
                                          <p:spTgt spid="20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1000" fill="hold"/>
                                        <p:tgtEl>
                                          <p:spTgt spid="1026"/>
                                        </p:tgtEl>
                                        <p:attrNameLst>
                                          <p:attrName>ppt_x</p:attrName>
                                        </p:attrNameLst>
                                      </p:cBhvr>
                                      <p:tavLst>
                                        <p:tav tm="0">
                                          <p:val>
                                            <p:strVal val="#ppt_x"/>
                                          </p:val>
                                        </p:tav>
                                        <p:tav tm="100000">
                                          <p:val>
                                            <p:strVal val="#ppt_x"/>
                                          </p:val>
                                        </p:tav>
                                      </p:tavLst>
                                    </p:anim>
                                    <p:anim calcmode="lin" valueType="num">
                                      <p:cBhvr additive="base">
                                        <p:cTn id="19" dur="10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8"/>
                                        </p:tgtEl>
                                        <p:attrNameLst>
                                          <p:attrName>style.visibility</p:attrName>
                                        </p:attrNameLst>
                                      </p:cBhvr>
                                      <p:to>
                                        <p:strVal val="visible"/>
                                      </p:to>
                                    </p:set>
                                    <p:anim calcmode="lin" valueType="num">
                                      <p:cBhvr additive="base">
                                        <p:cTn id="26" dur="1000" fill="hold"/>
                                        <p:tgtEl>
                                          <p:spTgt spid="348"/>
                                        </p:tgtEl>
                                        <p:attrNameLst>
                                          <p:attrName>ppt_x</p:attrName>
                                        </p:attrNameLst>
                                      </p:cBhvr>
                                      <p:tavLst>
                                        <p:tav tm="0">
                                          <p:val>
                                            <p:strVal val="#ppt_x"/>
                                          </p:val>
                                        </p:tav>
                                        <p:tav tm="100000">
                                          <p:val>
                                            <p:strVal val="#ppt_x"/>
                                          </p:val>
                                        </p:tav>
                                      </p:tavLst>
                                    </p:anim>
                                    <p:anim calcmode="lin" valueType="num">
                                      <p:cBhvr additive="base">
                                        <p:cTn id="27" dur="10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3" grpId="0" animBg="1"/>
      <p:bldP spid="3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5: Nüsha Sayısı</a:t>
            </a:r>
          </a:p>
        </p:txBody>
      </p:sp>
      <p:sp>
        <p:nvSpPr>
          <p:cNvPr id="25" name="Çapraz Köşesi Kesik Dikdörtgen 24">
            <a:extLst>
              <a:ext uri="{FF2B5EF4-FFF2-40B4-BE49-F238E27FC236}">
                <a16:creationId xmlns:a16="http://schemas.microsoft.com/office/drawing/2014/main" xmlns="" id="{60376BDE-9E5F-49E6-A82D-34EA0380C6C0}"/>
              </a:ext>
            </a:extLst>
          </p:cNvPr>
          <p:cNvSpPr/>
          <p:nvPr/>
        </p:nvSpPr>
        <p:spPr>
          <a:xfrm>
            <a:off x="1858572" y="2229961"/>
            <a:ext cx="7436791" cy="1742511"/>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26" name="Dikdörtgen 25">
            <a:extLst>
              <a:ext uri="{FF2B5EF4-FFF2-40B4-BE49-F238E27FC236}">
                <a16:creationId xmlns:a16="http://schemas.microsoft.com/office/drawing/2014/main" xmlns="" id="{EA716C90-6664-4EC7-90EB-F1022FB47C1B}"/>
              </a:ext>
            </a:extLst>
          </p:cNvPr>
          <p:cNvSpPr/>
          <p:nvPr/>
        </p:nvSpPr>
        <p:spPr>
          <a:xfrm>
            <a:off x="936517" y="1467242"/>
            <a:ext cx="7541231" cy="461665"/>
          </a:xfrm>
          <a:prstGeom prst="rect">
            <a:avLst/>
          </a:prstGeom>
        </p:spPr>
        <p:txBody>
          <a:bodyPr wrap="square">
            <a:spAutoFit/>
          </a:bodyPr>
          <a:lstStyle/>
          <a:p>
            <a:r>
              <a:rPr lang="tr-TR" sz="2400" b="1" dirty="0">
                <a:solidFill>
                  <a:prstClr val="black"/>
                </a:solidFill>
                <a:latin typeface="Calibri" panose="020F0502020204030204"/>
              </a:rPr>
              <a:t>Fiziksel ortamda belgeler en az iki nüsha üretilir. </a:t>
            </a:r>
            <a:endParaRPr lang="tr-TR" sz="2400" dirty="0">
              <a:solidFill>
                <a:prstClr val="black"/>
              </a:solidFill>
              <a:latin typeface="Calibri" panose="020F0502020204030204"/>
            </a:endParaRPr>
          </a:p>
        </p:txBody>
      </p:sp>
      <p:sp>
        <p:nvSpPr>
          <p:cNvPr id="27" name="Dikdörtgen 26">
            <a:extLst>
              <a:ext uri="{FF2B5EF4-FFF2-40B4-BE49-F238E27FC236}">
                <a16:creationId xmlns:a16="http://schemas.microsoft.com/office/drawing/2014/main" xmlns="" id="{95F1EAE9-2016-4F33-BC62-B2A66D19D94F}"/>
              </a:ext>
            </a:extLst>
          </p:cNvPr>
          <p:cNvSpPr/>
          <p:nvPr/>
        </p:nvSpPr>
        <p:spPr>
          <a:xfrm>
            <a:off x="1937198" y="2224710"/>
            <a:ext cx="7279538" cy="1754326"/>
          </a:xfrm>
          <a:prstGeom prst="rect">
            <a:avLst/>
          </a:prstGeom>
        </p:spPr>
        <p:txBody>
          <a:bodyPr wrap="square">
            <a:spAutoFit/>
          </a:bodyPr>
          <a:lstStyle/>
          <a:p>
            <a:r>
              <a:rPr lang="tr-TR" b="1" dirty="0">
                <a:solidFill>
                  <a:srgbClr val="C00000"/>
                </a:solidFill>
                <a:latin typeface="Lato"/>
              </a:rPr>
              <a:t>Amaç;</a:t>
            </a:r>
          </a:p>
          <a:p>
            <a:endParaRPr lang="tr-TR" dirty="0">
              <a:solidFill>
                <a:prstClr val="black"/>
              </a:solidFill>
              <a:latin typeface="Lato"/>
            </a:endParaRPr>
          </a:p>
          <a:p>
            <a:pPr marL="285750" indent="-285750">
              <a:buFont typeface="Wingdings" panose="05000000000000000000" pitchFamily="2" charset="2"/>
              <a:buChar char="§"/>
            </a:pPr>
            <a:r>
              <a:rPr lang="tr-TR" dirty="0">
                <a:solidFill>
                  <a:prstClr val="black"/>
                </a:solidFill>
                <a:latin typeface="Lato"/>
              </a:rPr>
              <a:t>Belgeyi oluşturan ve paraf sürecine dâhil olan kişi bilgilerine erişebilmek; </a:t>
            </a:r>
          </a:p>
          <a:p>
            <a:pPr marL="285750" indent="-285750">
              <a:buFont typeface="Wingdings" panose="05000000000000000000" pitchFamily="2" charset="2"/>
              <a:buChar char="§"/>
            </a:pPr>
            <a:r>
              <a:rPr lang="tr-TR" dirty="0">
                <a:solidFill>
                  <a:prstClr val="black"/>
                </a:solidFill>
                <a:latin typeface="Lato"/>
              </a:rPr>
              <a:t>Dağıtılan nüsha ile idarede kalan nüshanın ihtiyaç halinde karşılıklı teyidini sağlayabilmektir. </a:t>
            </a:r>
          </a:p>
        </p:txBody>
      </p:sp>
      <p:grpSp>
        <p:nvGrpSpPr>
          <p:cNvPr id="28" name="Google Shape;2749;p37"/>
          <p:cNvGrpSpPr/>
          <p:nvPr/>
        </p:nvGrpSpPr>
        <p:grpSpPr>
          <a:xfrm>
            <a:off x="6654821" y="3489161"/>
            <a:ext cx="3670280" cy="3362827"/>
            <a:chOff x="2152750" y="271657"/>
            <a:chExt cx="4293756" cy="4681342"/>
          </a:xfrm>
        </p:grpSpPr>
        <p:sp>
          <p:nvSpPr>
            <p:cNvPr id="29" name="Google Shape;2750;p37"/>
            <p:cNvSpPr/>
            <p:nvPr/>
          </p:nvSpPr>
          <p:spPr>
            <a:xfrm>
              <a:off x="2152750" y="2957607"/>
              <a:ext cx="756691" cy="437959"/>
            </a:xfrm>
            <a:custGeom>
              <a:avLst/>
              <a:gdLst/>
              <a:ahLst/>
              <a:cxnLst/>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 name="Google Shape;2751;p37"/>
            <p:cNvSpPr/>
            <p:nvPr/>
          </p:nvSpPr>
          <p:spPr>
            <a:xfrm>
              <a:off x="2318956" y="3109336"/>
              <a:ext cx="225716" cy="175248"/>
            </a:xfrm>
            <a:custGeom>
              <a:avLst/>
              <a:gdLst/>
              <a:ahLst/>
              <a:cxnLst/>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 name="Google Shape;2752;p37"/>
            <p:cNvSpPr/>
            <p:nvPr/>
          </p:nvSpPr>
          <p:spPr>
            <a:xfrm>
              <a:off x="2319304" y="3166967"/>
              <a:ext cx="224715" cy="117585"/>
            </a:xfrm>
            <a:custGeom>
              <a:avLst/>
              <a:gdLst/>
              <a:ahLst/>
              <a:cxnLst/>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 name="Google Shape;2753;p37"/>
            <p:cNvSpPr/>
            <p:nvPr/>
          </p:nvSpPr>
          <p:spPr>
            <a:xfrm>
              <a:off x="2550431" y="3021675"/>
              <a:ext cx="225586" cy="168802"/>
            </a:xfrm>
            <a:custGeom>
              <a:avLst/>
              <a:gdLst/>
              <a:ahLst/>
              <a:cxnLst/>
              <a:rect l="l" t="t" r="r" b="b"/>
              <a:pathLst>
                <a:path w="225586"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 name="Google Shape;2754;p37"/>
            <p:cNvSpPr/>
            <p:nvPr/>
          </p:nvSpPr>
          <p:spPr>
            <a:xfrm>
              <a:off x="2551534" y="3076575"/>
              <a:ext cx="224758" cy="117584"/>
            </a:xfrm>
            <a:custGeom>
              <a:avLst/>
              <a:gdLst/>
              <a:ahLst/>
              <a:cxnLst/>
              <a:rect l="l" t="t" r="r" b="b"/>
              <a:pathLst>
                <a:path w="224758" h="117584"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 name="Google Shape;2755;p37"/>
            <p:cNvSpPr/>
            <p:nvPr/>
          </p:nvSpPr>
          <p:spPr>
            <a:xfrm>
              <a:off x="2330724" y="2010537"/>
              <a:ext cx="387976" cy="1115665"/>
            </a:xfrm>
            <a:custGeom>
              <a:avLst/>
              <a:gdLst/>
              <a:ahLst/>
              <a:cxnLst/>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 name="Google Shape;2756;p37"/>
            <p:cNvSpPr/>
            <p:nvPr/>
          </p:nvSpPr>
          <p:spPr>
            <a:xfrm>
              <a:off x="2382705" y="1314450"/>
              <a:ext cx="248692" cy="242377"/>
            </a:xfrm>
            <a:custGeom>
              <a:avLst/>
              <a:gdLst/>
              <a:ahLst/>
              <a:cxnLst/>
              <a:rect l="l" t="t" r="r" b="b"/>
              <a:pathLst>
                <a:path w="248692" h="242377"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 name="Google Shape;2757;p37"/>
            <p:cNvSpPr/>
            <p:nvPr/>
          </p:nvSpPr>
          <p:spPr>
            <a:xfrm>
              <a:off x="2671394" y="1371981"/>
              <a:ext cx="353519" cy="695039"/>
            </a:xfrm>
            <a:custGeom>
              <a:avLst/>
              <a:gdLst/>
              <a:ahLst/>
              <a:cxnLst/>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 name="Google Shape;2758;p37"/>
            <p:cNvSpPr/>
            <p:nvPr/>
          </p:nvSpPr>
          <p:spPr>
            <a:xfrm>
              <a:off x="2315965" y="1348763"/>
              <a:ext cx="403432" cy="814679"/>
            </a:xfrm>
            <a:custGeom>
              <a:avLst/>
              <a:gdLst/>
              <a:ahLst/>
              <a:cxnLst/>
              <a:rect l="l" t="t" r="r" b="b"/>
              <a:pathLst>
                <a:path w="403432" h="814679"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 name="Google Shape;2759;p37"/>
            <p:cNvSpPr/>
            <p:nvPr/>
          </p:nvSpPr>
          <p:spPr>
            <a:xfrm>
              <a:off x="2373403" y="1062776"/>
              <a:ext cx="268166" cy="327122"/>
            </a:xfrm>
            <a:custGeom>
              <a:avLst/>
              <a:gdLst/>
              <a:ahLst/>
              <a:cxnLst/>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 name="Google Shape;2760;p37"/>
            <p:cNvSpPr/>
            <p:nvPr/>
          </p:nvSpPr>
          <p:spPr>
            <a:xfrm>
              <a:off x="2348404" y="1033740"/>
              <a:ext cx="282986" cy="280709"/>
            </a:xfrm>
            <a:custGeom>
              <a:avLst/>
              <a:gdLst/>
              <a:ahLst/>
              <a:cxnLst/>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 name="Google Shape;2761;p37"/>
            <p:cNvSpPr/>
            <p:nvPr/>
          </p:nvSpPr>
          <p:spPr>
            <a:xfrm>
              <a:off x="2295460" y="1509426"/>
              <a:ext cx="362138" cy="623316"/>
            </a:xfrm>
            <a:custGeom>
              <a:avLst/>
              <a:gdLst/>
              <a:ahLst/>
              <a:cxnLst/>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 name="Google Shape;2762;p37"/>
            <p:cNvSpPr/>
            <p:nvPr/>
          </p:nvSpPr>
          <p:spPr>
            <a:xfrm>
              <a:off x="2681160" y="1699641"/>
              <a:ext cx="419212" cy="565118"/>
            </a:xfrm>
            <a:custGeom>
              <a:avLst/>
              <a:gdLst/>
              <a:ahLst/>
              <a:cxnLst/>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 name="Google Shape;2763;p37"/>
            <p:cNvSpPr/>
            <p:nvPr/>
          </p:nvSpPr>
          <p:spPr>
            <a:xfrm>
              <a:off x="2608827" y="2053875"/>
              <a:ext cx="212446" cy="104783"/>
            </a:xfrm>
            <a:custGeom>
              <a:avLst/>
              <a:gdLst/>
              <a:ahLst/>
              <a:cxnLst/>
              <a:rect l="l" t="t" r="r" b="b"/>
              <a:pathLst>
                <a:path w="212446" h="104783"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 name="Google Shape;2764;p37"/>
            <p:cNvSpPr/>
            <p:nvPr/>
          </p:nvSpPr>
          <p:spPr>
            <a:xfrm>
              <a:off x="2916099" y="1987646"/>
              <a:ext cx="131568" cy="109091"/>
            </a:xfrm>
            <a:custGeom>
              <a:avLst/>
              <a:gdLst/>
              <a:ahLst/>
              <a:cxnLst/>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4" name="Google Shape;2765;p37"/>
            <p:cNvSpPr/>
            <p:nvPr/>
          </p:nvSpPr>
          <p:spPr>
            <a:xfrm>
              <a:off x="2631550" y="1349025"/>
              <a:ext cx="130391" cy="190023"/>
            </a:xfrm>
            <a:custGeom>
              <a:avLst/>
              <a:gdLst/>
              <a:ahLst/>
              <a:cxnLst/>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5" name="Google Shape;2766;p37"/>
            <p:cNvSpPr/>
            <p:nvPr/>
          </p:nvSpPr>
          <p:spPr>
            <a:xfrm>
              <a:off x="2269458" y="1478036"/>
              <a:ext cx="157611" cy="236452"/>
            </a:xfrm>
            <a:custGeom>
              <a:avLst/>
              <a:gdLst/>
              <a:ahLst/>
              <a:cxnLst/>
              <a:rect l="l" t="t" r="r" b="b"/>
              <a:pathLst>
                <a:path w="157611" h="236452"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6" name="Google Shape;2767;p37"/>
            <p:cNvSpPr/>
            <p:nvPr/>
          </p:nvSpPr>
          <p:spPr>
            <a:xfrm>
              <a:off x="3098756" y="3983831"/>
              <a:ext cx="98079" cy="56769"/>
            </a:xfrm>
            <a:custGeom>
              <a:avLst/>
              <a:gdLst/>
              <a:ahLst/>
              <a:cxnLst/>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7" name="Google Shape;2768;p37"/>
            <p:cNvSpPr/>
            <p:nvPr/>
          </p:nvSpPr>
          <p:spPr>
            <a:xfrm>
              <a:off x="4017202" y="4508754"/>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8" name="Google Shape;2769;p37"/>
            <p:cNvSpPr/>
            <p:nvPr/>
          </p:nvSpPr>
          <p:spPr>
            <a:xfrm>
              <a:off x="5609182" y="3535680"/>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9" name="Google Shape;2770;p37"/>
            <p:cNvSpPr/>
            <p:nvPr/>
          </p:nvSpPr>
          <p:spPr>
            <a:xfrm>
              <a:off x="3115863" y="3050952"/>
              <a:ext cx="67191" cy="975240"/>
            </a:xfrm>
            <a:custGeom>
              <a:avLst/>
              <a:gdLst/>
              <a:ahLst/>
              <a:cxnLst/>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0" name="Google Shape;2771;p37"/>
            <p:cNvSpPr/>
            <p:nvPr/>
          </p:nvSpPr>
          <p:spPr>
            <a:xfrm>
              <a:off x="4036495" y="3422808"/>
              <a:ext cx="59588" cy="1128783"/>
            </a:xfrm>
            <a:custGeom>
              <a:avLst/>
              <a:gdLst/>
              <a:ahLst/>
              <a:cxnLst/>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1" name="Google Shape;2772;p37"/>
            <p:cNvSpPr/>
            <p:nvPr/>
          </p:nvSpPr>
          <p:spPr>
            <a:xfrm>
              <a:off x="5628379" y="2652522"/>
              <a:ext cx="59588" cy="923996"/>
            </a:xfrm>
            <a:custGeom>
              <a:avLst/>
              <a:gdLst/>
              <a:ahLst/>
              <a:cxnLst/>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2" name="Google Shape;2773;p37"/>
            <p:cNvSpPr/>
            <p:nvPr/>
          </p:nvSpPr>
          <p:spPr>
            <a:xfrm>
              <a:off x="3056370" y="3054762"/>
              <a:ext cx="1009872" cy="652653"/>
            </a:xfrm>
            <a:custGeom>
              <a:avLst/>
              <a:gdLst/>
              <a:ahLst/>
              <a:cxnLst/>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3" name="Google Shape;2774;p37"/>
            <p:cNvSpPr/>
            <p:nvPr/>
          </p:nvSpPr>
          <p:spPr>
            <a:xfrm>
              <a:off x="3056084" y="2071592"/>
              <a:ext cx="2712855" cy="1569720"/>
            </a:xfrm>
            <a:custGeom>
              <a:avLst/>
              <a:gdLst/>
              <a:ahLst/>
              <a:cxnLst/>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4" name="Google Shape;2775;p37"/>
            <p:cNvSpPr/>
            <p:nvPr/>
          </p:nvSpPr>
          <p:spPr>
            <a:xfrm>
              <a:off x="4066242" y="2653855"/>
              <a:ext cx="1702888" cy="1053560"/>
            </a:xfrm>
            <a:custGeom>
              <a:avLst/>
              <a:gdLst/>
              <a:ahLst/>
              <a:cxnLst/>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2776;p37"/>
            <p:cNvSpPr/>
            <p:nvPr/>
          </p:nvSpPr>
          <p:spPr>
            <a:xfrm>
              <a:off x="4763535" y="2360390"/>
              <a:ext cx="519572" cy="326898"/>
            </a:xfrm>
            <a:custGeom>
              <a:avLst/>
              <a:gdLst/>
              <a:ahLst/>
              <a:cxnLst/>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2777;p37"/>
            <p:cNvSpPr/>
            <p:nvPr/>
          </p:nvSpPr>
          <p:spPr>
            <a:xfrm>
              <a:off x="4668877" y="2346674"/>
              <a:ext cx="551219" cy="318992"/>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2778;p37"/>
            <p:cNvSpPr/>
            <p:nvPr/>
          </p:nvSpPr>
          <p:spPr>
            <a:xfrm>
              <a:off x="4743291" y="2531554"/>
              <a:ext cx="161184" cy="93249"/>
            </a:xfrm>
            <a:custGeom>
              <a:avLst/>
              <a:gdLst/>
              <a:ahLst/>
              <a:cxnLst/>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2779;p37"/>
            <p:cNvSpPr/>
            <p:nvPr/>
          </p:nvSpPr>
          <p:spPr>
            <a:xfrm>
              <a:off x="4789955" y="2504598"/>
              <a:ext cx="161089" cy="93249"/>
            </a:xfrm>
            <a:custGeom>
              <a:avLst/>
              <a:gdLst/>
              <a:ahLst/>
              <a:cxnLst/>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2780;p37"/>
            <p:cNvSpPr/>
            <p:nvPr/>
          </p:nvSpPr>
          <p:spPr>
            <a:xfrm>
              <a:off x="4834813" y="2478690"/>
              <a:ext cx="161089" cy="93154"/>
            </a:xfrm>
            <a:custGeom>
              <a:avLst/>
              <a:gdLst/>
              <a:ahLst/>
              <a:cxnLst/>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2781;p37"/>
            <p:cNvSpPr/>
            <p:nvPr/>
          </p:nvSpPr>
          <p:spPr>
            <a:xfrm>
              <a:off x="4998753" y="2451734"/>
              <a:ext cx="102450" cy="59245"/>
            </a:xfrm>
            <a:custGeom>
              <a:avLst/>
              <a:gdLst/>
              <a:ahLst/>
              <a:cxnLst/>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2782;p37"/>
            <p:cNvSpPr/>
            <p:nvPr/>
          </p:nvSpPr>
          <p:spPr>
            <a:xfrm>
              <a:off x="5043611" y="2425731"/>
              <a:ext cx="102450" cy="59245"/>
            </a:xfrm>
            <a:custGeom>
              <a:avLst/>
              <a:gdLst/>
              <a:ahLst/>
              <a:cxnLst/>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2783;p37"/>
            <p:cNvSpPr/>
            <p:nvPr/>
          </p:nvSpPr>
          <p:spPr>
            <a:xfrm>
              <a:off x="4912649" y="2469832"/>
              <a:ext cx="307447" cy="180974"/>
            </a:xfrm>
            <a:custGeom>
              <a:avLst/>
              <a:gdLst/>
              <a:ahLst/>
              <a:cxnLst/>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2798;p37"/>
            <p:cNvSpPr/>
            <p:nvPr/>
          </p:nvSpPr>
          <p:spPr>
            <a:xfrm>
              <a:off x="5618400" y="4515040"/>
              <a:ext cx="756691" cy="437959"/>
            </a:xfrm>
            <a:custGeom>
              <a:avLst/>
              <a:gdLst/>
              <a:ahLst/>
              <a:cxnLst/>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2799;p37"/>
            <p:cNvSpPr/>
            <p:nvPr/>
          </p:nvSpPr>
          <p:spPr>
            <a:xfrm>
              <a:off x="6158405" y="3069812"/>
              <a:ext cx="186021" cy="406050"/>
            </a:xfrm>
            <a:custGeom>
              <a:avLst/>
              <a:gdLst/>
              <a:ahLst/>
              <a:cxnLst/>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2800;p37"/>
            <p:cNvSpPr/>
            <p:nvPr/>
          </p:nvSpPr>
          <p:spPr>
            <a:xfrm>
              <a:off x="6184541" y="2902850"/>
              <a:ext cx="133813" cy="257894"/>
            </a:xfrm>
            <a:custGeom>
              <a:avLst/>
              <a:gdLst/>
              <a:ahLst/>
              <a:cxnLst/>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2801;p37"/>
            <p:cNvSpPr/>
            <p:nvPr/>
          </p:nvSpPr>
          <p:spPr>
            <a:xfrm>
              <a:off x="5735029" y="4688404"/>
              <a:ext cx="288490" cy="162715"/>
            </a:xfrm>
            <a:custGeom>
              <a:avLst/>
              <a:gdLst/>
              <a:ahLst/>
              <a:cxnLst/>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2802;p37"/>
            <p:cNvSpPr/>
            <p:nvPr/>
          </p:nvSpPr>
          <p:spPr>
            <a:xfrm>
              <a:off x="5735111" y="4715446"/>
              <a:ext cx="283683" cy="135768"/>
            </a:xfrm>
            <a:custGeom>
              <a:avLst/>
              <a:gdLst/>
              <a:ahLst/>
              <a:cxnLst/>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2803;p37"/>
            <p:cNvSpPr/>
            <p:nvPr/>
          </p:nvSpPr>
          <p:spPr>
            <a:xfrm>
              <a:off x="5946488" y="4593442"/>
              <a:ext cx="288134" cy="162731"/>
            </a:xfrm>
            <a:custGeom>
              <a:avLst/>
              <a:gdLst/>
              <a:ahLst/>
              <a:cxnLst/>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2804;p37"/>
            <p:cNvSpPr/>
            <p:nvPr/>
          </p:nvSpPr>
          <p:spPr>
            <a:xfrm>
              <a:off x="5946095" y="4620482"/>
              <a:ext cx="283683" cy="135691"/>
            </a:xfrm>
            <a:custGeom>
              <a:avLst/>
              <a:gdLst/>
              <a:ahLst/>
              <a:cxnLst/>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2805;p37"/>
            <p:cNvSpPr/>
            <p:nvPr/>
          </p:nvSpPr>
          <p:spPr>
            <a:xfrm>
              <a:off x="5812467" y="3540156"/>
              <a:ext cx="422006" cy="1193603"/>
            </a:xfrm>
            <a:custGeom>
              <a:avLst/>
              <a:gdLst/>
              <a:ahLst/>
              <a:cxnLst/>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2806;p37"/>
            <p:cNvSpPr/>
            <p:nvPr/>
          </p:nvSpPr>
          <p:spPr>
            <a:xfrm>
              <a:off x="5874419" y="2560474"/>
              <a:ext cx="305952" cy="491697"/>
            </a:xfrm>
            <a:custGeom>
              <a:avLst/>
              <a:gdLst/>
              <a:ahLst/>
              <a:cxnLst/>
              <a:rect l="l" t="t" r="r" b="b"/>
              <a:pathLst>
                <a:path w="305952" h="491697"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2" name="Google Shape;2807;p37"/>
            <p:cNvSpPr/>
            <p:nvPr/>
          </p:nvSpPr>
          <p:spPr>
            <a:xfrm>
              <a:off x="5809360" y="2908700"/>
              <a:ext cx="471048" cy="781597"/>
            </a:xfrm>
            <a:custGeom>
              <a:avLst/>
              <a:gdLst/>
              <a:ahLst/>
              <a:cxnLst/>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3" name="Google Shape;2808;p37"/>
            <p:cNvSpPr/>
            <p:nvPr/>
          </p:nvSpPr>
          <p:spPr>
            <a:xfrm>
              <a:off x="5348856" y="3006224"/>
              <a:ext cx="597933" cy="466333"/>
            </a:xfrm>
            <a:custGeom>
              <a:avLst/>
              <a:gdLst/>
              <a:ahLst/>
              <a:cxnLst/>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2809;p37"/>
            <p:cNvSpPr/>
            <p:nvPr/>
          </p:nvSpPr>
          <p:spPr>
            <a:xfrm>
              <a:off x="5786047" y="2996305"/>
              <a:ext cx="182011" cy="266828"/>
            </a:xfrm>
            <a:custGeom>
              <a:avLst/>
              <a:gdLst/>
              <a:ahLst/>
              <a:cxnLst/>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2810;p37"/>
            <p:cNvSpPr/>
            <p:nvPr/>
          </p:nvSpPr>
          <p:spPr>
            <a:xfrm>
              <a:off x="5873666" y="2538911"/>
              <a:ext cx="296973" cy="328330"/>
            </a:xfrm>
            <a:custGeom>
              <a:avLst/>
              <a:gdLst/>
              <a:ahLst/>
              <a:cxnLst/>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2840;p37"/>
            <p:cNvSpPr/>
            <p:nvPr/>
          </p:nvSpPr>
          <p:spPr>
            <a:xfrm rot="-1803147">
              <a:off x="6082659" y="320502"/>
              <a:ext cx="40427" cy="70097"/>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2841;p37"/>
            <p:cNvSpPr/>
            <p:nvPr/>
          </p:nvSpPr>
          <p:spPr>
            <a:xfrm>
              <a:off x="5777153" y="2115925"/>
              <a:ext cx="669353" cy="387341"/>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2842;p37"/>
            <p:cNvSpPr/>
            <p:nvPr/>
          </p:nvSpPr>
          <p:spPr>
            <a:xfrm>
              <a:off x="5964040" y="276791"/>
              <a:ext cx="375852" cy="551229"/>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2843;p37"/>
            <p:cNvSpPr/>
            <p:nvPr/>
          </p:nvSpPr>
          <p:spPr>
            <a:xfrm>
              <a:off x="5952425" y="673402"/>
              <a:ext cx="70057" cy="407712"/>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2844;p37"/>
            <p:cNvSpPr/>
            <p:nvPr/>
          </p:nvSpPr>
          <p:spPr>
            <a:xfrm>
              <a:off x="5992903" y="271657"/>
              <a:ext cx="179035" cy="222681"/>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2845;p37"/>
            <p:cNvSpPr/>
            <p:nvPr/>
          </p:nvSpPr>
          <p:spPr>
            <a:xfrm>
              <a:off x="6027515" y="513497"/>
              <a:ext cx="222025" cy="248990"/>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2" name="Google Shape;2846;p37"/>
            <p:cNvSpPr/>
            <p:nvPr/>
          </p:nvSpPr>
          <p:spPr>
            <a:xfrm>
              <a:off x="5963282" y="594790"/>
              <a:ext cx="323371" cy="372912"/>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2847;p37"/>
            <p:cNvSpPr/>
            <p:nvPr/>
          </p:nvSpPr>
          <p:spPr>
            <a:xfrm>
              <a:off x="6020709" y="289521"/>
              <a:ext cx="238064" cy="294179"/>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2848;p37"/>
            <p:cNvSpPr/>
            <p:nvPr/>
          </p:nvSpPr>
          <p:spPr>
            <a:xfrm>
              <a:off x="6029967" y="288305"/>
              <a:ext cx="239492" cy="225171"/>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2849;p37"/>
            <p:cNvSpPr/>
            <p:nvPr/>
          </p:nvSpPr>
          <p:spPr>
            <a:xfrm>
              <a:off x="6069645" y="2237688"/>
              <a:ext cx="188076" cy="143860"/>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2850;p37"/>
            <p:cNvSpPr/>
            <p:nvPr/>
          </p:nvSpPr>
          <p:spPr>
            <a:xfrm>
              <a:off x="6070415" y="2283614"/>
              <a:ext cx="187263" cy="97891"/>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2851;p37"/>
            <p:cNvSpPr/>
            <p:nvPr/>
          </p:nvSpPr>
          <p:spPr>
            <a:xfrm>
              <a:off x="5927157" y="2205996"/>
              <a:ext cx="172547" cy="133696"/>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2852;p37"/>
            <p:cNvSpPr/>
            <p:nvPr/>
          </p:nvSpPr>
          <p:spPr>
            <a:xfrm>
              <a:off x="5927737" y="2249998"/>
              <a:ext cx="171800" cy="89748"/>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2853;p37"/>
            <p:cNvSpPr/>
            <p:nvPr/>
          </p:nvSpPr>
          <p:spPr>
            <a:xfrm>
              <a:off x="5955035" y="963103"/>
              <a:ext cx="368082" cy="128814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2854;p37"/>
            <p:cNvSpPr/>
            <p:nvPr/>
          </p:nvSpPr>
          <p:spPr>
            <a:xfrm>
              <a:off x="5939457" y="937334"/>
              <a:ext cx="391797" cy="856741"/>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2855;p37"/>
            <p:cNvSpPr/>
            <p:nvPr/>
          </p:nvSpPr>
          <p:spPr>
            <a:xfrm>
              <a:off x="5733626" y="681017"/>
              <a:ext cx="564393" cy="49234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2856;p37"/>
            <p:cNvSpPr/>
            <p:nvPr/>
          </p:nvSpPr>
          <p:spPr>
            <a:xfrm>
              <a:off x="6171801" y="649512"/>
              <a:ext cx="135912" cy="159574"/>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2857;p37"/>
            <p:cNvSpPr/>
            <p:nvPr/>
          </p:nvSpPr>
          <p:spPr>
            <a:xfrm>
              <a:off x="5953447" y="594810"/>
              <a:ext cx="109819" cy="11544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grpSp>
        <p:nvGrpSpPr>
          <p:cNvPr id="94" name="Google Shape;348;p13"/>
          <p:cNvGrpSpPr/>
          <p:nvPr/>
        </p:nvGrpSpPr>
        <p:grpSpPr>
          <a:xfrm>
            <a:off x="7852508" y="5221917"/>
            <a:ext cx="830325" cy="500379"/>
            <a:chOff x="6986665" y="3298709"/>
            <a:chExt cx="1817809" cy="1077669"/>
          </a:xfrm>
        </p:grpSpPr>
        <p:sp>
          <p:nvSpPr>
            <p:cNvPr id="95"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109" name="Donut 24">
            <a:extLst>
              <a:ext uri="{FF2B5EF4-FFF2-40B4-BE49-F238E27FC236}">
                <a16:creationId xmlns:a16="http://schemas.microsoft.com/office/drawing/2014/main" xmlns="" id="{2358F6B7-5407-478C-BBCE-24DB33354B70}"/>
              </a:ext>
            </a:extLst>
          </p:cNvPr>
          <p:cNvSpPr/>
          <p:nvPr/>
        </p:nvSpPr>
        <p:spPr>
          <a:xfrm rot="12152666">
            <a:off x="639871" y="2436467"/>
            <a:ext cx="930370" cy="1003391"/>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52831"/>
              </a:solidFill>
            </a:endParaRPr>
          </a:p>
        </p:txBody>
      </p:sp>
    </p:spTree>
    <p:extLst>
      <p:ext uri="{BB962C8B-B14F-4D97-AF65-F5344CB8AC3E}">
        <p14:creationId xmlns:p14="http://schemas.microsoft.com/office/powerpoint/2010/main" val="103464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randombar(horizontal)">
                                      <p:cBhvr>
                                        <p:cTn id="9" dur="1500"/>
                                        <p:tgtEl>
                                          <p:spTgt spid="28"/>
                                        </p:tgtEl>
                                      </p:cBhvr>
                                    </p:animEffect>
                                  </p:childTnLst>
                                </p:cTn>
                              </p:par>
                              <p:par>
                                <p:cTn id="10" presetID="14" presetClass="entr" presetSubtype="10" fill="hold"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1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randombar(horizontal)">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1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5: Nüsha Sayısı</a:t>
            </a:r>
          </a:p>
        </p:txBody>
      </p:sp>
      <p:pic>
        <p:nvPicPr>
          <p:cNvPr id="89" name="Google Shape;110;p19"/>
          <p:cNvPicPr preferRelativeResize="0"/>
          <p:nvPr/>
        </p:nvPicPr>
        <p:blipFill>
          <a:blip r:embed="rId4">
            <a:alphaModFix/>
          </a:blip>
          <a:stretch>
            <a:fillRect/>
          </a:stretch>
        </p:blipFill>
        <p:spPr>
          <a:xfrm>
            <a:off x="1506828" y="4599752"/>
            <a:ext cx="2017495" cy="1209250"/>
          </a:xfrm>
          <a:prstGeom prst="rect">
            <a:avLst/>
          </a:prstGeom>
          <a:noFill/>
          <a:ln>
            <a:noFill/>
          </a:ln>
        </p:spPr>
      </p:pic>
      <p:pic>
        <p:nvPicPr>
          <p:cNvPr id="90" name="Google Shape;114;p19"/>
          <p:cNvPicPr preferRelativeResize="0"/>
          <p:nvPr/>
        </p:nvPicPr>
        <p:blipFill>
          <a:blip r:embed="rId5">
            <a:alphaModFix/>
          </a:blip>
          <a:stretch>
            <a:fillRect/>
          </a:stretch>
        </p:blipFill>
        <p:spPr>
          <a:xfrm>
            <a:off x="683367" y="3823160"/>
            <a:ext cx="481900" cy="555275"/>
          </a:xfrm>
          <a:prstGeom prst="rect">
            <a:avLst/>
          </a:prstGeom>
          <a:noFill/>
          <a:ln>
            <a:noFill/>
          </a:ln>
        </p:spPr>
      </p:pic>
      <p:pic>
        <p:nvPicPr>
          <p:cNvPr id="91" name="Google Shape;115;p19"/>
          <p:cNvPicPr preferRelativeResize="0"/>
          <p:nvPr/>
        </p:nvPicPr>
        <p:blipFill>
          <a:blip r:embed="rId6">
            <a:alphaModFix/>
          </a:blip>
          <a:stretch>
            <a:fillRect/>
          </a:stretch>
        </p:blipFill>
        <p:spPr>
          <a:xfrm>
            <a:off x="866096" y="3944853"/>
            <a:ext cx="481900" cy="555275"/>
          </a:xfrm>
          <a:prstGeom prst="rect">
            <a:avLst/>
          </a:prstGeom>
          <a:noFill/>
          <a:ln>
            <a:noFill/>
          </a:ln>
        </p:spPr>
      </p:pic>
      <p:pic>
        <p:nvPicPr>
          <p:cNvPr id="92" name="Google Shape;116;p19"/>
          <p:cNvPicPr preferRelativeResize="0"/>
          <p:nvPr/>
        </p:nvPicPr>
        <p:blipFill>
          <a:blip r:embed="rId7">
            <a:alphaModFix/>
          </a:blip>
          <a:stretch>
            <a:fillRect/>
          </a:stretch>
        </p:blipFill>
        <p:spPr>
          <a:xfrm>
            <a:off x="1950437" y="4558828"/>
            <a:ext cx="1111472" cy="961913"/>
          </a:xfrm>
          <a:prstGeom prst="rect">
            <a:avLst/>
          </a:prstGeom>
          <a:noFill/>
          <a:ln>
            <a:noFill/>
          </a:ln>
        </p:spPr>
      </p:pic>
      <p:pic>
        <p:nvPicPr>
          <p:cNvPr id="93" name="Google Shape;117;p19"/>
          <p:cNvPicPr preferRelativeResize="0"/>
          <p:nvPr/>
        </p:nvPicPr>
        <p:blipFill>
          <a:blip r:embed="rId7">
            <a:alphaModFix/>
          </a:blip>
          <a:stretch>
            <a:fillRect/>
          </a:stretch>
        </p:blipFill>
        <p:spPr>
          <a:xfrm>
            <a:off x="1950437" y="4166262"/>
            <a:ext cx="1111472" cy="961913"/>
          </a:xfrm>
          <a:prstGeom prst="rect">
            <a:avLst/>
          </a:prstGeom>
          <a:noFill/>
          <a:ln>
            <a:noFill/>
          </a:ln>
        </p:spPr>
      </p:pic>
      <p:pic>
        <p:nvPicPr>
          <p:cNvPr id="107" name="Google Shape;118;p19"/>
          <p:cNvPicPr preferRelativeResize="0"/>
          <p:nvPr/>
        </p:nvPicPr>
        <p:blipFill>
          <a:blip r:embed="rId8">
            <a:alphaModFix/>
          </a:blip>
          <a:stretch>
            <a:fillRect/>
          </a:stretch>
        </p:blipFill>
        <p:spPr>
          <a:xfrm>
            <a:off x="1883423" y="3144930"/>
            <a:ext cx="1245500" cy="799942"/>
          </a:xfrm>
          <a:prstGeom prst="rect">
            <a:avLst/>
          </a:prstGeom>
          <a:noFill/>
          <a:ln>
            <a:noFill/>
          </a:ln>
        </p:spPr>
      </p:pic>
      <p:cxnSp>
        <p:nvCxnSpPr>
          <p:cNvPr id="108" name="Google Shape;120;p19"/>
          <p:cNvCxnSpPr/>
          <p:nvPr/>
        </p:nvCxnSpPr>
        <p:spPr>
          <a:xfrm>
            <a:off x="3255237" y="564597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09" name="Google Shape;121;p19"/>
          <p:cNvCxnSpPr/>
          <p:nvPr/>
        </p:nvCxnSpPr>
        <p:spPr>
          <a:xfrm>
            <a:off x="1206987" y="442392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10" name="Google Shape;122;p19"/>
          <p:cNvPicPr preferRelativeResize="0"/>
          <p:nvPr/>
        </p:nvPicPr>
        <p:blipFill>
          <a:blip r:embed="rId9">
            <a:alphaModFix/>
          </a:blip>
          <a:stretch>
            <a:fillRect/>
          </a:stretch>
        </p:blipFill>
        <p:spPr>
          <a:xfrm>
            <a:off x="3776070" y="3868652"/>
            <a:ext cx="190716" cy="555275"/>
          </a:xfrm>
          <a:prstGeom prst="rect">
            <a:avLst/>
          </a:prstGeom>
          <a:noFill/>
          <a:ln>
            <a:noFill/>
          </a:ln>
        </p:spPr>
      </p:pic>
      <p:cxnSp>
        <p:nvCxnSpPr>
          <p:cNvPr id="111" name="Google Shape;123;p19"/>
          <p:cNvCxnSpPr/>
          <p:nvPr/>
        </p:nvCxnSpPr>
        <p:spPr>
          <a:xfrm flipH="1">
            <a:off x="933987" y="556977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12" name="Google Shape;124;p19"/>
          <p:cNvCxnSpPr/>
          <p:nvPr/>
        </p:nvCxnSpPr>
        <p:spPr>
          <a:xfrm flipH="1">
            <a:off x="3206637" y="450012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13" name="Google Shape;125;p19"/>
          <p:cNvPicPr preferRelativeResize="0"/>
          <p:nvPr/>
        </p:nvPicPr>
        <p:blipFill>
          <a:blip r:embed="rId10">
            <a:alphaModFix/>
          </a:blip>
          <a:stretch>
            <a:fillRect/>
          </a:stretch>
        </p:blipFill>
        <p:spPr>
          <a:xfrm>
            <a:off x="719275" y="5121686"/>
            <a:ext cx="1019495" cy="1122001"/>
          </a:xfrm>
          <a:prstGeom prst="rect">
            <a:avLst/>
          </a:prstGeom>
          <a:noFill/>
          <a:ln>
            <a:noFill/>
          </a:ln>
        </p:spPr>
      </p:pic>
      <p:pic>
        <p:nvPicPr>
          <p:cNvPr id="114" name="Google Shape;126;p19"/>
          <p:cNvPicPr preferRelativeResize="0"/>
          <p:nvPr/>
        </p:nvPicPr>
        <p:blipFill>
          <a:blip r:embed="rId11">
            <a:alphaModFix/>
          </a:blip>
          <a:stretch>
            <a:fillRect/>
          </a:stretch>
        </p:blipFill>
        <p:spPr>
          <a:xfrm>
            <a:off x="3957128" y="5676684"/>
            <a:ext cx="430025" cy="599150"/>
          </a:xfrm>
          <a:prstGeom prst="rect">
            <a:avLst/>
          </a:prstGeom>
          <a:noFill/>
          <a:ln>
            <a:noFill/>
          </a:ln>
        </p:spPr>
      </p:pic>
      <p:pic>
        <p:nvPicPr>
          <p:cNvPr id="115" name="Google Shape;127;p19"/>
          <p:cNvPicPr preferRelativeResize="0"/>
          <p:nvPr/>
        </p:nvPicPr>
        <p:blipFill>
          <a:blip r:embed="rId12">
            <a:alphaModFix/>
          </a:blip>
          <a:stretch>
            <a:fillRect/>
          </a:stretch>
        </p:blipFill>
        <p:spPr>
          <a:xfrm>
            <a:off x="4330545" y="5837045"/>
            <a:ext cx="430025" cy="599150"/>
          </a:xfrm>
          <a:prstGeom prst="rect">
            <a:avLst/>
          </a:prstGeom>
          <a:noFill/>
          <a:ln>
            <a:noFill/>
          </a:ln>
        </p:spPr>
      </p:pic>
      <p:sp>
        <p:nvSpPr>
          <p:cNvPr id="116" name="Google Shape;128;p19"/>
          <p:cNvSpPr/>
          <p:nvPr/>
        </p:nvSpPr>
        <p:spPr>
          <a:xfrm>
            <a:off x="2410762" y="403394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endParaRPr>
              <a:solidFill>
                <a:srgbClr val="252831"/>
              </a:solidFill>
            </a:endParaRPr>
          </a:p>
        </p:txBody>
      </p:sp>
      <p:sp>
        <p:nvSpPr>
          <p:cNvPr id="117" name="Dikdörtgen 116">
            <a:extLst>
              <a:ext uri="{FF2B5EF4-FFF2-40B4-BE49-F238E27FC236}">
                <a16:creationId xmlns:a16="http://schemas.microsoft.com/office/drawing/2014/main" xmlns="" id="{EA716C90-6664-4EC7-90EB-F1022FB47C1B}"/>
              </a:ext>
            </a:extLst>
          </p:cNvPr>
          <p:cNvSpPr/>
          <p:nvPr/>
        </p:nvSpPr>
        <p:spPr>
          <a:xfrm>
            <a:off x="1229022" y="1378315"/>
            <a:ext cx="7102409" cy="461665"/>
          </a:xfrm>
          <a:prstGeom prst="rect">
            <a:avLst/>
          </a:prstGeom>
        </p:spPr>
        <p:txBody>
          <a:bodyPr wrap="square">
            <a:spAutoFit/>
          </a:bodyPr>
          <a:lstStyle/>
          <a:p>
            <a:r>
              <a:rPr lang="tr-TR" sz="2400" b="1" dirty="0"/>
              <a:t>Elektronik ortamda belgeler tek nüsha üretilir.  </a:t>
            </a:r>
            <a:endParaRPr lang="tr-TR" sz="2400" dirty="0"/>
          </a:p>
        </p:txBody>
      </p:sp>
      <p:sp>
        <p:nvSpPr>
          <p:cNvPr id="118" name="Dikdörtgen 117">
            <a:extLst>
              <a:ext uri="{FF2B5EF4-FFF2-40B4-BE49-F238E27FC236}">
                <a16:creationId xmlns:a16="http://schemas.microsoft.com/office/drawing/2014/main" xmlns="" id="{95F1EAE9-2016-4F33-BC62-B2A66D19D94F}"/>
              </a:ext>
            </a:extLst>
          </p:cNvPr>
          <p:cNvSpPr/>
          <p:nvPr/>
        </p:nvSpPr>
        <p:spPr>
          <a:xfrm>
            <a:off x="1206987" y="2120111"/>
            <a:ext cx="7988955" cy="923330"/>
          </a:xfrm>
          <a:prstGeom prst="rect">
            <a:avLst/>
          </a:prstGeom>
        </p:spPr>
        <p:txBody>
          <a:bodyPr wrap="square">
            <a:spAutoFit/>
          </a:bodyPr>
          <a:lstStyle/>
          <a:p>
            <a:r>
              <a:rPr lang="tr-TR" dirty="0">
                <a:solidFill>
                  <a:srgbClr val="000000"/>
                </a:solidFill>
                <a:latin typeface="Lato"/>
              </a:rPr>
              <a:t>Elektronik ortamda güvenli elektronik imza ile imzalanan belgelerin paraf bilgileri </a:t>
            </a:r>
            <a:r>
              <a:rPr lang="tr-TR" dirty="0" err="1">
                <a:solidFill>
                  <a:srgbClr val="000000"/>
                </a:solidFill>
                <a:latin typeface="Lato"/>
              </a:rPr>
              <a:t>üstveride</a:t>
            </a:r>
            <a:r>
              <a:rPr lang="tr-TR" dirty="0">
                <a:solidFill>
                  <a:srgbClr val="000000"/>
                </a:solidFill>
                <a:latin typeface="Lato"/>
              </a:rPr>
              <a:t> yer aldığı ve belgeler kurumsal </a:t>
            </a:r>
            <a:r>
              <a:rPr lang="tr-TR" dirty="0" err="1">
                <a:solidFill>
                  <a:srgbClr val="000000"/>
                </a:solidFill>
                <a:latin typeface="Lato"/>
              </a:rPr>
              <a:t>veritabanında</a:t>
            </a:r>
            <a:r>
              <a:rPr lang="tr-TR" dirty="0">
                <a:solidFill>
                  <a:srgbClr val="000000"/>
                </a:solidFill>
                <a:latin typeface="Lato"/>
              </a:rPr>
              <a:t> saklandığı için ayrıca bir paraf nüshası hazırlanmasına gerek yoktur.</a:t>
            </a:r>
            <a:endParaRPr lang="tr-TR" dirty="0">
              <a:solidFill>
                <a:prstClr val="black"/>
              </a:solidFill>
            </a:endParaRPr>
          </a:p>
        </p:txBody>
      </p:sp>
      <p:sp>
        <p:nvSpPr>
          <p:cNvPr id="119" name="Çapraz Köşesi Kesik Dikdörtgen 118">
            <a:extLst>
              <a:ext uri="{FF2B5EF4-FFF2-40B4-BE49-F238E27FC236}">
                <a16:creationId xmlns:a16="http://schemas.microsoft.com/office/drawing/2014/main" xmlns="" id="{60376BDE-9E5F-49E6-A82D-34EA0380C6C0}"/>
              </a:ext>
            </a:extLst>
          </p:cNvPr>
          <p:cNvSpPr/>
          <p:nvPr/>
        </p:nvSpPr>
        <p:spPr>
          <a:xfrm>
            <a:off x="5277619" y="3670829"/>
            <a:ext cx="5577485" cy="2268244"/>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20" name="Dikdörtgen 119">
            <a:extLst>
              <a:ext uri="{FF2B5EF4-FFF2-40B4-BE49-F238E27FC236}">
                <a16:creationId xmlns:a16="http://schemas.microsoft.com/office/drawing/2014/main" xmlns="" id="{E1B07988-E857-4162-BF5D-009EF61B2236}"/>
              </a:ext>
            </a:extLst>
          </p:cNvPr>
          <p:cNvSpPr/>
          <p:nvPr/>
        </p:nvSpPr>
        <p:spPr>
          <a:xfrm>
            <a:off x="5354099" y="3841285"/>
            <a:ext cx="5320952" cy="1538883"/>
          </a:xfrm>
          <a:prstGeom prst="rect">
            <a:avLst/>
          </a:prstGeom>
        </p:spPr>
        <p:txBody>
          <a:bodyPr wrap="square">
            <a:spAutoFit/>
          </a:bodyPr>
          <a:lstStyle/>
          <a:p>
            <a:r>
              <a:rPr lang="tr-TR" sz="2000" b="1" i="1" dirty="0">
                <a:solidFill>
                  <a:srgbClr val="C00000"/>
                </a:solidFill>
              </a:rPr>
              <a:t>Kazanımlar</a:t>
            </a:r>
          </a:p>
          <a:p>
            <a:endParaRPr lang="tr-TR" sz="1100" b="1" i="1" dirty="0">
              <a:solidFill>
                <a:prstClr val="black"/>
              </a:solidFill>
            </a:endParaRPr>
          </a:p>
          <a:p>
            <a:pPr marL="342900" indent="-342900">
              <a:buFont typeface="Wingdings" panose="05000000000000000000" pitchFamily="2" charset="2"/>
              <a:buChar char="ü"/>
            </a:pPr>
            <a:r>
              <a:rPr lang="tr-TR" sz="2000" dirty="0">
                <a:solidFill>
                  <a:prstClr val="black"/>
                </a:solidFill>
              </a:rPr>
              <a:t>Sistem performansının artması,</a:t>
            </a:r>
          </a:p>
          <a:p>
            <a:pPr marL="342900" indent="-342900">
              <a:buFont typeface="Wingdings" panose="05000000000000000000" pitchFamily="2" charset="2"/>
              <a:buChar char="ü"/>
            </a:pPr>
            <a:r>
              <a:rPr lang="tr-TR" sz="2000" dirty="0">
                <a:solidFill>
                  <a:prstClr val="black"/>
                </a:solidFill>
              </a:rPr>
              <a:t>Uygulama ve imza süreçlerinin hızlanması,</a:t>
            </a:r>
          </a:p>
          <a:p>
            <a:pPr marL="342900" indent="-342900">
              <a:buFont typeface="Wingdings" panose="05000000000000000000" pitchFamily="2" charset="2"/>
              <a:buChar char="ü"/>
            </a:pPr>
            <a:r>
              <a:rPr lang="tr-TR" sz="2000" dirty="0">
                <a:solidFill>
                  <a:prstClr val="black"/>
                </a:solidFill>
              </a:rPr>
              <a:t>Veri saklama maliyetlerinde tasarruf</a:t>
            </a:r>
          </a:p>
        </p:txBody>
      </p:sp>
      <p:pic>
        <p:nvPicPr>
          <p:cNvPr id="121" name="Google Shape;378;p38"/>
          <p:cNvPicPr preferRelativeResize="0"/>
          <p:nvPr/>
        </p:nvPicPr>
        <p:blipFill>
          <a:blip r:embed="rId13">
            <a:alphaModFix/>
          </a:blip>
          <a:stretch>
            <a:fillRect/>
          </a:stretch>
        </p:blipFill>
        <p:spPr>
          <a:xfrm>
            <a:off x="9525757" y="3730415"/>
            <a:ext cx="1217100" cy="1387025"/>
          </a:xfrm>
          <a:prstGeom prst="rect">
            <a:avLst/>
          </a:prstGeom>
          <a:noFill/>
          <a:ln>
            <a:noFill/>
          </a:ln>
        </p:spPr>
      </p:pic>
      <p:pic>
        <p:nvPicPr>
          <p:cNvPr id="25" name="Resim 24"/>
          <p:cNvPicPr>
            <a:picLocks noChangeAspect="1"/>
          </p:cNvPicPr>
          <p:nvPr/>
        </p:nvPicPr>
        <p:blipFill>
          <a:blip r:embed="rId1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35447" y="176717"/>
            <a:ext cx="1779185" cy="1541592"/>
          </a:xfrm>
          <a:prstGeom prst="rect">
            <a:avLst/>
          </a:prstGeom>
        </p:spPr>
      </p:pic>
    </p:spTree>
    <p:extLst>
      <p:ext uri="{BB962C8B-B14F-4D97-AF65-F5344CB8AC3E}">
        <p14:creationId xmlns:p14="http://schemas.microsoft.com/office/powerpoint/2010/main" val="298876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500" fill="hold"/>
                                        <p:tgtEl>
                                          <p:spTgt spid="89"/>
                                        </p:tgtEl>
                                        <p:attrNameLst>
                                          <p:attrName>ppt_w</p:attrName>
                                        </p:attrNameLst>
                                      </p:cBhvr>
                                      <p:tavLst>
                                        <p:tav tm="0">
                                          <p:val>
                                            <p:fltVal val="0"/>
                                          </p:val>
                                        </p:tav>
                                        <p:tav tm="100000">
                                          <p:val>
                                            <p:strVal val="#ppt_w"/>
                                          </p:val>
                                        </p:tav>
                                      </p:tavLst>
                                    </p:anim>
                                    <p:anim calcmode="lin" valueType="num">
                                      <p:cBhvr>
                                        <p:cTn id="12" dur="500" fill="hold"/>
                                        <p:tgtEl>
                                          <p:spTgt spid="89"/>
                                        </p:tgtEl>
                                        <p:attrNameLst>
                                          <p:attrName>ppt_h</p:attrName>
                                        </p:attrNameLst>
                                      </p:cBhvr>
                                      <p:tavLst>
                                        <p:tav tm="0">
                                          <p:val>
                                            <p:fltVal val="0"/>
                                          </p:val>
                                        </p:tav>
                                        <p:tav tm="100000">
                                          <p:val>
                                            <p:strVal val="#ppt_h"/>
                                          </p:val>
                                        </p:tav>
                                      </p:tavLst>
                                    </p:anim>
                                    <p:animEffect transition="in" filter="fade">
                                      <p:cBhvr>
                                        <p:cTn id="13" dur="500"/>
                                        <p:tgtEl>
                                          <p:spTgt spid="89"/>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16"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animEffect transition="in" filter="fade">
                                      <p:cBhvr>
                                        <p:cTn id="33" dur="500"/>
                                        <p:tgtEl>
                                          <p:spTgt spid="93"/>
                                        </p:tgtEl>
                                      </p:cBhvr>
                                    </p:animEffect>
                                  </p:childTnLst>
                                </p:cTn>
                              </p:par>
                              <p:par>
                                <p:cTn id="34" presetID="53" presetClass="entr" presetSubtype="16"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53" presetClass="entr" presetSubtype="16"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par>
                                <p:cTn id="44" presetID="53" presetClass="entr" presetSubtype="16"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 calcmode="lin" valueType="num">
                                      <p:cBhvr>
                                        <p:cTn id="46" dur="500" fill="hold"/>
                                        <p:tgtEl>
                                          <p:spTgt spid="109"/>
                                        </p:tgtEl>
                                        <p:attrNameLst>
                                          <p:attrName>ppt_w</p:attrName>
                                        </p:attrNameLst>
                                      </p:cBhvr>
                                      <p:tavLst>
                                        <p:tav tm="0">
                                          <p:val>
                                            <p:fltVal val="0"/>
                                          </p:val>
                                        </p:tav>
                                        <p:tav tm="100000">
                                          <p:val>
                                            <p:strVal val="#ppt_w"/>
                                          </p:val>
                                        </p:tav>
                                      </p:tavLst>
                                    </p:anim>
                                    <p:anim calcmode="lin" valueType="num">
                                      <p:cBhvr>
                                        <p:cTn id="47" dur="500" fill="hold"/>
                                        <p:tgtEl>
                                          <p:spTgt spid="109"/>
                                        </p:tgtEl>
                                        <p:attrNameLst>
                                          <p:attrName>ppt_h</p:attrName>
                                        </p:attrNameLst>
                                      </p:cBhvr>
                                      <p:tavLst>
                                        <p:tav tm="0">
                                          <p:val>
                                            <p:fltVal val="0"/>
                                          </p:val>
                                        </p:tav>
                                        <p:tav tm="100000">
                                          <p:val>
                                            <p:strVal val="#ppt_h"/>
                                          </p:val>
                                        </p:tav>
                                      </p:tavLst>
                                    </p:anim>
                                    <p:animEffect transition="in" filter="fade">
                                      <p:cBhvr>
                                        <p:cTn id="48" dur="500"/>
                                        <p:tgtEl>
                                          <p:spTgt spid="109"/>
                                        </p:tgtEl>
                                      </p:cBhvr>
                                    </p:animEffect>
                                  </p:childTnLst>
                                </p:cTn>
                              </p:par>
                              <p:par>
                                <p:cTn id="49" presetID="53" presetClass="entr" presetSubtype="16"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500" fill="hold"/>
                                        <p:tgtEl>
                                          <p:spTgt spid="110"/>
                                        </p:tgtEl>
                                        <p:attrNameLst>
                                          <p:attrName>ppt_w</p:attrName>
                                        </p:attrNameLst>
                                      </p:cBhvr>
                                      <p:tavLst>
                                        <p:tav tm="0">
                                          <p:val>
                                            <p:fltVal val="0"/>
                                          </p:val>
                                        </p:tav>
                                        <p:tav tm="100000">
                                          <p:val>
                                            <p:strVal val="#ppt_w"/>
                                          </p:val>
                                        </p:tav>
                                      </p:tavLst>
                                    </p:anim>
                                    <p:anim calcmode="lin" valueType="num">
                                      <p:cBhvr>
                                        <p:cTn id="52" dur="500" fill="hold"/>
                                        <p:tgtEl>
                                          <p:spTgt spid="110"/>
                                        </p:tgtEl>
                                        <p:attrNameLst>
                                          <p:attrName>ppt_h</p:attrName>
                                        </p:attrNameLst>
                                      </p:cBhvr>
                                      <p:tavLst>
                                        <p:tav tm="0">
                                          <p:val>
                                            <p:fltVal val="0"/>
                                          </p:val>
                                        </p:tav>
                                        <p:tav tm="100000">
                                          <p:val>
                                            <p:strVal val="#ppt_h"/>
                                          </p:val>
                                        </p:tav>
                                      </p:tavLst>
                                    </p:anim>
                                    <p:animEffect transition="in" filter="fade">
                                      <p:cBhvr>
                                        <p:cTn id="53" dur="500"/>
                                        <p:tgtEl>
                                          <p:spTgt spid="110"/>
                                        </p:tgtEl>
                                      </p:cBhvr>
                                    </p:animEffect>
                                  </p:childTnLst>
                                </p:cTn>
                              </p:par>
                              <p:par>
                                <p:cTn id="54" presetID="53" presetClass="entr" presetSubtype="16" fill="hold" nodeType="with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p:cTn id="56" dur="500" fill="hold"/>
                                        <p:tgtEl>
                                          <p:spTgt spid="111"/>
                                        </p:tgtEl>
                                        <p:attrNameLst>
                                          <p:attrName>ppt_w</p:attrName>
                                        </p:attrNameLst>
                                      </p:cBhvr>
                                      <p:tavLst>
                                        <p:tav tm="0">
                                          <p:val>
                                            <p:fltVal val="0"/>
                                          </p:val>
                                        </p:tav>
                                        <p:tav tm="100000">
                                          <p:val>
                                            <p:strVal val="#ppt_w"/>
                                          </p:val>
                                        </p:tav>
                                      </p:tavLst>
                                    </p:anim>
                                    <p:anim calcmode="lin" valueType="num">
                                      <p:cBhvr>
                                        <p:cTn id="57" dur="500" fill="hold"/>
                                        <p:tgtEl>
                                          <p:spTgt spid="111"/>
                                        </p:tgtEl>
                                        <p:attrNameLst>
                                          <p:attrName>ppt_h</p:attrName>
                                        </p:attrNameLst>
                                      </p:cBhvr>
                                      <p:tavLst>
                                        <p:tav tm="0">
                                          <p:val>
                                            <p:fltVal val="0"/>
                                          </p:val>
                                        </p:tav>
                                        <p:tav tm="100000">
                                          <p:val>
                                            <p:strVal val="#ppt_h"/>
                                          </p:val>
                                        </p:tav>
                                      </p:tavLst>
                                    </p:anim>
                                    <p:animEffect transition="in" filter="fade">
                                      <p:cBhvr>
                                        <p:cTn id="58" dur="500"/>
                                        <p:tgtEl>
                                          <p:spTgt spid="111"/>
                                        </p:tgtEl>
                                      </p:cBhvr>
                                    </p:animEffect>
                                  </p:childTnLst>
                                </p:cTn>
                              </p:par>
                              <p:par>
                                <p:cTn id="59" presetID="53" presetClass="entr" presetSubtype="16"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childTnLst>
                                </p:cTn>
                              </p:par>
                              <p:par>
                                <p:cTn id="64" presetID="53" presetClass="entr" presetSubtype="16"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par>
                                <p:cTn id="69" presetID="53" presetClass="entr" presetSubtype="16"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16" fill="hold" nodeType="withEffect">
                                  <p:stCondLst>
                                    <p:cond delay="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6"/>
                                        </p:tgtEl>
                                        <p:attrNameLst>
                                          <p:attrName>style.visibility</p:attrName>
                                        </p:attrNameLst>
                                      </p:cBhvr>
                                      <p:to>
                                        <p:strVal val="visible"/>
                                      </p:to>
                                    </p:set>
                                    <p:anim calcmode="lin" valueType="num">
                                      <p:cBhvr>
                                        <p:cTn id="81" dur="500" fill="hold"/>
                                        <p:tgtEl>
                                          <p:spTgt spid="116"/>
                                        </p:tgtEl>
                                        <p:attrNameLst>
                                          <p:attrName>ppt_w</p:attrName>
                                        </p:attrNameLst>
                                      </p:cBhvr>
                                      <p:tavLst>
                                        <p:tav tm="0">
                                          <p:val>
                                            <p:fltVal val="0"/>
                                          </p:val>
                                        </p:tav>
                                        <p:tav tm="100000">
                                          <p:val>
                                            <p:strVal val="#ppt_w"/>
                                          </p:val>
                                        </p:tav>
                                      </p:tavLst>
                                    </p:anim>
                                    <p:anim calcmode="lin" valueType="num">
                                      <p:cBhvr>
                                        <p:cTn id="82" dur="500" fill="hold"/>
                                        <p:tgtEl>
                                          <p:spTgt spid="116"/>
                                        </p:tgtEl>
                                        <p:attrNameLst>
                                          <p:attrName>ppt_h</p:attrName>
                                        </p:attrNameLst>
                                      </p:cBhvr>
                                      <p:tavLst>
                                        <p:tav tm="0">
                                          <p:val>
                                            <p:fltVal val="0"/>
                                          </p:val>
                                        </p:tav>
                                        <p:tav tm="100000">
                                          <p:val>
                                            <p:strVal val="#ppt_h"/>
                                          </p:val>
                                        </p:tav>
                                      </p:tavLst>
                                    </p:anim>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1000"/>
                                        <p:tgtEl>
                                          <p:spTgt spid="119"/>
                                        </p:tgtEl>
                                      </p:cBhvr>
                                    </p:animEffect>
                                    <p:anim calcmode="lin" valueType="num">
                                      <p:cBhvr>
                                        <p:cTn id="89" dur="1000" fill="hold"/>
                                        <p:tgtEl>
                                          <p:spTgt spid="119"/>
                                        </p:tgtEl>
                                        <p:attrNameLst>
                                          <p:attrName>ppt_x</p:attrName>
                                        </p:attrNameLst>
                                      </p:cBhvr>
                                      <p:tavLst>
                                        <p:tav tm="0">
                                          <p:val>
                                            <p:strVal val="#ppt_x"/>
                                          </p:val>
                                        </p:tav>
                                        <p:tav tm="100000">
                                          <p:val>
                                            <p:strVal val="#ppt_x"/>
                                          </p:val>
                                        </p:tav>
                                      </p:tavLst>
                                    </p:anim>
                                    <p:anim calcmode="lin" valueType="num">
                                      <p:cBhvr>
                                        <p:cTn id="90" dur="1000" fill="hold"/>
                                        <p:tgtEl>
                                          <p:spTgt spid="11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1000"/>
                                        <p:tgtEl>
                                          <p:spTgt spid="120"/>
                                        </p:tgtEl>
                                      </p:cBhvr>
                                    </p:animEffect>
                                    <p:anim calcmode="lin" valueType="num">
                                      <p:cBhvr>
                                        <p:cTn id="94" dur="1000" fill="hold"/>
                                        <p:tgtEl>
                                          <p:spTgt spid="120"/>
                                        </p:tgtEl>
                                        <p:attrNameLst>
                                          <p:attrName>ppt_x</p:attrName>
                                        </p:attrNameLst>
                                      </p:cBhvr>
                                      <p:tavLst>
                                        <p:tav tm="0">
                                          <p:val>
                                            <p:strVal val="#ppt_x"/>
                                          </p:val>
                                        </p:tav>
                                        <p:tav tm="100000">
                                          <p:val>
                                            <p:strVal val="#ppt_x"/>
                                          </p:val>
                                        </p:tav>
                                      </p:tavLst>
                                    </p:anim>
                                    <p:anim calcmode="lin" valueType="num">
                                      <p:cBhvr>
                                        <p:cTn id="95" dur="1000" fill="hold"/>
                                        <p:tgtEl>
                                          <p:spTgt spid="120"/>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21"/>
                                        </p:tgtEl>
                                        <p:attrNameLst>
                                          <p:attrName>style.visibility</p:attrName>
                                        </p:attrNameLst>
                                      </p:cBhvr>
                                      <p:to>
                                        <p:strVal val="visible"/>
                                      </p:to>
                                    </p:set>
                                    <p:anim calcmode="lin" valueType="num">
                                      <p:cBhvr additive="base">
                                        <p:cTn id="98" dur="1100" fill="hold"/>
                                        <p:tgtEl>
                                          <p:spTgt spid="121"/>
                                        </p:tgtEl>
                                        <p:attrNameLst>
                                          <p:attrName>ppt_x</p:attrName>
                                        </p:attrNameLst>
                                      </p:cBhvr>
                                      <p:tavLst>
                                        <p:tav tm="0">
                                          <p:val>
                                            <p:strVal val="#ppt_x"/>
                                          </p:val>
                                        </p:tav>
                                        <p:tav tm="100000">
                                          <p:val>
                                            <p:strVal val="#ppt_x"/>
                                          </p:val>
                                        </p:tav>
                                      </p:tavLst>
                                    </p:anim>
                                    <p:anim calcmode="lin" valueType="num">
                                      <p:cBhvr additive="base">
                                        <p:cTn id="99" dur="11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18" grpId="0"/>
      <p:bldP spid="119" grpId="0" animBg="1"/>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6: Belgenin Şekli Özellikleri</a:t>
            </a:r>
          </a:p>
        </p:txBody>
      </p:sp>
      <p:sp>
        <p:nvSpPr>
          <p:cNvPr id="4" name="Dikdörtgen 3">
            <a:extLst>
              <a:ext uri="{FF2B5EF4-FFF2-40B4-BE49-F238E27FC236}">
                <a16:creationId xmlns:a16="http://schemas.microsoft.com/office/drawing/2014/main" xmlns="" id="{B46DC4CE-6D3F-4ACD-9C84-21E236B31891}"/>
              </a:ext>
            </a:extLst>
          </p:cNvPr>
          <p:cNvSpPr/>
          <p:nvPr/>
        </p:nvSpPr>
        <p:spPr>
          <a:xfrm>
            <a:off x="1520494" y="1797507"/>
            <a:ext cx="530324" cy="6293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Dikdörtgen 4">
            <a:extLst>
              <a:ext uri="{FF2B5EF4-FFF2-40B4-BE49-F238E27FC236}">
                <a16:creationId xmlns:a16="http://schemas.microsoft.com/office/drawing/2014/main" xmlns="" id="{4C877E1C-4562-4E61-B9BB-655ADD8CBF6D}"/>
              </a:ext>
            </a:extLst>
          </p:cNvPr>
          <p:cNvSpPr/>
          <p:nvPr/>
        </p:nvSpPr>
        <p:spPr>
          <a:xfrm>
            <a:off x="272172" y="1274552"/>
            <a:ext cx="7339504" cy="369332"/>
          </a:xfrm>
          <a:prstGeom prst="rect">
            <a:avLst/>
          </a:prstGeom>
        </p:spPr>
        <p:txBody>
          <a:bodyPr wrap="square">
            <a:spAutoFit/>
          </a:bodyPr>
          <a:lstStyle/>
          <a:p>
            <a:r>
              <a:rPr lang="tr-TR" dirty="0">
                <a:solidFill>
                  <a:schemeClr val="bg1"/>
                </a:solidFill>
                <a:latin typeface="Lato"/>
              </a:rPr>
              <a:t>Resmî yazışmalarda belgeler, </a:t>
            </a:r>
            <a:r>
              <a:rPr lang="tr-TR" b="1" dirty="0">
                <a:solidFill>
                  <a:schemeClr val="bg1"/>
                </a:solidFill>
                <a:latin typeface="Lato"/>
              </a:rPr>
              <a:t>A4</a:t>
            </a:r>
            <a:r>
              <a:rPr lang="tr-TR" dirty="0">
                <a:solidFill>
                  <a:schemeClr val="bg1"/>
                </a:solidFill>
                <a:latin typeface="Lato"/>
              </a:rPr>
              <a:t> boyutu dikkate alınarak hazırlanır.  </a:t>
            </a:r>
          </a:p>
        </p:txBody>
      </p:sp>
      <p:sp>
        <p:nvSpPr>
          <p:cNvPr id="6" name="Metin kutusu 5">
            <a:extLst>
              <a:ext uri="{FF2B5EF4-FFF2-40B4-BE49-F238E27FC236}">
                <a16:creationId xmlns:a16="http://schemas.microsoft.com/office/drawing/2014/main" xmlns="" id="{C13DE8B5-8C88-49D8-B684-BDCE3456EFBD}"/>
              </a:ext>
            </a:extLst>
          </p:cNvPr>
          <p:cNvSpPr txBox="1"/>
          <p:nvPr/>
        </p:nvSpPr>
        <p:spPr>
          <a:xfrm>
            <a:off x="1496058" y="1924826"/>
            <a:ext cx="554760" cy="400110"/>
          </a:xfrm>
          <a:prstGeom prst="rect">
            <a:avLst/>
          </a:prstGeom>
          <a:noFill/>
        </p:spPr>
        <p:txBody>
          <a:bodyPr wrap="square" rtlCol="0">
            <a:spAutoFit/>
          </a:bodyPr>
          <a:lstStyle/>
          <a:p>
            <a:pPr algn="ctr"/>
            <a:r>
              <a:rPr lang="tr-TR" sz="2000" b="1" dirty="0">
                <a:solidFill>
                  <a:srgbClr val="C00000"/>
                </a:solidFill>
              </a:rPr>
              <a:t>A4</a:t>
            </a:r>
          </a:p>
        </p:txBody>
      </p:sp>
      <p:grpSp>
        <p:nvGrpSpPr>
          <p:cNvPr id="9" name="Google Shape;2020;p33"/>
          <p:cNvGrpSpPr/>
          <p:nvPr/>
        </p:nvGrpSpPr>
        <p:grpSpPr>
          <a:xfrm>
            <a:off x="909262" y="1742731"/>
            <a:ext cx="1756041" cy="830332"/>
            <a:chOff x="1177450" y="241631"/>
            <a:chExt cx="6173152" cy="3616776"/>
          </a:xfrm>
        </p:grpSpPr>
        <p:sp>
          <p:nvSpPr>
            <p:cNvPr id="10"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lt1"/>
                </a:gs>
                <a:gs pos="50000">
                  <a:schemeClr val="lt1"/>
                </a:gs>
                <a:gs pos="100000">
                  <a:schemeClr val="l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2026;p33"/>
          <p:cNvGrpSpPr/>
          <p:nvPr/>
        </p:nvGrpSpPr>
        <p:grpSpPr>
          <a:xfrm flipH="1">
            <a:off x="352439" y="1797507"/>
            <a:ext cx="588488" cy="753705"/>
            <a:chOff x="6492887" y="4126007"/>
            <a:chExt cx="271993" cy="422295"/>
          </a:xfrm>
        </p:grpSpPr>
        <p:sp>
          <p:nvSpPr>
            <p:cNvPr id="15"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 name="Google Shape;2048;p33"/>
            <p:cNvGrpSpPr/>
            <p:nvPr/>
          </p:nvGrpSpPr>
          <p:grpSpPr>
            <a:xfrm>
              <a:off x="6551528" y="4270928"/>
              <a:ext cx="147953" cy="112133"/>
              <a:chOff x="6621095" y="1452181"/>
              <a:chExt cx="330894" cy="250785"/>
            </a:xfrm>
          </p:grpSpPr>
          <p:sp>
            <p:nvSpPr>
              <p:cNvPr id="37"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 name="Rectangle 2">
            <a:extLst>
              <a:ext uri="{FF2B5EF4-FFF2-40B4-BE49-F238E27FC236}">
                <a16:creationId xmlns:a16="http://schemas.microsoft.com/office/drawing/2014/main" xmlns="" id="{74CB4E97-4DBC-42FA-88F3-3875D0768DCD}"/>
              </a:ext>
            </a:extLst>
          </p:cNvPr>
          <p:cNvSpPr/>
          <p:nvPr/>
        </p:nvSpPr>
        <p:spPr>
          <a:xfrm>
            <a:off x="11661132" y="3390470"/>
            <a:ext cx="468000" cy="34675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Rectangle 33">
            <a:extLst>
              <a:ext uri="{FF2B5EF4-FFF2-40B4-BE49-F238E27FC236}">
                <a16:creationId xmlns:a16="http://schemas.microsoft.com/office/drawing/2014/main" xmlns="" id="{C8053972-09CA-433F-B583-129072775145}"/>
              </a:ext>
            </a:extLst>
          </p:cNvPr>
          <p:cNvSpPr/>
          <p:nvPr/>
        </p:nvSpPr>
        <p:spPr>
          <a:xfrm>
            <a:off x="6023305" y="304663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Isosceles Triangle 4">
            <a:extLst>
              <a:ext uri="{FF2B5EF4-FFF2-40B4-BE49-F238E27FC236}">
                <a16:creationId xmlns:a16="http://schemas.microsoft.com/office/drawing/2014/main" xmlns="" id="{97958B4C-63E5-4BDE-B9F9-F0B7065CA3FF}"/>
              </a:ext>
            </a:extLst>
          </p:cNvPr>
          <p:cNvSpPr/>
          <p:nvPr/>
        </p:nvSpPr>
        <p:spPr>
          <a:xfrm rot="16200000">
            <a:off x="5523408" y="2967378"/>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TextBox 6">
            <a:extLst>
              <a:ext uri="{FF2B5EF4-FFF2-40B4-BE49-F238E27FC236}">
                <a16:creationId xmlns:a16="http://schemas.microsoft.com/office/drawing/2014/main" xmlns="" id="{0A5E8A0B-4465-4CE2-8CA1-8DA73DBEA8A6}"/>
              </a:ext>
            </a:extLst>
          </p:cNvPr>
          <p:cNvSpPr txBox="1"/>
          <p:nvPr/>
        </p:nvSpPr>
        <p:spPr>
          <a:xfrm>
            <a:off x="918606" y="2969446"/>
            <a:ext cx="4805066" cy="1261884"/>
          </a:xfrm>
          <a:prstGeom prst="rect">
            <a:avLst/>
          </a:prstGeom>
          <a:noFill/>
        </p:spPr>
        <p:txBody>
          <a:bodyPr wrap="square" rtlCol="0">
            <a:spAutoFit/>
          </a:bodyPr>
          <a:lstStyle/>
          <a:p>
            <a:pPr lvl="0"/>
            <a:r>
              <a:rPr lang="tr-TR" sz="1400" dirty="0">
                <a:solidFill>
                  <a:schemeClr val="bg1"/>
                </a:solidFill>
                <a:latin typeface="Lato"/>
              </a:rPr>
              <a:t>Resmî yazışmalarda yazı tipi ve harf büyüklüğü</a:t>
            </a:r>
          </a:p>
          <a:p>
            <a:pPr lvl="0"/>
            <a:endParaRPr lang="tr-TR" sz="6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Times New Roman 12 Punto</a:t>
            </a:r>
            <a:endParaRPr lang="tr-TR" sz="14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Arial 11 Punto </a:t>
            </a:r>
          </a:p>
          <a:p>
            <a:pPr lvl="0"/>
            <a:endParaRPr lang="en-US" sz="1400" dirty="0">
              <a:solidFill>
                <a:schemeClr val="bg1"/>
              </a:solidFill>
              <a:latin typeface="Lato"/>
            </a:endParaRPr>
          </a:p>
          <a:p>
            <a:pPr lvl="0"/>
            <a:endParaRPr lang="tr-TR" sz="1400" dirty="0">
              <a:solidFill>
                <a:schemeClr val="bg1"/>
              </a:solidFill>
              <a:latin typeface="Lato"/>
            </a:endParaRPr>
          </a:p>
        </p:txBody>
      </p:sp>
      <p:sp>
        <p:nvSpPr>
          <p:cNvPr id="52" name="Rectangle 8">
            <a:extLst>
              <a:ext uri="{FF2B5EF4-FFF2-40B4-BE49-F238E27FC236}">
                <a16:creationId xmlns:a16="http://schemas.microsoft.com/office/drawing/2014/main" xmlns="" id="{F35B96FA-3FDB-4E19-BE30-447BC383EBA0}"/>
              </a:ext>
            </a:extLst>
          </p:cNvPr>
          <p:cNvSpPr/>
          <p:nvPr/>
        </p:nvSpPr>
        <p:spPr>
          <a:xfrm>
            <a:off x="11085589" y="4234573"/>
            <a:ext cx="468000" cy="26234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ectangle 9">
            <a:extLst>
              <a:ext uri="{FF2B5EF4-FFF2-40B4-BE49-F238E27FC236}">
                <a16:creationId xmlns:a16="http://schemas.microsoft.com/office/drawing/2014/main" xmlns="" id="{D62D8B96-4166-4612-9B0C-1EFDEC707B34}"/>
              </a:ext>
            </a:extLst>
          </p:cNvPr>
          <p:cNvSpPr/>
          <p:nvPr/>
        </p:nvSpPr>
        <p:spPr>
          <a:xfrm>
            <a:off x="10510046" y="5205686"/>
            <a:ext cx="468000" cy="16523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ectangle 10">
            <a:extLst>
              <a:ext uri="{FF2B5EF4-FFF2-40B4-BE49-F238E27FC236}">
                <a16:creationId xmlns:a16="http://schemas.microsoft.com/office/drawing/2014/main" xmlns="" id="{F2870F87-FCAA-43A6-9DFC-E4AEC2AAA163}"/>
              </a:ext>
            </a:extLst>
          </p:cNvPr>
          <p:cNvSpPr/>
          <p:nvPr/>
        </p:nvSpPr>
        <p:spPr>
          <a:xfrm>
            <a:off x="9934503" y="6515308"/>
            <a:ext cx="468000" cy="342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ectangle 55">
            <a:extLst>
              <a:ext uri="{FF2B5EF4-FFF2-40B4-BE49-F238E27FC236}">
                <a16:creationId xmlns:a16="http://schemas.microsoft.com/office/drawing/2014/main" xmlns="" id="{E1C45627-A16C-4ED4-986D-CD4751F4F53B}"/>
              </a:ext>
            </a:extLst>
          </p:cNvPr>
          <p:cNvSpPr/>
          <p:nvPr/>
        </p:nvSpPr>
        <p:spPr>
          <a:xfrm>
            <a:off x="6758985" y="3874573"/>
            <a:ext cx="4794604" cy="360000"/>
          </a:xfrm>
          <a:custGeom>
            <a:avLst/>
            <a:gdLst/>
            <a:ahLst/>
            <a:cxnLst/>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Isosceles Triangle 24">
            <a:extLst>
              <a:ext uri="{FF2B5EF4-FFF2-40B4-BE49-F238E27FC236}">
                <a16:creationId xmlns:a16="http://schemas.microsoft.com/office/drawing/2014/main" xmlns="" id="{379FE0DA-14C3-459D-94B0-7F3EE7C635E8}"/>
              </a:ext>
            </a:extLst>
          </p:cNvPr>
          <p:cNvSpPr/>
          <p:nvPr/>
        </p:nvSpPr>
        <p:spPr>
          <a:xfrm rot="16200000">
            <a:off x="6295698" y="38089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Rectangle 57">
            <a:extLst>
              <a:ext uri="{FF2B5EF4-FFF2-40B4-BE49-F238E27FC236}">
                <a16:creationId xmlns:a16="http://schemas.microsoft.com/office/drawing/2014/main" xmlns="" id="{9DFDA5E3-E9D5-46F7-8DCD-F3360D9385FE}"/>
              </a:ext>
            </a:extLst>
          </p:cNvPr>
          <p:cNvSpPr/>
          <p:nvPr/>
        </p:nvSpPr>
        <p:spPr>
          <a:xfrm>
            <a:off x="7509506" y="4859440"/>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Isosceles Triangle 26">
            <a:extLst>
              <a:ext uri="{FF2B5EF4-FFF2-40B4-BE49-F238E27FC236}">
                <a16:creationId xmlns:a16="http://schemas.microsoft.com/office/drawing/2014/main" xmlns="" id="{902DDD0E-8568-457C-9CD0-565102A25EAA}"/>
              </a:ext>
            </a:extLst>
          </p:cNvPr>
          <p:cNvSpPr/>
          <p:nvPr/>
        </p:nvSpPr>
        <p:spPr>
          <a:xfrm rot="16200000">
            <a:off x="7003600" y="4790644"/>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ectangle 59">
            <a:extLst>
              <a:ext uri="{FF2B5EF4-FFF2-40B4-BE49-F238E27FC236}">
                <a16:creationId xmlns:a16="http://schemas.microsoft.com/office/drawing/2014/main" xmlns="" id="{FC407B05-EAD6-4C5B-B21E-FAD54DC729C4}"/>
              </a:ext>
            </a:extLst>
          </p:cNvPr>
          <p:cNvSpPr/>
          <p:nvPr/>
        </p:nvSpPr>
        <p:spPr>
          <a:xfrm>
            <a:off x="8308161" y="6155308"/>
            <a:ext cx="2177518" cy="360000"/>
          </a:xfrm>
          <a:custGeom>
            <a:avLst/>
            <a:gdLst/>
            <a:ahLst/>
            <a:cxnLst/>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Isosceles Triangle 28">
            <a:extLst>
              <a:ext uri="{FF2B5EF4-FFF2-40B4-BE49-F238E27FC236}">
                <a16:creationId xmlns:a16="http://schemas.microsoft.com/office/drawing/2014/main" xmlns="" id="{AD8FB92C-60DB-412F-8539-885B2FA26DF5}"/>
              </a:ext>
            </a:extLst>
          </p:cNvPr>
          <p:cNvSpPr/>
          <p:nvPr/>
        </p:nvSpPr>
        <p:spPr>
          <a:xfrm rot="16200000">
            <a:off x="7770760" y="6106708"/>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TextBox 6">
            <a:extLst>
              <a:ext uri="{FF2B5EF4-FFF2-40B4-BE49-F238E27FC236}">
                <a16:creationId xmlns:a16="http://schemas.microsoft.com/office/drawing/2014/main" xmlns="" id="{0A5E8A0B-4465-4CE2-8CA1-8DA73DBEA8A6}"/>
              </a:ext>
            </a:extLst>
          </p:cNvPr>
          <p:cNvSpPr txBox="1"/>
          <p:nvPr/>
        </p:nvSpPr>
        <p:spPr>
          <a:xfrm>
            <a:off x="1496059" y="3890960"/>
            <a:ext cx="4827878" cy="954107"/>
          </a:xfrm>
          <a:prstGeom prst="rect">
            <a:avLst/>
          </a:prstGeom>
          <a:noFill/>
        </p:spPr>
        <p:txBody>
          <a:bodyPr wrap="square" rtlCol="0">
            <a:spAutoFit/>
          </a:bodyPr>
          <a:lstStyle/>
          <a:p>
            <a:pPr lvl="0"/>
            <a:r>
              <a:rPr lang="tr-TR" sz="1400" dirty="0">
                <a:solidFill>
                  <a:schemeClr val="bg1"/>
                </a:solidFill>
                <a:latin typeface="Lato"/>
              </a:rPr>
              <a:t>Belgenin ikinci sayfaya taşması gibi hallerde yazı alanı </a:t>
            </a:r>
            <a:r>
              <a:rPr lang="tr-TR" sz="1400" b="1" dirty="0">
                <a:solidFill>
                  <a:srgbClr val="C00000"/>
                </a:solidFill>
                <a:latin typeface="Lato"/>
              </a:rPr>
              <a:t>9 puntoya</a:t>
            </a:r>
            <a:r>
              <a:rPr lang="tr-TR" sz="1400" dirty="0">
                <a:solidFill>
                  <a:schemeClr val="bg1"/>
                </a:solidFill>
                <a:latin typeface="Lato"/>
              </a:rPr>
              <a:t>, iletişim bilgileri ise </a:t>
            </a:r>
            <a:r>
              <a:rPr lang="tr-TR" sz="1400" b="1" dirty="0">
                <a:solidFill>
                  <a:srgbClr val="C00000"/>
                </a:solidFill>
                <a:latin typeface="Lato"/>
              </a:rPr>
              <a:t>8 puntoya </a:t>
            </a:r>
            <a:r>
              <a:rPr lang="tr-TR" sz="1400" dirty="0">
                <a:solidFill>
                  <a:schemeClr val="bg1"/>
                </a:solidFill>
                <a:latin typeface="Lato"/>
              </a:rPr>
              <a:t>kadar düşürülebilir.</a:t>
            </a:r>
          </a:p>
          <a:p>
            <a:pPr lvl="0"/>
            <a:endParaRPr lang="tr-TR" sz="1400" dirty="0">
              <a:solidFill>
                <a:schemeClr val="bg1"/>
              </a:solidFill>
              <a:latin typeface="Lato"/>
            </a:endParaRPr>
          </a:p>
          <a:p>
            <a:pPr lvl="0"/>
            <a:endParaRPr lang="tr-TR" sz="1400" dirty="0">
              <a:solidFill>
                <a:schemeClr val="bg1"/>
              </a:solidFill>
              <a:latin typeface="Lato"/>
            </a:endParaRPr>
          </a:p>
        </p:txBody>
      </p:sp>
      <p:sp>
        <p:nvSpPr>
          <p:cNvPr id="62" name="Dikdörtgen 61"/>
          <p:cNvSpPr/>
          <p:nvPr/>
        </p:nvSpPr>
        <p:spPr>
          <a:xfrm>
            <a:off x="2123625" y="4764530"/>
            <a:ext cx="5011533" cy="738664"/>
          </a:xfrm>
          <a:prstGeom prst="rect">
            <a:avLst/>
          </a:prstGeom>
        </p:spPr>
        <p:txBody>
          <a:bodyPr wrap="square">
            <a:spAutoFit/>
          </a:bodyPr>
          <a:lstStyle/>
          <a:p>
            <a:r>
              <a:rPr lang="tr-TR" sz="1400" dirty="0">
                <a:solidFill>
                  <a:schemeClr val="bg1"/>
                </a:solidFill>
                <a:latin typeface="Lato"/>
              </a:rPr>
              <a:t>Belgelerin metin bölümündeki harf boyutu düşürüldüğünde, yazı alanında yer alan </a:t>
            </a:r>
            <a:r>
              <a:rPr lang="tr-TR" sz="1400" b="1" dirty="0">
                <a:solidFill>
                  <a:srgbClr val="C00000"/>
                </a:solidFill>
                <a:latin typeface="Lato"/>
              </a:rPr>
              <a:t>başlık (antet), konu, sayı vb. </a:t>
            </a:r>
            <a:r>
              <a:rPr lang="tr-TR" sz="1400" dirty="0">
                <a:solidFill>
                  <a:schemeClr val="bg1"/>
                </a:solidFill>
                <a:latin typeface="Lato"/>
              </a:rPr>
              <a:t>de aynı harf boyutuna düşürülmelidir. </a:t>
            </a:r>
          </a:p>
        </p:txBody>
      </p:sp>
      <p:sp>
        <p:nvSpPr>
          <p:cNvPr id="63" name="Dikdörtgen 62"/>
          <p:cNvSpPr/>
          <p:nvPr/>
        </p:nvSpPr>
        <p:spPr>
          <a:xfrm>
            <a:off x="3110948" y="5986171"/>
            <a:ext cx="4675253" cy="738664"/>
          </a:xfrm>
          <a:prstGeom prst="rect">
            <a:avLst/>
          </a:prstGeom>
        </p:spPr>
        <p:txBody>
          <a:bodyPr wrap="square">
            <a:spAutoFit/>
          </a:bodyPr>
          <a:lstStyle/>
          <a:p>
            <a:pPr algn="just"/>
            <a:r>
              <a:rPr lang="tr-TR" sz="1400" dirty="0">
                <a:solidFill>
                  <a:schemeClr val="bg1"/>
                </a:solidFill>
                <a:latin typeface="Lato"/>
              </a:rPr>
              <a:t>Belge eklerinde farklı form, format ve ebatlarda hazırlanan rapor, analiz, afiş benzeri metinlerde </a:t>
            </a:r>
            <a:r>
              <a:rPr lang="tr-TR" sz="1400" b="1" dirty="0">
                <a:solidFill>
                  <a:srgbClr val="C00000"/>
                </a:solidFill>
                <a:latin typeface="Lato"/>
              </a:rPr>
              <a:t>farklı yazı tipi ve harf büyüklüğü</a:t>
            </a:r>
            <a:r>
              <a:rPr lang="tr-TR" sz="1400" dirty="0">
                <a:solidFill>
                  <a:srgbClr val="C00000"/>
                </a:solidFill>
                <a:latin typeface="Lato"/>
              </a:rPr>
              <a:t> </a:t>
            </a:r>
            <a:r>
              <a:rPr lang="tr-TR" sz="1400" dirty="0">
                <a:solidFill>
                  <a:schemeClr val="bg1"/>
                </a:solidFill>
                <a:latin typeface="Lato"/>
              </a:rPr>
              <a:t>kullanılabilir. </a:t>
            </a:r>
          </a:p>
        </p:txBody>
      </p:sp>
    </p:spTree>
    <p:extLst>
      <p:ext uri="{BB962C8B-B14F-4D97-AF65-F5344CB8AC3E}">
        <p14:creationId xmlns:p14="http://schemas.microsoft.com/office/powerpoint/2010/main" val="1203366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right)">
                                      <p:cBhvr>
                                        <p:cTn id="41" dur="500"/>
                                        <p:tgtEl>
                                          <p:spTgt spid="58"/>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right)">
                                      <p:cBhvr>
                                        <p:cTn id="52" dur="500"/>
                                        <p:tgtEl>
                                          <p:spTgt spid="6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520E1-0AE0-4347-860A-FD137210E96A}"/>
              </a:ext>
            </a:extLst>
          </p:cNvPr>
          <p:cNvSpPr txBox="1">
            <a:spLocks/>
          </p:cNvSpPr>
          <p:nvPr/>
        </p:nvSpPr>
        <p:spPr>
          <a:xfrm>
            <a:off x="165744" y="93861"/>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7517416" y="934361"/>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Yazı Alanı</a:t>
            </a:r>
          </a:p>
          <a:p>
            <a:pPr lvl="0">
              <a:buFont typeface="Wingdings" panose="05000000000000000000" pitchFamily="2" charset="2"/>
              <a:buChar char="§"/>
            </a:pPr>
            <a:r>
              <a:rPr lang="tr-TR" sz="3200" dirty="0">
                <a:solidFill>
                  <a:prstClr val="white"/>
                </a:solidFill>
                <a:latin typeface="Calibri" panose="020F0502020204030204"/>
              </a:rPr>
              <a:t>Kurumsal Logo</a:t>
            </a:r>
          </a:p>
          <a:p>
            <a:pPr lvl="0">
              <a:buFont typeface="Wingdings" panose="05000000000000000000" pitchFamily="2" charset="2"/>
              <a:buChar char="§"/>
            </a:pPr>
            <a:r>
              <a:rPr lang="tr-TR" sz="3200" dirty="0">
                <a:solidFill>
                  <a:prstClr val="white"/>
                </a:solidFill>
                <a:latin typeface="Calibri" panose="020F0502020204030204"/>
              </a:rPr>
              <a:t>Başlık</a:t>
            </a:r>
          </a:p>
          <a:p>
            <a:pPr lvl="0">
              <a:buFont typeface="Wingdings" panose="05000000000000000000" pitchFamily="2" charset="2"/>
              <a:buChar char="§"/>
            </a:pPr>
            <a:r>
              <a:rPr lang="tr-TR" sz="3200" dirty="0">
                <a:solidFill>
                  <a:prstClr val="white"/>
                </a:solidFill>
                <a:latin typeface="Calibri" panose="020F0502020204030204"/>
              </a:rPr>
              <a:t>Sayı</a:t>
            </a:r>
          </a:p>
          <a:p>
            <a:pPr lvl="0">
              <a:buFont typeface="Wingdings" panose="05000000000000000000" pitchFamily="2" charset="2"/>
              <a:buChar char="§"/>
            </a:pPr>
            <a:r>
              <a:rPr lang="tr-TR" sz="3200" dirty="0">
                <a:solidFill>
                  <a:prstClr val="white"/>
                </a:solidFill>
                <a:latin typeface="Calibri" panose="020F0502020204030204"/>
              </a:rPr>
              <a:t>Tarih</a:t>
            </a:r>
          </a:p>
          <a:p>
            <a:pPr lvl="0">
              <a:buFont typeface="Wingdings" panose="05000000000000000000" pitchFamily="2" charset="2"/>
              <a:buChar char="§"/>
            </a:pPr>
            <a:r>
              <a:rPr lang="tr-TR" sz="3200" dirty="0">
                <a:solidFill>
                  <a:prstClr val="white"/>
                </a:solidFill>
                <a:latin typeface="Calibri" panose="020F0502020204030204"/>
              </a:rPr>
              <a:t>Konu </a:t>
            </a:r>
          </a:p>
          <a:p>
            <a:pPr lvl="0">
              <a:buFont typeface="Wingdings" panose="05000000000000000000" pitchFamily="2" charset="2"/>
              <a:buChar char="§"/>
            </a:pPr>
            <a:r>
              <a:rPr lang="tr-TR" sz="3200" dirty="0">
                <a:solidFill>
                  <a:prstClr val="white"/>
                </a:solidFill>
                <a:latin typeface="Calibri" panose="020F0502020204030204"/>
              </a:rPr>
              <a:t>Muhatap</a:t>
            </a:r>
          </a:p>
          <a:p>
            <a:pPr lvl="0">
              <a:buFont typeface="Wingdings" panose="05000000000000000000" pitchFamily="2" charset="2"/>
              <a:buChar char="§"/>
            </a:pPr>
            <a:r>
              <a:rPr lang="tr-TR" sz="3200" dirty="0">
                <a:solidFill>
                  <a:prstClr val="white"/>
                </a:solidFill>
                <a:latin typeface="Calibri" panose="020F0502020204030204"/>
              </a:rPr>
              <a:t>İlgi</a:t>
            </a:r>
          </a:p>
        </p:txBody>
      </p:sp>
    </p:spTree>
    <p:extLst>
      <p:ext uri="{BB962C8B-B14F-4D97-AF65-F5344CB8AC3E}">
        <p14:creationId xmlns:p14="http://schemas.microsoft.com/office/powerpoint/2010/main" val="4272011674"/>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8" name="Metin kutusu 7"/>
          <p:cNvSpPr txBox="1"/>
          <p:nvPr/>
        </p:nvSpPr>
        <p:spPr>
          <a:xfrm>
            <a:off x="1192772" y="1390075"/>
            <a:ext cx="3899188" cy="369332"/>
          </a:xfrm>
          <a:prstGeom prst="rect">
            <a:avLst/>
          </a:prstGeom>
          <a:solidFill>
            <a:schemeClr val="bg1"/>
          </a:solidFill>
        </p:spPr>
        <p:txBody>
          <a:bodyPr wrap="square" rtlCol="0">
            <a:spAutoFit/>
          </a:bodyPr>
          <a:lstStyle/>
          <a:p>
            <a:endParaRPr lang="tr-TR" dirty="0"/>
          </a:p>
        </p:txBody>
      </p:sp>
      <p:pic>
        <p:nvPicPr>
          <p:cNvPr id="4" name="Resim 3"/>
          <p:cNvPicPr>
            <a:picLocks noChangeAspect="1"/>
          </p:cNvPicPr>
          <p:nvPr/>
        </p:nvPicPr>
        <p:blipFill>
          <a:blip r:embed="rId3"/>
          <a:stretch>
            <a:fillRect/>
          </a:stretch>
        </p:blipFill>
        <p:spPr>
          <a:xfrm>
            <a:off x="1192771" y="1659001"/>
            <a:ext cx="3899188" cy="4879610"/>
          </a:xfrm>
          <a:prstGeom prst="rect">
            <a:avLst/>
          </a:prstGeom>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8: Yazı Alanı</a:t>
            </a:r>
          </a:p>
        </p:txBody>
      </p:sp>
      <p:cxnSp>
        <p:nvCxnSpPr>
          <p:cNvPr id="49" name="Düz Ok Bağlayıcısı 48">
            <a:extLst>
              <a:ext uri="{FF2B5EF4-FFF2-40B4-BE49-F238E27FC236}">
                <a16:creationId xmlns:a16="http://schemas.microsoft.com/office/drawing/2014/main" xmlns="" id="{942B7FB8-C9F5-43F5-BAAE-0AD40256AE81}"/>
              </a:ext>
            </a:extLst>
          </p:cNvPr>
          <p:cNvCxnSpPr>
            <a:cxnSpLocks/>
          </p:cNvCxnSpPr>
          <p:nvPr/>
        </p:nvCxnSpPr>
        <p:spPr>
          <a:xfrm flipH="1">
            <a:off x="3142364" y="1391440"/>
            <a:ext cx="488" cy="2414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xmlns="" id="{BFF53A03-0070-4A85-A8E1-1190F35A2151}"/>
              </a:ext>
            </a:extLst>
          </p:cNvPr>
          <p:cNvCxnSpPr>
            <a:cxnSpLocks/>
          </p:cNvCxnSpPr>
          <p:nvPr/>
        </p:nvCxnSpPr>
        <p:spPr>
          <a:xfrm flipH="1">
            <a:off x="4902367" y="3609453"/>
            <a:ext cx="18959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xmlns="" id="{2AE5E1BB-C8C0-4B1B-BEE2-F1E54523148B}"/>
              </a:ext>
            </a:extLst>
          </p:cNvPr>
          <p:cNvCxnSpPr>
            <a:cxnSpLocks/>
          </p:cNvCxnSpPr>
          <p:nvPr/>
        </p:nvCxnSpPr>
        <p:spPr>
          <a:xfrm flipH="1">
            <a:off x="1192771" y="3609453"/>
            <a:ext cx="189591"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etin kutusu 51">
            <a:extLst>
              <a:ext uri="{FF2B5EF4-FFF2-40B4-BE49-F238E27FC236}">
                <a16:creationId xmlns:a16="http://schemas.microsoft.com/office/drawing/2014/main" xmlns="" id="{21D4131D-B040-4925-BF73-FBE521C8608D}"/>
              </a:ext>
            </a:extLst>
          </p:cNvPr>
          <p:cNvSpPr txBox="1"/>
          <p:nvPr/>
        </p:nvSpPr>
        <p:spPr>
          <a:xfrm>
            <a:off x="2724364" y="1020826"/>
            <a:ext cx="982127" cy="338554"/>
          </a:xfrm>
          <a:prstGeom prst="rect">
            <a:avLst/>
          </a:prstGeom>
          <a:noFill/>
        </p:spPr>
        <p:txBody>
          <a:bodyPr wrap="square" rtlCol="0">
            <a:spAutoFit/>
          </a:bodyPr>
          <a:lstStyle/>
          <a:p>
            <a:r>
              <a:rPr lang="tr-TR" sz="1600" b="1" dirty="0">
                <a:solidFill>
                  <a:srgbClr val="C00000"/>
                </a:solidFill>
              </a:rPr>
              <a:t>1,5 cm</a:t>
            </a:r>
          </a:p>
        </p:txBody>
      </p:sp>
      <p:sp>
        <p:nvSpPr>
          <p:cNvPr id="53" name="Metin kutusu 52">
            <a:extLst>
              <a:ext uri="{FF2B5EF4-FFF2-40B4-BE49-F238E27FC236}">
                <a16:creationId xmlns:a16="http://schemas.microsoft.com/office/drawing/2014/main" xmlns="" id="{7BAB7DA9-864A-4CF3-9D19-C1F529BC5F2F}"/>
              </a:ext>
            </a:extLst>
          </p:cNvPr>
          <p:cNvSpPr txBox="1"/>
          <p:nvPr/>
        </p:nvSpPr>
        <p:spPr>
          <a:xfrm>
            <a:off x="150079" y="3409398"/>
            <a:ext cx="982127" cy="400110"/>
          </a:xfrm>
          <a:prstGeom prst="rect">
            <a:avLst/>
          </a:prstGeom>
          <a:noFill/>
        </p:spPr>
        <p:txBody>
          <a:bodyPr wrap="square" rtlCol="0">
            <a:spAutoFit/>
          </a:bodyPr>
          <a:lstStyle/>
          <a:p>
            <a:r>
              <a:rPr lang="tr-TR" sz="2000" b="1" dirty="0">
                <a:solidFill>
                  <a:srgbClr val="C00000"/>
                </a:solidFill>
              </a:rPr>
              <a:t>1,5 cm</a:t>
            </a:r>
          </a:p>
        </p:txBody>
      </p:sp>
      <p:sp>
        <p:nvSpPr>
          <p:cNvPr id="54" name="Metin kutusu 53">
            <a:extLst>
              <a:ext uri="{FF2B5EF4-FFF2-40B4-BE49-F238E27FC236}">
                <a16:creationId xmlns:a16="http://schemas.microsoft.com/office/drawing/2014/main" xmlns="" id="{A69DE578-B91F-475C-95D7-1A128E36A78F}"/>
              </a:ext>
            </a:extLst>
          </p:cNvPr>
          <p:cNvSpPr txBox="1"/>
          <p:nvPr/>
        </p:nvSpPr>
        <p:spPr>
          <a:xfrm>
            <a:off x="5135391" y="3409398"/>
            <a:ext cx="982127" cy="400110"/>
          </a:xfrm>
          <a:prstGeom prst="rect">
            <a:avLst/>
          </a:prstGeom>
          <a:noFill/>
        </p:spPr>
        <p:txBody>
          <a:bodyPr wrap="square" rtlCol="0">
            <a:spAutoFit/>
          </a:bodyPr>
          <a:lstStyle/>
          <a:p>
            <a:r>
              <a:rPr lang="tr-TR" sz="2000" b="1" dirty="0">
                <a:solidFill>
                  <a:srgbClr val="C00000"/>
                </a:solidFill>
              </a:rPr>
              <a:t>1,5 cm</a:t>
            </a:r>
          </a:p>
        </p:txBody>
      </p:sp>
      <p:pic>
        <p:nvPicPr>
          <p:cNvPr id="55" name="Resim 54">
            <a:extLst>
              <a:ext uri="{FF2B5EF4-FFF2-40B4-BE49-F238E27FC236}">
                <a16:creationId xmlns:a16="http://schemas.microsoft.com/office/drawing/2014/main" xmlns="" id="{8CBB6EEE-849C-49A9-AB53-5B5E80AE2A94}"/>
              </a:ext>
            </a:extLst>
          </p:cNvPr>
          <p:cNvPicPr>
            <a:picLocks noChangeAspect="1"/>
          </p:cNvPicPr>
          <p:nvPr/>
        </p:nvPicPr>
        <p:blipFill rotWithShape="1">
          <a:blip r:embed="rId5"/>
          <a:srcRect t="1736"/>
          <a:stretch/>
        </p:blipFill>
        <p:spPr>
          <a:xfrm>
            <a:off x="7408411" y="1555879"/>
            <a:ext cx="3558106" cy="4933304"/>
          </a:xfrm>
          <a:prstGeom prst="rect">
            <a:avLst/>
          </a:prstGeom>
          <a:ln w="6350">
            <a:solidFill>
              <a:schemeClr val="tx1">
                <a:lumMod val="95000"/>
                <a:lumOff val="5000"/>
              </a:schemeClr>
            </a:solidFill>
          </a:ln>
        </p:spPr>
      </p:pic>
      <p:cxnSp>
        <p:nvCxnSpPr>
          <p:cNvPr id="56" name="Düz Ok Bağlayıcısı 55">
            <a:extLst>
              <a:ext uri="{FF2B5EF4-FFF2-40B4-BE49-F238E27FC236}">
                <a16:creationId xmlns:a16="http://schemas.microsoft.com/office/drawing/2014/main" xmlns="" id="{9BA540C8-5B23-4B54-AA72-D076C98A208A}"/>
              </a:ext>
            </a:extLst>
          </p:cNvPr>
          <p:cNvCxnSpPr>
            <a:cxnSpLocks/>
          </p:cNvCxnSpPr>
          <p:nvPr/>
        </p:nvCxnSpPr>
        <p:spPr>
          <a:xfrm rot="5400000">
            <a:off x="10835221" y="381996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Düz Ok Bağlayıcısı 56">
            <a:extLst>
              <a:ext uri="{FF2B5EF4-FFF2-40B4-BE49-F238E27FC236}">
                <a16:creationId xmlns:a16="http://schemas.microsoft.com/office/drawing/2014/main" xmlns="" id="{B988157C-B56E-4CD9-84C3-1FCA980F5A17}"/>
              </a:ext>
            </a:extLst>
          </p:cNvPr>
          <p:cNvCxnSpPr>
            <a:cxnSpLocks/>
          </p:cNvCxnSpPr>
          <p:nvPr/>
        </p:nvCxnSpPr>
        <p:spPr>
          <a:xfrm rot="5400000">
            <a:off x="7510033" y="382622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xmlns="" id="{076CE167-444E-4CBC-AF03-46004E42E2EF}"/>
              </a:ext>
            </a:extLst>
          </p:cNvPr>
          <p:cNvSpPr txBox="1"/>
          <p:nvPr/>
        </p:nvSpPr>
        <p:spPr>
          <a:xfrm>
            <a:off x="6451203" y="3665745"/>
            <a:ext cx="982127" cy="400110"/>
          </a:xfrm>
          <a:prstGeom prst="rect">
            <a:avLst/>
          </a:prstGeom>
          <a:noFill/>
        </p:spPr>
        <p:txBody>
          <a:bodyPr wrap="square" rtlCol="0">
            <a:spAutoFit/>
          </a:bodyPr>
          <a:lstStyle/>
          <a:p>
            <a:r>
              <a:rPr lang="tr-TR" sz="2000" b="1" dirty="0">
                <a:solidFill>
                  <a:srgbClr val="C00000"/>
                </a:solidFill>
              </a:rPr>
              <a:t>1,5 cm</a:t>
            </a:r>
          </a:p>
        </p:txBody>
      </p:sp>
      <p:sp>
        <p:nvSpPr>
          <p:cNvPr id="59" name="Metin kutusu 58">
            <a:extLst>
              <a:ext uri="{FF2B5EF4-FFF2-40B4-BE49-F238E27FC236}">
                <a16:creationId xmlns:a16="http://schemas.microsoft.com/office/drawing/2014/main" xmlns="" id="{1AF6D4ED-0FB0-41E0-8B59-964DA50EA605}"/>
              </a:ext>
            </a:extLst>
          </p:cNvPr>
          <p:cNvSpPr txBox="1"/>
          <p:nvPr/>
        </p:nvSpPr>
        <p:spPr>
          <a:xfrm>
            <a:off x="11009949" y="3665745"/>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60" name="Düz Ok Bağlayıcısı 59">
            <a:extLst>
              <a:ext uri="{FF2B5EF4-FFF2-40B4-BE49-F238E27FC236}">
                <a16:creationId xmlns:a16="http://schemas.microsoft.com/office/drawing/2014/main" xmlns="" id="{E6FBA604-F7BF-41C4-A283-04977F62E34C}"/>
              </a:ext>
            </a:extLst>
          </p:cNvPr>
          <p:cNvCxnSpPr>
            <a:cxnSpLocks/>
          </p:cNvCxnSpPr>
          <p:nvPr/>
        </p:nvCxnSpPr>
        <p:spPr>
          <a:xfrm>
            <a:off x="9368581" y="1524463"/>
            <a:ext cx="0" cy="13462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xmlns="" id="{93ED68E7-81FC-4AB7-813B-8BB8D5E0D848}"/>
              </a:ext>
            </a:extLst>
          </p:cNvPr>
          <p:cNvSpPr txBox="1"/>
          <p:nvPr/>
        </p:nvSpPr>
        <p:spPr>
          <a:xfrm>
            <a:off x="8683135" y="1091113"/>
            <a:ext cx="982127" cy="400110"/>
          </a:xfrm>
          <a:prstGeom prst="rect">
            <a:avLst/>
          </a:prstGeom>
          <a:noFill/>
        </p:spPr>
        <p:txBody>
          <a:bodyPr wrap="square" rtlCol="0">
            <a:spAutoFit/>
          </a:bodyPr>
          <a:lstStyle/>
          <a:p>
            <a:r>
              <a:rPr lang="tr-TR" sz="2000" b="1" dirty="0">
                <a:solidFill>
                  <a:srgbClr val="C00000"/>
                </a:solidFill>
              </a:rPr>
              <a:t>0,5 cm</a:t>
            </a:r>
          </a:p>
        </p:txBody>
      </p:sp>
      <p:sp>
        <p:nvSpPr>
          <p:cNvPr id="62" name="Dikdörtgen 61"/>
          <p:cNvSpPr/>
          <p:nvPr/>
        </p:nvSpPr>
        <p:spPr>
          <a:xfrm>
            <a:off x="1382362" y="1653020"/>
            <a:ext cx="3520005" cy="4763082"/>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p:cNvSpPr/>
          <p:nvPr/>
        </p:nvSpPr>
        <p:spPr>
          <a:xfrm>
            <a:off x="7625191" y="1638230"/>
            <a:ext cx="3094872" cy="4788887"/>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93705" y="10836"/>
            <a:ext cx="1779185" cy="1541592"/>
          </a:xfrm>
          <a:prstGeom prst="rect">
            <a:avLst/>
          </a:prstGeom>
        </p:spPr>
      </p:pic>
    </p:spTree>
    <p:extLst>
      <p:ext uri="{BB962C8B-B14F-4D97-AF65-F5344CB8AC3E}">
        <p14:creationId xmlns:p14="http://schemas.microsoft.com/office/powerpoint/2010/main" val="46471888"/>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pic>
        <p:nvPicPr>
          <p:cNvPr id="39" name="Resim 38">
            <a:extLst>
              <a:ext uri="{FF2B5EF4-FFF2-40B4-BE49-F238E27FC236}">
                <a16:creationId xmlns:a16="http://schemas.microsoft.com/office/drawing/2014/main" xmlns="" id="{4A37AC91-C95F-473A-95D0-639E54CFBCEF}"/>
              </a:ext>
            </a:extLst>
          </p:cNvPr>
          <p:cNvPicPr>
            <a:picLocks noChangeAspect="1"/>
          </p:cNvPicPr>
          <p:nvPr/>
        </p:nvPicPr>
        <p:blipFill>
          <a:blip r:embed="rId4"/>
          <a:stretch>
            <a:fillRect/>
          </a:stretch>
        </p:blipFill>
        <p:spPr>
          <a:xfrm>
            <a:off x="4170045" y="1355425"/>
            <a:ext cx="4046576" cy="5281846"/>
          </a:xfrm>
          <a:prstGeom prst="rect">
            <a:avLst/>
          </a:prstGeom>
          <a:ln w="3175">
            <a:solidFill>
              <a:schemeClr val="tx1">
                <a:lumMod val="95000"/>
                <a:lumOff val="5000"/>
              </a:schemeClr>
            </a:solidFill>
          </a:ln>
        </p:spPr>
      </p:pic>
      <p:cxnSp>
        <p:nvCxnSpPr>
          <p:cNvPr id="42" name="Düz Ok Bağlayıcısı 41">
            <a:extLst>
              <a:ext uri="{FF2B5EF4-FFF2-40B4-BE49-F238E27FC236}">
                <a16:creationId xmlns:a16="http://schemas.microsoft.com/office/drawing/2014/main" xmlns="" id="{E62A8E2F-3663-4953-BA81-60C22BD21871}"/>
              </a:ext>
            </a:extLst>
          </p:cNvPr>
          <p:cNvCxnSpPr>
            <a:cxnSpLocks/>
          </p:cNvCxnSpPr>
          <p:nvPr/>
        </p:nvCxnSpPr>
        <p:spPr>
          <a:xfrm>
            <a:off x="6493840" y="1763578"/>
            <a:ext cx="2966014"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Sağ Köşeli Ayraç 42">
            <a:extLst>
              <a:ext uri="{FF2B5EF4-FFF2-40B4-BE49-F238E27FC236}">
                <a16:creationId xmlns:a16="http://schemas.microsoft.com/office/drawing/2014/main" xmlns="" id="{637AA784-F3EC-43AB-88F9-50FA2FD1814B}"/>
              </a:ext>
            </a:extLst>
          </p:cNvPr>
          <p:cNvSpPr/>
          <p:nvPr/>
        </p:nvSpPr>
        <p:spPr>
          <a:xfrm>
            <a:off x="7071356" y="1907957"/>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44" name="Düz Ok Bağlayıcısı 43">
            <a:extLst>
              <a:ext uri="{FF2B5EF4-FFF2-40B4-BE49-F238E27FC236}">
                <a16:creationId xmlns:a16="http://schemas.microsoft.com/office/drawing/2014/main" xmlns="" id="{96BD4C21-3F35-4B01-B19F-F6D1669B4D47}"/>
              </a:ext>
            </a:extLst>
          </p:cNvPr>
          <p:cNvCxnSpPr>
            <a:cxnSpLocks/>
          </p:cNvCxnSpPr>
          <p:nvPr/>
        </p:nvCxnSpPr>
        <p:spPr>
          <a:xfrm>
            <a:off x="7263861" y="2076400"/>
            <a:ext cx="3159707"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a:extLst>
              <a:ext uri="{FF2B5EF4-FFF2-40B4-BE49-F238E27FC236}">
                <a16:creationId xmlns:a16="http://schemas.microsoft.com/office/drawing/2014/main" xmlns="" id="{C01BF597-52E6-4951-89C8-C56E475A3EE8}"/>
              </a:ext>
            </a:extLst>
          </p:cNvPr>
          <p:cNvCxnSpPr>
            <a:cxnSpLocks/>
          </p:cNvCxnSpPr>
          <p:nvPr/>
        </p:nvCxnSpPr>
        <p:spPr>
          <a:xfrm flipH="1" flipV="1">
            <a:off x="2203142" y="2337410"/>
            <a:ext cx="2140418"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xmlns="" id="{C23DECA6-E8B4-430F-8EC3-65089D1AC604}"/>
              </a:ext>
            </a:extLst>
          </p:cNvPr>
          <p:cNvCxnSpPr>
            <a:cxnSpLocks/>
          </p:cNvCxnSpPr>
          <p:nvPr/>
        </p:nvCxnSpPr>
        <p:spPr>
          <a:xfrm flipH="1">
            <a:off x="2641942" y="2422880"/>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Düz Ok Bağlayıcısı 46">
            <a:extLst>
              <a:ext uri="{FF2B5EF4-FFF2-40B4-BE49-F238E27FC236}">
                <a16:creationId xmlns:a16="http://schemas.microsoft.com/office/drawing/2014/main" xmlns="" id="{CFC6E42E-5AAF-483D-A611-F041CCC55B1F}"/>
              </a:ext>
            </a:extLst>
          </p:cNvPr>
          <p:cNvCxnSpPr>
            <a:cxnSpLocks/>
          </p:cNvCxnSpPr>
          <p:nvPr/>
        </p:nvCxnSpPr>
        <p:spPr>
          <a:xfrm>
            <a:off x="8025861" y="2337410"/>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Düz Ok Bağlayıcısı 47">
            <a:extLst>
              <a:ext uri="{FF2B5EF4-FFF2-40B4-BE49-F238E27FC236}">
                <a16:creationId xmlns:a16="http://schemas.microsoft.com/office/drawing/2014/main" xmlns="" id="{15220A50-2442-4C13-96FB-1C4A07699F33}"/>
              </a:ext>
            </a:extLst>
          </p:cNvPr>
          <p:cNvCxnSpPr>
            <a:cxnSpLocks/>
          </p:cNvCxnSpPr>
          <p:nvPr/>
        </p:nvCxnSpPr>
        <p:spPr>
          <a:xfrm>
            <a:off x="7480425" y="2890863"/>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xmlns="" id="{51482271-A763-49DA-AA7B-F776C067D1D1}"/>
              </a:ext>
            </a:extLst>
          </p:cNvPr>
          <p:cNvCxnSpPr>
            <a:cxnSpLocks/>
          </p:cNvCxnSpPr>
          <p:nvPr/>
        </p:nvCxnSpPr>
        <p:spPr>
          <a:xfrm>
            <a:off x="8122113" y="4402199"/>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xmlns="" id="{492A038C-FB4A-437A-8F3A-8D3987023C15}"/>
              </a:ext>
            </a:extLst>
          </p:cNvPr>
          <p:cNvCxnSpPr>
            <a:cxnSpLocks/>
          </p:cNvCxnSpPr>
          <p:nvPr/>
        </p:nvCxnSpPr>
        <p:spPr>
          <a:xfrm flipH="1">
            <a:off x="2589781" y="4644712"/>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xmlns="" id="{EEE6B497-A282-43AC-9458-ED31DA1C5593}"/>
              </a:ext>
            </a:extLst>
          </p:cNvPr>
          <p:cNvCxnSpPr>
            <a:cxnSpLocks/>
          </p:cNvCxnSpPr>
          <p:nvPr/>
        </p:nvCxnSpPr>
        <p:spPr>
          <a:xfrm flipV="1">
            <a:off x="8049067" y="6292255"/>
            <a:ext cx="1219801" cy="1290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Sağ Köşeli Ayraç 51">
            <a:extLst>
              <a:ext uri="{FF2B5EF4-FFF2-40B4-BE49-F238E27FC236}">
                <a16:creationId xmlns:a16="http://schemas.microsoft.com/office/drawing/2014/main" xmlns="" id="{FE4A4229-A72A-485C-BEB3-AA23E797C6BD}"/>
              </a:ext>
            </a:extLst>
          </p:cNvPr>
          <p:cNvSpPr/>
          <p:nvPr/>
        </p:nvSpPr>
        <p:spPr>
          <a:xfrm rot="10800000" flipH="1">
            <a:off x="7929608" y="5981383"/>
            <a:ext cx="119459" cy="621743"/>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3" name="Sağ Köşeli Ayraç 52">
            <a:extLst>
              <a:ext uri="{FF2B5EF4-FFF2-40B4-BE49-F238E27FC236}">
                <a16:creationId xmlns:a16="http://schemas.microsoft.com/office/drawing/2014/main" xmlns="" id="{081F7D20-A243-4604-86C1-86C5DECA465A}"/>
              </a:ext>
            </a:extLst>
          </p:cNvPr>
          <p:cNvSpPr/>
          <p:nvPr/>
        </p:nvSpPr>
        <p:spPr>
          <a:xfrm>
            <a:off x="7929608" y="4254271"/>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4" name="Sağ Köşeli Ayraç 53">
            <a:extLst>
              <a:ext uri="{FF2B5EF4-FFF2-40B4-BE49-F238E27FC236}">
                <a16:creationId xmlns:a16="http://schemas.microsoft.com/office/drawing/2014/main" xmlns="" id="{02C07E0B-EA77-4C21-A8B6-B8109917D37B}"/>
              </a:ext>
            </a:extLst>
          </p:cNvPr>
          <p:cNvSpPr/>
          <p:nvPr/>
        </p:nvSpPr>
        <p:spPr>
          <a:xfrm>
            <a:off x="8016090" y="3391681"/>
            <a:ext cx="192505" cy="569665"/>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5" name="Düz Ok Bağlayıcısı 54">
            <a:extLst>
              <a:ext uri="{FF2B5EF4-FFF2-40B4-BE49-F238E27FC236}">
                <a16:creationId xmlns:a16="http://schemas.microsoft.com/office/drawing/2014/main" xmlns="" id="{DFF0CCC6-BB24-4629-982D-2A56B6F52636}"/>
              </a:ext>
            </a:extLst>
          </p:cNvPr>
          <p:cNvCxnSpPr>
            <a:cxnSpLocks/>
          </p:cNvCxnSpPr>
          <p:nvPr/>
        </p:nvCxnSpPr>
        <p:spPr>
          <a:xfrm>
            <a:off x="8216621" y="3684947"/>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Sağ Köşeli Ayraç 55">
            <a:extLst>
              <a:ext uri="{FF2B5EF4-FFF2-40B4-BE49-F238E27FC236}">
                <a16:creationId xmlns:a16="http://schemas.microsoft.com/office/drawing/2014/main" xmlns="" id="{3FDDF021-F98A-4706-90EB-978C20742A41}"/>
              </a:ext>
            </a:extLst>
          </p:cNvPr>
          <p:cNvSpPr/>
          <p:nvPr/>
        </p:nvSpPr>
        <p:spPr>
          <a:xfrm rot="10800000">
            <a:off x="4325630" y="2962087"/>
            <a:ext cx="119459" cy="42958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7" name="Düz Ok Bağlayıcısı 56">
            <a:extLst>
              <a:ext uri="{FF2B5EF4-FFF2-40B4-BE49-F238E27FC236}">
                <a16:creationId xmlns:a16="http://schemas.microsoft.com/office/drawing/2014/main" xmlns="" id="{551128A6-63AC-4AA4-9181-ABF5F8D6D17B}"/>
              </a:ext>
            </a:extLst>
          </p:cNvPr>
          <p:cNvCxnSpPr>
            <a:cxnSpLocks/>
          </p:cNvCxnSpPr>
          <p:nvPr/>
        </p:nvCxnSpPr>
        <p:spPr>
          <a:xfrm flipH="1">
            <a:off x="2624014" y="3136755"/>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xmlns="" id="{669F1734-46D0-448B-9606-23BE86B17F23}"/>
              </a:ext>
            </a:extLst>
          </p:cNvPr>
          <p:cNvSpPr txBox="1"/>
          <p:nvPr/>
        </p:nvSpPr>
        <p:spPr>
          <a:xfrm>
            <a:off x="9443812" y="1498751"/>
            <a:ext cx="1959513"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Kurumsal Logo</a:t>
            </a:r>
          </a:p>
        </p:txBody>
      </p:sp>
      <p:sp>
        <p:nvSpPr>
          <p:cNvPr id="59" name="Metin kutusu 58">
            <a:extLst>
              <a:ext uri="{FF2B5EF4-FFF2-40B4-BE49-F238E27FC236}">
                <a16:creationId xmlns:a16="http://schemas.microsoft.com/office/drawing/2014/main" xmlns="" id="{EDD85548-9760-4ACC-9CA8-0B9C584A9291}"/>
              </a:ext>
            </a:extLst>
          </p:cNvPr>
          <p:cNvSpPr txBox="1"/>
          <p:nvPr/>
        </p:nvSpPr>
        <p:spPr>
          <a:xfrm>
            <a:off x="10450166" y="18112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Başlık</a:t>
            </a:r>
          </a:p>
        </p:txBody>
      </p:sp>
      <p:sp>
        <p:nvSpPr>
          <p:cNvPr id="60" name="Metin kutusu 59">
            <a:extLst>
              <a:ext uri="{FF2B5EF4-FFF2-40B4-BE49-F238E27FC236}">
                <a16:creationId xmlns:a16="http://schemas.microsoft.com/office/drawing/2014/main" xmlns="" id="{5C4623BF-0812-44F3-9D8E-EF76824093FA}"/>
              </a:ext>
            </a:extLst>
          </p:cNvPr>
          <p:cNvSpPr txBox="1"/>
          <p:nvPr/>
        </p:nvSpPr>
        <p:spPr>
          <a:xfrm>
            <a:off x="10259406" y="270137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61" name="Metin kutusu 60">
            <a:extLst>
              <a:ext uri="{FF2B5EF4-FFF2-40B4-BE49-F238E27FC236}">
                <a16:creationId xmlns:a16="http://schemas.microsoft.com/office/drawing/2014/main" xmlns="" id="{1E8E4362-21B6-4251-8505-F26A80E27A90}"/>
              </a:ext>
            </a:extLst>
          </p:cNvPr>
          <p:cNvSpPr txBox="1"/>
          <p:nvPr/>
        </p:nvSpPr>
        <p:spPr>
          <a:xfrm>
            <a:off x="10754966" y="21160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Tarih</a:t>
            </a:r>
          </a:p>
        </p:txBody>
      </p:sp>
      <p:sp>
        <p:nvSpPr>
          <p:cNvPr id="62" name="Metin kutusu 61">
            <a:extLst>
              <a:ext uri="{FF2B5EF4-FFF2-40B4-BE49-F238E27FC236}">
                <a16:creationId xmlns:a16="http://schemas.microsoft.com/office/drawing/2014/main" xmlns="" id="{5A9D48B7-4886-460B-8DB6-2F95382FD4D8}"/>
              </a:ext>
            </a:extLst>
          </p:cNvPr>
          <p:cNvSpPr txBox="1"/>
          <p:nvPr/>
        </p:nvSpPr>
        <p:spPr>
          <a:xfrm>
            <a:off x="1653657" y="2099968"/>
            <a:ext cx="621674" cy="369314"/>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Sayı</a:t>
            </a:r>
          </a:p>
        </p:txBody>
      </p:sp>
      <p:sp>
        <p:nvSpPr>
          <p:cNvPr id="63" name="Metin kutusu 62">
            <a:extLst>
              <a:ext uri="{FF2B5EF4-FFF2-40B4-BE49-F238E27FC236}">
                <a16:creationId xmlns:a16="http://schemas.microsoft.com/office/drawing/2014/main" xmlns="" id="{28F595A6-FB80-41A9-A45F-D17E373A5039}"/>
              </a:ext>
            </a:extLst>
          </p:cNvPr>
          <p:cNvSpPr txBox="1"/>
          <p:nvPr/>
        </p:nvSpPr>
        <p:spPr>
          <a:xfrm>
            <a:off x="2008688" y="2352487"/>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Konu</a:t>
            </a:r>
          </a:p>
        </p:txBody>
      </p:sp>
      <p:sp>
        <p:nvSpPr>
          <p:cNvPr id="64" name="Metin kutusu 63">
            <a:extLst>
              <a:ext uri="{FF2B5EF4-FFF2-40B4-BE49-F238E27FC236}">
                <a16:creationId xmlns:a16="http://schemas.microsoft.com/office/drawing/2014/main" xmlns="" id="{1AF6755A-3060-43AB-AFAD-9B77A4983F81}"/>
              </a:ext>
            </a:extLst>
          </p:cNvPr>
          <p:cNvSpPr txBox="1"/>
          <p:nvPr/>
        </p:nvSpPr>
        <p:spPr>
          <a:xfrm>
            <a:off x="2103082" y="2937571"/>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İlgi</a:t>
            </a:r>
          </a:p>
        </p:txBody>
      </p:sp>
      <p:sp>
        <p:nvSpPr>
          <p:cNvPr id="65" name="Metin kutusu 64">
            <a:extLst>
              <a:ext uri="{FF2B5EF4-FFF2-40B4-BE49-F238E27FC236}">
                <a16:creationId xmlns:a16="http://schemas.microsoft.com/office/drawing/2014/main" xmlns="" id="{8CD7C441-77C6-4676-81EF-F0C3399F0CE5}"/>
              </a:ext>
            </a:extLst>
          </p:cNvPr>
          <p:cNvSpPr txBox="1"/>
          <p:nvPr/>
        </p:nvSpPr>
        <p:spPr>
          <a:xfrm>
            <a:off x="10919719" y="3466776"/>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Metin</a:t>
            </a:r>
          </a:p>
        </p:txBody>
      </p:sp>
      <p:sp>
        <p:nvSpPr>
          <p:cNvPr id="66" name="Metin kutusu 65">
            <a:extLst>
              <a:ext uri="{FF2B5EF4-FFF2-40B4-BE49-F238E27FC236}">
                <a16:creationId xmlns:a16="http://schemas.microsoft.com/office/drawing/2014/main" xmlns="" id="{882F2E0C-CC33-480E-BFC9-38425E4198F4}"/>
              </a:ext>
            </a:extLst>
          </p:cNvPr>
          <p:cNvSpPr txBox="1"/>
          <p:nvPr/>
        </p:nvSpPr>
        <p:spPr>
          <a:xfrm>
            <a:off x="10890222" y="4161103"/>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İmza</a:t>
            </a:r>
          </a:p>
        </p:txBody>
      </p:sp>
      <p:sp>
        <p:nvSpPr>
          <p:cNvPr id="67" name="Metin kutusu 66">
            <a:extLst>
              <a:ext uri="{FF2B5EF4-FFF2-40B4-BE49-F238E27FC236}">
                <a16:creationId xmlns:a16="http://schemas.microsoft.com/office/drawing/2014/main" xmlns="" id="{E3BE8E07-A295-456F-8519-00BC240EA6D8}"/>
              </a:ext>
            </a:extLst>
          </p:cNvPr>
          <p:cNvSpPr txBox="1"/>
          <p:nvPr/>
        </p:nvSpPr>
        <p:spPr>
          <a:xfrm>
            <a:off x="2084143" y="441192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Ek</a:t>
            </a:r>
          </a:p>
        </p:txBody>
      </p:sp>
      <p:sp>
        <p:nvSpPr>
          <p:cNvPr id="68" name="Metin kutusu 67">
            <a:extLst>
              <a:ext uri="{FF2B5EF4-FFF2-40B4-BE49-F238E27FC236}">
                <a16:creationId xmlns:a16="http://schemas.microsoft.com/office/drawing/2014/main" xmlns="" id="{37DCC08A-08C6-44EC-AAD5-EA612F0DCFCA}"/>
              </a:ext>
            </a:extLst>
          </p:cNvPr>
          <p:cNvSpPr txBox="1"/>
          <p:nvPr/>
        </p:nvSpPr>
        <p:spPr>
          <a:xfrm>
            <a:off x="9289335" y="5824487"/>
            <a:ext cx="2321662" cy="646331"/>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Belge Doğrulama ve İletişim Bilgileri</a:t>
            </a:r>
          </a:p>
        </p:txBody>
      </p:sp>
      <p:sp>
        <p:nvSpPr>
          <p:cNvPr id="69"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spTree>
    <p:extLst>
      <p:ext uri="{BB962C8B-B14F-4D97-AF65-F5344CB8AC3E}">
        <p14:creationId xmlns:p14="http://schemas.microsoft.com/office/powerpoint/2010/main" val="7406491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p:stCondLst>
                              <p:cond delay="1000"/>
                            </p:stCondLst>
                            <p:childTnLst>
                              <p:par>
                                <p:cTn id="12" presetID="10" presetClass="entr" presetSubtype="0" fill="hold" grpId="0" nodeType="after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75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2250"/>
                            </p:stCondLst>
                            <p:childTnLst>
                              <p:par>
                                <p:cTn id="22" presetID="10" presetClass="entr" presetSubtype="0" fill="hold" grpId="0" nodeType="afterEffect">
                                  <p:stCondLst>
                                    <p:cond delay="75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par>
                                <p:cTn id="25" presetID="10" presetClass="entr" presetSubtype="0" fill="hold"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10" presetClass="entr" presetSubtype="0" fill="hold" grpId="0" nodeType="afterEffect">
                                  <p:stCondLst>
                                    <p:cond delay="75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75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p:stCondLst>
                              <p:cond delay="4750"/>
                            </p:stCondLst>
                            <p:childTnLst>
                              <p:par>
                                <p:cTn id="36" presetID="10" presetClass="entr" presetSubtype="0" fill="hold" grpId="0" nodeType="afterEffect">
                                  <p:stCondLst>
                                    <p:cond delay="50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50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5750"/>
                            </p:stCondLst>
                            <p:childTnLst>
                              <p:par>
                                <p:cTn id="43" presetID="10" presetClass="entr" presetSubtype="0" fill="hold" grpId="0" nodeType="afterEffect">
                                  <p:stCondLst>
                                    <p:cond delay="75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75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7000"/>
                            </p:stCondLst>
                            <p:childTnLst>
                              <p:par>
                                <p:cTn id="50" presetID="10" presetClass="entr" presetSubtype="0" fill="hold" grpId="0" nodeType="afterEffect">
                                  <p:stCondLst>
                                    <p:cond delay="75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nodeType="withEffect">
                                  <p:stCondLst>
                                    <p:cond delay="75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8250"/>
                            </p:stCondLst>
                            <p:childTnLst>
                              <p:par>
                                <p:cTn id="60" presetID="10" presetClass="entr" presetSubtype="0" fill="hold" grpId="0" nodeType="afterEffect">
                                  <p:stCondLst>
                                    <p:cond delay="75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75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p:stCondLst>
                              <p:cond delay="9500"/>
                            </p:stCondLst>
                            <p:childTnLst>
                              <p:par>
                                <p:cTn id="70" presetID="10" presetClass="entr" presetSubtype="0" fill="hold" grpId="0" nodeType="afterEffect">
                                  <p:stCondLst>
                                    <p:cond delay="75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nodeType="withEffect">
                                  <p:stCondLst>
                                    <p:cond delay="75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par>
                          <p:cTn id="79" fill="hold">
                            <p:stCondLst>
                              <p:cond delay="10750"/>
                            </p:stCondLst>
                            <p:childTnLst>
                              <p:par>
                                <p:cTn id="80" presetID="10" presetClass="entr" presetSubtype="0" fill="hold" grpId="0" nodeType="afterEffect">
                                  <p:stCondLst>
                                    <p:cond delay="75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nodeType="withEffect">
                                  <p:stCondLst>
                                    <p:cond delay="7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12000"/>
                            </p:stCondLst>
                            <p:childTnLst>
                              <p:par>
                                <p:cTn id="87" presetID="10" presetClass="entr" presetSubtype="0" fill="hold" grpId="0" nodeType="afterEffect">
                                  <p:stCondLst>
                                    <p:cond delay="75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10" presetClass="entr" presetSubtype="0" fill="hold" nodeType="withEffect">
                                  <p:stCondLst>
                                    <p:cond delay="75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75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2" grpId="0" animBg="1"/>
      <p:bldP spid="53" grpId="0" animBg="1"/>
      <p:bldP spid="54" grpId="0" animBg="1"/>
      <p:bldP spid="56" grpId="0" animBg="1"/>
      <p:bldP spid="58" grpId="0"/>
      <p:bldP spid="59" grpId="0"/>
      <p:bldP spid="60" grpId="0"/>
      <p:bldP spid="61" grpId="0"/>
      <p:bldP spid="62" grpId="0"/>
      <p:bldP spid="63" grpId="0"/>
      <p:bldP spid="64" grpId="0"/>
      <p:bldP spid="65" grpId="0"/>
      <p:bldP spid="66" grpId="0"/>
      <p:bldP spid="67" grpId="0"/>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9"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pic>
        <p:nvPicPr>
          <p:cNvPr id="91" name="Resim 90"/>
          <p:cNvPicPr>
            <a:picLocks noChangeAspect="1"/>
          </p:cNvPicPr>
          <p:nvPr/>
        </p:nvPicPr>
        <p:blipFill>
          <a:blip r:embed="rId4"/>
          <a:stretch>
            <a:fillRect/>
          </a:stretch>
        </p:blipFill>
        <p:spPr>
          <a:xfrm>
            <a:off x="4155062" y="1535540"/>
            <a:ext cx="3934886" cy="5108886"/>
          </a:xfrm>
          <a:prstGeom prst="rect">
            <a:avLst/>
          </a:prstGeom>
          <a:ln w="3175">
            <a:solidFill>
              <a:sysClr val="windowText" lastClr="000000">
                <a:lumMod val="95000"/>
                <a:lumOff val="5000"/>
              </a:sysClr>
            </a:solidFill>
          </a:ln>
        </p:spPr>
      </p:pic>
      <p:cxnSp>
        <p:nvCxnSpPr>
          <p:cNvPr id="92" name="Düz Ok Bağlayıcısı 91">
            <a:extLst>
              <a:ext uri="{FF2B5EF4-FFF2-40B4-BE49-F238E27FC236}">
                <a16:creationId xmlns:a16="http://schemas.microsoft.com/office/drawing/2014/main" xmlns="" id="{E62A8E2F-3663-4953-BA81-60C22BD21871}"/>
              </a:ext>
            </a:extLst>
          </p:cNvPr>
          <p:cNvCxnSpPr>
            <a:cxnSpLocks/>
          </p:cNvCxnSpPr>
          <p:nvPr/>
        </p:nvCxnSpPr>
        <p:spPr>
          <a:xfrm>
            <a:off x="6449717" y="1773207"/>
            <a:ext cx="2966014"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93" name="Sağ Köşeli Ayraç 92">
            <a:extLst>
              <a:ext uri="{FF2B5EF4-FFF2-40B4-BE49-F238E27FC236}">
                <a16:creationId xmlns:a16="http://schemas.microsoft.com/office/drawing/2014/main" xmlns="" id="{637AA784-F3EC-43AB-88F9-50FA2FD1814B}"/>
              </a:ext>
            </a:extLst>
          </p:cNvPr>
          <p:cNvSpPr/>
          <p:nvPr/>
        </p:nvSpPr>
        <p:spPr>
          <a:xfrm>
            <a:off x="6945756" y="1962851"/>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94" name="Düz Ok Bağlayıcısı 93">
            <a:extLst>
              <a:ext uri="{FF2B5EF4-FFF2-40B4-BE49-F238E27FC236}">
                <a16:creationId xmlns:a16="http://schemas.microsoft.com/office/drawing/2014/main" xmlns="" id="{96BD4C21-3F35-4B01-B19F-F6D1669B4D47}"/>
              </a:ext>
            </a:extLst>
          </p:cNvPr>
          <p:cNvCxnSpPr>
            <a:cxnSpLocks/>
          </p:cNvCxnSpPr>
          <p:nvPr/>
        </p:nvCxnSpPr>
        <p:spPr>
          <a:xfrm>
            <a:off x="7138261" y="2131294"/>
            <a:ext cx="3159707"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5" name="Düz Ok Bağlayıcısı 94">
            <a:extLst>
              <a:ext uri="{FF2B5EF4-FFF2-40B4-BE49-F238E27FC236}">
                <a16:creationId xmlns:a16="http://schemas.microsoft.com/office/drawing/2014/main" xmlns="" id="{C01BF597-52E6-4951-89C8-C56E475A3EE8}"/>
              </a:ext>
            </a:extLst>
          </p:cNvPr>
          <p:cNvCxnSpPr>
            <a:cxnSpLocks/>
          </p:cNvCxnSpPr>
          <p:nvPr/>
        </p:nvCxnSpPr>
        <p:spPr>
          <a:xfrm flipH="1" flipV="1">
            <a:off x="2159019" y="2347039"/>
            <a:ext cx="2140418" cy="1"/>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6" name="Düz Ok Bağlayıcısı 95">
            <a:extLst>
              <a:ext uri="{FF2B5EF4-FFF2-40B4-BE49-F238E27FC236}">
                <a16:creationId xmlns:a16="http://schemas.microsoft.com/office/drawing/2014/main" xmlns="" id="{C23DECA6-E8B4-430F-8EC3-65089D1AC604}"/>
              </a:ext>
            </a:extLst>
          </p:cNvPr>
          <p:cNvCxnSpPr>
            <a:cxnSpLocks/>
          </p:cNvCxnSpPr>
          <p:nvPr/>
        </p:nvCxnSpPr>
        <p:spPr>
          <a:xfrm flipH="1">
            <a:off x="2597819" y="2432509"/>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7" name="Düz Ok Bağlayıcısı 96">
            <a:extLst>
              <a:ext uri="{FF2B5EF4-FFF2-40B4-BE49-F238E27FC236}">
                <a16:creationId xmlns:a16="http://schemas.microsoft.com/office/drawing/2014/main" xmlns="" id="{CFC6E42E-5AAF-483D-A611-F041CCC55B1F}"/>
              </a:ext>
            </a:extLst>
          </p:cNvPr>
          <p:cNvCxnSpPr>
            <a:cxnSpLocks/>
          </p:cNvCxnSpPr>
          <p:nvPr/>
        </p:nvCxnSpPr>
        <p:spPr>
          <a:xfrm>
            <a:off x="7981738" y="2347039"/>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8" name="Düz Ok Bağlayıcısı 97">
            <a:extLst>
              <a:ext uri="{FF2B5EF4-FFF2-40B4-BE49-F238E27FC236}">
                <a16:creationId xmlns:a16="http://schemas.microsoft.com/office/drawing/2014/main" xmlns="" id="{15220A50-2442-4C13-96FB-1C4A07699F33}"/>
              </a:ext>
            </a:extLst>
          </p:cNvPr>
          <p:cNvCxnSpPr>
            <a:cxnSpLocks/>
          </p:cNvCxnSpPr>
          <p:nvPr/>
        </p:nvCxnSpPr>
        <p:spPr>
          <a:xfrm>
            <a:off x="6856883" y="2900492"/>
            <a:ext cx="2703099" cy="0"/>
          </a:xfrm>
          <a:prstGeom prst="straightConnector1">
            <a:avLst/>
          </a:prstGeom>
          <a:noFill/>
          <a:ln w="6350" cap="flat" cmpd="sng" algn="ctr">
            <a:solidFill>
              <a:srgbClr val="FFC000">
                <a:lumMod val="75000"/>
              </a:srgbClr>
            </a:solidFill>
            <a:prstDash val="solid"/>
            <a:miter lim="800000"/>
            <a:tailEnd type="triangle"/>
          </a:ln>
          <a:effectLst/>
        </p:spPr>
      </p:cxnSp>
      <p:cxnSp>
        <p:nvCxnSpPr>
          <p:cNvPr id="99" name="Düz Ok Bağlayıcısı 98">
            <a:extLst>
              <a:ext uri="{FF2B5EF4-FFF2-40B4-BE49-F238E27FC236}">
                <a16:creationId xmlns:a16="http://schemas.microsoft.com/office/drawing/2014/main" xmlns="" id="{51482271-A763-49DA-AA7B-F776C067D1D1}"/>
              </a:ext>
            </a:extLst>
          </p:cNvPr>
          <p:cNvCxnSpPr>
            <a:cxnSpLocks/>
          </p:cNvCxnSpPr>
          <p:nvPr/>
        </p:nvCxnSpPr>
        <p:spPr>
          <a:xfrm>
            <a:off x="7951245" y="4230763"/>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0" name="Düz Ok Bağlayıcısı 99">
            <a:extLst>
              <a:ext uri="{FF2B5EF4-FFF2-40B4-BE49-F238E27FC236}">
                <a16:creationId xmlns:a16="http://schemas.microsoft.com/office/drawing/2014/main" xmlns="" id="{492A038C-FB4A-437A-8F3A-8D3987023C15}"/>
              </a:ext>
            </a:extLst>
          </p:cNvPr>
          <p:cNvCxnSpPr>
            <a:cxnSpLocks/>
          </p:cNvCxnSpPr>
          <p:nvPr/>
        </p:nvCxnSpPr>
        <p:spPr>
          <a:xfrm flipH="1">
            <a:off x="2545658" y="4527593"/>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1" name="Düz Ok Bağlayıcısı 100">
            <a:extLst>
              <a:ext uri="{FF2B5EF4-FFF2-40B4-BE49-F238E27FC236}">
                <a16:creationId xmlns:a16="http://schemas.microsoft.com/office/drawing/2014/main" xmlns="" id="{EEE6B497-A282-43AC-9458-ED31DA1C5593}"/>
              </a:ext>
            </a:extLst>
          </p:cNvPr>
          <p:cNvCxnSpPr>
            <a:cxnSpLocks/>
          </p:cNvCxnSpPr>
          <p:nvPr/>
        </p:nvCxnSpPr>
        <p:spPr>
          <a:xfrm flipV="1">
            <a:off x="8001513" y="6270235"/>
            <a:ext cx="1016921" cy="4434"/>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2" name="Sağ Köşeli Ayraç 101">
            <a:extLst>
              <a:ext uri="{FF2B5EF4-FFF2-40B4-BE49-F238E27FC236}">
                <a16:creationId xmlns:a16="http://schemas.microsoft.com/office/drawing/2014/main" xmlns="" id="{FE4A4229-A72A-485C-BEB3-AA23E797C6BD}"/>
              </a:ext>
            </a:extLst>
          </p:cNvPr>
          <p:cNvSpPr/>
          <p:nvPr/>
        </p:nvSpPr>
        <p:spPr>
          <a:xfrm rot="10800000" flipH="1">
            <a:off x="7863263" y="5994665"/>
            <a:ext cx="119459" cy="621743"/>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Sağ Köşeli Ayraç 102">
            <a:extLst>
              <a:ext uri="{FF2B5EF4-FFF2-40B4-BE49-F238E27FC236}">
                <a16:creationId xmlns:a16="http://schemas.microsoft.com/office/drawing/2014/main" xmlns="" id="{081F7D20-A243-4604-86C1-86C5DECA465A}"/>
              </a:ext>
            </a:extLst>
          </p:cNvPr>
          <p:cNvSpPr/>
          <p:nvPr/>
        </p:nvSpPr>
        <p:spPr>
          <a:xfrm>
            <a:off x="7758740" y="4082835"/>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Sağ Köşeli Ayraç 103">
            <a:extLst>
              <a:ext uri="{FF2B5EF4-FFF2-40B4-BE49-F238E27FC236}">
                <a16:creationId xmlns:a16="http://schemas.microsoft.com/office/drawing/2014/main" xmlns="" id="{02C07E0B-EA77-4C21-A8B6-B8109917D37B}"/>
              </a:ext>
            </a:extLst>
          </p:cNvPr>
          <p:cNvSpPr/>
          <p:nvPr/>
        </p:nvSpPr>
        <p:spPr>
          <a:xfrm>
            <a:off x="7809008" y="3238352"/>
            <a:ext cx="192505" cy="569665"/>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05" name="Düz Ok Bağlayıcısı 104">
            <a:extLst>
              <a:ext uri="{FF2B5EF4-FFF2-40B4-BE49-F238E27FC236}">
                <a16:creationId xmlns:a16="http://schemas.microsoft.com/office/drawing/2014/main" xmlns="" id="{DFF0CCC6-BB24-4629-982D-2A56B6F52636}"/>
              </a:ext>
            </a:extLst>
          </p:cNvPr>
          <p:cNvCxnSpPr>
            <a:cxnSpLocks/>
          </p:cNvCxnSpPr>
          <p:nvPr/>
        </p:nvCxnSpPr>
        <p:spPr>
          <a:xfrm>
            <a:off x="8009539" y="3531618"/>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6" name="Düz Ok Bağlayıcısı 105">
            <a:extLst>
              <a:ext uri="{FF2B5EF4-FFF2-40B4-BE49-F238E27FC236}">
                <a16:creationId xmlns:a16="http://schemas.microsoft.com/office/drawing/2014/main" xmlns="" id="{551128A6-63AC-4AA4-9181-ABF5F8D6D17B}"/>
              </a:ext>
            </a:extLst>
          </p:cNvPr>
          <p:cNvCxnSpPr>
            <a:cxnSpLocks/>
          </p:cNvCxnSpPr>
          <p:nvPr/>
        </p:nvCxnSpPr>
        <p:spPr>
          <a:xfrm flipH="1">
            <a:off x="2579891" y="3146384"/>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7" name="Metin kutusu 106">
            <a:extLst>
              <a:ext uri="{FF2B5EF4-FFF2-40B4-BE49-F238E27FC236}">
                <a16:creationId xmlns:a16="http://schemas.microsoft.com/office/drawing/2014/main" xmlns="" id="{669F1734-46D0-448B-9606-23BE86B17F23}"/>
              </a:ext>
            </a:extLst>
          </p:cNvPr>
          <p:cNvSpPr txBox="1"/>
          <p:nvPr/>
        </p:nvSpPr>
        <p:spPr>
          <a:xfrm>
            <a:off x="9399689" y="1508380"/>
            <a:ext cx="1959513"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Kurumsal Logo</a:t>
            </a:r>
          </a:p>
        </p:txBody>
      </p:sp>
      <p:sp>
        <p:nvSpPr>
          <p:cNvPr id="108" name="Metin kutusu 107">
            <a:extLst>
              <a:ext uri="{FF2B5EF4-FFF2-40B4-BE49-F238E27FC236}">
                <a16:creationId xmlns:a16="http://schemas.microsoft.com/office/drawing/2014/main" xmlns="" id="{EDD85548-9760-4ACC-9CA8-0B9C584A9291}"/>
              </a:ext>
            </a:extLst>
          </p:cNvPr>
          <p:cNvSpPr txBox="1"/>
          <p:nvPr/>
        </p:nvSpPr>
        <p:spPr>
          <a:xfrm>
            <a:off x="10310229" y="186551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Başlık</a:t>
            </a:r>
          </a:p>
        </p:txBody>
      </p:sp>
      <p:sp>
        <p:nvSpPr>
          <p:cNvPr id="109" name="Metin kutusu 108">
            <a:extLst>
              <a:ext uri="{FF2B5EF4-FFF2-40B4-BE49-F238E27FC236}">
                <a16:creationId xmlns:a16="http://schemas.microsoft.com/office/drawing/2014/main" xmlns="" id="{5C4623BF-0812-44F3-9D8E-EF76824093FA}"/>
              </a:ext>
            </a:extLst>
          </p:cNvPr>
          <p:cNvSpPr txBox="1"/>
          <p:nvPr/>
        </p:nvSpPr>
        <p:spPr>
          <a:xfrm>
            <a:off x="9635864" y="2711000"/>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110" name="Metin kutusu 109">
            <a:extLst>
              <a:ext uri="{FF2B5EF4-FFF2-40B4-BE49-F238E27FC236}">
                <a16:creationId xmlns:a16="http://schemas.microsoft.com/office/drawing/2014/main" xmlns="" id="{1E8E4362-21B6-4251-8505-F26A80E27A90}"/>
              </a:ext>
            </a:extLst>
          </p:cNvPr>
          <p:cNvSpPr txBox="1"/>
          <p:nvPr/>
        </p:nvSpPr>
        <p:spPr>
          <a:xfrm>
            <a:off x="10710843" y="2125639"/>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Tarih</a:t>
            </a:r>
          </a:p>
        </p:txBody>
      </p:sp>
      <p:sp>
        <p:nvSpPr>
          <p:cNvPr id="111" name="Metin kutusu 110">
            <a:extLst>
              <a:ext uri="{FF2B5EF4-FFF2-40B4-BE49-F238E27FC236}">
                <a16:creationId xmlns:a16="http://schemas.microsoft.com/office/drawing/2014/main" xmlns="" id="{5A9D48B7-4886-460B-8DB6-2F95382FD4D8}"/>
              </a:ext>
            </a:extLst>
          </p:cNvPr>
          <p:cNvSpPr txBox="1"/>
          <p:nvPr/>
        </p:nvSpPr>
        <p:spPr>
          <a:xfrm>
            <a:off x="1609534" y="2109597"/>
            <a:ext cx="621674" cy="369314"/>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Sayı</a:t>
            </a:r>
          </a:p>
        </p:txBody>
      </p:sp>
      <p:sp>
        <p:nvSpPr>
          <p:cNvPr id="112" name="Metin kutusu 111">
            <a:extLst>
              <a:ext uri="{FF2B5EF4-FFF2-40B4-BE49-F238E27FC236}">
                <a16:creationId xmlns:a16="http://schemas.microsoft.com/office/drawing/2014/main" xmlns="" id="{28F595A6-FB80-41A9-A45F-D17E373A5039}"/>
              </a:ext>
            </a:extLst>
          </p:cNvPr>
          <p:cNvSpPr txBox="1"/>
          <p:nvPr/>
        </p:nvSpPr>
        <p:spPr>
          <a:xfrm>
            <a:off x="1964565" y="2362116"/>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Konu</a:t>
            </a:r>
          </a:p>
        </p:txBody>
      </p:sp>
      <p:sp>
        <p:nvSpPr>
          <p:cNvPr id="113" name="Metin kutusu 112">
            <a:extLst>
              <a:ext uri="{FF2B5EF4-FFF2-40B4-BE49-F238E27FC236}">
                <a16:creationId xmlns:a16="http://schemas.microsoft.com/office/drawing/2014/main" xmlns="" id="{1AF6755A-3060-43AB-AFAD-9B77A4983F81}"/>
              </a:ext>
            </a:extLst>
          </p:cNvPr>
          <p:cNvSpPr txBox="1"/>
          <p:nvPr/>
        </p:nvSpPr>
        <p:spPr>
          <a:xfrm>
            <a:off x="2058959" y="2947200"/>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İlgi</a:t>
            </a:r>
          </a:p>
        </p:txBody>
      </p:sp>
      <p:sp>
        <p:nvSpPr>
          <p:cNvPr id="114" name="Metin kutusu 113">
            <a:extLst>
              <a:ext uri="{FF2B5EF4-FFF2-40B4-BE49-F238E27FC236}">
                <a16:creationId xmlns:a16="http://schemas.microsoft.com/office/drawing/2014/main" xmlns="" id="{8CD7C441-77C6-4676-81EF-F0C3399F0CE5}"/>
              </a:ext>
            </a:extLst>
          </p:cNvPr>
          <p:cNvSpPr txBox="1"/>
          <p:nvPr/>
        </p:nvSpPr>
        <p:spPr>
          <a:xfrm>
            <a:off x="10720664" y="330633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Metin</a:t>
            </a:r>
          </a:p>
        </p:txBody>
      </p:sp>
      <p:sp>
        <p:nvSpPr>
          <p:cNvPr id="115" name="Metin kutusu 114">
            <a:extLst>
              <a:ext uri="{FF2B5EF4-FFF2-40B4-BE49-F238E27FC236}">
                <a16:creationId xmlns:a16="http://schemas.microsoft.com/office/drawing/2014/main" xmlns="" id="{882F2E0C-CC33-480E-BFC9-38425E4198F4}"/>
              </a:ext>
            </a:extLst>
          </p:cNvPr>
          <p:cNvSpPr txBox="1"/>
          <p:nvPr/>
        </p:nvSpPr>
        <p:spPr>
          <a:xfrm>
            <a:off x="10666864" y="3982905"/>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İmza</a:t>
            </a:r>
          </a:p>
        </p:txBody>
      </p:sp>
      <p:sp>
        <p:nvSpPr>
          <p:cNvPr id="116" name="Metin kutusu 115">
            <a:extLst>
              <a:ext uri="{FF2B5EF4-FFF2-40B4-BE49-F238E27FC236}">
                <a16:creationId xmlns:a16="http://schemas.microsoft.com/office/drawing/2014/main" xmlns="" id="{E3BE8E07-A295-456F-8519-00BC240EA6D8}"/>
              </a:ext>
            </a:extLst>
          </p:cNvPr>
          <p:cNvSpPr txBox="1"/>
          <p:nvPr/>
        </p:nvSpPr>
        <p:spPr>
          <a:xfrm>
            <a:off x="2040020" y="4294801"/>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Ek</a:t>
            </a:r>
          </a:p>
        </p:txBody>
      </p:sp>
      <p:sp>
        <p:nvSpPr>
          <p:cNvPr id="117" name="Metin kutusu 116">
            <a:extLst>
              <a:ext uri="{FF2B5EF4-FFF2-40B4-BE49-F238E27FC236}">
                <a16:creationId xmlns:a16="http://schemas.microsoft.com/office/drawing/2014/main" xmlns="" id="{37DCC08A-08C6-44EC-AAD5-EA612F0DCFCA}"/>
              </a:ext>
            </a:extLst>
          </p:cNvPr>
          <p:cNvSpPr txBox="1"/>
          <p:nvPr/>
        </p:nvSpPr>
        <p:spPr>
          <a:xfrm>
            <a:off x="9046992" y="5998095"/>
            <a:ext cx="2321662" cy="646331"/>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Belge Doğrulama ve İletişim Bilgileri</a:t>
            </a:r>
          </a:p>
        </p:txBody>
      </p:sp>
      <p:sp>
        <p:nvSpPr>
          <p:cNvPr id="118" name="Sağ Köşeli Ayraç 117">
            <a:extLst>
              <a:ext uri="{FF2B5EF4-FFF2-40B4-BE49-F238E27FC236}">
                <a16:creationId xmlns:a16="http://schemas.microsoft.com/office/drawing/2014/main" xmlns="" id="{38E23905-8FE9-43A6-ADD1-B4B8A3EE78EB}"/>
              </a:ext>
            </a:extLst>
          </p:cNvPr>
          <p:cNvSpPr/>
          <p:nvPr/>
        </p:nvSpPr>
        <p:spPr>
          <a:xfrm>
            <a:off x="7266867" y="4651132"/>
            <a:ext cx="192505" cy="569665"/>
          </a:xfrm>
          <a:prstGeom prst="rightBracket">
            <a:avLst/>
          </a:prstGeom>
          <a:no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19" name="Düz Ok Bağlayıcısı 118">
            <a:extLst>
              <a:ext uri="{FF2B5EF4-FFF2-40B4-BE49-F238E27FC236}">
                <a16:creationId xmlns:a16="http://schemas.microsoft.com/office/drawing/2014/main" xmlns="" id="{D0C8F0FD-E430-49DD-81C4-80DADD11EA3D}"/>
              </a:ext>
            </a:extLst>
          </p:cNvPr>
          <p:cNvCxnSpPr>
            <a:cxnSpLocks/>
          </p:cNvCxnSpPr>
          <p:nvPr/>
        </p:nvCxnSpPr>
        <p:spPr>
          <a:xfrm>
            <a:off x="7467398" y="4944398"/>
            <a:ext cx="2703099" cy="0"/>
          </a:xfrm>
          <a:prstGeom prst="straightConnector1">
            <a:avLst/>
          </a:prstGeom>
          <a:noFill/>
          <a:ln w="6350" cap="flat" cmpd="sng" algn="ctr">
            <a:solidFill>
              <a:srgbClr val="FFC000">
                <a:lumMod val="75000"/>
              </a:srgbClr>
            </a:solidFill>
            <a:prstDash val="solid"/>
            <a:miter lim="800000"/>
            <a:tailEnd type="triangle"/>
          </a:ln>
          <a:effectLst/>
        </p:spPr>
      </p:cxnSp>
      <p:sp>
        <p:nvSpPr>
          <p:cNvPr id="120" name="Metin kutusu 119">
            <a:extLst>
              <a:ext uri="{FF2B5EF4-FFF2-40B4-BE49-F238E27FC236}">
                <a16:creationId xmlns:a16="http://schemas.microsoft.com/office/drawing/2014/main" xmlns="" id="{B3F63041-F024-4585-834D-A672FB8B9427}"/>
              </a:ext>
            </a:extLst>
          </p:cNvPr>
          <p:cNvSpPr txBox="1"/>
          <p:nvPr/>
        </p:nvSpPr>
        <p:spPr>
          <a:xfrm>
            <a:off x="10170497" y="475442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Dağıtım</a:t>
            </a:r>
          </a:p>
        </p:txBody>
      </p:sp>
    </p:spTree>
    <p:extLst>
      <p:ext uri="{BB962C8B-B14F-4D97-AF65-F5344CB8AC3E}">
        <p14:creationId xmlns:p14="http://schemas.microsoft.com/office/powerpoint/2010/main" val="17377595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7" name="Dikdörtgen 26"/>
          <p:cNvSpPr/>
          <p:nvPr/>
        </p:nvSpPr>
        <p:spPr>
          <a:xfrm>
            <a:off x="10426026" y="18835"/>
            <a:ext cx="1746376" cy="1735773"/>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3" name="Dikdörtgen 2"/>
          <p:cNvSpPr/>
          <p:nvPr/>
        </p:nvSpPr>
        <p:spPr>
          <a:xfrm>
            <a:off x="7819320" y="0"/>
            <a:ext cx="4372680" cy="6858000"/>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pic>
        <p:nvPicPr>
          <p:cNvPr id="22" name="Resim 21"/>
          <p:cNvPicPr>
            <a:picLocks noChangeAspect="1"/>
          </p:cNvPicPr>
          <p:nvPr/>
        </p:nvPicPr>
        <p:blipFill>
          <a:blip r:embed="rId3"/>
          <a:stretch>
            <a:fillRect/>
          </a:stretch>
        </p:blipFill>
        <p:spPr>
          <a:xfrm>
            <a:off x="8084034" y="292500"/>
            <a:ext cx="3853862" cy="5137987"/>
          </a:xfrm>
          <a:prstGeom prst="rect">
            <a:avLst/>
          </a:prstGeom>
          <a:ln>
            <a:noFill/>
          </a:ln>
          <a:effectLst>
            <a:softEdge rad="112500"/>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21" name="5-Nokta Yıldız 20"/>
          <p:cNvSpPr/>
          <p:nvPr/>
        </p:nvSpPr>
        <p:spPr>
          <a:xfrm rot="156268">
            <a:off x="10930835" y="2648133"/>
            <a:ext cx="435428" cy="426720"/>
          </a:xfrm>
          <a:prstGeom prst="star5">
            <a:avLst/>
          </a:prstGeom>
          <a:solidFill>
            <a:srgbClr val="CEB7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0" name="Metin kutusu 19"/>
          <p:cNvSpPr txBox="1"/>
          <p:nvPr/>
        </p:nvSpPr>
        <p:spPr>
          <a:xfrm rot="19509930">
            <a:off x="10456298" y="3086681"/>
            <a:ext cx="1511256" cy="1631216"/>
          </a:xfrm>
          <a:prstGeom prst="rect">
            <a:avLst/>
          </a:prstGeom>
          <a:noFill/>
        </p:spPr>
        <p:txBody>
          <a:bodyPr wrap="square" rtlCol="0">
            <a:spAutoFit/>
          </a:bodyPr>
          <a:lstStyle/>
          <a:p>
            <a:r>
              <a:rPr lang="tr-TR" sz="2000" b="1" i="1" dirty="0">
                <a:solidFill>
                  <a:srgbClr val="252831"/>
                </a:solidFill>
                <a:latin typeface="Candara" panose="020E0502030303020204" pitchFamily="34" charset="0"/>
              </a:rPr>
              <a:t>Bir belge ‘‘üst yazı’’ ve varsa ‘‘ek’’ ten oluşur.</a:t>
            </a:r>
          </a:p>
        </p:txBody>
      </p:sp>
      <p:sp>
        <p:nvSpPr>
          <p:cNvPr id="28" name="Oval 27"/>
          <p:cNvSpPr/>
          <p:nvPr/>
        </p:nvSpPr>
        <p:spPr>
          <a:xfrm>
            <a:off x="5482414" y="160202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2" name="Resim 31"/>
          <p:cNvPicPr>
            <a:picLocks noChangeAspect="1"/>
          </p:cNvPicPr>
          <p:nvPr/>
        </p:nvPicPr>
        <p:blipFill>
          <a:blip r:embed="rId5">
            <a:clrChange>
              <a:clrFrom>
                <a:srgbClr val="FFFFFF"/>
              </a:clrFrom>
              <a:clrTo>
                <a:srgbClr val="FFFFFF">
                  <a:alpha val="0"/>
                </a:srgbClr>
              </a:clrTo>
            </a:clrChange>
          </a:blip>
          <a:stretch>
            <a:fillRect/>
          </a:stretch>
        </p:blipFill>
        <p:spPr>
          <a:xfrm>
            <a:off x="5650680" y="1773312"/>
            <a:ext cx="532460" cy="532460"/>
          </a:xfrm>
          <a:prstGeom prst="rect">
            <a:avLst/>
          </a:prstGeom>
        </p:spPr>
      </p:pic>
      <p:sp>
        <p:nvSpPr>
          <p:cNvPr id="33" name="Oval 32"/>
          <p:cNvSpPr/>
          <p:nvPr/>
        </p:nvSpPr>
        <p:spPr>
          <a:xfrm>
            <a:off x="6696323" y="1599013"/>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36" name="Oval 35"/>
          <p:cNvSpPr/>
          <p:nvPr/>
        </p:nvSpPr>
        <p:spPr>
          <a:xfrm>
            <a:off x="5449624" y="284984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4" name="Resim 33"/>
          <p:cNvPicPr>
            <a:picLocks noChangeAspect="1"/>
          </p:cNvPicPr>
          <p:nvPr/>
        </p:nvPicPr>
        <p:blipFill>
          <a:blip r:embed="rId6">
            <a:clrChange>
              <a:clrFrom>
                <a:srgbClr val="FFFFFF"/>
              </a:clrFrom>
              <a:clrTo>
                <a:srgbClr val="FFFFFF">
                  <a:alpha val="0"/>
                </a:srgbClr>
              </a:clrTo>
            </a:clrChange>
          </a:blip>
          <a:stretch>
            <a:fillRect/>
          </a:stretch>
        </p:blipFill>
        <p:spPr>
          <a:xfrm>
            <a:off x="6877882" y="1801178"/>
            <a:ext cx="498441" cy="504594"/>
          </a:xfrm>
          <a:prstGeom prst="rect">
            <a:avLst/>
          </a:prstGeom>
        </p:spPr>
      </p:pic>
      <p:pic>
        <p:nvPicPr>
          <p:cNvPr id="35" name="Resim 34"/>
          <p:cNvPicPr>
            <a:picLocks noChangeAspect="1"/>
          </p:cNvPicPr>
          <p:nvPr/>
        </p:nvPicPr>
        <p:blipFill>
          <a:blip r:embed="rId7">
            <a:clrChange>
              <a:clrFrom>
                <a:srgbClr val="FFFFFF"/>
              </a:clrFrom>
              <a:clrTo>
                <a:srgbClr val="FFFFFF">
                  <a:alpha val="0"/>
                </a:srgbClr>
              </a:clrTo>
            </a:clrChange>
          </a:blip>
          <a:stretch>
            <a:fillRect/>
          </a:stretch>
        </p:blipFill>
        <p:spPr>
          <a:xfrm>
            <a:off x="5662022" y="3052947"/>
            <a:ext cx="481806" cy="523964"/>
          </a:xfrm>
          <a:prstGeom prst="rect">
            <a:avLst/>
          </a:prstGeom>
        </p:spPr>
      </p:pic>
      <p:sp>
        <p:nvSpPr>
          <p:cNvPr id="37" name="Oval 36"/>
          <p:cNvSpPr/>
          <p:nvPr/>
        </p:nvSpPr>
        <p:spPr>
          <a:xfrm>
            <a:off x="6696323" y="286149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8" name="Resim 37"/>
          <p:cNvPicPr>
            <a:picLocks noChangeAspect="1"/>
          </p:cNvPicPr>
          <p:nvPr/>
        </p:nvPicPr>
        <p:blipFill>
          <a:blip r:embed="rId8">
            <a:clrChange>
              <a:clrFrom>
                <a:srgbClr val="FFFFFF"/>
              </a:clrFrom>
              <a:clrTo>
                <a:srgbClr val="FFFFFF">
                  <a:alpha val="0"/>
                </a:srgbClr>
              </a:clrTo>
            </a:clrChange>
          </a:blip>
          <a:stretch>
            <a:fillRect/>
          </a:stretch>
        </p:blipFill>
        <p:spPr>
          <a:xfrm>
            <a:off x="6915507" y="3067739"/>
            <a:ext cx="499593" cy="523964"/>
          </a:xfrm>
          <a:prstGeom prst="rect">
            <a:avLst/>
          </a:prstGeom>
        </p:spPr>
      </p:pic>
      <p:sp>
        <p:nvSpPr>
          <p:cNvPr id="39" name="Oval 38"/>
          <p:cNvSpPr/>
          <p:nvPr/>
        </p:nvSpPr>
        <p:spPr>
          <a:xfrm>
            <a:off x="5445806" y="4112328"/>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0" name="Resim 39"/>
          <p:cNvPicPr>
            <a:picLocks noChangeAspect="1"/>
          </p:cNvPicPr>
          <p:nvPr/>
        </p:nvPicPr>
        <p:blipFill>
          <a:blip r:embed="rId9">
            <a:clrChange>
              <a:clrFrom>
                <a:srgbClr val="FFFFFF"/>
              </a:clrFrom>
              <a:clrTo>
                <a:srgbClr val="FFFFFF">
                  <a:alpha val="0"/>
                </a:srgbClr>
              </a:clrTo>
            </a:clrChange>
          </a:blip>
          <a:stretch>
            <a:fillRect/>
          </a:stretch>
        </p:blipFill>
        <p:spPr>
          <a:xfrm>
            <a:off x="5591917" y="4281635"/>
            <a:ext cx="478639" cy="556418"/>
          </a:xfrm>
          <a:prstGeom prst="rect">
            <a:avLst/>
          </a:prstGeom>
        </p:spPr>
      </p:pic>
      <p:sp>
        <p:nvSpPr>
          <p:cNvPr id="41" name="Oval 40"/>
          <p:cNvSpPr/>
          <p:nvPr/>
        </p:nvSpPr>
        <p:spPr>
          <a:xfrm>
            <a:off x="6720558" y="410931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2" name="Resim 41"/>
          <p:cNvPicPr>
            <a:picLocks noChangeAspect="1"/>
          </p:cNvPicPr>
          <p:nvPr/>
        </p:nvPicPr>
        <p:blipFill>
          <a:blip r:embed="rId10">
            <a:clrChange>
              <a:clrFrom>
                <a:srgbClr val="FFFFFF"/>
              </a:clrFrom>
              <a:clrTo>
                <a:srgbClr val="FFFFFF">
                  <a:alpha val="0"/>
                </a:srgbClr>
              </a:clrTo>
            </a:clrChange>
          </a:blip>
          <a:stretch>
            <a:fillRect/>
          </a:stretch>
        </p:blipFill>
        <p:spPr>
          <a:xfrm>
            <a:off x="6834666" y="4281635"/>
            <a:ext cx="639921" cy="595636"/>
          </a:xfrm>
          <a:prstGeom prst="rect">
            <a:avLst/>
          </a:prstGeom>
        </p:spPr>
      </p:pic>
      <p:pic>
        <p:nvPicPr>
          <p:cNvPr id="25"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7406" y="268671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ikdörtgen 28"/>
          <p:cNvSpPr/>
          <p:nvPr/>
        </p:nvSpPr>
        <p:spPr>
          <a:xfrm rot="20454848">
            <a:off x="4306638" y="3126584"/>
            <a:ext cx="800881" cy="369332"/>
          </a:xfrm>
          <a:prstGeom prst="rect">
            <a:avLst/>
          </a:prstGeom>
        </p:spPr>
        <p:txBody>
          <a:bodyPr wrap="square">
            <a:spAutoFit/>
          </a:bodyPr>
          <a:lstStyle/>
          <a:p>
            <a:r>
              <a:rPr lang="tr-TR" i="1" dirty="0">
                <a:solidFill>
                  <a:srgbClr val="252831"/>
                </a:solidFill>
              </a:rPr>
              <a:t>Liste</a:t>
            </a:r>
          </a:p>
        </p:txBody>
      </p:sp>
      <p:sp>
        <p:nvSpPr>
          <p:cNvPr id="30" name="Dikdörtgen 29"/>
          <p:cNvSpPr/>
          <p:nvPr/>
        </p:nvSpPr>
        <p:spPr>
          <a:xfrm rot="20454848">
            <a:off x="4271184" y="4245325"/>
            <a:ext cx="800881" cy="338554"/>
          </a:xfrm>
          <a:prstGeom prst="rect">
            <a:avLst/>
          </a:prstGeom>
        </p:spPr>
        <p:txBody>
          <a:bodyPr wrap="square">
            <a:spAutoFit/>
          </a:bodyPr>
          <a:lstStyle/>
          <a:p>
            <a:r>
              <a:rPr lang="tr-TR" sz="1600" i="1" dirty="0">
                <a:solidFill>
                  <a:srgbClr val="252831"/>
                </a:solidFill>
              </a:rPr>
              <a:t>Rapor</a:t>
            </a:r>
          </a:p>
        </p:txBody>
      </p:sp>
      <p:pic>
        <p:nvPicPr>
          <p:cNvPr id="5" name="Resim 4"/>
          <p:cNvPicPr>
            <a:picLocks noChangeAspect="1"/>
          </p:cNvPicPr>
          <p:nvPr/>
        </p:nvPicPr>
        <p:blipFill rotWithShape="1">
          <a:blip r:embed="rId12">
            <a:clrChange>
              <a:clrFrom>
                <a:srgbClr val="FFFFFF"/>
              </a:clrFrom>
              <a:clrTo>
                <a:srgbClr val="FFFFFF">
                  <a:alpha val="0"/>
                </a:srgbClr>
              </a:clrTo>
            </a:clrChange>
            <a:duotone>
              <a:prstClr val="black"/>
              <a:schemeClr val="accent5">
                <a:tint val="45000"/>
                <a:satMod val="400000"/>
              </a:schemeClr>
            </a:duotone>
          </a:blip>
          <a:srcRect b="2882"/>
          <a:stretch/>
        </p:blipFill>
        <p:spPr>
          <a:xfrm>
            <a:off x="3444772" y="3005797"/>
            <a:ext cx="636336" cy="571114"/>
          </a:xfrm>
          <a:prstGeom prst="rect">
            <a:avLst/>
          </a:prstGeom>
        </p:spPr>
      </p:pic>
      <p:pic>
        <p:nvPicPr>
          <p:cNvPr id="31" name="Resim 30"/>
          <p:cNvPicPr>
            <a:picLocks noChangeAspect="1"/>
          </p:cNvPicPr>
          <p:nvPr/>
        </p:nvPicPr>
        <p:blipFill>
          <a:blip r:embed="rId13"/>
          <a:stretch>
            <a:fillRect/>
          </a:stretch>
        </p:blipFill>
        <p:spPr>
          <a:xfrm>
            <a:off x="297063" y="1302638"/>
            <a:ext cx="2947337" cy="4127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353" y="386418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7100" y="1414414"/>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rot="20454848">
            <a:off x="4246045" y="1837983"/>
            <a:ext cx="1106185" cy="338554"/>
          </a:xfrm>
          <a:prstGeom prst="rect">
            <a:avLst/>
          </a:prstGeom>
        </p:spPr>
        <p:txBody>
          <a:bodyPr wrap="square">
            <a:spAutoFit/>
          </a:bodyPr>
          <a:lstStyle/>
          <a:p>
            <a:r>
              <a:rPr lang="tr-TR" sz="1600" i="1" dirty="0">
                <a:solidFill>
                  <a:srgbClr val="252831"/>
                </a:solidFill>
              </a:rPr>
              <a:t>İlgi Yazı</a:t>
            </a:r>
          </a:p>
        </p:txBody>
      </p:sp>
    </p:spTree>
    <p:extLst>
      <p:ext uri="{BB962C8B-B14F-4D97-AF65-F5344CB8AC3E}">
        <p14:creationId xmlns:p14="http://schemas.microsoft.com/office/powerpoint/2010/main" val="660918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4" presetClass="emph" presetSubtype="0" fill="hold" grpId="0" nodeType="withEffect">
                                  <p:stCondLst>
                                    <p:cond delay="1500"/>
                                  </p:stCondLst>
                                  <p:iterate type="lt">
                                    <p:tmPct val="10000"/>
                                  </p:iterate>
                                  <p:childTnLst>
                                    <p:animMotion origin="layout" path="M -6.25E-7 4.07407E-6 L -6.25E-7 -0.07223 " pathEditMode="relative" rAng="0" ptsTypes="AA">
                                      <p:cBhvr>
                                        <p:cTn id="11" dur="250" accel="50000" decel="50000" autoRev="1" fill="hold">
                                          <p:stCondLst>
                                            <p:cond delay="0"/>
                                          </p:stCondLst>
                                        </p:cTn>
                                        <p:tgtEl>
                                          <p:spTgt spid="20">
                                            <p:txEl>
                                              <p:pRg st="0" end="0"/>
                                            </p:txEl>
                                          </p:spTgt>
                                        </p:tgtEl>
                                        <p:attrNameLst>
                                          <p:attrName>ppt_x</p:attrName>
                                          <p:attrName>ppt_y</p:attrName>
                                        </p:attrNameLst>
                                      </p:cBhvr>
                                      <p:rCtr x="0" y="-3611"/>
                                    </p:animMotion>
                                    <p:animRot by="1500000">
                                      <p:cBhvr>
                                        <p:cTn id="12" dur="125" fill="hold">
                                          <p:stCondLst>
                                            <p:cond delay="0"/>
                                          </p:stCondLst>
                                        </p:cTn>
                                        <p:tgtEl>
                                          <p:spTgt spid="20">
                                            <p:txEl>
                                              <p:pRg st="0" end="0"/>
                                            </p:txEl>
                                          </p:spTgt>
                                        </p:tgtEl>
                                        <p:attrNameLst>
                                          <p:attrName>r</p:attrName>
                                        </p:attrNameLst>
                                      </p:cBhvr>
                                    </p:animRot>
                                    <p:animRot by="-1500000">
                                      <p:cBhvr>
                                        <p:cTn id="13" dur="125" fill="hold">
                                          <p:stCondLst>
                                            <p:cond delay="125"/>
                                          </p:stCondLst>
                                        </p:cTn>
                                        <p:tgtEl>
                                          <p:spTgt spid="20">
                                            <p:txEl>
                                              <p:pRg st="0" end="0"/>
                                            </p:txEl>
                                          </p:spTgt>
                                        </p:tgtEl>
                                        <p:attrNameLst>
                                          <p:attrName>r</p:attrName>
                                        </p:attrNameLst>
                                      </p:cBhvr>
                                    </p:animRot>
                                    <p:animRot by="-1500000">
                                      <p:cBhvr>
                                        <p:cTn id="14" dur="125" fill="hold">
                                          <p:stCondLst>
                                            <p:cond delay="250"/>
                                          </p:stCondLst>
                                        </p:cTn>
                                        <p:tgtEl>
                                          <p:spTgt spid="20">
                                            <p:txEl>
                                              <p:pRg st="0" end="0"/>
                                            </p:txEl>
                                          </p:spTgt>
                                        </p:tgtEl>
                                        <p:attrNameLst>
                                          <p:attrName>r</p:attrName>
                                        </p:attrNameLst>
                                      </p:cBhvr>
                                    </p:animRot>
                                    <p:animRot by="1500000">
                                      <p:cBhvr>
                                        <p:cTn id="15" dur="125" fill="hold">
                                          <p:stCondLst>
                                            <p:cond delay="375"/>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9: Kurumsal Logo</a:t>
            </a:r>
          </a:p>
        </p:txBody>
      </p:sp>
      <p:sp>
        <p:nvSpPr>
          <p:cNvPr id="4" name="Dikdörtgen 3"/>
          <p:cNvSpPr/>
          <p:nvPr/>
        </p:nvSpPr>
        <p:spPr>
          <a:xfrm>
            <a:off x="1355209" y="1809302"/>
            <a:ext cx="8956895" cy="1308050"/>
          </a:xfrm>
          <a:prstGeom prst="rect">
            <a:avLst/>
          </a:prstGeom>
        </p:spPr>
        <p:txBody>
          <a:bodyPr wrap="square">
            <a:spAutoFit/>
          </a:bodyPr>
          <a:lstStyle/>
          <a:p>
            <a:pPr algn="ctr"/>
            <a:r>
              <a:rPr lang="tr-TR" sz="2400" i="1" dirty="0">
                <a:solidFill>
                  <a:schemeClr val="bg1"/>
                </a:solidFill>
              </a:rPr>
              <a:t>Resmî yazışmalarda idareler, tercihen kurumsal logo kullanabilir.</a:t>
            </a:r>
          </a:p>
          <a:p>
            <a:endParaRPr lang="tr-TR" sz="700" i="1" dirty="0">
              <a:solidFill>
                <a:schemeClr val="bg1"/>
              </a:solidFill>
            </a:endParaRPr>
          </a:p>
          <a:p>
            <a:pPr algn="ctr"/>
            <a:endParaRPr lang="tr-TR" sz="2400" b="1" i="1" dirty="0">
              <a:solidFill>
                <a:schemeClr val="bg1"/>
              </a:solidFill>
            </a:endParaRPr>
          </a:p>
          <a:p>
            <a:pPr algn="ctr"/>
            <a:r>
              <a:rPr lang="tr-TR" sz="2400" b="1" i="1" dirty="0">
                <a:solidFill>
                  <a:schemeClr val="bg1"/>
                </a:solidFill>
              </a:rPr>
              <a:t>Belge üzerinde bir ya da en fazla iki logo kullanılabilir. </a:t>
            </a:r>
            <a:endParaRPr lang="tr-TR" sz="2400" dirty="0">
              <a:solidFill>
                <a:schemeClr val="bg1"/>
              </a:solidFill>
            </a:endParaRPr>
          </a:p>
        </p:txBody>
      </p:sp>
      <p:grpSp>
        <p:nvGrpSpPr>
          <p:cNvPr id="30" name="Graphic 14">
            <a:extLst>
              <a:ext uri="{FF2B5EF4-FFF2-40B4-BE49-F238E27FC236}">
                <a16:creationId xmlns:a16="http://schemas.microsoft.com/office/drawing/2014/main" xmlns="" id="{09C6E68C-5260-4BCF-A60B-BD0034F98B09}"/>
              </a:ext>
            </a:extLst>
          </p:cNvPr>
          <p:cNvGrpSpPr/>
          <p:nvPr/>
        </p:nvGrpSpPr>
        <p:grpSpPr>
          <a:xfrm>
            <a:off x="7717091" y="3693814"/>
            <a:ext cx="4030765" cy="3164186"/>
            <a:chOff x="2444748" y="555045"/>
            <a:chExt cx="7282048" cy="5727454"/>
          </a:xfrm>
        </p:grpSpPr>
        <p:sp>
          <p:nvSpPr>
            <p:cNvPr id="31" name="Freeform: Shape 25">
              <a:extLst>
                <a:ext uri="{FF2B5EF4-FFF2-40B4-BE49-F238E27FC236}">
                  <a16:creationId xmlns:a16="http://schemas.microsoft.com/office/drawing/2014/main" xmlns="" id="{B431BF10-25BA-458D-B6D2-742CD1FDCA6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2" name="Freeform: Shape 26">
              <a:extLst>
                <a:ext uri="{FF2B5EF4-FFF2-40B4-BE49-F238E27FC236}">
                  <a16:creationId xmlns:a16="http://schemas.microsoft.com/office/drawing/2014/main" xmlns="" id="{68BA6B34-C390-4AFE-A37E-C7E6153CA2C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33" name="Freeform: Shape 27">
              <a:extLst>
                <a:ext uri="{FF2B5EF4-FFF2-40B4-BE49-F238E27FC236}">
                  <a16:creationId xmlns:a16="http://schemas.microsoft.com/office/drawing/2014/main" xmlns="" id="{C9C1B044-6444-4352-95E5-E580D57B0C4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xmlns="" id="{320CABE1-F9F8-4884-914E-22F0F47D1D0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35" name="Freeform: Shape 29">
              <a:extLst>
                <a:ext uri="{FF2B5EF4-FFF2-40B4-BE49-F238E27FC236}">
                  <a16:creationId xmlns:a16="http://schemas.microsoft.com/office/drawing/2014/main" xmlns="" id="{573B89F1-7C54-4747-893A-FA0C0DB3D87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36" name="Freeform: Shape 30">
              <a:extLst>
                <a:ext uri="{FF2B5EF4-FFF2-40B4-BE49-F238E27FC236}">
                  <a16:creationId xmlns:a16="http://schemas.microsoft.com/office/drawing/2014/main" xmlns="" id="{D44854C8-E72A-419D-8843-A429944E2FD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7" name="Freeform: Shape 31">
              <a:extLst>
                <a:ext uri="{FF2B5EF4-FFF2-40B4-BE49-F238E27FC236}">
                  <a16:creationId xmlns:a16="http://schemas.microsoft.com/office/drawing/2014/main" xmlns="" id="{A4B232D6-972F-4B76-A242-21F86A5EB51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969FB8"/>
            </a:solidFill>
            <a:ln w="9525" cap="flat">
              <a:noFill/>
              <a:prstDash val="solid"/>
              <a:miter/>
            </a:ln>
          </p:spPr>
          <p:txBody>
            <a:bodyPr rtlCol="0" anchor="ctr"/>
            <a:lstStyle/>
            <a:p>
              <a:endParaRPr lang="en-US"/>
            </a:p>
          </p:txBody>
        </p:sp>
        <p:sp>
          <p:nvSpPr>
            <p:cNvPr id="38" name="Freeform: Shape 32">
              <a:extLst>
                <a:ext uri="{FF2B5EF4-FFF2-40B4-BE49-F238E27FC236}">
                  <a16:creationId xmlns:a16="http://schemas.microsoft.com/office/drawing/2014/main" xmlns="" id="{2A9B8ED6-6FD2-4CFB-B0D3-981C9E26402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pic>
        <p:nvPicPr>
          <p:cNvPr id="20" name="Resim 19">
            <a:extLst>
              <a:ext uri="{FF2B5EF4-FFF2-40B4-BE49-F238E27FC236}">
                <a16:creationId xmlns:a16="http://schemas.microsoft.com/office/drawing/2014/main" xmlns="" id="{3E6305D8-96AF-4D80-9A81-9C7200031950}"/>
              </a:ext>
            </a:extLst>
          </p:cNvPr>
          <p:cNvPicPr>
            <a:picLocks noChangeAspect="1"/>
          </p:cNvPicPr>
          <p:nvPr/>
        </p:nvPicPr>
        <p:blipFill rotWithShape="1">
          <a:blip r:embed="rId4">
            <a:clrChange>
              <a:clrFrom>
                <a:srgbClr val="FFFFFF"/>
              </a:clrFrom>
              <a:clrTo>
                <a:srgbClr val="FFFFFF">
                  <a:alpha val="0"/>
                </a:srgbClr>
              </a:clrTo>
            </a:clrChange>
          </a:blip>
          <a:srcRect l="120" r="16005" b="-2"/>
          <a:stretch/>
        </p:blipFill>
        <p:spPr>
          <a:xfrm>
            <a:off x="8679828" y="3882492"/>
            <a:ext cx="2053655" cy="2252267"/>
          </a:xfrm>
          <a:prstGeom prst="rect">
            <a:avLst/>
          </a:prstGeom>
          <a:noFill/>
          <a:ln>
            <a:noFill/>
          </a:ln>
        </p:spPr>
      </p:pic>
      <p:pic>
        <p:nvPicPr>
          <p:cNvPr id="15" name="Resim 14"/>
          <p:cNvPicPr>
            <a:picLocks noChangeAspect="1"/>
          </p:cNvPicPr>
          <p:nvPr/>
        </p:nvPicPr>
        <p:blipFill>
          <a:blip r:embed="rId5">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372580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54"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pic>
        <p:nvPicPr>
          <p:cNvPr id="4" name="Resim 3"/>
          <p:cNvPicPr>
            <a:picLocks noChangeAspect="1"/>
          </p:cNvPicPr>
          <p:nvPr/>
        </p:nvPicPr>
        <p:blipFill>
          <a:blip r:embed="rId4"/>
          <a:stretch>
            <a:fillRect/>
          </a:stretch>
        </p:blipFill>
        <p:spPr>
          <a:xfrm>
            <a:off x="1229030" y="1679946"/>
            <a:ext cx="4909787" cy="1381035"/>
          </a:xfrm>
          <a:prstGeom prst="rect">
            <a:avLst/>
          </a:prstGeom>
          <a:ln>
            <a:noFill/>
          </a:ln>
          <a:effectLst>
            <a:outerShdw blurRad="292100" dist="139700" dir="2700000" algn="tl" rotWithShape="0">
              <a:srgbClr val="333333">
                <a:alpha val="65000"/>
              </a:srgbClr>
            </a:outerShdw>
          </a:effectLst>
        </p:spPr>
      </p:pic>
      <p:cxnSp>
        <p:nvCxnSpPr>
          <p:cNvPr id="9" name="Düz Ok Bağlayıcısı 8">
            <a:extLst>
              <a:ext uri="{FF2B5EF4-FFF2-40B4-BE49-F238E27FC236}">
                <a16:creationId xmlns:a16="http://schemas.microsoft.com/office/drawing/2014/main" xmlns="" id="{ED9A0376-3500-4F18-AAD1-D8E84FE79E59}"/>
              </a:ext>
            </a:extLst>
          </p:cNvPr>
          <p:cNvCxnSpPr>
            <a:cxnSpLocks/>
          </p:cNvCxnSpPr>
          <p:nvPr/>
        </p:nvCxnSpPr>
        <p:spPr>
          <a:xfrm>
            <a:off x="1646914" y="167244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xmlns="" id="{47B80DDC-1F58-4483-927C-62EE310604F2}"/>
              </a:ext>
            </a:extLst>
          </p:cNvPr>
          <p:cNvSpPr txBox="1"/>
          <p:nvPr/>
        </p:nvSpPr>
        <p:spPr>
          <a:xfrm>
            <a:off x="1117572" y="1318804"/>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11" name="Düz Ok Bağlayıcısı 10">
            <a:extLst>
              <a:ext uri="{FF2B5EF4-FFF2-40B4-BE49-F238E27FC236}">
                <a16:creationId xmlns:a16="http://schemas.microsoft.com/office/drawing/2014/main" xmlns="" id="{FA94FD60-822D-41CA-92F0-D2FAFF541051}"/>
              </a:ext>
            </a:extLst>
          </p:cNvPr>
          <p:cNvCxnSpPr>
            <a:cxnSpLocks/>
          </p:cNvCxnSpPr>
          <p:nvPr/>
        </p:nvCxnSpPr>
        <p:spPr>
          <a:xfrm flipH="1">
            <a:off x="1229030" y="2102615"/>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xmlns="" id="{6D168161-B015-4C1B-82FB-02C29AABF9C8}"/>
              </a:ext>
            </a:extLst>
          </p:cNvPr>
          <p:cNvSpPr txBox="1"/>
          <p:nvPr/>
        </p:nvSpPr>
        <p:spPr>
          <a:xfrm>
            <a:off x="168726" y="1858217"/>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14" name="Düz Ok Bağlayıcısı 13">
            <a:extLst>
              <a:ext uri="{FF2B5EF4-FFF2-40B4-BE49-F238E27FC236}">
                <a16:creationId xmlns:a16="http://schemas.microsoft.com/office/drawing/2014/main" xmlns="" id="{FA94FD60-822D-41CA-92F0-D2FAFF541051}"/>
              </a:ext>
            </a:extLst>
          </p:cNvPr>
          <p:cNvCxnSpPr>
            <a:cxnSpLocks/>
          </p:cNvCxnSpPr>
          <p:nvPr/>
        </p:nvCxnSpPr>
        <p:spPr>
          <a:xfrm flipH="1">
            <a:off x="5705679" y="2079183"/>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xmlns="" id="{EADA42C8-7D91-4F53-B14E-DCE58D848F27}"/>
              </a:ext>
            </a:extLst>
          </p:cNvPr>
          <p:cNvSpPr txBox="1"/>
          <p:nvPr/>
        </p:nvSpPr>
        <p:spPr>
          <a:xfrm>
            <a:off x="6065637" y="1858217"/>
            <a:ext cx="982127" cy="400110"/>
          </a:xfrm>
          <a:prstGeom prst="rect">
            <a:avLst/>
          </a:prstGeom>
          <a:noFill/>
        </p:spPr>
        <p:txBody>
          <a:bodyPr wrap="square" rtlCol="0">
            <a:spAutoFit/>
          </a:bodyPr>
          <a:lstStyle/>
          <a:p>
            <a:r>
              <a:rPr lang="tr-TR" sz="2000" b="1" dirty="0">
                <a:solidFill>
                  <a:srgbClr val="C00000"/>
                </a:solidFill>
              </a:rPr>
              <a:t>1,5 cm</a:t>
            </a:r>
          </a:p>
        </p:txBody>
      </p:sp>
      <p:pic>
        <p:nvPicPr>
          <p:cNvPr id="8" name="Resim 7"/>
          <p:cNvPicPr>
            <a:picLocks noChangeAspect="1"/>
          </p:cNvPicPr>
          <p:nvPr/>
        </p:nvPicPr>
        <p:blipFill>
          <a:blip r:embed="rId5"/>
          <a:stretch>
            <a:fillRect/>
          </a:stretch>
        </p:blipFill>
        <p:spPr>
          <a:xfrm>
            <a:off x="4093147" y="4153585"/>
            <a:ext cx="6400800" cy="923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306300"/>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10: Başlık</a:t>
            </a:r>
          </a:p>
        </p:txBody>
      </p:sp>
      <p:sp>
        <p:nvSpPr>
          <p:cNvPr id="6" name="Dikdörtgen 5"/>
          <p:cNvSpPr/>
          <p:nvPr/>
        </p:nvSpPr>
        <p:spPr>
          <a:xfrm>
            <a:off x="983373" y="1255513"/>
            <a:ext cx="8608573" cy="400110"/>
          </a:xfrm>
          <a:prstGeom prst="rect">
            <a:avLst/>
          </a:prstGeom>
        </p:spPr>
        <p:txBody>
          <a:bodyPr wrap="square">
            <a:spAutoFit/>
          </a:bodyPr>
          <a:lstStyle/>
          <a:p>
            <a:r>
              <a:rPr lang="tr-TR" sz="2000" b="1" i="1" dirty="0">
                <a:solidFill>
                  <a:schemeClr val="bg1"/>
                </a:solidFill>
              </a:rPr>
              <a:t>Başlık (antet), belgeyi gönderen idarenin adının belirtildiği bölümdür. </a:t>
            </a:r>
          </a:p>
        </p:txBody>
      </p:sp>
      <p:sp>
        <p:nvSpPr>
          <p:cNvPr id="7" name="Dikdörtgen 6"/>
          <p:cNvSpPr/>
          <p:nvPr/>
        </p:nvSpPr>
        <p:spPr>
          <a:xfrm>
            <a:off x="5203354" y="4493683"/>
            <a:ext cx="7395536"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İhtiyaç duyulursa dördüncü satırda alt birim bilgisi yazılır.</a:t>
            </a:r>
            <a:endParaRPr lang="tr-TR" sz="1600" i="1" dirty="0">
              <a:solidFill>
                <a:schemeClr val="bg1"/>
              </a:solidFill>
              <a:latin typeface="Corbel" panose="020B0503020204020204" pitchFamily="34" charset="0"/>
            </a:endParaRPr>
          </a:p>
        </p:txBody>
      </p:sp>
      <p:sp>
        <p:nvSpPr>
          <p:cNvPr id="4" name="Metin kutusu 3"/>
          <p:cNvSpPr txBox="1"/>
          <p:nvPr/>
        </p:nvSpPr>
        <p:spPr>
          <a:xfrm>
            <a:off x="725692" y="3076460"/>
            <a:ext cx="4270394" cy="2150075"/>
          </a:xfrm>
          <a:prstGeom prst="rect">
            <a:avLst/>
          </a:prstGeom>
          <a:solidFill>
            <a:schemeClr val="bg1"/>
          </a:solidFill>
        </p:spPr>
        <p:txBody>
          <a:bodyPr wrap="square" rtlCol="0">
            <a:spAutoFit/>
          </a:bodyPr>
          <a:lstStyle/>
          <a:p>
            <a:endParaRPr lang="tr-TR" dirty="0"/>
          </a:p>
        </p:txBody>
      </p:sp>
      <p:sp>
        <p:nvSpPr>
          <p:cNvPr id="67" name="Metin kutusu 66"/>
          <p:cNvSpPr txBox="1"/>
          <p:nvPr/>
        </p:nvSpPr>
        <p:spPr>
          <a:xfrm>
            <a:off x="725692" y="3551998"/>
            <a:ext cx="4270394" cy="2150075"/>
          </a:xfrm>
          <a:prstGeom prst="rect">
            <a:avLst/>
          </a:prstGeom>
          <a:solidFill>
            <a:schemeClr val="bg1"/>
          </a:solidFill>
        </p:spPr>
        <p:txBody>
          <a:bodyPr wrap="square" rtlCol="0">
            <a:spAutoFit/>
          </a:bodyPr>
          <a:lstStyle/>
          <a:p>
            <a:endParaRPr lang="tr-TR" dirty="0"/>
          </a:p>
        </p:txBody>
      </p:sp>
      <p:sp>
        <p:nvSpPr>
          <p:cNvPr id="49" name="Metin kutusu 48"/>
          <p:cNvSpPr txBox="1"/>
          <p:nvPr/>
        </p:nvSpPr>
        <p:spPr>
          <a:xfrm>
            <a:off x="661776" y="3610292"/>
            <a:ext cx="4364333" cy="1508105"/>
          </a:xfrm>
          <a:prstGeom prst="rect">
            <a:avLst/>
          </a:prstGeom>
          <a:noFill/>
          <a:ln>
            <a:noFill/>
          </a:ln>
        </p:spPr>
        <p:txBody>
          <a:bodyPr wrap="square" rtlCol="0">
            <a:spAutoFit/>
          </a:bodyPr>
          <a:lstStyle/>
          <a:p>
            <a:pPr algn="ctr"/>
            <a:r>
              <a:rPr lang="tr-TR" dirty="0">
                <a:latin typeface="Times New Roman" panose="02020603050405020304" pitchFamily="18" charset="0"/>
                <a:cs typeface="Times New Roman" panose="02020603050405020304" pitchFamily="18" charset="0"/>
              </a:rPr>
              <a:t>T.C.</a:t>
            </a:r>
          </a:p>
          <a:p>
            <a:pPr algn="ctr"/>
            <a:r>
              <a:rPr lang="tr-TR" dirty="0">
                <a:latin typeface="Times New Roman" panose="02020603050405020304" pitchFamily="18" charset="0"/>
                <a:cs typeface="Times New Roman" panose="02020603050405020304" pitchFamily="18" charset="0"/>
              </a:rPr>
              <a:t>CUMHURBAŞKANLIĞI</a:t>
            </a:r>
          </a:p>
          <a:p>
            <a:pPr algn="ctr"/>
            <a:r>
              <a:rPr lang="tr-TR" dirty="0">
                <a:latin typeface="Times New Roman" panose="02020603050405020304" pitchFamily="18" charset="0"/>
                <a:cs typeface="Times New Roman" panose="02020603050405020304" pitchFamily="18" charset="0"/>
              </a:rPr>
              <a:t>Strateji ve Bütçe Başkanlığı</a:t>
            </a:r>
          </a:p>
          <a:p>
            <a:pPr algn="ctr"/>
            <a:r>
              <a:rPr lang="tr-TR" dirty="0">
                <a:latin typeface="Times New Roman" panose="02020603050405020304" pitchFamily="18" charset="0"/>
                <a:cs typeface="Times New Roman" panose="02020603050405020304" pitchFamily="18" charset="0"/>
              </a:rPr>
              <a:t>Yönetim Hizmetleri Genel Müdürlüğü</a:t>
            </a:r>
          </a:p>
          <a:p>
            <a:pPr algn="ctr"/>
            <a:endParaRPr lang="tr-TR" sz="2000" dirty="0">
              <a:latin typeface="Times New Roman" panose="02020603050405020304" pitchFamily="18" charset="0"/>
              <a:cs typeface="Times New Roman" panose="02020603050405020304" pitchFamily="18" charset="0"/>
            </a:endParaRPr>
          </a:p>
        </p:txBody>
      </p:sp>
      <p:sp>
        <p:nvSpPr>
          <p:cNvPr id="50" name="Google Shape;366;p34"/>
          <p:cNvSpPr/>
          <p:nvPr/>
        </p:nvSpPr>
        <p:spPr>
          <a:xfrm>
            <a:off x="548447" y="2895031"/>
            <a:ext cx="4590992" cy="346401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2">
              <a:lumMod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968169" y="1801324"/>
            <a:ext cx="8342540" cy="646331"/>
          </a:xfrm>
          <a:prstGeom prst="rect">
            <a:avLst/>
          </a:prstGeom>
        </p:spPr>
        <p:txBody>
          <a:bodyPr wrap="square">
            <a:spAutoFit/>
          </a:bodyPr>
          <a:lstStyle/>
          <a:p>
            <a:pPr marL="342900" indent="-342900" algn="just">
              <a:buFont typeface="Wingdings" panose="05000000000000000000" pitchFamily="2" charset="2"/>
              <a:buChar char="§"/>
            </a:pPr>
            <a:r>
              <a:rPr lang="tr-TR" i="1" dirty="0">
                <a:solidFill>
                  <a:schemeClr val="bg1"/>
                </a:solidFill>
              </a:rPr>
              <a:t>Başlık </a:t>
            </a:r>
            <a:r>
              <a:rPr lang="tr-TR" b="1" i="1" dirty="0">
                <a:solidFill>
                  <a:srgbClr val="C00000"/>
                </a:solidFill>
              </a:rPr>
              <a:t>en fazla 4 satırdan</a:t>
            </a:r>
            <a:r>
              <a:rPr lang="tr-TR" i="1" dirty="0">
                <a:solidFill>
                  <a:srgbClr val="C00000"/>
                </a:solidFill>
              </a:rPr>
              <a:t> </a:t>
            </a:r>
            <a:r>
              <a:rPr lang="tr-TR" i="1" dirty="0">
                <a:solidFill>
                  <a:schemeClr val="bg1"/>
                </a:solidFill>
              </a:rPr>
              <a:t>oluşmalı ve idare/birim isimleri kuruluş kanunu ve/veya Cumhurbaşkanlığı Kararnamesi’nde belirtilen şekliyle yazılmalıdır. </a:t>
            </a:r>
          </a:p>
        </p:txBody>
      </p:sp>
      <p:sp>
        <p:nvSpPr>
          <p:cNvPr id="8" name="Dikdörtgen 7"/>
          <p:cNvSpPr/>
          <p:nvPr/>
        </p:nvSpPr>
        <p:spPr>
          <a:xfrm>
            <a:off x="5542642" y="3013667"/>
            <a:ext cx="6746789" cy="369332"/>
          </a:xfrm>
          <a:prstGeom prst="rect">
            <a:avLst/>
          </a:prstGeom>
        </p:spPr>
        <p:txBody>
          <a:bodyPr wrap="square">
            <a:spAutoFit/>
          </a:bodyPr>
          <a:lstStyle/>
          <a:p>
            <a:pPr algn="just"/>
            <a:r>
              <a:rPr lang="tr-TR" dirty="0">
                <a:latin typeface="Corbel" panose="020B0503020204020204" pitchFamily="34" charset="0"/>
                <a:cs typeface="Times New Roman" panose="02020603050405020304" pitchFamily="18" charset="0"/>
              </a:rPr>
              <a:t>Başlık, belgenin yazı alanının üst kısmına </a:t>
            </a:r>
            <a:r>
              <a:rPr lang="tr-TR" b="1" dirty="0">
                <a:latin typeface="Corbel" panose="020B0503020204020204" pitchFamily="34" charset="0"/>
                <a:cs typeface="Times New Roman" panose="02020603050405020304" pitchFamily="18" charset="0"/>
              </a:rPr>
              <a:t>ortalanarak</a:t>
            </a:r>
            <a:r>
              <a:rPr lang="tr-TR" dirty="0">
                <a:latin typeface="Corbel" panose="020B0503020204020204" pitchFamily="34" charset="0"/>
                <a:cs typeface="Times New Roman" panose="02020603050405020304" pitchFamily="18" charset="0"/>
              </a:rPr>
              <a:t> yazılır: </a:t>
            </a:r>
          </a:p>
        </p:txBody>
      </p:sp>
      <p:sp>
        <p:nvSpPr>
          <p:cNvPr id="9" name="Sağ Ok 8"/>
          <p:cNvSpPr/>
          <p:nvPr/>
        </p:nvSpPr>
        <p:spPr>
          <a:xfrm>
            <a:off x="3295135" y="3721655"/>
            <a:ext cx="2463114" cy="156376"/>
          </a:xfrm>
          <a:prstGeom prst="rightArrow">
            <a:avLst/>
          </a:prstGeom>
          <a:solidFill>
            <a:srgbClr val="B624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5758249" y="3631421"/>
            <a:ext cx="2924390" cy="338554"/>
          </a:xfrm>
          <a:prstGeom prst="rect">
            <a:avLst/>
          </a:prstGeom>
        </p:spPr>
        <p:txBody>
          <a:bodyPr wrap="none">
            <a:spAutoFit/>
          </a:bodyPr>
          <a:lstStyle/>
          <a:p>
            <a:r>
              <a:rPr lang="tr-TR" sz="1600" i="1" dirty="0">
                <a:latin typeface="Corbel" panose="020B0503020204020204" pitchFamily="34" charset="0"/>
                <a:cs typeface="Times New Roman" panose="02020603050405020304" pitchFamily="18" charset="0"/>
              </a:rPr>
              <a:t>İlk satıra “</a:t>
            </a:r>
            <a:r>
              <a:rPr lang="tr-TR" sz="1600" b="1" i="1" dirty="0">
                <a:latin typeface="Corbel" panose="020B0503020204020204" pitchFamily="34" charset="0"/>
                <a:cs typeface="Times New Roman" panose="02020603050405020304" pitchFamily="18" charset="0"/>
              </a:rPr>
              <a:t>T.C.</a:t>
            </a:r>
            <a:r>
              <a:rPr lang="tr-TR" sz="1600" i="1" dirty="0">
                <a:latin typeface="Corbel" panose="020B0503020204020204" pitchFamily="34" charset="0"/>
                <a:cs typeface="Times New Roman" panose="02020603050405020304" pitchFamily="18" charset="0"/>
              </a:rPr>
              <a:t>” kısaltması yazılır.</a:t>
            </a:r>
            <a:endParaRPr lang="tr-TR" sz="1600" i="1" dirty="0">
              <a:latin typeface="Corbel" panose="020B0503020204020204" pitchFamily="34" charset="0"/>
            </a:endParaRPr>
          </a:p>
        </p:txBody>
      </p:sp>
      <p:sp>
        <p:nvSpPr>
          <p:cNvPr id="68" name="Sağ Ok 67"/>
          <p:cNvSpPr/>
          <p:nvPr/>
        </p:nvSpPr>
        <p:spPr>
          <a:xfrm>
            <a:off x="4298557" y="3987332"/>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755955" y="3935128"/>
            <a:ext cx="6705599" cy="338554"/>
          </a:xfrm>
          <a:prstGeom prst="rect">
            <a:avLst/>
          </a:prstGeom>
        </p:spPr>
        <p:txBody>
          <a:bodyPr wrap="square">
            <a:spAutoFit/>
          </a:bodyPr>
          <a:lstStyle/>
          <a:p>
            <a:r>
              <a:rPr lang="tr-TR" sz="1600" i="1" dirty="0">
                <a:latin typeface="Corbel" panose="020B0503020204020204" pitchFamily="34" charset="0"/>
                <a:cs typeface="Times New Roman" panose="02020603050405020304" pitchFamily="18" charset="0"/>
              </a:rPr>
              <a:t>İkinci satıra idarenin/bağlı veya ilgili idarenin adı </a:t>
            </a:r>
            <a:r>
              <a:rPr lang="tr-TR" sz="1600" b="1" i="1" dirty="0">
                <a:latin typeface="Corbel" panose="020B0503020204020204" pitchFamily="34" charset="0"/>
                <a:cs typeface="Times New Roman" panose="02020603050405020304" pitchFamily="18" charset="0"/>
              </a:rPr>
              <a:t>büyük harflerle </a:t>
            </a:r>
            <a:r>
              <a:rPr lang="tr-TR" sz="1600" i="1" dirty="0">
                <a:latin typeface="Corbel" panose="020B0503020204020204" pitchFamily="34" charset="0"/>
                <a:cs typeface="Times New Roman" panose="02020603050405020304" pitchFamily="18" charset="0"/>
              </a:rPr>
              <a:t>yazılır.</a:t>
            </a:r>
            <a:endParaRPr lang="tr-TR" sz="1600" i="1" dirty="0">
              <a:latin typeface="Corbel" panose="020B0503020204020204" pitchFamily="34" charset="0"/>
            </a:endParaRPr>
          </a:p>
        </p:txBody>
      </p:sp>
      <p:sp>
        <p:nvSpPr>
          <p:cNvPr id="12" name="Dikdörtgen 11"/>
          <p:cNvSpPr/>
          <p:nvPr/>
        </p:nvSpPr>
        <p:spPr>
          <a:xfrm>
            <a:off x="5173331" y="4194949"/>
            <a:ext cx="6810650"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Üçüncü satıra birimin adı </a:t>
            </a:r>
            <a:r>
              <a:rPr lang="tr-TR" sz="1600" b="1" i="1" dirty="0">
                <a:latin typeface="Corbel" panose="020B0503020204020204" pitchFamily="34" charset="0"/>
                <a:cs typeface="Times New Roman" panose="02020603050405020304" pitchFamily="18" charset="0"/>
              </a:rPr>
              <a:t>ilk harfleri büyük diğerleri küçük </a:t>
            </a:r>
            <a:r>
              <a:rPr lang="tr-TR" sz="1600" i="1" dirty="0">
                <a:latin typeface="Corbel" panose="020B0503020204020204" pitchFamily="34" charset="0"/>
                <a:cs typeface="Times New Roman" panose="02020603050405020304" pitchFamily="18" charset="0"/>
              </a:rPr>
              <a:t>yazılır. </a:t>
            </a:r>
          </a:p>
        </p:txBody>
      </p:sp>
      <p:sp>
        <p:nvSpPr>
          <p:cNvPr id="69" name="Sağ Ok 68"/>
          <p:cNvSpPr/>
          <p:nvPr/>
        </p:nvSpPr>
        <p:spPr>
          <a:xfrm>
            <a:off x="4296263" y="4283720"/>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Sağ Ok 69"/>
          <p:cNvSpPr/>
          <p:nvPr/>
        </p:nvSpPr>
        <p:spPr>
          <a:xfrm>
            <a:off x="4659752" y="4534999"/>
            <a:ext cx="1087204"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0099071"/>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235223" y="174444"/>
            <a:ext cx="812423" cy="786314"/>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9" name="Dikdörtgen 38"/>
          <p:cNvSpPr/>
          <p:nvPr/>
        </p:nvSpPr>
        <p:spPr>
          <a:xfrm>
            <a:off x="0" y="2919109"/>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1229030" y="1396820"/>
            <a:ext cx="8269623" cy="4708981"/>
          </a:xfrm>
          <a:prstGeom prst="rect">
            <a:avLst/>
          </a:prstGeom>
          <a:noFill/>
        </p:spPr>
        <p:txBody>
          <a:bodyPr wrap="square" rtlCol="0">
            <a:spAutoFit/>
          </a:bodyPr>
          <a:lstStyle/>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Merkezi Teşkilat </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Bağlı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İlgili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İlişkili İdare</a:t>
            </a:r>
          </a:p>
          <a:p>
            <a:pPr marL="285750" indent="-285750">
              <a:lnSpc>
                <a:spcPct val="150000"/>
              </a:lnSpc>
              <a:buClr>
                <a:srgbClr val="C3A32D"/>
              </a:buClr>
              <a:buFont typeface="Wingdings" panose="05000000000000000000" pitchFamily="2" charset="2"/>
              <a:buChar char="Ø"/>
            </a:pPr>
            <a:r>
              <a:rPr lang="tr-TR" sz="2000" b="1" dirty="0">
                <a:latin typeface="Candara" panose="020E0502030303020204" pitchFamily="34" charset="0"/>
              </a:rPr>
              <a:t>Yerinden Yönetim İdaresi </a:t>
            </a:r>
          </a:p>
          <a:p>
            <a:pPr marL="285750" indent="-285750">
              <a:lnSpc>
                <a:spcPct val="150000"/>
              </a:lnSpc>
              <a:buClr>
                <a:srgbClr val="C3A32D"/>
              </a:buClr>
              <a:buFont typeface="Wingdings" panose="05000000000000000000" pitchFamily="2" charset="2"/>
              <a:buChar char="Ø"/>
            </a:pPr>
            <a:r>
              <a:rPr lang="tr-TR" sz="2000" dirty="0" smtClean="0">
                <a:latin typeface="Candara" panose="020E0502030303020204" pitchFamily="34" charset="0"/>
              </a:rPr>
              <a:t>İl </a:t>
            </a:r>
            <a:r>
              <a:rPr lang="tr-TR" sz="2000" dirty="0">
                <a:latin typeface="Candara" panose="020E0502030303020204" pitchFamily="34" charset="0"/>
              </a:rPr>
              <a:t>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İlçe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Bölge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Doğrudan Merkezî Teşkilata Bağlı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Dış Temsilcilik</a:t>
            </a:r>
            <a:endParaRPr lang="tr-TR" dirty="0"/>
          </a:p>
        </p:txBody>
      </p:sp>
      <p:pic>
        <p:nvPicPr>
          <p:cNvPr id="3076" name="Picture 4" descr="Government icon black single building icon from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846"/>
          <a:stretch/>
        </p:blipFill>
        <p:spPr bwMode="auto">
          <a:xfrm>
            <a:off x="7458730" y="1750499"/>
            <a:ext cx="3664519" cy="3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3012"/>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defRPr/>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defRPr/>
            </a:pPr>
            <a:r>
              <a:rPr lang="tr-TR" sz="2000" b="1" dirty="0">
                <a:solidFill>
                  <a:srgbClr val="252831">
                    <a:lumMod val="90000"/>
                    <a:lumOff val="10000"/>
                  </a:srgb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1209366" y="916835"/>
            <a:ext cx="9216706"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tr-TR" sz="2400" b="1" i="1" dirty="0">
                <a:ln/>
                <a:solidFill>
                  <a:srgbClr val="1B9FB1"/>
                </a:solidFill>
              </a:rPr>
              <a:t>Yerinden Yönetim İdaresi </a:t>
            </a:r>
            <a:r>
              <a:rPr lang="tr-TR" sz="2400" b="1" i="1" dirty="0" smtClean="0">
                <a:ln/>
                <a:solidFill>
                  <a:srgbClr val="1B9FB1"/>
                </a:solidFill>
              </a:rPr>
              <a:t>(Üniversiteler)</a:t>
            </a:r>
            <a:endParaRPr lang="tr-TR" sz="2400" b="1" i="1" dirty="0">
              <a:ln/>
              <a:solidFill>
                <a:srgbClr val="1B9FB1"/>
              </a:solidFill>
            </a:endParaRPr>
          </a:p>
        </p:txBody>
      </p:sp>
      <p:sp>
        <p:nvSpPr>
          <p:cNvPr id="39" name="Dikdörtgen 38"/>
          <p:cNvSpPr/>
          <p:nvPr/>
        </p:nvSpPr>
        <p:spPr>
          <a:xfrm>
            <a:off x="0" y="3858946"/>
            <a:ext cx="12192000" cy="322732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FFFFFF"/>
              </a:solidFill>
            </a:endParaRPr>
          </a:p>
        </p:txBody>
      </p:sp>
      <p:graphicFrame>
        <p:nvGraphicFramePr>
          <p:cNvPr id="154" name="Tablo 153"/>
          <p:cNvGraphicFramePr>
            <a:graphicFrameLocks noGrp="1"/>
          </p:cNvGraphicFramePr>
          <p:nvPr>
            <p:extLst>
              <p:ext uri="{D42A27DB-BD31-4B8C-83A1-F6EECF244321}">
                <p14:modId xmlns:p14="http://schemas.microsoft.com/office/powerpoint/2010/main" val="2228261784"/>
              </p:ext>
            </p:extLst>
          </p:nvPr>
        </p:nvGraphicFramePr>
        <p:xfrm>
          <a:off x="326289" y="1281649"/>
          <a:ext cx="5372976" cy="5296811"/>
        </p:xfrm>
        <a:graphic>
          <a:graphicData uri="http://schemas.openxmlformats.org/drawingml/2006/table">
            <a:tbl>
              <a:tblPr firstRow="1" bandRow="1"/>
              <a:tblGrid>
                <a:gridCol w="5372976">
                  <a:extLst>
                    <a:ext uri="{9D8B030D-6E8A-4147-A177-3AD203B41FA5}">
                      <a16:colId xmlns:a16="http://schemas.microsoft.com/office/drawing/2014/main" xmlns="" val="20000"/>
                    </a:ext>
                  </a:extLst>
                </a:gridCol>
              </a:tblGrid>
              <a:tr h="583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dirty="0">
                          <a:ln>
                            <a:solidFill>
                              <a:srgbClr val="FF0000"/>
                            </a:solidFill>
                          </a:ln>
                          <a:solidFill>
                            <a:srgbClr val="C00000"/>
                          </a:solidFill>
                        </a:rPr>
                        <a:t>Yanlış Kullanım </a:t>
                      </a:r>
                    </a:p>
                  </a:txBody>
                  <a:tcPr anchor="b">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AVRASYA ÜNİVERSİTESİ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REKTÖRLÜK</a:t>
                      </a:r>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 MAKAMI</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SAĞLIK</a:t>
                      </a: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 FAKÜLTESİ DEKANLIĞI</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9470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ANTALYA BİLİM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Genel Sekreterlik</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947015">
                <a:tc>
                  <a:txBody>
                    <a:body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Rektörlük Yazı İşleri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54815110"/>
                  </a:ext>
                </a:extLst>
              </a:tr>
              <a:tr h="947015">
                <a:tc>
                  <a:txBody>
                    <a:bodyPr/>
                    <a:lstStyle/>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İdari Personel Şube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82508906"/>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4056713195"/>
              </p:ext>
            </p:extLst>
          </p:nvPr>
        </p:nvGraphicFramePr>
        <p:xfrm>
          <a:off x="6025554" y="1281649"/>
          <a:ext cx="4963297" cy="5826792"/>
        </p:xfrm>
        <a:graphic>
          <a:graphicData uri="http://schemas.openxmlformats.org/drawingml/2006/table">
            <a:tbl>
              <a:tblPr firstRow="1" bandRow="1"/>
              <a:tblGrid>
                <a:gridCol w="4963297">
                  <a:extLst>
                    <a:ext uri="{9D8B030D-6E8A-4147-A177-3AD203B41FA5}">
                      <a16:colId xmlns:a16="http://schemas.microsoft.com/office/drawing/2014/main" xmlns="" val="20000"/>
                    </a:ext>
                  </a:extLst>
                </a:gridCol>
              </a:tblGrid>
              <a:tr h="58757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cap="none" spc="0" dirty="0">
                          <a:ln/>
                          <a:solidFill>
                            <a:srgbClr val="00B050"/>
                          </a:solidFill>
                          <a:effectLst/>
                        </a:rPr>
                        <a:t>Doğru Kullanım </a:t>
                      </a:r>
                    </a:p>
                  </a:txBody>
                  <a:tcPr anchor="b">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AVRASYA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BİLECİK ŞEYH EDEBALİ ÜNİVERSİTESİ REKTÖRLÜĞÜ</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Sağlık Fakültesi Dekanlığı</a:t>
                      </a:r>
                    </a:p>
                    <a:p>
                      <a:pPr algn="ctr"/>
                      <a:r>
                        <a:rPr lang="tr-TR" sz="1400" b="0" cap="none" spc="0" baseline="0" dirty="0" smtClean="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9401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ANTALYA BİLİM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Kütüphane ve Dokümantasyon Müdürlüğü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Yazı İşleri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972981">
                <a:tc>
                  <a:txBody>
                    <a:bodyPr/>
                    <a:lstStyle/>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76264984"/>
                  </a:ext>
                </a:extLst>
              </a:tr>
              <a:tr h="509233">
                <a:tc>
                  <a:txBody>
                    <a:bodyPr/>
                    <a:lstStyle/>
                    <a:p>
                      <a:endParaRPr lang="tr-TR" sz="2000"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6892780"/>
                  </a:ext>
                </a:extLst>
              </a:tr>
            </a:tbl>
          </a:graphicData>
        </a:graphic>
      </p:graphicFrame>
    </p:spTree>
    <p:extLst>
      <p:ext uri="{BB962C8B-B14F-4D97-AF65-F5344CB8AC3E}">
        <p14:creationId xmlns:p14="http://schemas.microsoft.com/office/powerpoint/2010/main" val="3826405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4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110215" y="3577507"/>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Merkezî Teşkilat</a:t>
            </a:r>
          </a:p>
        </p:txBody>
      </p:sp>
      <p:sp>
        <p:nvSpPr>
          <p:cNvPr id="39" name="Dikdörtgen 38"/>
          <p:cNvSpPr/>
          <p:nvPr/>
        </p:nvSpPr>
        <p:spPr>
          <a:xfrm>
            <a:off x="0" y="3966351"/>
            <a:ext cx="12315568"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4" name="Tablo 153"/>
          <p:cNvGraphicFramePr>
            <a:graphicFrameLocks noGrp="1"/>
          </p:cNvGraphicFramePr>
          <p:nvPr>
            <p:extLst>
              <p:ext uri="{D42A27DB-BD31-4B8C-83A1-F6EECF244321}">
                <p14:modId xmlns:p14="http://schemas.microsoft.com/office/powerpoint/2010/main" val="4018070549"/>
              </p:ext>
            </p:extLst>
          </p:nvPr>
        </p:nvGraphicFramePr>
        <p:xfrm>
          <a:off x="1189616" y="4007216"/>
          <a:ext cx="4553468" cy="2296437"/>
        </p:xfrm>
        <a:graphic>
          <a:graphicData uri="http://schemas.openxmlformats.org/drawingml/2006/table">
            <a:tbl>
              <a:tblPr firstRow="1" bandRow="1"/>
              <a:tblGrid>
                <a:gridCol w="4553468">
                  <a:extLst>
                    <a:ext uri="{9D8B030D-6E8A-4147-A177-3AD203B41FA5}">
                      <a16:colId xmlns:a16="http://schemas.microsoft.com/office/drawing/2014/main" xmlns="" val="20000"/>
                    </a:ext>
                  </a:extLst>
                </a:gridCol>
              </a:tblGrid>
              <a:tr h="42762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dirty="0">
                          <a:ln>
                            <a:solidFill>
                              <a:srgbClr val="FF0000"/>
                            </a:solidFill>
                          </a:ln>
                          <a:solidFill>
                            <a:srgbClr val="C00000"/>
                          </a:solidFill>
                          <a:latin typeface="+mj-lt"/>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9078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ARAŞTIRMA VE EĞİTİM GENEL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934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PERSONEL GENEL MÜDÜRLÜĞÜ</a:t>
                      </a:r>
                    </a:p>
                    <a:p>
                      <a:pPr algn="ct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05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sz="2000"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2211186215"/>
              </p:ext>
            </p:extLst>
          </p:nvPr>
        </p:nvGraphicFramePr>
        <p:xfrm>
          <a:off x="6157784" y="4039442"/>
          <a:ext cx="4126535" cy="1834996"/>
        </p:xfrm>
        <a:graphic>
          <a:graphicData uri="http://schemas.openxmlformats.org/drawingml/2006/table">
            <a:tbl>
              <a:tblPr firstRow="1" bandRow="1"/>
              <a:tblGrid>
                <a:gridCol w="4126535">
                  <a:extLst>
                    <a:ext uri="{9D8B030D-6E8A-4147-A177-3AD203B41FA5}">
                      <a16:colId xmlns:a16="http://schemas.microsoft.com/office/drawing/2014/main" xmlns="" val="20000"/>
                    </a:ext>
                  </a:extLst>
                </a:gridCol>
              </a:tblGrid>
              <a:tr h="37195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cap="none" spc="0" dirty="0">
                          <a:ln/>
                          <a:solidFill>
                            <a:srgbClr val="00B050"/>
                          </a:solidFill>
                          <a:effectLst/>
                          <a:latin typeface="+mj-l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Araştırma ve Eğitim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smtClean="0">
                          <a:ln>
                            <a:noFill/>
                          </a:ln>
                          <a:solidFill>
                            <a:schemeClr val="tx1"/>
                          </a:solidFill>
                          <a:effectLst/>
                          <a:latin typeface="Times New Roman" panose="02020603050405020304" pitchFamily="18" charset="0"/>
                          <a:cs typeface="Times New Roman" panose="02020603050405020304" pitchFamily="18" charset="0"/>
                        </a:rPr>
                        <a:t>T.C</a:t>
                      </a: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DIŞİŞLERİ BAKANLIĞI</a:t>
                      </a:r>
                    </a:p>
                    <a:p>
                      <a:pPr algn="ct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Personel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
        <p:nvSpPr>
          <p:cNvPr id="8" name="Dikdörtgen 7">
            <a:extLst>
              <a:ext uri="{FF2B5EF4-FFF2-40B4-BE49-F238E27FC236}">
                <a16:creationId xmlns:a16="http://schemas.microsoft.com/office/drawing/2014/main" xmlns="" id="{BEA76912-F015-4548-9884-9B36E46AD07C}"/>
              </a:ext>
            </a:extLst>
          </p:cNvPr>
          <p:cNvSpPr/>
          <p:nvPr/>
        </p:nvSpPr>
        <p:spPr>
          <a:xfrm>
            <a:off x="110215" y="138192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Yerinden Yönetim İdaresi (İlçe Belediyeleri)</a:t>
            </a:r>
          </a:p>
        </p:txBody>
      </p:sp>
      <p:graphicFrame>
        <p:nvGraphicFramePr>
          <p:cNvPr id="9" name="Tablo 8">
            <a:extLst>
              <a:ext uri="{FF2B5EF4-FFF2-40B4-BE49-F238E27FC236}">
                <a16:creationId xmlns:a16="http://schemas.microsoft.com/office/drawing/2014/main" xmlns="" id="{8F8CD31B-70EF-4EC7-A0F9-AB6D4EFE7F8F}"/>
              </a:ext>
            </a:extLst>
          </p:cNvPr>
          <p:cNvGraphicFramePr>
            <a:graphicFrameLocks noGrp="1"/>
          </p:cNvGraphicFramePr>
          <p:nvPr>
            <p:extLst>
              <p:ext uri="{D42A27DB-BD31-4B8C-83A1-F6EECF244321}">
                <p14:modId xmlns:p14="http://schemas.microsoft.com/office/powerpoint/2010/main" val="1031803293"/>
              </p:ext>
            </p:extLst>
          </p:nvPr>
        </p:nvGraphicFramePr>
        <p:xfrm>
          <a:off x="1189616" y="1980891"/>
          <a:ext cx="4553468" cy="1656144"/>
        </p:xfrm>
        <a:graphic>
          <a:graphicData uri="http://schemas.openxmlformats.org/drawingml/2006/table">
            <a:tbl>
              <a:tblPr firstRow="1" bandRow="1"/>
              <a:tblGrid>
                <a:gridCol w="455346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10" name="Tablo 9">
            <a:extLst>
              <a:ext uri="{FF2B5EF4-FFF2-40B4-BE49-F238E27FC236}">
                <a16:creationId xmlns:a16="http://schemas.microsoft.com/office/drawing/2014/main" xmlns="" id="{88386276-5252-4826-8FCB-2168A78AF301}"/>
              </a:ext>
            </a:extLst>
          </p:cNvPr>
          <p:cNvGraphicFramePr>
            <a:graphicFrameLocks noGrp="1"/>
          </p:cNvGraphicFramePr>
          <p:nvPr>
            <p:extLst>
              <p:ext uri="{D42A27DB-BD31-4B8C-83A1-F6EECF244321}">
                <p14:modId xmlns:p14="http://schemas.microsoft.com/office/powerpoint/2010/main" val="2606065490"/>
              </p:ext>
            </p:extLst>
          </p:nvPr>
        </p:nvGraphicFramePr>
        <p:xfrm>
          <a:off x="6128176" y="1968581"/>
          <a:ext cx="4156143" cy="1713095"/>
        </p:xfrm>
        <a:graphic>
          <a:graphicData uri="http://schemas.openxmlformats.org/drawingml/2006/table">
            <a:tbl>
              <a:tblPr firstRow="1" bandRow="1"/>
              <a:tblGrid>
                <a:gridCol w="4156143">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4310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 BAŞKANLIĞI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857993073"/>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415862" y="1527673"/>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Bağlı ve İlgili İdare</a:t>
            </a:r>
          </a:p>
        </p:txBody>
      </p:sp>
      <p:sp>
        <p:nvSpPr>
          <p:cNvPr id="39" name="Dikdörtgen 38"/>
          <p:cNvSpPr/>
          <p:nvPr/>
        </p:nvSpPr>
        <p:spPr>
          <a:xfrm>
            <a:off x="68765" y="4265672"/>
            <a:ext cx="12192000" cy="303165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o 10">
            <a:extLst>
              <a:ext uri="{FF2B5EF4-FFF2-40B4-BE49-F238E27FC236}">
                <a16:creationId xmlns:a16="http://schemas.microsoft.com/office/drawing/2014/main" xmlns="" id="{BC412C8F-9E1D-48F1-9E59-00C8E2F8D07A}"/>
              </a:ext>
            </a:extLst>
          </p:cNvPr>
          <p:cNvGraphicFramePr>
            <a:graphicFrameLocks noGrp="1"/>
          </p:cNvGraphicFramePr>
          <p:nvPr>
            <p:extLst>
              <p:ext uri="{D42A27DB-BD31-4B8C-83A1-F6EECF244321}">
                <p14:modId xmlns:p14="http://schemas.microsoft.com/office/powerpoint/2010/main" val="3424262004"/>
              </p:ext>
            </p:extLst>
          </p:nvPr>
        </p:nvGraphicFramePr>
        <p:xfrm>
          <a:off x="415862" y="2537039"/>
          <a:ext cx="5497178" cy="2555304"/>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İSKİ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DOB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12" name="Tablo 11">
            <a:extLst>
              <a:ext uri="{FF2B5EF4-FFF2-40B4-BE49-F238E27FC236}">
                <a16:creationId xmlns:a16="http://schemas.microsoft.com/office/drawing/2014/main" xmlns="" id="{81074DC7-6209-44A0-BC18-864244BB266F}"/>
              </a:ext>
            </a:extLst>
          </p:cNvPr>
          <p:cNvGraphicFramePr>
            <a:graphicFrameLocks noGrp="1"/>
          </p:cNvGraphicFramePr>
          <p:nvPr>
            <p:extLst>
              <p:ext uri="{D42A27DB-BD31-4B8C-83A1-F6EECF244321}">
                <p14:modId xmlns:p14="http://schemas.microsoft.com/office/powerpoint/2010/main" val="2481162612"/>
              </p:ext>
            </p:extLst>
          </p:nvPr>
        </p:nvGraphicFramePr>
        <p:xfrm>
          <a:off x="6164765" y="2529286"/>
          <a:ext cx="5291757" cy="2597015"/>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833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300" b="0" kern="1200" cap="none" spc="0" dirty="0" smtClean="0">
                          <a:ln>
                            <a:noFill/>
                          </a:ln>
                          <a:solidFill>
                            <a:schemeClr val="tx1"/>
                          </a:solidFill>
                          <a:effectLst/>
                          <a:latin typeface="Times New Roman" panose="02020603050405020304" pitchFamily="18" charset="0"/>
                          <a:ea typeface="+mn-ea"/>
                          <a:cs typeface="Times New Roman" panose="02020603050405020304" pitchFamily="18" charset="0"/>
                        </a:rPr>
                        <a:t>T.C</a:t>
                      </a: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t>
                      </a: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İSTANBUL BÜYÜKŞEHİR BELEDİYE BAŞKANLIĞI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İstanbul Su ve Kanalizasyon İdaresi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marL="0" algn="ctr" defTabSz="914400" rtl="0" eaLnBrk="1" latinLnBrk="0" hangingPunct="1"/>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766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Devlet Opera ve Balesi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pic>
        <p:nvPicPr>
          <p:cNvPr id="8" name="Resim 7"/>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11919" y="60734"/>
            <a:ext cx="1779185" cy="1541592"/>
          </a:xfrm>
          <a:prstGeom prst="rect">
            <a:avLst/>
          </a:prstGeom>
        </p:spPr>
      </p:pic>
    </p:spTree>
    <p:extLst>
      <p:ext uri="{BB962C8B-B14F-4D97-AF65-F5344CB8AC3E}">
        <p14:creationId xmlns:p14="http://schemas.microsoft.com/office/powerpoint/2010/main" val="29306740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415862" y="1531285"/>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İlişkili İdare </a:t>
            </a:r>
          </a:p>
        </p:txBody>
      </p:sp>
      <p:sp>
        <p:nvSpPr>
          <p:cNvPr id="39" name="Dikdörtgen 38"/>
          <p:cNvSpPr/>
          <p:nvPr/>
        </p:nvSpPr>
        <p:spPr>
          <a:xfrm>
            <a:off x="0" y="3997889"/>
            <a:ext cx="12192000" cy="32015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2101348470"/>
              </p:ext>
            </p:extLst>
          </p:nvPr>
        </p:nvGraphicFramePr>
        <p:xfrm>
          <a:off x="333483" y="2625592"/>
          <a:ext cx="5497178" cy="2826171"/>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12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VE TABİİ KAYNAKLAR BAKANLIĞI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Piyasası Düzenleme Kurumu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14" name="Tablo 13">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3084495176"/>
              </p:ext>
            </p:extLst>
          </p:nvPr>
        </p:nvGraphicFramePr>
        <p:xfrm>
          <a:off x="6164144" y="2625592"/>
          <a:ext cx="5291757" cy="2862912"/>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BAŞKANLIĞI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016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84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PİYASASI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301630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9" name="Dikdörtgen 8"/>
          <p:cNvSpPr/>
          <p:nvPr/>
        </p:nvSpPr>
        <p:spPr>
          <a:xfrm>
            <a:off x="0" y="0"/>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336782" y="1639450"/>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 Taşra Teşkilatı</a:t>
            </a:r>
          </a:p>
        </p:txBody>
      </p:sp>
      <p:graphicFrame>
        <p:nvGraphicFramePr>
          <p:cNvPr id="12" name="Tablo 11">
            <a:extLst>
              <a:ext uri="{FF2B5EF4-FFF2-40B4-BE49-F238E27FC236}">
                <a16:creationId xmlns:a16="http://schemas.microsoft.com/office/drawing/2014/main" xmlns="" id="{580BDF0A-29BB-4D0D-9479-51633C5338AB}"/>
              </a:ext>
            </a:extLst>
          </p:cNvPr>
          <p:cNvGraphicFramePr>
            <a:graphicFrameLocks noGrp="1"/>
          </p:cNvGraphicFramePr>
          <p:nvPr>
            <p:extLst>
              <p:ext uri="{D42A27DB-BD31-4B8C-83A1-F6EECF244321}">
                <p14:modId xmlns:p14="http://schemas.microsoft.com/office/powerpoint/2010/main" val="1071831382"/>
              </p:ext>
            </p:extLst>
          </p:nvPr>
        </p:nvGraphicFramePr>
        <p:xfrm>
          <a:off x="336782" y="2288776"/>
          <a:ext cx="5497178" cy="1553835"/>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noProof="0"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SAĞLIK </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BAKANLIĞI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İl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15" name="Tablo 14">
            <a:extLst>
              <a:ext uri="{FF2B5EF4-FFF2-40B4-BE49-F238E27FC236}">
                <a16:creationId xmlns:a16="http://schemas.microsoft.com/office/drawing/2014/main" xmlns="" id="{5E5CDF17-BD6D-4932-9566-56FC9C15EC4A}"/>
              </a:ext>
            </a:extLst>
          </p:cNvPr>
          <p:cNvGraphicFramePr>
            <a:graphicFrameLocks noGrp="1"/>
          </p:cNvGraphicFramePr>
          <p:nvPr>
            <p:extLst>
              <p:ext uri="{D42A27DB-BD31-4B8C-83A1-F6EECF244321}">
                <p14:modId xmlns:p14="http://schemas.microsoft.com/office/powerpoint/2010/main" val="3860816787"/>
              </p:ext>
            </p:extLst>
          </p:nvPr>
        </p:nvGraphicFramePr>
        <p:xfrm>
          <a:off x="6170742" y="2295797"/>
          <a:ext cx="5291757" cy="1546814"/>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VALİLİĞİ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6" name="Dikdörtgen 15">
            <a:extLst>
              <a:ext uri="{FF2B5EF4-FFF2-40B4-BE49-F238E27FC236}">
                <a16:creationId xmlns:a16="http://schemas.microsoft.com/office/drawing/2014/main" xmlns="" id="{BEA76912-F015-4548-9884-9B36E46AD07C}"/>
              </a:ext>
            </a:extLst>
          </p:cNvPr>
          <p:cNvSpPr/>
          <p:nvPr/>
        </p:nvSpPr>
        <p:spPr>
          <a:xfrm>
            <a:off x="427399" y="399398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İlçe Taşra Teşkilatı</a:t>
            </a:r>
          </a:p>
        </p:txBody>
      </p:sp>
      <p:graphicFrame>
        <p:nvGraphicFramePr>
          <p:cNvPr id="17" name="Tablo 16">
            <a:extLst>
              <a:ext uri="{FF2B5EF4-FFF2-40B4-BE49-F238E27FC236}">
                <a16:creationId xmlns:a16="http://schemas.microsoft.com/office/drawing/2014/main" xmlns="" id="{43DDBDB2-2E9B-4CFA-A975-DB629669001A}"/>
              </a:ext>
            </a:extLst>
          </p:cNvPr>
          <p:cNvGraphicFramePr>
            <a:graphicFrameLocks noGrp="1"/>
          </p:cNvGraphicFramePr>
          <p:nvPr>
            <p:extLst>
              <p:ext uri="{D42A27DB-BD31-4B8C-83A1-F6EECF244321}">
                <p14:modId xmlns:p14="http://schemas.microsoft.com/office/powerpoint/2010/main" val="1268035895"/>
              </p:ext>
            </p:extLst>
          </p:nvPr>
        </p:nvGraphicFramePr>
        <p:xfrm>
          <a:off x="427399" y="4492414"/>
          <a:ext cx="5497178" cy="1392048"/>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dirty="0">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GAZİANTEP İL SAĞLIK MÜDÜRLÜĞÜ</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İlçe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18" name="Tablo 17">
            <a:extLst>
              <a:ext uri="{FF2B5EF4-FFF2-40B4-BE49-F238E27FC236}">
                <a16:creationId xmlns:a16="http://schemas.microsoft.com/office/drawing/2014/main" xmlns="" id="{E3409CED-BF87-45EB-A817-7DFC77288ED3}"/>
              </a:ext>
            </a:extLst>
          </p:cNvPr>
          <p:cNvGraphicFramePr>
            <a:graphicFrameLocks noGrp="1"/>
          </p:cNvGraphicFramePr>
          <p:nvPr>
            <p:extLst>
              <p:ext uri="{D42A27DB-BD31-4B8C-83A1-F6EECF244321}">
                <p14:modId xmlns:p14="http://schemas.microsoft.com/office/powerpoint/2010/main" val="3596840940"/>
              </p:ext>
            </p:extLst>
          </p:nvPr>
        </p:nvGraphicFramePr>
        <p:xfrm>
          <a:off x="6351976" y="4487479"/>
          <a:ext cx="5291757" cy="1412021"/>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64380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KAYMAKAMLIĞI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İlçe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6598473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idx="12"/>
          </p:nvPr>
        </p:nvSpPr>
        <p:spPr/>
        <p:txBody>
          <a:bodyPr/>
          <a:lstStyle/>
          <a:p>
            <a:fld id="{00000000-1234-1234-1234-123412341234}" type="slidenum">
              <a:rPr lang="en" smtClean="0">
                <a:solidFill>
                  <a:srgbClr val="68728D"/>
                </a:solidFill>
              </a:rPr>
              <a:pPr/>
              <a:t>39</a:t>
            </a:fld>
            <a:endParaRPr lang="en">
              <a:solidFill>
                <a:srgbClr val="68728D"/>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871538"/>
            <a:ext cx="7029450"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70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2481975" y="1278896"/>
            <a:ext cx="1673830" cy="659616"/>
            <a:chOff x="1966179" y="0"/>
            <a:chExt cx="1673830" cy="659616"/>
          </a:xfrm>
        </p:grpSpPr>
        <p:sp>
          <p:nvSpPr>
            <p:cNvPr id="5" name="Yuvarlatılmış Dikdörtgen 4"/>
            <p:cNvSpPr/>
            <p:nvPr/>
          </p:nvSpPr>
          <p:spPr>
            <a:xfrm>
              <a:off x="1966179" y="0"/>
              <a:ext cx="1673830" cy="65961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Yuvarlatılmış Dikdörtgen 4"/>
            <p:cNvSpPr/>
            <p:nvPr/>
          </p:nvSpPr>
          <p:spPr>
            <a:xfrm>
              <a:off x="1985498" y="19319"/>
              <a:ext cx="1635192" cy="620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Doküman</a:t>
              </a:r>
            </a:p>
          </p:txBody>
        </p:sp>
      </p:grpSp>
      <p:grpSp>
        <p:nvGrpSpPr>
          <p:cNvPr id="7" name="Grup 6"/>
          <p:cNvGrpSpPr/>
          <p:nvPr/>
        </p:nvGrpSpPr>
        <p:grpSpPr>
          <a:xfrm>
            <a:off x="2059103" y="2103417"/>
            <a:ext cx="2568664" cy="659616"/>
            <a:chOff x="2300953" y="822867"/>
            <a:chExt cx="2568664" cy="659616"/>
          </a:xfrm>
          <a:effectLst>
            <a:outerShdw blurRad="50800" dist="38100" dir="5400000" algn="t" rotWithShape="0">
              <a:prstClr val="black">
                <a:alpha val="40000"/>
              </a:prstClr>
            </a:outerShdw>
          </a:effectLst>
        </p:grpSpPr>
        <p:sp>
          <p:nvSpPr>
            <p:cNvPr id="8" name="Yuvarlatılmış Dikdörtgen 7"/>
            <p:cNvSpPr/>
            <p:nvPr/>
          </p:nvSpPr>
          <p:spPr>
            <a:xfrm>
              <a:off x="2300953" y="822867"/>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9" name="Yuvarlatılmış Dikdörtgen 6"/>
            <p:cNvSpPr/>
            <p:nvPr/>
          </p:nvSpPr>
          <p:spPr>
            <a:xfrm>
              <a:off x="2320272" y="842186"/>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Üzerinde değişiklik yapılması mümkündür.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up 9"/>
          <p:cNvGrpSpPr/>
          <p:nvPr/>
        </p:nvGrpSpPr>
        <p:grpSpPr>
          <a:xfrm>
            <a:off x="2059103" y="2927938"/>
            <a:ext cx="2568664" cy="659616"/>
            <a:chOff x="2300953" y="1647388"/>
            <a:chExt cx="2568664" cy="659616"/>
          </a:xfrm>
          <a:effectLst>
            <a:outerShdw blurRad="50800" dist="38100" dir="5400000" algn="t" rotWithShape="0">
              <a:prstClr val="black">
                <a:alpha val="40000"/>
              </a:prstClr>
            </a:outerShdw>
          </a:effectLst>
        </p:grpSpPr>
        <p:sp>
          <p:nvSpPr>
            <p:cNvPr id="11" name="Yuvarlatılmış Dikdörtgen 10"/>
            <p:cNvSpPr/>
            <p:nvPr/>
          </p:nvSpPr>
          <p:spPr>
            <a:xfrm>
              <a:off x="2300953" y="1647388"/>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2" name="Yuvarlatılmış Dikdörtgen 8"/>
            <p:cNvSpPr/>
            <p:nvPr/>
          </p:nvSpPr>
          <p:spPr>
            <a:xfrm>
              <a:off x="2320272" y="1666707"/>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Sahibi üreticisidir ve uygun gördüğü dokümanları imha edebilir.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up 12"/>
          <p:cNvGrpSpPr/>
          <p:nvPr/>
        </p:nvGrpSpPr>
        <p:grpSpPr>
          <a:xfrm>
            <a:off x="2059103" y="3668096"/>
            <a:ext cx="2568664" cy="809896"/>
            <a:chOff x="2300953" y="2471909"/>
            <a:chExt cx="2568664" cy="659616"/>
          </a:xfrm>
          <a:effectLst>
            <a:outerShdw blurRad="50800" dist="38100" dir="5400000" algn="t" rotWithShape="0">
              <a:prstClr val="black">
                <a:alpha val="40000"/>
              </a:prstClr>
            </a:outerShdw>
          </a:effectLst>
        </p:grpSpPr>
        <p:sp>
          <p:nvSpPr>
            <p:cNvPr id="14" name="Yuvarlatılmış Dikdörtgen 13"/>
            <p:cNvSpPr/>
            <p:nvPr/>
          </p:nvSpPr>
          <p:spPr>
            <a:xfrm>
              <a:off x="2300953" y="2471909"/>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5" name="Yuvarlatılmış Dikdörtgen 10"/>
            <p:cNvSpPr/>
            <p:nvPr/>
          </p:nvSpPr>
          <p:spPr>
            <a:xfrm>
              <a:off x="2320272" y="2491228"/>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Düzenlenmesi, tanımlanması ve dosyalanması üreticisinin/sahibinin sorumluluğundadır.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 15"/>
          <p:cNvGrpSpPr/>
          <p:nvPr/>
        </p:nvGrpSpPr>
        <p:grpSpPr>
          <a:xfrm>
            <a:off x="2059103" y="4576980"/>
            <a:ext cx="2568664" cy="659616"/>
            <a:chOff x="2300953" y="3296430"/>
            <a:chExt cx="2568664" cy="659616"/>
          </a:xfrm>
          <a:effectLst>
            <a:outerShdw blurRad="50800" dist="38100" dir="5400000" algn="t" rotWithShape="0">
              <a:prstClr val="black">
                <a:alpha val="40000"/>
              </a:prstClr>
            </a:outerShdw>
          </a:effectLst>
        </p:grpSpPr>
        <p:sp>
          <p:nvSpPr>
            <p:cNvPr id="17" name="Yuvarlatılmış Dikdörtgen 16"/>
            <p:cNvSpPr/>
            <p:nvPr/>
          </p:nvSpPr>
          <p:spPr>
            <a:xfrm>
              <a:off x="2300953" y="3296430"/>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18" name="Yuvarlatılmış Dikdörtgen 12"/>
            <p:cNvSpPr/>
            <p:nvPr/>
          </p:nvSpPr>
          <p:spPr>
            <a:xfrm>
              <a:off x="2320272" y="3315749"/>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Dokümanın güvenli bir şekilde depolandığından üreticisi sorumludur.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up 18"/>
          <p:cNvGrpSpPr/>
          <p:nvPr/>
        </p:nvGrpSpPr>
        <p:grpSpPr>
          <a:xfrm>
            <a:off x="2059103" y="5401501"/>
            <a:ext cx="2568664" cy="659616"/>
            <a:chOff x="2300953" y="4120951"/>
            <a:chExt cx="2568664" cy="659616"/>
          </a:xfrm>
          <a:effectLst>
            <a:outerShdw blurRad="50800" dist="38100" dir="5400000" algn="t" rotWithShape="0">
              <a:prstClr val="black">
                <a:alpha val="40000"/>
              </a:prstClr>
            </a:outerShdw>
          </a:effectLst>
        </p:grpSpPr>
        <p:sp>
          <p:nvSpPr>
            <p:cNvPr id="20" name="Yuvarlatılmış Dikdörtgen 19"/>
            <p:cNvSpPr/>
            <p:nvPr/>
          </p:nvSpPr>
          <p:spPr>
            <a:xfrm>
              <a:off x="2300953" y="4120951"/>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21" name="Yuvarlatılmış Dikdörtgen 14"/>
            <p:cNvSpPr/>
            <p:nvPr/>
          </p:nvSpPr>
          <p:spPr>
            <a:xfrm>
              <a:off x="2320272" y="4140270"/>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bir onay ve/veya kayıt sistemi içerisinde yer </a:t>
              </a:r>
              <a:r>
                <a:rPr lang="tr-TR" altLang="tr-TR" sz="1400" dirty="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almayabilir.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up 21"/>
          <p:cNvGrpSpPr/>
          <p:nvPr/>
        </p:nvGrpSpPr>
        <p:grpSpPr>
          <a:xfrm>
            <a:off x="7917608" y="1278896"/>
            <a:ext cx="1632723" cy="659616"/>
            <a:chOff x="6890325" y="0"/>
            <a:chExt cx="1632723" cy="659616"/>
          </a:xfrm>
          <a:solidFill>
            <a:srgbClr val="CEB710"/>
          </a:solidFill>
        </p:grpSpPr>
        <p:sp>
          <p:nvSpPr>
            <p:cNvPr id="23" name="Yuvarlatılmış Dikdörtgen 22"/>
            <p:cNvSpPr/>
            <p:nvPr/>
          </p:nvSpPr>
          <p:spPr>
            <a:xfrm>
              <a:off x="6890325" y="0"/>
              <a:ext cx="1632723" cy="659616"/>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4" name="Yuvarlatılmış Dikdörtgen 16"/>
            <p:cNvSpPr/>
            <p:nvPr/>
          </p:nvSpPr>
          <p:spPr>
            <a:xfrm>
              <a:off x="6909644" y="19319"/>
              <a:ext cx="1594085" cy="62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Belge</a:t>
              </a:r>
              <a:endParaRPr lang="tr-TR" sz="3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up 24"/>
          <p:cNvGrpSpPr/>
          <p:nvPr/>
        </p:nvGrpSpPr>
        <p:grpSpPr>
          <a:xfrm>
            <a:off x="7348156" y="2103345"/>
            <a:ext cx="2771625" cy="688771"/>
            <a:chOff x="7216872" y="822867"/>
            <a:chExt cx="2771625" cy="688771"/>
          </a:xfrm>
          <a:effectLst>
            <a:outerShdw blurRad="50800" dist="38100" dir="5400000" algn="t" rotWithShape="0">
              <a:prstClr val="black">
                <a:alpha val="40000"/>
              </a:prstClr>
            </a:outerShdw>
          </a:effectLst>
        </p:grpSpPr>
        <p:sp>
          <p:nvSpPr>
            <p:cNvPr id="26" name="Yuvarlatılmış Dikdörtgen 25"/>
            <p:cNvSpPr/>
            <p:nvPr/>
          </p:nvSpPr>
          <p:spPr>
            <a:xfrm>
              <a:off x="7216872" y="822867"/>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27" name="Yuvarlatılmış Dikdörtgen 18"/>
            <p:cNvSpPr/>
            <p:nvPr/>
          </p:nvSpPr>
          <p:spPr>
            <a:xfrm>
              <a:off x="7237045" y="843040"/>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İçeriğinin değiştirilmesine izin verilmez.</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 27"/>
          <p:cNvGrpSpPr/>
          <p:nvPr/>
        </p:nvGrpSpPr>
        <p:grpSpPr>
          <a:xfrm>
            <a:off x="7348156" y="2910369"/>
            <a:ext cx="2771625" cy="688771"/>
            <a:chOff x="7216872" y="1676543"/>
            <a:chExt cx="2771625" cy="688771"/>
          </a:xfrm>
          <a:effectLst>
            <a:outerShdw blurRad="50800" dist="38100" dir="5400000" algn="t" rotWithShape="0">
              <a:prstClr val="black">
                <a:alpha val="40000"/>
              </a:prstClr>
            </a:outerShdw>
          </a:effectLst>
        </p:grpSpPr>
        <p:sp>
          <p:nvSpPr>
            <p:cNvPr id="29" name="Yuvarlatılmış Dikdörtgen 28"/>
            <p:cNvSpPr/>
            <p:nvPr/>
          </p:nvSpPr>
          <p:spPr>
            <a:xfrm>
              <a:off x="7216872" y="1676543"/>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0" name="Yuvarlatılmış Dikdörtgen 20"/>
            <p:cNvSpPr/>
            <p:nvPr/>
          </p:nvSpPr>
          <p:spPr>
            <a:xfrm>
              <a:off x="7237045" y="1696716"/>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2860" tIns="15240" rIns="22860" bIns="15240" numCol="1" spcCol="1270" anchor="ctr" anchorCtr="0">
              <a:noAutofit/>
            </a:bodyPr>
            <a:lstStyle/>
            <a:p>
              <a:pPr algn="ctr" defTabSz="533400">
                <a:lnSpc>
                  <a:spcPct val="90000"/>
                </a:lnSpc>
                <a:spcBef>
                  <a:spcPct val="0"/>
                </a:spcBef>
                <a:spcAft>
                  <a:spcPct val="35000"/>
                </a:spcAft>
              </a:pPr>
              <a:r>
                <a:rPr lang="tr-TR" alt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Belgeler ancak kurumsal saklama planları çerçevesinde imha edilebilir ve imha işlemi kayıt altına alınır.</a:t>
              </a:r>
              <a:endParaRPr 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up 30"/>
          <p:cNvGrpSpPr/>
          <p:nvPr/>
        </p:nvGrpSpPr>
        <p:grpSpPr>
          <a:xfrm>
            <a:off x="7348158" y="3728316"/>
            <a:ext cx="2771625" cy="688771"/>
            <a:chOff x="7216872" y="2530219"/>
            <a:chExt cx="2771625" cy="688771"/>
          </a:xfrm>
          <a:effectLst>
            <a:outerShdw blurRad="50800" dist="38100" dir="5400000" algn="t" rotWithShape="0">
              <a:prstClr val="black">
                <a:alpha val="40000"/>
              </a:prstClr>
            </a:outerShdw>
          </a:effectLst>
        </p:grpSpPr>
        <p:sp>
          <p:nvSpPr>
            <p:cNvPr id="32" name="Yuvarlatılmış Dikdörtgen 31"/>
            <p:cNvSpPr/>
            <p:nvPr/>
          </p:nvSpPr>
          <p:spPr>
            <a:xfrm>
              <a:off x="7216872" y="2530219"/>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3" name="Yuvarlatılmış Dikdörtgen 22"/>
            <p:cNvSpPr/>
            <p:nvPr/>
          </p:nvSpPr>
          <p:spPr>
            <a:xfrm>
              <a:off x="7237045" y="2550392"/>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Düzenleme ve tanımlama faaliyetleri kurumsal dosya tasnif planları çerçevesinde yapılır.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up 33"/>
          <p:cNvGrpSpPr/>
          <p:nvPr/>
        </p:nvGrpSpPr>
        <p:grpSpPr>
          <a:xfrm>
            <a:off x="7348156" y="4546263"/>
            <a:ext cx="2771625" cy="688771"/>
            <a:chOff x="7216872" y="3383895"/>
            <a:chExt cx="2771625" cy="688771"/>
          </a:xfrm>
          <a:effectLst>
            <a:outerShdw blurRad="50800" dist="38100" dir="5400000" algn="t" rotWithShape="0">
              <a:prstClr val="black">
                <a:alpha val="40000"/>
              </a:prstClr>
            </a:outerShdw>
          </a:effectLst>
        </p:grpSpPr>
        <p:sp>
          <p:nvSpPr>
            <p:cNvPr id="35" name="Yuvarlatılmış Dikdörtgen 34"/>
            <p:cNvSpPr/>
            <p:nvPr/>
          </p:nvSpPr>
          <p:spPr>
            <a:xfrm>
              <a:off x="7216872" y="3383895"/>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6" name="Yuvarlatılmış Dikdörtgen 24"/>
            <p:cNvSpPr/>
            <p:nvPr/>
          </p:nvSpPr>
          <p:spPr>
            <a:xfrm>
              <a:off x="7237045" y="3404068"/>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ve bireysel faaliyetlerin delili olduğu için içerik, ilişki ve format bilgisi korunmalıdır.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up 36"/>
          <p:cNvGrpSpPr/>
          <p:nvPr/>
        </p:nvGrpSpPr>
        <p:grpSpPr>
          <a:xfrm>
            <a:off x="7348156" y="5376524"/>
            <a:ext cx="2771625" cy="688771"/>
            <a:chOff x="7216872" y="4237571"/>
            <a:chExt cx="2771625" cy="688771"/>
          </a:xfrm>
          <a:effectLst>
            <a:outerShdw blurRad="50800" dist="38100" dir="5400000" algn="t" rotWithShape="0">
              <a:prstClr val="black">
                <a:alpha val="40000"/>
              </a:prstClr>
            </a:outerShdw>
          </a:effectLst>
        </p:grpSpPr>
        <p:sp>
          <p:nvSpPr>
            <p:cNvPr id="38" name="Yuvarlatılmış Dikdörtgen 37"/>
            <p:cNvSpPr/>
            <p:nvPr/>
          </p:nvSpPr>
          <p:spPr>
            <a:xfrm>
              <a:off x="7216872" y="4237571"/>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sp>
        <p:sp>
          <p:nvSpPr>
            <p:cNvPr id="39" name="Yuvarlatılmış Dikdörtgen 26"/>
            <p:cNvSpPr/>
            <p:nvPr/>
          </p:nvSpPr>
          <p:spPr>
            <a:xfrm>
              <a:off x="7237045" y="4257744"/>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Yetkili imza </a:t>
              </a:r>
              <a:r>
                <a:rPr lang="tr-TR" altLang="tr-TR" sz="1400" dirty="0" smtClean="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ve/veya </a:t>
              </a: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onay bilgisi belgeye fiziksel ya da mantıksal olarak iliştirilmelidir.</a:t>
              </a:r>
            </a:p>
          </p:txBody>
        </p:sp>
      </p:grpSp>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cxnSp>
        <p:nvCxnSpPr>
          <p:cNvPr id="46" name="Straight Connector 29">
            <a:extLst>
              <a:ext uri="{FF2B5EF4-FFF2-40B4-BE49-F238E27FC236}">
                <a16:creationId xmlns:a16="http://schemas.microsoft.com/office/drawing/2014/main" xmlns="" id="{33120593-EBA9-4085-A4BE-56CE63874ED2}"/>
              </a:ext>
            </a:extLst>
          </p:cNvPr>
          <p:cNvCxnSpPr>
            <a:cxnSpLocks/>
          </p:cNvCxnSpPr>
          <p:nvPr/>
        </p:nvCxnSpPr>
        <p:spPr>
          <a:xfrm flipH="1">
            <a:off x="5040104" y="2447730"/>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29">
            <a:extLst>
              <a:ext uri="{FF2B5EF4-FFF2-40B4-BE49-F238E27FC236}">
                <a16:creationId xmlns:a16="http://schemas.microsoft.com/office/drawing/2014/main" xmlns="" id="{33120593-EBA9-4085-A4BE-56CE63874ED2}"/>
              </a:ext>
            </a:extLst>
          </p:cNvPr>
          <p:cNvCxnSpPr>
            <a:cxnSpLocks/>
          </p:cNvCxnSpPr>
          <p:nvPr/>
        </p:nvCxnSpPr>
        <p:spPr>
          <a:xfrm flipH="1">
            <a:off x="5040104" y="320919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29">
            <a:extLst>
              <a:ext uri="{FF2B5EF4-FFF2-40B4-BE49-F238E27FC236}">
                <a16:creationId xmlns:a16="http://schemas.microsoft.com/office/drawing/2014/main" xmlns="" id="{33120593-EBA9-4085-A4BE-56CE63874ED2}"/>
              </a:ext>
            </a:extLst>
          </p:cNvPr>
          <p:cNvCxnSpPr>
            <a:cxnSpLocks/>
          </p:cNvCxnSpPr>
          <p:nvPr/>
        </p:nvCxnSpPr>
        <p:spPr>
          <a:xfrm flipH="1">
            <a:off x="5040104" y="407270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xmlns="" id="{33120593-EBA9-4085-A4BE-56CE63874ED2}"/>
              </a:ext>
            </a:extLst>
          </p:cNvPr>
          <p:cNvCxnSpPr>
            <a:cxnSpLocks/>
          </p:cNvCxnSpPr>
          <p:nvPr/>
        </p:nvCxnSpPr>
        <p:spPr>
          <a:xfrm flipH="1">
            <a:off x="5040104" y="493620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29">
            <a:extLst>
              <a:ext uri="{FF2B5EF4-FFF2-40B4-BE49-F238E27FC236}">
                <a16:creationId xmlns:a16="http://schemas.microsoft.com/office/drawing/2014/main" xmlns="" id="{33120593-EBA9-4085-A4BE-56CE63874ED2}"/>
              </a:ext>
            </a:extLst>
          </p:cNvPr>
          <p:cNvCxnSpPr>
            <a:cxnSpLocks/>
          </p:cNvCxnSpPr>
          <p:nvPr/>
        </p:nvCxnSpPr>
        <p:spPr>
          <a:xfrm flipH="1">
            <a:off x="5040104" y="579971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Round Same Side Corner Rectangle 21">
            <a:extLst>
              <a:ext uri="{FF2B5EF4-FFF2-40B4-BE49-F238E27FC236}">
                <a16:creationId xmlns:a16="http://schemas.microsoft.com/office/drawing/2014/main" xmlns="" id="{A705FB8C-4E2D-4F93-8F3B-7B97C7830918}"/>
              </a:ext>
            </a:extLst>
          </p:cNvPr>
          <p:cNvSpPr/>
          <p:nvPr/>
        </p:nvSpPr>
        <p:spPr>
          <a:xfrm rot="10800000">
            <a:off x="5794629" y="2980919"/>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Block Arc 25">
            <a:extLst>
              <a:ext uri="{FF2B5EF4-FFF2-40B4-BE49-F238E27FC236}">
                <a16:creationId xmlns:a16="http://schemas.microsoft.com/office/drawing/2014/main" xmlns="" id="{5F7FD4D6-1C06-4ABB-98F4-AC79D3C6A6D8}"/>
              </a:ext>
            </a:extLst>
          </p:cNvPr>
          <p:cNvSpPr/>
          <p:nvPr/>
        </p:nvSpPr>
        <p:spPr>
          <a:xfrm>
            <a:off x="5813225" y="4622359"/>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Rectangle 9">
            <a:extLst>
              <a:ext uri="{FF2B5EF4-FFF2-40B4-BE49-F238E27FC236}">
                <a16:creationId xmlns:a16="http://schemas.microsoft.com/office/drawing/2014/main" xmlns="" id="{444E6227-4972-4DE6-BEB0-C3FC42991182}"/>
              </a:ext>
            </a:extLst>
          </p:cNvPr>
          <p:cNvSpPr/>
          <p:nvPr/>
        </p:nvSpPr>
        <p:spPr>
          <a:xfrm>
            <a:off x="5750870" y="3838532"/>
            <a:ext cx="474182" cy="35207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Isosceles Triangle 57">
            <a:extLst>
              <a:ext uri="{FF2B5EF4-FFF2-40B4-BE49-F238E27FC236}">
                <a16:creationId xmlns:a16="http://schemas.microsoft.com/office/drawing/2014/main" xmlns="" id="{4E76B488-B2CD-463B-861A-27D4912FE160}"/>
              </a:ext>
            </a:extLst>
          </p:cNvPr>
          <p:cNvSpPr/>
          <p:nvPr/>
        </p:nvSpPr>
        <p:spPr>
          <a:xfrm>
            <a:off x="5849564" y="2156020"/>
            <a:ext cx="313134" cy="50351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6" name="Freeform 32">
            <a:extLst>
              <a:ext uri="{FF2B5EF4-FFF2-40B4-BE49-F238E27FC236}">
                <a16:creationId xmlns:a16="http://schemas.microsoft.com/office/drawing/2014/main" xmlns="" id="{9C5A04AA-A50B-457A-A783-D941E78BCCDF}"/>
              </a:ext>
            </a:extLst>
          </p:cNvPr>
          <p:cNvSpPr/>
          <p:nvPr/>
        </p:nvSpPr>
        <p:spPr>
          <a:xfrm>
            <a:off x="5813225" y="5529981"/>
            <a:ext cx="337417" cy="38185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62779845"/>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37" name="Resim 36"/>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9" name="Dikdörtgen 2">
            <a:extLst>
              <a:ext uri="{FF2B5EF4-FFF2-40B4-BE49-F238E27FC236}">
                <a16:creationId xmlns:a16="http://schemas.microsoft.com/office/drawing/2014/main" xmlns="" id="{CA10BC54-DBCC-4635-BD99-355A4E0FB0D8}"/>
              </a:ext>
            </a:extLst>
          </p:cNvPr>
          <p:cNvSpPr/>
          <p:nvPr/>
        </p:nvSpPr>
        <p:spPr>
          <a:xfrm>
            <a:off x="1229030" y="255016"/>
            <a:ext cx="5425790" cy="772006"/>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40" name="Trapezoid 18">
            <a:extLst>
              <a:ext uri="{FF2B5EF4-FFF2-40B4-BE49-F238E27FC236}">
                <a16:creationId xmlns:a16="http://schemas.microsoft.com/office/drawing/2014/main" xmlns="" id="{CD5CD6B5-3733-426D-9033-876233B465EB}"/>
              </a:ext>
            </a:extLst>
          </p:cNvPr>
          <p:cNvSpPr/>
          <p:nvPr/>
        </p:nvSpPr>
        <p:spPr>
          <a:xfrm rot="10800000">
            <a:off x="4238185" y="3314211"/>
            <a:ext cx="2235344" cy="1236889"/>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13">
            <a:extLst>
              <a:ext uri="{FF2B5EF4-FFF2-40B4-BE49-F238E27FC236}">
                <a16:creationId xmlns:a16="http://schemas.microsoft.com/office/drawing/2014/main" xmlns="" id="{B83EDAC6-9273-4970-B62E-89EE2FCC9740}"/>
              </a:ext>
            </a:extLst>
          </p:cNvPr>
          <p:cNvSpPr/>
          <p:nvPr/>
        </p:nvSpPr>
        <p:spPr>
          <a:xfrm>
            <a:off x="6806823" y="1807934"/>
            <a:ext cx="4935999" cy="927190"/>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Resmî yazışmalarda </a:t>
            </a:r>
            <a:r>
              <a:rPr kumimoji="0" lang="tr-TR"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 belge eşsiz bir sayıya sahip olmalıdır.</a:t>
            </a:r>
          </a:p>
        </p:txBody>
      </p:sp>
      <p:grpSp>
        <p:nvGrpSpPr>
          <p:cNvPr id="47" name="Group 16">
            <a:extLst>
              <a:ext uri="{FF2B5EF4-FFF2-40B4-BE49-F238E27FC236}">
                <a16:creationId xmlns:a16="http://schemas.microsoft.com/office/drawing/2014/main" xmlns="" id="{5AB7BC39-D346-4530-A87C-0CFF6692B3F7}"/>
              </a:ext>
            </a:extLst>
          </p:cNvPr>
          <p:cNvGrpSpPr/>
          <p:nvPr/>
        </p:nvGrpSpPr>
        <p:grpSpPr>
          <a:xfrm>
            <a:off x="6251654" y="2249254"/>
            <a:ext cx="540000" cy="1692000"/>
            <a:chOff x="5355771" y="1915886"/>
            <a:chExt cx="540000" cy="1692000"/>
          </a:xfrm>
        </p:grpSpPr>
        <p:sp>
          <p:nvSpPr>
            <p:cNvPr id="53" name="Freeform 10">
              <a:extLst>
                <a:ext uri="{FF2B5EF4-FFF2-40B4-BE49-F238E27FC236}">
                  <a16:creationId xmlns:a16="http://schemas.microsoft.com/office/drawing/2014/main" xmlns="" id="{0003EEE5-C4F8-4F99-81D0-7D2AF7654A97}"/>
                </a:ext>
              </a:extLst>
            </p:cNvPr>
            <p:cNvSpPr/>
            <p:nvPr/>
          </p:nvSpPr>
          <p:spPr>
            <a:xfrm>
              <a:off x="5355771" y="1915886"/>
              <a:ext cx="540000" cy="1692000"/>
            </a:xfrm>
            <a:custGeom>
              <a:avLst/>
              <a:gdLst>
                <a:gd name="connsiteX0" fmla="*/ 0 w 642258"/>
                <a:gd name="connsiteY0" fmla="*/ 1752600 h 1752600"/>
                <a:gd name="connsiteX1" fmla="*/ 348343 w 642258"/>
                <a:gd name="connsiteY1" fmla="*/ 1752600 h 1752600"/>
                <a:gd name="connsiteX2" fmla="*/ 348343 w 642258"/>
                <a:gd name="connsiteY2" fmla="*/ 0 h 1752600"/>
                <a:gd name="connsiteX3" fmla="*/ 642258 w 642258"/>
                <a:gd name="connsiteY3" fmla="*/ 0 h 1752600"/>
              </a:gdLst>
              <a:ahLst/>
              <a:cxnLst>
                <a:cxn ang="0">
                  <a:pos x="connsiteX0" y="connsiteY0"/>
                </a:cxn>
                <a:cxn ang="0">
                  <a:pos x="connsiteX1" y="connsiteY1"/>
                </a:cxn>
                <a:cxn ang="0">
                  <a:pos x="connsiteX2" y="connsiteY2"/>
                </a:cxn>
                <a:cxn ang="0">
                  <a:pos x="connsiteX3" y="connsiteY3"/>
                </a:cxn>
              </a:cxnLst>
              <a:rect l="l" t="t" r="r" b="b"/>
              <a:pathLst>
                <a:path w="642258" h="1752600">
                  <a:moveTo>
                    <a:pt x="0" y="1752600"/>
                  </a:moveTo>
                  <a:lnTo>
                    <a:pt x="348343" y="1752600"/>
                  </a:lnTo>
                  <a:lnTo>
                    <a:pt x="348343" y="0"/>
                  </a:lnTo>
                  <a:lnTo>
                    <a:pt x="642258" y="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57" name="Isosceles Triangle 14">
              <a:extLst>
                <a:ext uri="{FF2B5EF4-FFF2-40B4-BE49-F238E27FC236}">
                  <a16:creationId xmlns:a16="http://schemas.microsoft.com/office/drawing/2014/main" xmlns="" id="{5A0DFEEA-EC15-42C6-B76D-6997D1BCEE60}"/>
                </a:ext>
              </a:extLst>
            </p:cNvPr>
            <p:cNvSpPr/>
            <p:nvPr/>
          </p:nvSpPr>
          <p:spPr>
            <a:xfrm>
              <a:off x="5531512" y="2214804"/>
              <a:ext cx="250588" cy="2160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grpSp>
        <p:nvGrpSpPr>
          <p:cNvPr id="58" name="Group 17">
            <a:extLst>
              <a:ext uri="{FF2B5EF4-FFF2-40B4-BE49-F238E27FC236}">
                <a16:creationId xmlns:a16="http://schemas.microsoft.com/office/drawing/2014/main" xmlns="" id="{8F5F82D8-5269-4B84-9EF6-D944450F45AD}"/>
              </a:ext>
            </a:extLst>
          </p:cNvPr>
          <p:cNvGrpSpPr/>
          <p:nvPr/>
        </p:nvGrpSpPr>
        <p:grpSpPr>
          <a:xfrm>
            <a:off x="4932707" y="4577205"/>
            <a:ext cx="2520000" cy="576000"/>
            <a:chOff x="4016829" y="4452257"/>
            <a:chExt cx="2520000" cy="576000"/>
          </a:xfrm>
        </p:grpSpPr>
        <p:sp>
          <p:nvSpPr>
            <p:cNvPr id="59" name="Freeform 15">
              <a:extLst>
                <a:ext uri="{FF2B5EF4-FFF2-40B4-BE49-F238E27FC236}">
                  <a16:creationId xmlns:a16="http://schemas.microsoft.com/office/drawing/2014/main" xmlns=""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0" name="Isosceles Triangle 23">
              <a:extLst>
                <a:ext uri="{FF2B5EF4-FFF2-40B4-BE49-F238E27FC236}">
                  <a16:creationId xmlns:a16="http://schemas.microsoft.com/office/drawing/2014/main" xmlns="" id="{4549CD6D-B541-4D21-A13B-EAF93356E37F}"/>
                </a:ext>
              </a:extLst>
            </p:cNvPr>
            <p:cNvSpPr/>
            <p:nvPr/>
          </p:nvSpPr>
          <p:spPr>
            <a:xfrm rot="16200000" flipV="1">
              <a:off x="5872735" y="4613873"/>
              <a:ext cx="250588" cy="21602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1" name="Oval 26">
            <a:extLst>
              <a:ext uri="{FF2B5EF4-FFF2-40B4-BE49-F238E27FC236}">
                <a16:creationId xmlns:a16="http://schemas.microsoft.com/office/drawing/2014/main" xmlns="" id="{0EC6C060-DBB8-423B-91A0-E97D340DB5D4}"/>
              </a:ext>
            </a:extLst>
          </p:cNvPr>
          <p:cNvSpPr/>
          <p:nvPr/>
        </p:nvSpPr>
        <p:spPr>
          <a:xfrm>
            <a:off x="7089359" y="5159813"/>
            <a:ext cx="4844981" cy="831474"/>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2" name="Oval 35">
            <a:extLst>
              <a:ext uri="{FF2B5EF4-FFF2-40B4-BE49-F238E27FC236}">
                <a16:creationId xmlns:a16="http://schemas.microsoft.com/office/drawing/2014/main" xmlns="" id="{E8A16DBE-01D2-4D49-8F46-6BED5147B1F6}"/>
              </a:ext>
            </a:extLst>
          </p:cNvPr>
          <p:cNvSpPr/>
          <p:nvPr/>
        </p:nvSpPr>
        <p:spPr>
          <a:xfrm>
            <a:off x="413887" y="1512917"/>
            <a:ext cx="4216302" cy="1152454"/>
          </a:xfrm>
          <a:prstGeom prst="round2Diag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3" name="TextBox 31">
            <a:extLst>
              <a:ext uri="{FF2B5EF4-FFF2-40B4-BE49-F238E27FC236}">
                <a16:creationId xmlns:a16="http://schemas.microsoft.com/office/drawing/2014/main" xmlns="" id="{EA60D1BD-7155-4424-9EB4-138AD08DA7CC}"/>
              </a:ext>
            </a:extLst>
          </p:cNvPr>
          <p:cNvSpPr txBox="1"/>
          <p:nvPr/>
        </p:nvSpPr>
        <p:spPr>
          <a:xfrm>
            <a:off x="230371" y="1524899"/>
            <a:ext cx="4412079" cy="1077218"/>
          </a:xfrm>
          <a:prstGeom prst="rect">
            <a:avLst/>
          </a:prstGeom>
          <a:noFill/>
        </p:spPr>
        <p:txBody>
          <a:bodyPr wrap="square" rtlCol="0">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Sayı; </a:t>
            </a:r>
            <a:r>
              <a:rPr kumimoji="0" lang="tr-TR" sz="1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belgenin hazırlanma ortamını belirten ayırt edici ibarenin, belgeyi hazırlayan idare veya birimin numarasının, dosya kodunun ve kayıt numarasının</a:t>
            </a:r>
            <a:r>
              <a:rPr kumimoji="0" lang="tr-TR" sz="1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yer aldığı bir bütündür.</a:t>
            </a:r>
          </a:p>
        </p:txBody>
      </p:sp>
      <p:grpSp>
        <p:nvGrpSpPr>
          <p:cNvPr id="64" name="Group 17">
            <a:extLst>
              <a:ext uri="{FF2B5EF4-FFF2-40B4-BE49-F238E27FC236}">
                <a16:creationId xmlns:a16="http://schemas.microsoft.com/office/drawing/2014/main" xmlns="" id="{6200B0FF-285A-4AE8-B66E-98761EAE015C}"/>
              </a:ext>
            </a:extLst>
          </p:cNvPr>
          <p:cNvGrpSpPr/>
          <p:nvPr/>
        </p:nvGrpSpPr>
        <p:grpSpPr>
          <a:xfrm rot="10800000">
            <a:off x="3537795" y="2683883"/>
            <a:ext cx="2520000" cy="576000"/>
            <a:chOff x="4016829" y="4452257"/>
            <a:chExt cx="2520000" cy="576000"/>
          </a:xfrm>
        </p:grpSpPr>
        <p:sp>
          <p:nvSpPr>
            <p:cNvPr id="65" name="Freeform 15">
              <a:extLst>
                <a:ext uri="{FF2B5EF4-FFF2-40B4-BE49-F238E27FC236}">
                  <a16:creationId xmlns:a16="http://schemas.microsoft.com/office/drawing/2014/main" xmlns="" id="{974E84FE-CD57-46FC-AA9A-A10BC4208297}"/>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6" name="Isosceles Triangle 23">
              <a:extLst>
                <a:ext uri="{FF2B5EF4-FFF2-40B4-BE49-F238E27FC236}">
                  <a16:creationId xmlns:a16="http://schemas.microsoft.com/office/drawing/2014/main" xmlns="" id="{5C2E1455-6506-49A6-996B-15A62E713863}"/>
                </a:ext>
              </a:extLst>
            </p:cNvPr>
            <p:cNvSpPr/>
            <p:nvPr/>
          </p:nvSpPr>
          <p:spPr>
            <a:xfrm rot="16200000" flipV="1">
              <a:off x="5872735" y="4605081"/>
              <a:ext cx="250588" cy="2160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7" name="Dikdörtgen 66"/>
          <p:cNvSpPr/>
          <p:nvPr/>
        </p:nvSpPr>
        <p:spPr>
          <a:xfrm>
            <a:off x="7089358" y="5219088"/>
            <a:ext cx="4844981" cy="646331"/>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 belge hazırlanırken EBYS üzerinden alınır ve belge üzerinde gösterilir.</a:t>
            </a:r>
          </a:p>
        </p:txBody>
      </p:sp>
      <p:sp>
        <p:nvSpPr>
          <p:cNvPr id="68" name="Oval 35">
            <a:extLst>
              <a:ext uri="{FF2B5EF4-FFF2-40B4-BE49-F238E27FC236}">
                <a16:creationId xmlns:a16="http://schemas.microsoft.com/office/drawing/2014/main" xmlns="" id="{E8A16DBE-01D2-4D49-8F46-6BED5147B1F6}"/>
              </a:ext>
            </a:extLst>
          </p:cNvPr>
          <p:cNvSpPr/>
          <p:nvPr/>
        </p:nvSpPr>
        <p:spPr>
          <a:xfrm>
            <a:off x="413886" y="5364690"/>
            <a:ext cx="4216302" cy="1152454"/>
          </a:xfrm>
          <a:prstGeom prst="round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9" name="Dikdörtgen 68"/>
          <p:cNvSpPr/>
          <p:nvPr/>
        </p:nvSpPr>
        <p:spPr>
          <a:xfrm>
            <a:off x="331509" y="5471746"/>
            <a:ext cx="4844981" cy="923330"/>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numarasının birim ve kurum kayıt numarası şeklinde ayrı kullanımı tamamen ortadan kalkmıştır. </a:t>
            </a:r>
          </a:p>
        </p:txBody>
      </p:sp>
      <p:grpSp>
        <p:nvGrpSpPr>
          <p:cNvPr id="70" name="Group 17">
            <a:extLst>
              <a:ext uri="{FF2B5EF4-FFF2-40B4-BE49-F238E27FC236}">
                <a16:creationId xmlns:a16="http://schemas.microsoft.com/office/drawing/2014/main" xmlns="" id="{8F5F82D8-5269-4B84-9EF6-D944450F45AD}"/>
              </a:ext>
            </a:extLst>
          </p:cNvPr>
          <p:cNvGrpSpPr/>
          <p:nvPr/>
        </p:nvGrpSpPr>
        <p:grpSpPr>
          <a:xfrm flipV="1">
            <a:off x="2122450" y="4574616"/>
            <a:ext cx="2520000" cy="775061"/>
            <a:chOff x="4016829" y="4452257"/>
            <a:chExt cx="2520000" cy="576000"/>
          </a:xfrm>
        </p:grpSpPr>
        <p:sp>
          <p:nvSpPr>
            <p:cNvPr id="71" name="Freeform 15">
              <a:extLst>
                <a:ext uri="{FF2B5EF4-FFF2-40B4-BE49-F238E27FC236}">
                  <a16:creationId xmlns:a16="http://schemas.microsoft.com/office/drawing/2014/main" xmlns=""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72" name="Isosceles Triangle 23">
              <a:extLst>
                <a:ext uri="{FF2B5EF4-FFF2-40B4-BE49-F238E27FC236}">
                  <a16:creationId xmlns:a16="http://schemas.microsoft.com/office/drawing/2014/main" xmlns="" id="{4549CD6D-B541-4D21-A13B-EAF93356E37F}"/>
                </a:ext>
              </a:extLst>
            </p:cNvPr>
            <p:cNvSpPr/>
            <p:nvPr/>
          </p:nvSpPr>
          <p:spPr>
            <a:xfrm rot="16200000" flipV="1">
              <a:off x="5872735" y="4613873"/>
              <a:ext cx="250588" cy="21602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pic>
        <p:nvPicPr>
          <p:cNvPr id="73" name="Resim 72"/>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0686422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1" grpId="0" animBg="1"/>
      <p:bldP spid="62" grpId="0" animBg="1"/>
      <p:bldP spid="63" grpId="0"/>
      <p:bldP spid="67" grpId="0"/>
      <p:bldP spid="68" grpId="0" animBg="1"/>
      <p:bldP spid="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37" name="Resim 36"/>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8"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39" name="Text Box 6">
            <a:extLst>
              <a:ext uri="{FF2B5EF4-FFF2-40B4-BE49-F238E27FC236}">
                <a16:creationId xmlns:a16="http://schemas.microsoft.com/office/drawing/2014/main" xmlns="" id="{4018823C-DB8F-40EF-AEBE-FF1A7BEA0BF6}"/>
              </a:ext>
            </a:extLst>
          </p:cNvPr>
          <p:cNvSpPr txBox="1">
            <a:spLocks noChangeArrowheads="1"/>
          </p:cNvSpPr>
          <p:nvPr/>
        </p:nvSpPr>
        <p:spPr bwMode="auto">
          <a:xfrm>
            <a:off x="3558119" y="4482522"/>
            <a:ext cx="6179454" cy="1429084"/>
          </a:xfrm>
          <a:prstGeom prst="rect">
            <a:avLst/>
          </a:prstGeom>
          <a:noFill/>
          <a:ln w="28575">
            <a:noFill/>
            <a:miter lim="800000"/>
            <a:headEnd/>
            <a:tailEnd/>
          </a:ln>
        </p:spPr>
        <p:txBody>
          <a:bodyPr rot="0" vert="horz" wrap="square" lIns="68580" tIns="34290" rIns="68580" bIns="34290" anchor="t" anchorCtr="0" upright="1">
            <a:noAutofit/>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E-68103562</a:t>
            </a:r>
            <a:r>
              <a:rPr kumimoji="0" lang="tr-T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823.02-138739 </a:t>
            </a:r>
            <a:endParaRPr kumimoji="0" lang="tr-T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0" name="Sağ Köşeli Ayraç 39">
            <a:extLst>
              <a:ext uri="{FF2B5EF4-FFF2-40B4-BE49-F238E27FC236}">
                <a16:creationId xmlns:a16="http://schemas.microsoft.com/office/drawing/2014/main" xmlns="" id="{80717DDA-EE86-476F-8AFA-CB530720DF58}"/>
              </a:ext>
            </a:extLst>
          </p:cNvPr>
          <p:cNvSpPr/>
          <p:nvPr/>
        </p:nvSpPr>
        <p:spPr>
          <a:xfrm rot="16200000">
            <a:off x="4158791" y="4327463"/>
            <a:ext cx="119459" cy="4295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Düz Ok Bağlayıcısı 40">
            <a:extLst>
              <a:ext uri="{FF2B5EF4-FFF2-40B4-BE49-F238E27FC236}">
                <a16:creationId xmlns:a16="http://schemas.microsoft.com/office/drawing/2014/main" xmlns="" id="{93DB2EF0-239E-4003-AC41-154C1C9B4073}"/>
              </a:ext>
            </a:extLst>
          </p:cNvPr>
          <p:cNvCxnSpPr>
            <a:cxnSpLocks/>
          </p:cNvCxnSpPr>
          <p:nvPr/>
        </p:nvCxnSpPr>
        <p:spPr>
          <a:xfrm flipH="1" flipV="1">
            <a:off x="2910035" y="3930894"/>
            <a:ext cx="1308485" cy="551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Sağ Köşeli Ayraç 46">
            <a:extLst>
              <a:ext uri="{FF2B5EF4-FFF2-40B4-BE49-F238E27FC236}">
                <a16:creationId xmlns:a16="http://schemas.microsoft.com/office/drawing/2014/main" xmlns="" id="{E429528E-BF6F-4F12-80CE-CBB8D51113D1}"/>
              </a:ext>
            </a:extLst>
          </p:cNvPr>
          <p:cNvSpPr/>
          <p:nvPr/>
        </p:nvSpPr>
        <p:spPr>
          <a:xfrm rot="16200000">
            <a:off x="5374042" y="3660216"/>
            <a:ext cx="106908" cy="175151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Sağ Köşeli Ayraç 52">
            <a:extLst>
              <a:ext uri="{FF2B5EF4-FFF2-40B4-BE49-F238E27FC236}">
                <a16:creationId xmlns:a16="http://schemas.microsoft.com/office/drawing/2014/main" xmlns="" id="{CEC1DE7B-C877-4E31-96E0-B7D2DA5EEF2D}"/>
              </a:ext>
            </a:extLst>
          </p:cNvPr>
          <p:cNvSpPr/>
          <p:nvPr/>
        </p:nvSpPr>
        <p:spPr>
          <a:xfrm rot="16200000">
            <a:off x="8535825" y="3880743"/>
            <a:ext cx="104926" cy="13084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Sağ Köşeli Ayraç 56">
            <a:extLst>
              <a:ext uri="{FF2B5EF4-FFF2-40B4-BE49-F238E27FC236}">
                <a16:creationId xmlns:a16="http://schemas.microsoft.com/office/drawing/2014/main" xmlns="" id="{DD0A3EFB-AB48-4D75-9420-0733395B518B}"/>
              </a:ext>
            </a:extLst>
          </p:cNvPr>
          <p:cNvSpPr/>
          <p:nvPr/>
        </p:nvSpPr>
        <p:spPr>
          <a:xfrm rot="16200000">
            <a:off x="7014500" y="3878407"/>
            <a:ext cx="104929" cy="130848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Text Box 15">
            <a:extLst>
              <a:ext uri="{FF2B5EF4-FFF2-40B4-BE49-F238E27FC236}">
                <a16:creationId xmlns:a16="http://schemas.microsoft.com/office/drawing/2014/main" xmlns="" id="{D71AE532-8A8D-41EE-AAEA-10CAD764E6B6}"/>
              </a:ext>
            </a:extLst>
          </p:cNvPr>
          <p:cNvSpPr txBox="1">
            <a:spLocks noChangeArrowheads="1"/>
          </p:cNvSpPr>
          <p:nvPr/>
        </p:nvSpPr>
        <p:spPr bwMode="auto">
          <a:xfrm>
            <a:off x="488346" y="2818333"/>
            <a:ext cx="3348796" cy="1312276"/>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Belgenin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azırlanma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S</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üreci</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E</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Elektronik</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Ortam</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Z</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Zorunlu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Hâl</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O</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Olağanüstü</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Durum</a:t>
            </a:r>
            <a:endParaRPr kumimoji="0" lang="tr-TR" sz="3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cxnSp>
        <p:nvCxnSpPr>
          <p:cNvPr id="59" name="Düz Ok Bağlayıcısı 58">
            <a:extLst>
              <a:ext uri="{FF2B5EF4-FFF2-40B4-BE49-F238E27FC236}">
                <a16:creationId xmlns:a16="http://schemas.microsoft.com/office/drawing/2014/main" xmlns="" id="{57FD2B76-8E6E-4A4D-A476-11722A04211A}"/>
              </a:ext>
            </a:extLst>
          </p:cNvPr>
          <p:cNvCxnSpPr>
            <a:cxnSpLocks/>
          </p:cNvCxnSpPr>
          <p:nvPr/>
        </p:nvCxnSpPr>
        <p:spPr>
          <a:xfrm flipH="1" flipV="1">
            <a:off x="5527006" y="2564773"/>
            <a:ext cx="1" cy="1917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Düz Ok Bağlayıcısı 59">
            <a:extLst>
              <a:ext uri="{FF2B5EF4-FFF2-40B4-BE49-F238E27FC236}">
                <a16:creationId xmlns:a16="http://schemas.microsoft.com/office/drawing/2014/main" xmlns="" id="{E27F1AB5-431B-449A-A870-C3EE2C2F5251}"/>
              </a:ext>
            </a:extLst>
          </p:cNvPr>
          <p:cNvCxnSpPr>
            <a:cxnSpLocks/>
          </p:cNvCxnSpPr>
          <p:nvPr/>
        </p:nvCxnSpPr>
        <p:spPr>
          <a:xfrm flipH="1" flipV="1">
            <a:off x="7069801" y="3511986"/>
            <a:ext cx="1" cy="963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Düz Ok Bağlayıcısı 60">
            <a:extLst>
              <a:ext uri="{FF2B5EF4-FFF2-40B4-BE49-F238E27FC236}">
                <a16:creationId xmlns:a16="http://schemas.microsoft.com/office/drawing/2014/main" xmlns="" id="{18E5DD84-4B03-4BEB-865B-6288A802B822}"/>
              </a:ext>
            </a:extLst>
          </p:cNvPr>
          <p:cNvCxnSpPr>
            <a:cxnSpLocks/>
          </p:cNvCxnSpPr>
          <p:nvPr/>
        </p:nvCxnSpPr>
        <p:spPr>
          <a:xfrm flipV="1">
            <a:off x="8588289" y="3724866"/>
            <a:ext cx="1149284" cy="746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Dikdörtgen 61">
            <a:extLst>
              <a:ext uri="{FF2B5EF4-FFF2-40B4-BE49-F238E27FC236}">
                <a16:creationId xmlns:a16="http://schemas.microsoft.com/office/drawing/2014/main" xmlns="" id="{9E9522ED-D93F-4F6A-A983-363380CA3F12}"/>
              </a:ext>
            </a:extLst>
          </p:cNvPr>
          <p:cNvSpPr/>
          <p:nvPr/>
        </p:nvSpPr>
        <p:spPr>
          <a:xfrm>
            <a:off x="4096032" y="1758533"/>
            <a:ext cx="28607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Türkiye Cumhuriyeti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Devlet Teşkilatı Numarası </a:t>
            </a:r>
          </a:p>
        </p:txBody>
      </p:sp>
      <p:sp>
        <p:nvSpPr>
          <p:cNvPr id="63" name="Dikdörtgen 62">
            <a:extLst>
              <a:ext uri="{FF2B5EF4-FFF2-40B4-BE49-F238E27FC236}">
                <a16:creationId xmlns:a16="http://schemas.microsoft.com/office/drawing/2014/main" xmlns="" id="{1976FF6F-06DA-4809-B0DA-FE066C9E8EA5}"/>
              </a:ext>
            </a:extLst>
          </p:cNvPr>
          <p:cNvSpPr/>
          <p:nvPr/>
        </p:nvSpPr>
        <p:spPr>
          <a:xfrm>
            <a:off x="9162931" y="3248997"/>
            <a:ext cx="23788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 Kayıt Numarası</a:t>
            </a:r>
          </a:p>
        </p:txBody>
      </p:sp>
      <p:sp>
        <p:nvSpPr>
          <p:cNvPr id="64" name="Dikdörtgen 63">
            <a:extLst>
              <a:ext uri="{FF2B5EF4-FFF2-40B4-BE49-F238E27FC236}">
                <a16:creationId xmlns:a16="http://schemas.microsoft.com/office/drawing/2014/main" xmlns="" id="{66E16B97-3027-4741-AF20-C56B560625AC}"/>
              </a:ext>
            </a:extLst>
          </p:cNvPr>
          <p:cNvSpPr/>
          <p:nvPr/>
        </p:nvSpPr>
        <p:spPr>
          <a:xfrm>
            <a:off x="6502276" y="2688761"/>
            <a:ext cx="181767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Standart Dosya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Planı Kodu </a:t>
            </a:r>
          </a:p>
        </p:txBody>
      </p:sp>
      <p:pic>
        <p:nvPicPr>
          <p:cNvPr id="18" name="Resim 17"/>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940733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53" grpId="0" animBg="1"/>
      <p:bldP spid="57" grpId="0" animBg="1"/>
      <p:bldP spid="58" grpId="0"/>
      <p:bldP spid="62" grpId="0"/>
      <p:bldP spid="63" grpId="0"/>
      <p:bldP spid="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11: Sayı</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9" name="Group 14">
            <a:extLst>
              <a:ext uri="{FF2B5EF4-FFF2-40B4-BE49-F238E27FC236}">
                <a16:creationId xmlns:a16="http://schemas.microsoft.com/office/drawing/2014/main" xmlns="" id="{60C87246-71AA-42E3-9281-84DD30DAAD6B}"/>
              </a:ext>
            </a:extLst>
          </p:cNvPr>
          <p:cNvGrpSpPr/>
          <p:nvPr/>
        </p:nvGrpSpPr>
        <p:grpSpPr>
          <a:xfrm rot="16200000">
            <a:off x="684155" y="987641"/>
            <a:ext cx="1139838" cy="1632238"/>
            <a:chOff x="3692771" y="1580738"/>
            <a:chExt cx="1954016" cy="2798134"/>
          </a:xfrm>
          <a:solidFill>
            <a:schemeClr val="tx2">
              <a:lumMod val="75000"/>
            </a:schemeClr>
          </a:solidFill>
        </p:grpSpPr>
        <p:sp>
          <p:nvSpPr>
            <p:cNvPr id="20" name="Freeform 40">
              <a:extLst>
                <a:ext uri="{FF2B5EF4-FFF2-40B4-BE49-F238E27FC236}">
                  <a16:creationId xmlns:a16="http://schemas.microsoft.com/office/drawing/2014/main" xmlns=""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Down Arrow 1">
              <a:extLst>
                <a:ext uri="{FF2B5EF4-FFF2-40B4-BE49-F238E27FC236}">
                  <a16:creationId xmlns:a16="http://schemas.microsoft.com/office/drawing/2014/main" xmlns=""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2" name="Dikdörtgen 21">
            <a:extLst>
              <a:ext uri="{FF2B5EF4-FFF2-40B4-BE49-F238E27FC236}">
                <a16:creationId xmlns:a16="http://schemas.microsoft.com/office/drawing/2014/main" xmlns="" id="{D699E03C-8A5A-4884-AC6A-C4F0F0171EDC}"/>
              </a:ext>
            </a:extLst>
          </p:cNvPr>
          <p:cNvSpPr/>
          <p:nvPr/>
        </p:nvSpPr>
        <p:spPr>
          <a:xfrm>
            <a:off x="2210041" y="1346612"/>
            <a:ext cx="9648576" cy="1077218"/>
          </a:xfrm>
          <a:prstGeom prst="rect">
            <a:avLst/>
          </a:prstGeom>
        </p:spPr>
        <p:txBody>
          <a:bodyPr wrap="square">
            <a:spAutoFit/>
          </a:bodyPr>
          <a:lstStyle/>
          <a:p>
            <a:pPr algn="just"/>
            <a:r>
              <a:rPr lang="tr-TR" sz="2400" b="1" i="1" dirty="0">
                <a:solidFill>
                  <a:srgbClr val="1B9FB1"/>
                </a:solidFill>
              </a:rPr>
              <a:t>Zorunlu hâllerde </a:t>
            </a:r>
            <a:r>
              <a:rPr lang="tr-TR" sz="2000" i="1" dirty="0">
                <a:solidFill>
                  <a:prstClr val="black"/>
                </a:solidFill>
              </a:rPr>
              <a:t>hazırlanan belgelerde kayıt numarası, belge imzalandıktan sonra EBYS veya kurumsal belge kayıt sisteminden alınarak belge üzerine yazılmalıdır.</a:t>
            </a:r>
          </a:p>
        </p:txBody>
      </p:sp>
      <p:sp>
        <p:nvSpPr>
          <p:cNvPr id="5" name="Dikdörtgen 4"/>
          <p:cNvSpPr/>
          <p:nvPr/>
        </p:nvSpPr>
        <p:spPr>
          <a:xfrm>
            <a:off x="3686311" y="3292233"/>
            <a:ext cx="8067240" cy="1384995"/>
          </a:xfrm>
          <a:prstGeom prst="rect">
            <a:avLst/>
          </a:prstGeom>
        </p:spPr>
        <p:txBody>
          <a:bodyPr wrap="square">
            <a:spAutoFit/>
          </a:bodyPr>
          <a:lstStyle/>
          <a:p>
            <a:pPr lvl="0" algn="just"/>
            <a:r>
              <a:rPr lang="tr-TR" sz="2400" b="1" i="1" dirty="0">
                <a:solidFill>
                  <a:srgbClr val="1B9FB1"/>
                </a:solidFill>
                <a:latin typeface="Calibri" panose="020F0502020204030204"/>
              </a:rPr>
              <a:t>Olağanüstü durumlarda </a:t>
            </a:r>
            <a:r>
              <a:rPr lang="tr-TR" sz="2000" i="1" dirty="0">
                <a:solidFill>
                  <a:prstClr val="black"/>
                </a:solidFill>
                <a:latin typeface="Calibri" panose="020F0502020204030204"/>
              </a:rPr>
              <a:t>belgelere sayı verilmek istendiğinde yetkili birim tarafından kurumsal belge kayıt sisteminden kayıt numarası verilmeli ve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erişim sağlandığında belge ve </a:t>
            </a:r>
            <a:r>
              <a:rPr lang="tr-TR" sz="2000" i="1" dirty="0" err="1">
                <a:solidFill>
                  <a:prstClr val="black"/>
                </a:solidFill>
                <a:latin typeface="Calibri" panose="020F0502020204030204"/>
              </a:rPr>
              <a:t>üstveri</a:t>
            </a:r>
            <a:r>
              <a:rPr lang="tr-TR" sz="2000" i="1" dirty="0">
                <a:solidFill>
                  <a:prstClr val="black"/>
                </a:solidFill>
                <a:latin typeface="Calibri" panose="020F0502020204030204"/>
              </a:rPr>
              <a:t> bilgileri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kaydedilmelidir.</a:t>
            </a:r>
          </a:p>
        </p:txBody>
      </p:sp>
      <p:grpSp>
        <p:nvGrpSpPr>
          <p:cNvPr id="25" name="Group 14">
            <a:extLst>
              <a:ext uri="{FF2B5EF4-FFF2-40B4-BE49-F238E27FC236}">
                <a16:creationId xmlns:a16="http://schemas.microsoft.com/office/drawing/2014/main" xmlns="" id="{60C87246-71AA-42E3-9281-84DD30DAAD6B}"/>
              </a:ext>
            </a:extLst>
          </p:cNvPr>
          <p:cNvGrpSpPr/>
          <p:nvPr/>
        </p:nvGrpSpPr>
        <p:grpSpPr>
          <a:xfrm rot="16200000">
            <a:off x="2282005" y="2788445"/>
            <a:ext cx="1139838" cy="1632238"/>
            <a:chOff x="3692771" y="1580738"/>
            <a:chExt cx="1954016" cy="2798134"/>
          </a:xfrm>
          <a:solidFill>
            <a:schemeClr val="accent2">
              <a:lumMod val="60000"/>
              <a:lumOff val="40000"/>
            </a:schemeClr>
          </a:solidFill>
        </p:grpSpPr>
        <p:sp>
          <p:nvSpPr>
            <p:cNvPr id="26" name="Freeform 40">
              <a:extLst>
                <a:ext uri="{FF2B5EF4-FFF2-40B4-BE49-F238E27FC236}">
                  <a16:creationId xmlns:a16="http://schemas.microsoft.com/office/drawing/2014/main" xmlns=""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Down Arrow 1">
              <a:extLst>
                <a:ext uri="{FF2B5EF4-FFF2-40B4-BE49-F238E27FC236}">
                  <a16:creationId xmlns:a16="http://schemas.microsoft.com/office/drawing/2014/main" xmlns=""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28" name="Resim 27">
            <a:extLst>
              <a:ext uri="{FF2B5EF4-FFF2-40B4-BE49-F238E27FC236}">
                <a16:creationId xmlns:a16="http://schemas.microsoft.com/office/drawing/2014/main" xmlns="" id="{E010596F-1ACB-41EC-9E5A-3117E0BE5F71}"/>
              </a:ext>
            </a:extLst>
          </p:cNvPr>
          <p:cNvPicPr>
            <a:picLocks noChangeAspect="1"/>
          </p:cNvPicPr>
          <p:nvPr/>
        </p:nvPicPr>
        <p:blipFill rotWithShape="1">
          <a:blip r:embed="rId4">
            <a:clrChange>
              <a:clrFrom>
                <a:srgbClr val="FFFFFF"/>
              </a:clrFrom>
              <a:clrTo>
                <a:srgbClr val="FFFFFF">
                  <a:alpha val="0"/>
                </a:srgbClr>
              </a:clrTo>
            </a:clrChange>
          </a:blip>
          <a:srcRect l="2336" t="5368" r="2599" b="5761"/>
          <a:stretch/>
        </p:blipFill>
        <p:spPr>
          <a:xfrm>
            <a:off x="7279224" y="4973708"/>
            <a:ext cx="4197246" cy="1734311"/>
          </a:xfrm>
          <a:prstGeom prst="rect">
            <a:avLst/>
          </a:prstGeom>
        </p:spPr>
      </p:pic>
    </p:spTree>
    <p:extLst>
      <p:ext uri="{BB962C8B-B14F-4D97-AF65-F5344CB8AC3E}">
        <p14:creationId xmlns:p14="http://schemas.microsoft.com/office/powerpoint/2010/main" val="469509535"/>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12: Tarih</a:t>
            </a:r>
          </a:p>
        </p:txBody>
      </p:sp>
      <p:grpSp>
        <p:nvGrpSpPr>
          <p:cNvPr id="25" name="Group 58">
            <a:extLst>
              <a:ext uri="{FF2B5EF4-FFF2-40B4-BE49-F238E27FC236}">
                <a16:creationId xmlns:a16="http://schemas.microsoft.com/office/drawing/2014/main" xmlns="" id="{B3E0212C-C18A-40AD-A014-299049E81B2E}"/>
              </a:ext>
            </a:extLst>
          </p:cNvPr>
          <p:cNvGrpSpPr/>
          <p:nvPr/>
        </p:nvGrpSpPr>
        <p:grpSpPr>
          <a:xfrm>
            <a:off x="8797490" y="3842460"/>
            <a:ext cx="2212212" cy="3027554"/>
            <a:chOff x="655319" y="2346925"/>
            <a:chExt cx="2212212" cy="3027554"/>
          </a:xfrm>
        </p:grpSpPr>
        <p:sp>
          <p:nvSpPr>
            <p:cNvPr id="26" name="Freeform: Shape 3">
              <a:extLst>
                <a:ext uri="{FF2B5EF4-FFF2-40B4-BE49-F238E27FC236}">
                  <a16:creationId xmlns:a16="http://schemas.microsoft.com/office/drawing/2014/main" xmlns="" id="{52457F25-1F82-4981-A9DC-0FF2BE9C971A}"/>
                </a:ext>
              </a:extLst>
            </p:cNvPr>
            <p:cNvSpPr/>
            <p:nvPr/>
          </p:nvSpPr>
          <p:spPr>
            <a:xfrm>
              <a:off x="1358532" y="2656551"/>
              <a:ext cx="724760" cy="1220533"/>
            </a:xfrm>
            <a:custGeom>
              <a:avLst/>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gradFill>
              <a:gsLst>
                <a:gs pos="41000">
                  <a:schemeClr val="bg1">
                    <a:lumMod val="95000"/>
                  </a:schemeClr>
                </a:gs>
                <a:gs pos="0">
                  <a:schemeClr val="bg1">
                    <a:lumMod val="95000"/>
                  </a:schemeClr>
                </a:gs>
                <a:gs pos="100000">
                  <a:schemeClr val="bg1">
                    <a:lumMod val="65000"/>
                  </a:schemeClr>
                </a:gs>
              </a:gsLst>
              <a:lin ang="9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4">
              <a:extLst>
                <a:ext uri="{FF2B5EF4-FFF2-40B4-BE49-F238E27FC236}">
                  <a16:creationId xmlns:a16="http://schemas.microsoft.com/office/drawing/2014/main" xmlns="" id="{E2D785C4-6A09-42A9-B007-3CEF1FE253F7}"/>
                </a:ext>
              </a:extLst>
            </p:cNvPr>
            <p:cNvSpPr/>
            <p:nvPr/>
          </p:nvSpPr>
          <p:spPr>
            <a:xfrm>
              <a:off x="1314805" y="2346925"/>
              <a:ext cx="758758" cy="645701"/>
            </a:xfrm>
            <a:custGeom>
              <a:avLst/>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414971"/>
            </a:solidFill>
            <a:ln w="9525" cap="flat">
              <a:noFill/>
              <a:prstDash val="solid"/>
              <a:miter/>
            </a:ln>
          </p:spPr>
          <p:txBody>
            <a:bodyPr rtlCol="0" anchor="ctr"/>
            <a:lstStyle/>
            <a:p>
              <a:endParaRPr lang="en-US"/>
            </a:p>
          </p:txBody>
        </p:sp>
        <p:sp>
          <p:nvSpPr>
            <p:cNvPr id="29" name="Freeform: Shape 6">
              <a:extLst>
                <a:ext uri="{FF2B5EF4-FFF2-40B4-BE49-F238E27FC236}">
                  <a16:creationId xmlns:a16="http://schemas.microsoft.com/office/drawing/2014/main" xmlns="" id="{AC360F7A-1714-447A-B245-1A157AF46D74}"/>
                </a:ext>
              </a:extLst>
            </p:cNvPr>
            <p:cNvSpPr/>
            <p:nvPr/>
          </p:nvSpPr>
          <p:spPr>
            <a:xfrm>
              <a:off x="655319" y="3440724"/>
              <a:ext cx="2212212" cy="1584052"/>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gradFill>
              <a:gsLst>
                <a:gs pos="41000">
                  <a:schemeClr val="accent1"/>
                </a:gs>
                <a:gs pos="0">
                  <a:schemeClr val="accent1"/>
                </a:gs>
                <a:gs pos="100000">
                  <a:schemeClr val="accent1">
                    <a:lumMod val="75000"/>
                  </a:schemeClr>
                </a:gs>
              </a:gsLst>
              <a:lin ang="5400000" scaled="0"/>
            </a:gradFill>
            <a:ln w="9525" cap="flat">
              <a:noFill/>
              <a:prstDash val="solid"/>
              <a:miter/>
            </a:ln>
          </p:spPr>
          <p:txBody>
            <a:bodyPr rtlCol="0" anchor="ctr"/>
            <a:lstStyle/>
            <a:p>
              <a:endParaRPr lang="en-US"/>
            </a:p>
          </p:txBody>
        </p:sp>
        <p:sp>
          <p:nvSpPr>
            <p:cNvPr id="30" name="Freeform: Shape 8">
              <a:extLst>
                <a:ext uri="{FF2B5EF4-FFF2-40B4-BE49-F238E27FC236}">
                  <a16:creationId xmlns:a16="http://schemas.microsoft.com/office/drawing/2014/main" xmlns="" id="{E8BB43FA-3B65-440C-BB14-1F91B1640F95}"/>
                </a:ext>
              </a:extLst>
            </p:cNvPr>
            <p:cNvSpPr/>
            <p:nvPr/>
          </p:nvSpPr>
          <p:spPr>
            <a:xfrm>
              <a:off x="749796" y="4157992"/>
              <a:ext cx="1927171" cy="1091779"/>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tlCol="0" anchor="ctr"/>
            <a:lstStyle/>
            <a:p>
              <a:endParaRPr lang="en-US"/>
            </a:p>
          </p:txBody>
        </p:sp>
        <p:sp>
          <p:nvSpPr>
            <p:cNvPr id="31" name="Freeform: Shape 9">
              <a:extLst>
                <a:ext uri="{FF2B5EF4-FFF2-40B4-BE49-F238E27FC236}">
                  <a16:creationId xmlns:a16="http://schemas.microsoft.com/office/drawing/2014/main" xmlns="" id="{753FF864-44F7-4E06-BC87-8D60CF9A2ABD}"/>
                </a:ext>
              </a:extLst>
            </p:cNvPr>
            <p:cNvSpPr/>
            <p:nvPr/>
          </p:nvSpPr>
          <p:spPr>
            <a:xfrm>
              <a:off x="1421937" y="3364816"/>
              <a:ext cx="314681" cy="494960"/>
            </a:xfrm>
            <a:custGeom>
              <a:avLst/>
              <a:gdLst>
                <a:gd name="connsiteX0" fmla="*/ 72460 w 274455"/>
                <a:gd name="connsiteY0" fmla="*/ 0 h 431688"/>
                <a:gd name="connsiteX1" fmla="*/ 193387 w 274455"/>
                <a:gd name="connsiteY1" fmla="*/ 286779 h 431688"/>
                <a:gd name="connsiteX2" fmla="*/ 215005 w 274455"/>
                <a:gd name="connsiteY2" fmla="*/ 321571 h 431688"/>
                <a:gd name="connsiteX3" fmla="*/ 274455 w 274455"/>
                <a:gd name="connsiteY3" fmla="*/ 431689 h 431688"/>
                <a:gd name="connsiteX4" fmla="*/ 174809 w 274455"/>
                <a:gd name="connsiteY4" fmla="*/ 340825 h 431688"/>
                <a:gd name="connsiteX5" fmla="*/ 131910 w 274455"/>
                <a:gd name="connsiteY5" fmla="*/ 302655 h 431688"/>
                <a:gd name="connsiteX6" fmla="*/ 83269 w 274455"/>
                <a:gd name="connsiteY6" fmla="*/ 326300 h 431688"/>
                <a:gd name="connsiteX7" fmla="*/ 16726 w 274455"/>
                <a:gd name="connsiteY7" fmla="*/ 425609 h 431688"/>
                <a:gd name="connsiteX8" fmla="*/ 1863 w 274455"/>
                <a:gd name="connsiteY8" fmla="*/ 266850 h 431688"/>
                <a:gd name="connsiteX9" fmla="*/ 4228 w 274455"/>
                <a:gd name="connsiteY9" fmla="*/ 101335 h 431688"/>
                <a:gd name="connsiteX10" fmla="*/ 850 w 274455"/>
                <a:gd name="connsiteY10" fmla="*/ 79042 h 431688"/>
                <a:gd name="connsiteX11" fmla="*/ 72460 w 274455"/>
                <a:gd name="connsiteY11" fmla="*/ 0 h 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55" h="431688">
                  <a:moveTo>
                    <a:pt x="72460" y="0"/>
                  </a:moveTo>
                  <a:cubicBezTo>
                    <a:pt x="56922" y="119238"/>
                    <a:pt x="125155" y="203009"/>
                    <a:pt x="193387" y="286779"/>
                  </a:cubicBezTo>
                  <a:cubicBezTo>
                    <a:pt x="202170" y="297588"/>
                    <a:pt x="217708" y="307046"/>
                    <a:pt x="215005" y="321571"/>
                  </a:cubicBezTo>
                  <a:cubicBezTo>
                    <a:pt x="205547" y="374941"/>
                    <a:pt x="241353" y="402302"/>
                    <a:pt x="274455" y="431689"/>
                  </a:cubicBezTo>
                  <a:cubicBezTo>
                    <a:pt x="231219" y="412773"/>
                    <a:pt x="180214" y="402977"/>
                    <a:pt x="174809" y="340825"/>
                  </a:cubicBezTo>
                  <a:cubicBezTo>
                    <a:pt x="172782" y="317518"/>
                    <a:pt x="153866" y="306371"/>
                    <a:pt x="131910" y="302655"/>
                  </a:cubicBezTo>
                  <a:cubicBezTo>
                    <a:pt x="110292" y="298940"/>
                    <a:pt x="94078" y="306709"/>
                    <a:pt x="83269" y="326300"/>
                  </a:cubicBezTo>
                  <a:cubicBezTo>
                    <a:pt x="64016" y="360079"/>
                    <a:pt x="44086" y="393181"/>
                    <a:pt x="16726" y="425609"/>
                  </a:cubicBezTo>
                  <a:cubicBezTo>
                    <a:pt x="11659" y="372577"/>
                    <a:pt x="3552" y="319882"/>
                    <a:pt x="1863" y="266850"/>
                  </a:cubicBezTo>
                  <a:cubicBezTo>
                    <a:pt x="-164" y="211791"/>
                    <a:pt x="-1852" y="156394"/>
                    <a:pt x="4228" y="101335"/>
                  </a:cubicBezTo>
                  <a:cubicBezTo>
                    <a:pt x="4903" y="94242"/>
                    <a:pt x="2201" y="86473"/>
                    <a:pt x="850" y="79042"/>
                  </a:cubicBezTo>
                  <a:cubicBezTo>
                    <a:pt x="27535" y="54383"/>
                    <a:pt x="36655" y="15200"/>
                    <a:pt x="72460"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2" name="Freeform: Shape 10">
              <a:extLst>
                <a:ext uri="{FF2B5EF4-FFF2-40B4-BE49-F238E27FC236}">
                  <a16:creationId xmlns:a16="http://schemas.microsoft.com/office/drawing/2014/main" xmlns="" id="{B92A49AB-2EDC-494D-98E4-02A9BD309329}"/>
                </a:ext>
              </a:extLst>
            </p:cNvPr>
            <p:cNvSpPr/>
            <p:nvPr/>
          </p:nvSpPr>
          <p:spPr>
            <a:xfrm>
              <a:off x="1812142" y="3364816"/>
              <a:ext cx="261640" cy="463977"/>
            </a:xfrm>
            <a:custGeom>
              <a:avLst/>
              <a:gdLst>
                <a:gd name="connsiteX0" fmla="*/ 0 w 228194"/>
                <a:gd name="connsiteY0" fmla="*/ 404666 h 404666"/>
                <a:gd name="connsiteX1" fmla="*/ 48303 w 228194"/>
                <a:gd name="connsiteY1" fmla="*/ 301642 h 404666"/>
                <a:gd name="connsiteX2" fmla="*/ 60464 w 228194"/>
                <a:gd name="connsiteY2" fmla="*/ 272592 h 404666"/>
                <a:gd name="connsiteX3" fmla="*/ 138492 w 228194"/>
                <a:gd name="connsiteY3" fmla="*/ 0 h 404666"/>
                <a:gd name="connsiteX4" fmla="*/ 202671 w 228194"/>
                <a:gd name="connsiteY4" fmla="*/ 66544 h 404666"/>
                <a:gd name="connsiteX5" fmla="*/ 218547 w 228194"/>
                <a:gd name="connsiteY5" fmla="*/ 389466 h 404666"/>
                <a:gd name="connsiteX6" fmla="*/ 168892 w 228194"/>
                <a:gd name="connsiteY6" fmla="*/ 305020 h 404666"/>
                <a:gd name="connsiteX7" fmla="*/ 120589 w 228194"/>
                <a:gd name="connsiteY7" fmla="*/ 275632 h 404666"/>
                <a:gd name="connsiteX8" fmla="*/ 82420 w 228194"/>
                <a:gd name="connsiteY8" fmla="*/ 316842 h 404666"/>
                <a:gd name="connsiteX9" fmla="*/ 0 w 228194"/>
                <a:gd name="connsiteY9" fmla="*/ 404666 h 40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94" h="404666">
                  <a:moveTo>
                    <a:pt x="0" y="404666"/>
                  </a:moveTo>
                  <a:cubicBezTo>
                    <a:pt x="28374" y="375954"/>
                    <a:pt x="56410" y="347580"/>
                    <a:pt x="48303" y="301642"/>
                  </a:cubicBezTo>
                  <a:cubicBezTo>
                    <a:pt x="46277" y="290833"/>
                    <a:pt x="53370" y="281037"/>
                    <a:pt x="60464" y="272592"/>
                  </a:cubicBezTo>
                  <a:cubicBezTo>
                    <a:pt x="128021" y="193551"/>
                    <a:pt x="160110" y="104375"/>
                    <a:pt x="138492" y="0"/>
                  </a:cubicBezTo>
                  <a:cubicBezTo>
                    <a:pt x="174635" y="7769"/>
                    <a:pt x="180377" y="45263"/>
                    <a:pt x="202671" y="66544"/>
                  </a:cubicBezTo>
                  <a:cubicBezTo>
                    <a:pt x="226654" y="171257"/>
                    <a:pt x="237463" y="276646"/>
                    <a:pt x="218547" y="389466"/>
                  </a:cubicBezTo>
                  <a:cubicBezTo>
                    <a:pt x="195915" y="360416"/>
                    <a:pt x="182066" y="332718"/>
                    <a:pt x="168892" y="305020"/>
                  </a:cubicBezTo>
                  <a:cubicBezTo>
                    <a:pt x="159097" y="284077"/>
                    <a:pt x="144910" y="272930"/>
                    <a:pt x="120589" y="275632"/>
                  </a:cubicBezTo>
                  <a:cubicBezTo>
                    <a:pt x="95593" y="278672"/>
                    <a:pt x="86473" y="294548"/>
                    <a:pt x="82420" y="316842"/>
                  </a:cubicBezTo>
                  <a:cubicBezTo>
                    <a:pt x="73975" y="363794"/>
                    <a:pt x="46952" y="393519"/>
                    <a:pt x="0" y="404666"/>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3" name="Freeform: Shape 11">
              <a:extLst>
                <a:ext uri="{FF2B5EF4-FFF2-40B4-BE49-F238E27FC236}">
                  <a16:creationId xmlns:a16="http://schemas.microsoft.com/office/drawing/2014/main" xmlns="" id="{87858C4F-7418-4DA0-B2BA-5CEF3B5B0338}"/>
                </a:ext>
              </a:extLst>
            </p:cNvPr>
            <p:cNvSpPr/>
            <p:nvPr/>
          </p:nvSpPr>
          <p:spPr>
            <a:xfrm>
              <a:off x="1506568" y="3309820"/>
              <a:ext cx="463245" cy="263572"/>
            </a:xfrm>
            <a:custGeom>
              <a:avLst/>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chemeClr val="bg1">
                <a:lumMod val="75000"/>
              </a:schemeClr>
            </a:solidFill>
            <a:ln w="3378" cap="flat">
              <a:noFill/>
              <a:prstDash val="solid"/>
              <a:miter/>
            </a:ln>
          </p:spPr>
          <p:txBody>
            <a:bodyPr rtlCol="0" anchor="ctr"/>
            <a:lstStyle/>
            <a:p>
              <a:endParaRPr lang="en-US"/>
            </a:p>
          </p:txBody>
        </p:sp>
        <p:sp>
          <p:nvSpPr>
            <p:cNvPr id="34" name="Freeform: Shape 12">
              <a:extLst>
                <a:ext uri="{FF2B5EF4-FFF2-40B4-BE49-F238E27FC236}">
                  <a16:creationId xmlns:a16="http://schemas.microsoft.com/office/drawing/2014/main" xmlns="" id="{897A76DB-3212-476E-8AA9-D866AB2B3DC1}"/>
                </a:ext>
              </a:extLst>
            </p:cNvPr>
            <p:cNvSpPr/>
            <p:nvPr/>
          </p:nvSpPr>
          <p:spPr>
            <a:xfrm>
              <a:off x="2395793" y="3686656"/>
              <a:ext cx="217271" cy="477532"/>
            </a:xfrm>
            <a:custGeom>
              <a:avLst/>
              <a:gdLst>
                <a:gd name="connsiteX0" fmla="*/ 189497 w 189497"/>
                <a:gd name="connsiteY0" fmla="*/ 19254 h 416488"/>
                <a:gd name="connsiteX1" fmla="*/ 41885 w 189497"/>
                <a:gd name="connsiteY1" fmla="*/ 233747 h 416488"/>
                <a:gd name="connsiteX2" fmla="*/ 26685 w 189497"/>
                <a:gd name="connsiteY2" fmla="*/ 362105 h 416488"/>
                <a:gd name="connsiteX3" fmla="*/ 19929 w 189497"/>
                <a:gd name="connsiteY3" fmla="*/ 416489 h 416488"/>
                <a:gd name="connsiteX4" fmla="*/ 338 w 189497"/>
                <a:gd name="connsiteY4" fmla="*/ 416489 h 416488"/>
                <a:gd name="connsiteX5" fmla="*/ 0 w 189497"/>
                <a:gd name="connsiteY5" fmla="*/ 411084 h 416488"/>
                <a:gd name="connsiteX6" fmla="*/ 13849 w 189497"/>
                <a:gd name="connsiteY6" fmla="*/ 305357 h 416488"/>
                <a:gd name="connsiteX7" fmla="*/ 122616 w 189497"/>
                <a:gd name="connsiteY7" fmla="*/ 57761 h 416488"/>
                <a:gd name="connsiteX8" fmla="*/ 169905 w 189497"/>
                <a:gd name="connsiteY8" fmla="*/ 0 h 416488"/>
                <a:gd name="connsiteX9" fmla="*/ 189497 w 189497"/>
                <a:gd name="connsiteY9" fmla="*/ 19254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97" h="416488">
                  <a:moveTo>
                    <a:pt x="189497" y="19254"/>
                  </a:moveTo>
                  <a:cubicBezTo>
                    <a:pt x="126331" y="81068"/>
                    <a:pt x="72624" y="149976"/>
                    <a:pt x="41885" y="233747"/>
                  </a:cubicBezTo>
                  <a:cubicBezTo>
                    <a:pt x="27023" y="274619"/>
                    <a:pt x="30401" y="319207"/>
                    <a:pt x="26685" y="362105"/>
                  </a:cubicBezTo>
                  <a:cubicBezTo>
                    <a:pt x="24996" y="380346"/>
                    <a:pt x="27023" y="398924"/>
                    <a:pt x="19929" y="416489"/>
                  </a:cubicBezTo>
                  <a:cubicBezTo>
                    <a:pt x="13511" y="416489"/>
                    <a:pt x="7093" y="416489"/>
                    <a:pt x="338" y="416489"/>
                  </a:cubicBezTo>
                  <a:cubicBezTo>
                    <a:pt x="338" y="414800"/>
                    <a:pt x="0" y="413111"/>
                    <a:pt x="0" y="411084"/>
                  </a:cubicBezTo>
                  <a:cubicBezTo>
                    <a:pt x="9120" y="376292"/>
                    <a:pt x="12836" y="340825"/>
                    <a:pt x="13849" y="305357"/>
                  </a:cubicBezTo>
                  <a:cubicBezTo>
                    <a:pt x="16551" y="208075"/>
                    <a:pt x="63503" y="130385"/>
                    <a:pt x="122616" y="57761"/>
                  </a:cubicBezTo>
                  <a:cubicBezTo>
                    <a:pt x="138154" y="38507"/>
                    <a:pt x="154030" y="19254"/>
                    <a:pt x="169905" y="0"/>
                  </a:cubicBezTo>
                  <a:cubicBezTo>
                    <a:pt x="176323" y="6418"/>
                    <a:pt x="182741" y="12836"/>
                    <a:pt x="189497" y="19254"/>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5" name="Freeform: Shape 13">
              <a:extLst>
                <a:ext uri="{FF2B5EF4-FFF2-40B4-BE49-F238E27FC236}">
                  <a16:creationId xmlns:a16="http://schemas.microsoft.com/office/drawing/2014/main" xmlns="" id="{78773161-6526-4627-964B-0AE5C4023B26}"/>
                </a:ext>
              </a:extLst>
            </p:cNvPr>
            <p:cNvSpPr/>
            <p:nvPr/>
          </p:nvSpPr>
          <p:spPr>
            <a:xfrm>
              <a:off x="908199" y="3686656"/>
              <a:ext cx="194420" cy="477532"/>
            </a:xfrm>
            <a:custGeom>
              <a:avLst/>
              <a:gdLst>
                <a:gd name="connsiteX0" fmla="*/ 162474 w 169567"/>
                <a:gd name="connsiteY0" fmla="*/ 416489 h 416488"/>
                <a:gd name="connsiteX1" fmla="*/ 147612 w 169567"/>
                <a:gd name="connsiteY1" fmla="*/ 313464 h 416488"/>
                <a:gd name="connsiteX2" fmla="*/ 19254 w 169567"/>
                <a:gd name="connsiteY2" fmla="*/ 42223 h 416488"/>
                <a:gd name="connsiteX3" fmla="*/ 0 w 169567"/>
                <a:gd name="connsiteY3" fmla="*/ 20267 h 416488"/>
                <a:gd name="connsiteX4" fmla="*/ 18916 w 169567"/>
                <a:gd name="connsiteY4" fmla="*/ 0 h 416488"/>
                <a:gd name="connsiteX5" fmla="*/ 61139 w 169567"/>
                <a:gd name="connsiteY5" fmla="*/ 57423 h 416488"/>
                <a:gd name="connsiteX6" fmla="*/ 169568 w 169567"/>
                <a:gd name="connsiteY6" fmla="*/ 416489 h 416488"/>
                <a:gd name="connsiteX7" fmla="*/ 162474 w 169567"/>
                <a:gd name="connsiteY7" fmla="*/ 416489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67" h="416488">
                  <a:moveTo>
                    <a:pt x="162474" y="416489"/>
                  </a:moveTo>
                  <a:cubicBezTo>
                    <a:pt x="157408" y="382035"/>
                    <a:pt x="150990" y="347918"/>
                    <a:pt x="147612" y="313464"/>
                  </a:cubicBezTo>
                  <a:cubicBezTo>
                    <a:pt x="136803" y="207738"/>
                    <a:pt x="92215" y="118225"/>
                    <a:pt x="19254" y="42223"/>
                  </a:cubicBezTo>
                  <a:cubicBezTo>
                    <a:pt x="12498" y="35130"/>
                    <a:pt x="6418" y="27698"/>
                    <a:pt x="0" y="20267"/>
                  </a:cubicBezTo>
                  <a:cubicBezTo>
                    <a:pt x="6418" y="13511"/>
                    <a:pt x="12836" y="6756"/>
                    <a:pt x="18916" y="0"/>
                  </a:cubicBezTo>
                  <a:cubicBezTo>
                    <a:pt x="32765" y="19254"/>
                    <a:pt x="45601" y="39521"/>
                    <a:pt x="61139" y="57423"/>
                  </a:cubicBezTo>
                  <a:cubicBezTo>
                    <a:pt x="149976" y="161461"/>
                    <a:pt x="163150" y="287793"/>
                    <a:pt x="169568" y="416489"/>
                  </a:cubicBezTo>
                  <a:cubicBezTo>
                    <a:pt x="166866" y="416489"/>
                    <a:pt x="164501" y="416489"/>
                    <a:pt x="162474" y="416489"/>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6" name="Freeform: Shape 15">
              <a:extLst>
                <a:ext uri="{FF2B5EF4-FFF2-40B4-BE49-F238E27FC236}">
                  <a16:creationId xmlns:a16="http://schemas.microsoft.com/office/drawing/2014/main" xmlns="" id="{F55A266C-60C8-4C6B-B007-264F1C4065A9}"/>
                </a:ext>
              </a:extLst>
            </p:cNvPr>
            <p:cNvSpPr/>
            <p:nvPr/>
          </p:nvSpPr>
          <p:spPr>
            <a:xfrm>
              <a:off x="1752842" y="3873331"/>
              <a:ext cx="29864" cy="284660"/>
            </a:xfrm>
            <a:custGeom>
              <a:avLst/>
              <a:gdLst>
                <a:gd name="connsiteX0" fmla="*/ 38 w 26046"/>
                <a:gd name="connsiteY0" fmla="*/ 0 h 248271"/>
                <a:gd name="connsiteX1" fmla="*/ 6456 w 26046"/>
                <a:gd name="connsiteY1" fmla="*/ 2027 h 248271"/>
                <a:gd name="connsiteX2" fmla="*/ 18278 w 26046"/>
                <a:gd name="connsiteY2" fmla="*/ 102011 h 248271"/>
                <a:gd name="connsiteX3" fmla="*/ 26047 w 26046"/>
                <a:gd name="connsiteY3" fmla="*/ 248272 h 248271"/>
                <a:gd name="connsiteX4" fmla="*/ 1051 w 26046"/>
                <a:gd name="connsiteY4" fmla="*/ 207062 h 248271"/>
                <a:gd name="connsiteX5" fmla="*/ 38 w 26046"/>
                <a:gd name="connsiteY5" fmla="*/ 0 h 24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6" h="248271">
                  <a:moveTo>
                    <a:pt x="38" y="0"/>
                  </a:moveTo>
                  <a:cubicBezTo>
                    <a:pt x="2064" y="676"/>
                    <a:pt x="4429" y="1351"/>
                    <a:pt x="6456" y="2027"/>
                  </a:cubicBezTo>
                  <a:cubicBezTo>
                    <a:pt x="16589" y="34454"/>
                    <a:pt x="14900" y="68570"/>
                    <a:pt x="18278" y="102011"/>
                  </a:cubicBezTo>
                  <a:cubicBezTo>
                    <a:pt x="23007" y="150652"/>
                    <a:pt x="23682" y="199293"/>
                    <a:pt x="26047" y="248272"/>
                  </a:cubicBezTo>
                  <a:cubicBezTo>
                    <a:pt x="-1314" y="246245"/>
                    <a:pt x="1389" y="224289"/>
                    <a:pt x="1051" y="207062"/>
                  </a:cubicBezTo>
                  <a:cubicBezTo>
                    <a:pt x="-300" y="138154"/>
                    <a:pt x="38" y="69246"/>
                    <a:pt x="38"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42" name="Freeform: Shape 21">
              <a:extLst>
                <a:ext uri="{FF2B5EF4-FFF2-40B4-BE49-F238E27FC236}">
                  <a16:creationId xmlns:a16="http://schemas.microsoft.com/office/drawing/2014/main" xmlns="" id="{FC7AC792-084F-4C5C-9BEA-AA50345856D5}"/>
                </a:ext>
              </a:extLst>
            </p:cNvPr>
            <p:cNvSpPr/>
            <p:nvPr/>
          </p:nvSpPr>
          <p:spPr>
            <a:xfrm>
              <a:off x="750958" y="5299344"/>
              <a:ext cx="1924847" cy="75135"/>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3" name="Resim 42">
            <a:extLst>
              <a:ext uri="{FF2B5EF4-FFF2-40B4-BE49-F238E27FC236}">
                <a16:creationId xmlns:a16="http://schemas.microsoft.com/office/drawing/2014/main" xmlns="" id="{0EEB4E01-8D07-4C6E-9417-A741EFA54B6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77117" y="4155052"/>
            <a:ext cx="7857056" cy="1504145"/>
          </a:xfrm>
          <a:prstGeom prst="rect">
            <a:avLst/>
          </a:prstGeom>
          <a:ln>
            <a:solidFill>
              <a:schemeClr val="bg2"/>
            </a:solidFill>
          </a:ln>
          <a:effectLst>
            <a:glow rad="63500">
              <a:schemeClr val="accent6">
                <a:satMod val="175000"/>
                <a:alpha val="40000"/>
              </a:schemeClr>
            </a:glow>
          </a:effectLst>
        </p:spPr>
      </p:pic>
      <p:sp>
        <p:nvSpPr>
          <p:cNvPr id="44" name="Dikdörtgen 43">
            <a:extLst>
              <a:ext uri="{FF2B5EF4-FFF2-40B4-BE49-F238E27FC236}">
                <a16:creationId xmlns:a16="http://schemas.microsoft.com/office/drawing/2014/main" xmlns="" id="{C73364C2-C81F-45CB-97EF-36001DE50C48}"/>
              </a:ext>
            </a:extLst>
          </p:cNvPr>
          <p:cNvSpPr/>
          <p:nvPr/>
        </p:nvSpPr>
        <p:spPr>
          <a:xfrm>
            <a:off x="6851016" y="4988324"/>
            <a:ext cx="986828" cy="226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cxnSp>
        <p:nvCxnSpPr>
          <p:cNvPr id="45" name="Düz Bağlayıcı 44">
            <a:extLst>
              <a:ext uri="{FF2B5EF4-FFF2-40B4-BE49-F238E27FC236}">
                <a16:creationId xmlns:a16="http://schemas.microsoft.com/office/drawing/2014/main" xmlns="" id="{F0625219-123B-4B6B-AB21-84BFA38BAB89}"/>
              </a:ext>
            </a:extLst>
          </p:cNvPr>
          <p:cNvCxnSpPr>
            <a:cxnSpLocks/>
          </p:cNvCxnSpPr>
          <p:nvPr/>
        </p:nvCxnSpPr>
        <p:spPr>
          <a:xfrm>
            <a:off x="2562313" y="5113549"/>
            <a:ext cx="4216276" cy="3874"/>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Arrow Connector 33">
            <a:extLst>
              <a:ext uri="{FF2B5EF4-FFF2-40B4-BE49-F238E27FC236}">
                <a16:creationId xmlns:a16="http://schemas.microsoft.com/office/drawing/2014/main" xmlns="" id="{2434DD6B-5F23-4CC7-9E47-024A4962D246}"/>
              </a:ext>
            </a:extLst>
          </p:cNvPr>
          <p:cNvCxnSpPr>
            <a:cxnSpLocks/>
          </p:cNvCxnSpPr>
          <p:nvPr/>
        </p:nvCxnSpPr>
        <p:spPr>
          <a:xfrm flipH="1">
            <a:off x="7395911" y="6108125"/>
            <a:ext cx="1496056" cy="1"/>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8" name="Dikdörtgen 47">
            <a:extLst>
              <a:ext uri="{FF2B5EF4-FFF2-40B4-BE49-F238E27FC236}">
                <a16:creationId xmlns:a16="http://schemas.microsoft.com/office/drawing/2014/main" xmlns="" id="{259219E0-39D7-4663-A328-5B02D08A9E13}"/>
              </a:ext>
            </a:extLst>
          </p:cNvPr>
          <p:cNvSpPr/>
          <p:nvPr/>
        </p:nvSpPr>
        <p:spPr>
          <a:xfrm>
            <a:off x="962581" y="1585509"/>
            <a:ext cx="8494395" cy="1200329"/>
          </a:xfrm>
          <a:prstGeom prst="rect">
            <a:avLst/>
          </a:prstGeom>
        </p:spPr>
        <p:txBody>
          <a:bodyPr wrap="square">
            <a:spAutoFit/>
          </a:bodyPr>
          <a:lstStyle/>
          <a:p>
            <a:pPr algn="just"/>
            <a:r>
              <a:rPr lang="tr-TR" i="1" dirty="0">
                <a:solidFill>
                  <a:schemeClr val="bg1"/>
                </a:solidFill>
              </a:rPr>
              <a:t>Belge tarihi</a:t>
            </a:r>
            <a:r>
              <a:rPr lang="tr-TR" b="1" i="1" dirty="0">
                <a:solidFill>
                  <a:schemeClr val="bg1"/>
                </a:solidFill>
              </a:rPr>
              <a:t>, belgenin en son yetkili tarafından güvenli elektronik imza ile imzalandığı zamanı gösteren zaman damgasındaki tarih bilgisini</a:t>
            </a:r>
            <a:r>
              <a:rPr lang="tr-TR" i="1" dirty="0">
                <a:solidFill>
                  <a:schemeClr val="bg1"/>
                </a:solidFill>
              </a:rPr>
              <a:t> ifade etmektedir. </a:t>
            </a:r>
          </a:p>
          <a:p>
            <a:pPr algn="just"/>
            <a:endParaRPr lang="tr-TR" i="1" dirty="0">
              <a:solidFill>
                <a:schemeClr val="bg1"/>
              </a:solidFill>
            </a:endParaRPr>
          </a:p>
        </p:txBody>
      </p:sp>
      <p:grpSp>
        <p:nvGrpSpPr>
          <p:cNvPr id="49" name="Group 32">
            <a:extLst>
              <a:ext uri="{FF2B5EF4-FFF2-40B4-BE49-F238E27FC236}">
                <a16:creationId xmlns:a16="http://schemas.microsoft.com/office/drawing/2014/main" xmlns="" id="{27C2CB34-F5AA-4E58-91E2-FE5F27DF3DFA}"/>
              </a:ext>
            </a:extLst>
          </p:cNvPr>
          <p:cNvGrpSpPr/>
          <p:nvPr/>
        </p:nvGrpSpPr>
        <p:grpSpPr>
          <a:xfrm rot="1324579">
            <a:off x="384127" y="1568161"/>
            <a:ext cx="446797" cy="778342"/>
            <a:chOff x="3923928" y="2132856"/>
            <a:chExt cx="1296144" cy="2859100"/>
          </a:xfrm>
          <a:solidFill>
            <a:schemeClr val="accent5">
              <a:lumMod val="50000"/>
            </a:schemeClr>
          </a:solidFill>
        </p:grpSpPr>
        <p:sp>
          <p:nvSpPr>
            <p:cNvPr id="50" name="Rounded Rectangle 3">
              <a:extLst>
                <a:ext uri="{FF2B5EF4-FFF2-40B4-BE49-F238E27FC236}">
                  <a16:creationId xmlns:a16="http://schemas.microsoft.com/office/drawing/2014/main" xmlns="" id="{EF83123B-3666-4944-9667-F205DE5B31DA}"/>
                </a:ext>
              </a:extLst>
            </p:cNvPr>
            <p:cNvSpPr/>
            <p:nvPr/>
          </p:nvSpPr>
          <p:spPr>
            <a:xfrm>
              <a:off x="3923928" y="2903724"/>
              <a:ext cx="1296144" cy="2088232"/>
            </a:xfrm>
            <a:custGeom>
              <a:avLst/>
              <a:gdLst/>
              <a:ahLst/>
              <a:cxnLst/>
              <a:rect l="l" t="t" r="r" b="b"/>
              <a:pathLst>
                <a:path w="1296144" h="2088232">
                  <a:moveTo>
                    <a:pt x="0" y="740138"/>
                  </a:moveTo>
                  <a:lnTo>
                    <a:pt x="541012" y="740138"/>
                  </a:lnTo>
                  <a:lnTo>
                    <a:pt x="541012" y="803383"/>
                  </a:lnTo>
                  <a:cubicBezTo>
                    <a:pt x="541012" y="851990"/>
                    <a:pt x="580415" y="891393"/>
                    <a:pt x="629022" y="891393"/>
                  </a:cubicBezTo>
                  <a:cubicBezTo>
                    <a:pt x="677629" y="891393"/>
                    <a:pt x="717032" y="851990"/>
                    <a:pt x="717032" y="803383"/>
                  </a:cubicBezTo>
                  <a:lnTo>
                    <a:pt x="717032" y="740138"/>
                  </a:lnTo>
                  <a:lnTo>
                    <a:pt x="1296144" y="740138"/>
                  </a:lnTo>
                  <a:lnTo>
                    <a:pt x="1296144" y="1595982"/>
                  </a:lnTo>
                  <a:cubicBezTo>
                    <a:pt x="1296144" y="1867844"/>
                    <a:pt x="1075756" y="2088232"/>
                    <a:pt x="803894" y="2088232"/>
                  </a:cubicBezTo>
                  <a:lnTo>
                    <a:pt x="492250" y="2088232"/>
                  </a:lnTo>
                  <a:cubicBezTo>
                    <a:pt x="220388" y="2088232"/>
                    <a:pt x="0" y="1867844"/>
                    <a:pt x="0" y="1595982"/>
                  </a:cubicBezTo>
                  <a:close/>
                  <a:moveTo>
                    <a:pt x="657597" y="0"/>
                  </a:moveTo>
                  <a:lnTo>
                    <a:pt x="803894" y="0"/>
                  </a:lnTo>
                  <a:cubicBezTo>
                    <a:pt x="1075756" y="0"/>
                    <a:pt x="1296144" y="220388"/>
                    <a:pt x="1296144" y="492250"/>
                  </a:cubicBezTo>
                  <a:lnTo>
                    <a:pt x="1296144" y="694419"/>
                  </a:lnTo>
                  <a:lnTo>
                    <a:pt x="717032" y="694419"/>
                  </a:lnTo>
                  <a:lnTo>
                    <a:pt x="717032" y="547355"/>
                  </a:lnTo>
                  <a:cubicBezTo>
                    <a:pt x="717032" y="508869"/>
                    <a:pt x="692330" y="476153"/>
                    <a:pt x="657597" y="465114"/>
                  </a:cubicBezTo>
                  <a:close/>
                  <a:moveTo>
                    <a:pt x="492250" y="0"/>
                  </a:moveTo>
                  <a:lnTo>
                    <a:pt x="611878" y="0"/>
                  </a:lnTo>
                  <a:lnTo>
                    <a:pt x="611878" y="462806"/>
                  </a:lnTo>
                  <a:cubicBezTo>
                    <a:pt x="571303" y="469195"/>
                    <a:pt x="541012" y="504737"/>
                    <a:pt x="541012" y="547355"/>
                  </a:cubicBezTo>
                  <a:lnTo>
                    <a:pt x="541012" y="694419"/>
                  </a:lnTo>
                  <a:lnTo>
                    <a:pt x="0" y="694419"/>
                  </a:lnTo>
                  <a:lnTo>
                    <a:pt x="0" y="492250"/>
                  </a:lnTo>
                  <a:cubicBezTo>
                    <a:pt x="0" y="220388"/>
                    <a:pt x="220388" y="0"/>
                    <a:pt x="492250" y="0"/>
                  </a:cubicBezTo>
                  <a:close/>
                </a:path>
              </a:pathLst>
            </a:cu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Freeform 8">
              <a:extLst>
                <a:ext uri="{FF2B5EF4-FFF2-40B4-BE49-F238E27FC236}">
                  <a16:creationId xmlns:a16="http://schemas.microsoft.com/office/drawing/2014/main" xmlns="" id="{C0401FE3-1625-44E5-835A-0A38B9E972AD}"/>
                </a:ext>
              </a:extLst>
            </p:cNvPr>
            <p:cNvSpPr/>
            <p:nvPr/>
          </p:nvSpPr>
          <p:spPr>
            <a:xfrm>
              <a:off x="4570771" y="2132856"/>
              <a:ext cx="217668" cy="723900"/>
            </a:xfrm>
            <a:custGeom>
              <a:avLst/>
              <a:gdLst>
                <a:gd name="connsiteX0" fmla="*/ 1229 w 217668"/>
                <a:gd name="connsiteY0" fmla="*/ 723900 h 723900"/>
                <a:gd name="connsiteX1" fmla="*/ 29804 w 217668"/>
                <a:gd name="connsiteY1" fmla="*/ 323850 h 723900"/>
                <a:gd name="connsiteX2" fmla="*/ 201254 w 217668"/>
                <a:gd name="connsiteY2" fmla="*/ 228600 h 723900"/>
                <a:gd name="connsiteX3" fmla="*/ 210779 w 217668"/>
                <a:gd name="connsiteY3" fmla="*/ 0 h 723900"/>
                <a:gd name="connsiteX4" fmla="*/ 210779 w 217668"/>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68" h="723900">
                  <a:moveTo>
                    <a:pt x="1229" y="723900"/>
                  </a:moveTo>
                  <a:cubicBezTo>
                    <a:pt x="-1152" y="565150"/>
                    <a:pt x="-3533" y="406400"/>
                    <a:pt x="29804" y="323850"/>
                  </a:cubicBezTo>
                  <a:cubicBezTo>
                    <a:pt x="63141" y="241300"/>
                    <a:pt x="171092" y="282575"/>
                    <a:pt x="201254" y="228600"/>
                  </a:cubicBezTo>
                  <a:cubicBezTo>
                    <a:pt x="231417" y="174625"/>
                    <a:pt x="210779" y="0"/>
                    <a:pt x="210779" y="0"/>
                  </a:cubicBezTo>
                  <a:lnTo>
                    <a:pt x="210779" y="0"/>
                  </a:lnTo>
                </a:path>
              </a:pathLst>
            </a:custGeom>
            <a:grpFill/>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52" name="Isosceles Triangle 51">
            <a:extLst>
              <a:ext uri="{FF2B5EF4-FFF2-40B4-BE49-F238E27FC236}">
                <a16:creationId xmlns:a16="http://schemas.microsoft.com/office/drawing/2014/main" xmlns="" id="{2296D13E-298C-4F01-A77D-43547A7AEFA9}"/>
              </a:ext>
            </a:extLst>
          </p:cNvPr>
          <p:cNvSpPr/>
          <p:nvPr/>
        </p:nvSpPr>
        <p:spPr>
          <a:xfrm>
            <a:off x="263229" y="2968593"/>
            <a:ext cx="627701" cy="51388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Dikdörtgen 53">
            <a:extLst>
              <a:ext uri="{FF2B5EF4-FFF2-40B4-BE49-F238E27FC236}">
                <a16:creationId xmlns:a16="http://schemas.microsoft.com/office/drawing/2014/main" xmlns="" id="{991BD359-9723-4E7C-B796-81F327092599}"/>
              </a:ext>
            </a:extLst>
          </p:cNvPr>
          <p:cNvSpPr/>
          <p:nvPr/>
        </p:nvSpPr>
        <p:spPr>
          <a:xfrm>
            <a:off x="1479471" y="5891581"/>
            <a:ext cx="2165684"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21.08.2019 </a:t>
            </a: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55" name="Dikdörtgen 54">
            <a:extLst>
              <a:ext uri="{FF2B5EF4-FFF2-40B4-BE49-F238E27FC236}">
                <a16:creationId xmlns:a16="http://schemas.microsoft.com/office/drawing/2014/main" xmlns="" id="{DF9CB686-1F48-4220-9051-E1CDF2973320}"/>
              </a:ext>
            </a:extLst>
          </p:cNvPr>
          <p:cNvSpPr/>
          <p:nvPr/>
        </p:nvSpPr>
        <p:spPr>
          <a:xfrm>
            <a:off x="4500218" y="5891582"/>
            <a:ext cx="2814106"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 Ağustos 2019 </a:t>
            </a:r>
            <a:endParaRPr lang="tr-TR" sz="2400" dirty="0">
              <a:solidFill>
                <a:prstClr val="black"/>
              </a:solidFill>
              <a:latin typeface="Times New Roman" panose="02020603050405020304" pitchFamily="18" charset="0"/>
              <a:cs typeface="Times New Roman" panose="02020603050405020304" pitchFamily="18" charset="0"/>
            </a:endParaRPr>
          </a:p>
        </p:txBody>
      </p:sp>
      <p:cxnSp>
        <p:nvCxnSpPr>
          <p:cNvPr id="56" name="Straight Arrow Connector 33">
            <a:extLst>
              <a:ext uri="{FF2B5EF4-FFF2-40B4-BE49-F238E27FC236}">
                <a16:creationId xmlns:a16="http://schemas.microsoft.com/office/drawing/2014/main" xmlns="" id="{2434DD6B-5F23-4CC7-9E47-024A4962D246}"/>
              </a:ext>
            </a:extLst>
          </p:cNvPr>
          <p:cNvCxnSpPr>
            <a:cxnSpLocks/>
          </p:cNvCxnSpPr>
          <p:nvPr/>
        </p:nvCxnSpPr>
        <p:spPr>
          <a:xfrm flipH="1" flipV="1">
            <a:off x="8271935" y="5048474"/>
            <a:ext cx="599178" cy="594883"/>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1006308" y="2804799"/>
            <a:ext cx="8238482" cy="923330"/>
          </a:xfrm>
          <a:prstGeom prst="rect">
            <a:avLst/>
          </a:prstGeom>
        </p:spPr>
        <p:txBody>
          <a:bodyPr wrap="square">
            <a:spAutoFit/>
          </a:bodyPr>
          <a:lstStyle/>
          <a:p>
            <a:pPr algn="just"/>
            <a:r>
              <a:rPr lang="tr-TR" i="1" dirty="0">
                <a:solidFill>
                  <a:schemeClr val="bg1"/>
                </a:solidFill>
              </a:rPr>
              <a:t>Zorunlu hâllerde veya olağanüstü durumlarda fiziksel ortamda hazırlanan belgede tarih, belgenin imzalandığı zamanı belirtmektedir. Bu durumlarda belge imzalandığı tarihte kayıt altına alınmalıdır.</a:t>
            </a:r>
          </a:p>
        </p:txBody>
      </p:sp>
      <p:sp>
        <p:nvSpPr>
          <p:cNvPr id="3" name="Metin kutusu 2"/>
          <p:cNvSpPr txBox="1"/>
          <p:nvPr/>
        </p:nvSpPr>
        <p:spPr>
          <a:xfrm>
            <a:off x="3726742" y="5958830"/>
            <a:ext cx="807308" cy="369332"/>
          </a:xfrm>
          <a:prstGeom prst="rect">
            <a:avLst/>
          </a:prstGeom>
          <a:noFill/>
        </p:spPr>
        <p:txBody>
          <a:bodyPr wrap="square" rtlCol="0">
            <a:spAutoFit/>
          </a:bodyPr>
          <a:lstStyle/>
          <a:p>
            <a:r>
              <a:rPr lang="tr-TR" dirty="0"/>
              <a:t>veya</a:t>
            </a:r>
          </a:p>
        </p:txBody>
      </p:sp>
      <p:pic>
        <p:nvPicPr>
          <p:cNvPr id="38" name="Resim 37"/>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64104" y="176716"/>
            <a:ext cx="1779185" cy="1541592"/>
          </a:xfrm>
          <a:prstGeom prst="rect">
            <a:avLst/>
          </a:prstGeom>
        </p:spPr>
      </p:pic>
    </p:spTree>
    <p:extLst>
      <p:ext uri="{BB962C8B-B14F-4D97-AF65-F5344CB8AC3E}">
        <p14:creationId xmlns:p14="http://schemas.microsoft.com/office/powerpoint/2010/main" val="206894495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4" name="Dikdörtgen 3"/>
          <p:cNvSpPr/>
          <p:nvPr/>
        </p:nvSpPr>
        <p:spPr>
          <a:xfrm>
            <a:off x="6528845" y="3024155"/>
            <a:ext cx="5456582" cy="3057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13: Konu</a:t>
            </a:r>
          </a:p>
        </p:txBody>
      </p:sp>
      <p:sp>
        <p:nvSpPr>
          <p:cNvPr id="5" name="Dikdörtgen 4"/>
          <p:cNvSpPr/>
          <p:nvPr/>
        </p:nvSpPr>
        <p:spPr>
          <a:xfrm>
            <a:off x="451054" y="1243423"/>
            <a:ext cx="10557850" cy="1323439"/>
          </a:xfrm>
          <a:prstGeom prst="rect">
            <a:avLst/>
          </a:prstGeom>
        </p:spPr>
        <p:txBody>
          <a:bodyPr wrap="square">
            <a:spAutoFit/>
          </a:bodyPr>
          <a:lstStyle/>
          <a:p>
            <a:pPr algn="just"/>
            <a:r>
              <a:rPr lang="tr-TR" sz="2000" b="1" i="1" dirty="0">
                <a:solidFill>
                  <a:schemeClr val="bg1"/>
                </a:solidFill>
              </a:rPr>
              <a:t>Konu, belgenin içeriği hakkında kısa ve öz bilgi vermelidir.</a:t>
            </a:r>
          </a:p>
          <a:p>
            <a:pPr algn="just"/>
            <a:r>
              <a:rPr lang="tr-TR" sz="2000" i="1" dirty="0">
                <a:solidFill>
                  <a:schemeClr val="bg1"/>
                </a:solidFill>
              </a:rPr>
              <a:t> </a:t>
            </a:r>
          </a:p>
          <a:p>
            <a:pPr algn="just"/>
            <a:r>
              <a:rPr lang="tr-TR" sz="2000" i="1" dirty="0">
                <a:solidFill>
                  <a:schemeClr val="bg1"/>
                </a:solidFill>
              </a:rPr>
              <a:t>Belgenin konusunda yer alan kelimelerin </a:t>
            </a:r>
            <a:r>
              <a:rPr lang="tr-TR" sz="2000" i="1" dirty="0">
                <a:solidFill>
                  <a:srgbClr val="C00000"/>
                </a:solidFill>
              </a:rPr>
              <a:t>baş harfleri </a:t>
            </a:r>
            <a:r>
              <a:rPr lang="tr-TR" sz="2000" i="1" dirty="0">
                <a:solidFill>
                  <a:schemeClr val="bg1"/>
                </a:solidFill>
              </a:rPr>
              <a:t>büyük yazılmalı ve sonunda herhangi bir </a:t>
            </a:r>
            <a:r>
              <a:rPr lang="tr-TR" sz="2000" i="1" dirty="0">
                <a:solidFill>
                  <a:srgbClr val="C00000"/>
                </a:solidFill>
              </a:rPr>
              <a:t>noktalama işareti </a:t>
            </a:r>
            <a:r>
              <a:rPr lang="tr-TR" sz="2000" i="1" dirty="0">
                <a:solidFill>
                  <a:schemeClr val="bg1"/>
                </a:solidFill>
              </a:rPr>
              <a:t>kullanılmamalıdır. </a:t>
            </a:r>
          </a:p>
        </p:txBody>
      </p:sp>
      <p:pic>
        <p:nvPicPr>
          <p:cNvPr id="22" name="Resim 21">
            <a:extLst>
              <a:ext uri="{FF2B5EF4-FFF2-40B4-BE49-F238E27FC236}">
                <a16:creationId xmlns:a16="http://schemas.microsoft.com/office/drawing/2014/main" xmlns="" id="{519CE1AB-7E3C-4498-B53B-153D6100F50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499882" y="3512813"/>
            <a:ext cx="5451036" cy="2046914"/>
          </a:xfrm>
          <a:prstGeom prst="rect">
            <a:avLst/>
          </a:prstGeom>
          <a:ln>
            <a:noFill/>
          </a:ln>
          <a:effectLst/>
        </p:spPr>
      </p:pic>
      <p:cxnSp>
        <p:nvCxnSpPr>
          <p:cNvPr id="23" name="Düz Bağlayıcı 22">
            <a:extLst>
              <a:ext uri="{FF2B5EF4-FFF2-40B4-BE49-F238E27FC236}">
                <a16:creationId xmlns:a16="http://schemas.microsoft.com/office/drawing/2014/main" xmlns="" id="{37741DF2-0C9C-4E72-BC19-657145541265}"/>
              </a:ext>
            </a:extLst>
          </p:cNvPr>
          <p:cNvCxnSpPr>
            <a:cxnSpLocks/>
          </p:cNvCxnSpPr>
          <p:nvPr/>
        </p:nvCxnSpPr>
        <p:spPr>
          <a:xfrm>
            <a:off x="9191023" y="4344000"/>
            <a:ext cx="0" cy="688186"/>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Dikdörtgen 23">
            <a:extLst>
              <a:ext uri="{FF2B5EF4-FFF2-40B4-BE49-F238E27FC236}">
                <a16:creationId xmlns:a16="http://schemas.microsoft.com/office/drawing/2014/main" xmlns="" id="{A1BE1404-9BB2-4FEC-8AB8-D61828B30591}"/>
              </a:ext>
            </a:extLst>
          </p:cNvPr>
          <p:cNvSpPr/>
          <p:nvPr/>
        </p:nvSpPr>
        <p:spPr>
          <a:xfrm>
            <a:off x="7072232" y="5049340"/>
            <a:ext cx="2184904" cy="2534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42" name="Google Shape;366;p34"/>
          <p:cNvSpPr/>
          <p:nvPr/>
        </p:nvSpPr>
        <p:spPr>
          <a:xfrm>
            <a:off x="6382612" y="2851843"/>
            <a:ext cx="5685576" cy="400615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Dikdörtgen 10"/>
          <p:cNvSpPr/>
          <p:nvPr/>
        </p:nvSpPr>
        <p:spPr>
          <a:xfrm>
            <a:off x="2199071" y="3192928"/>
            <a:ext cx="4183541" cy="1908215"/>
          </a:xfrm>
          <a:prstGeom prst="rect">
            <a:avLst/>
          </a:prstGeom>
        </p:spPr>
        <p:txBody>
          <a:bodyPr wrap="square">
            <a:spAutoFit/>
          </a:bodyPr>
          <a:lstStyle/>
          <a:p>
            <a:pPr algn="just"/>
            <a:r>
              <a:rPr lang="tr-TR" sz="1600" b="1" i="1" dirty="0">
                <a:solidFill>
                  <a:prstClr val="black"/>
                </a:solidFill>
              </a:rPr>
              <a:t>Dosyalama amacıyla belge üst verisinden seçilen </a:t>
            </a:r>
            <a:r>
              <a:rPr lang="tr-TR" sz="1600" b="1" i="1" dirty="0">
                <a:solidFill>
                  <a:srgbClr val="C00000"/>
                </a:solidFill>
              </a:rPr>
              <a:t>SDP kodunun adı </a:t>
            </a:r>
            <a:r>
              <a:rPr lang="tr-TR" sz="1600" b="1" i="1" dirty="0">
                <a:solidFill>
                  <a:prstClr val="black"/>
                </a:solidFill>
              </a:rPr>
              <a:t>belgenin konusu için yeterli değildir.</a:t>
            </a:r>
          </a:p>
          <a:p>
            <a:pPr algn="just"/>
            <a:endParaRPr lang="tr-TR" sz="1400" b="1" i="1" dirty="0">
              <a:solidFill>
                <a:prstClr val="black"/>
              </a:solidFill>
            </a:endParaRPr>
          </a:p>
          <a:p>
            <a:pPr algn="just"/>
            <a:r>
              <a:rPr lang="tr-TR" sz="1400" i="1" dirty="0">
                <a:solidFill>
                  <a:prstClr val="black"/>
                </a:solidFill>
              </a:rPr>
              <a:t>Gerçek ya da tüzel kişiler ile ilgili yapılan yazışmalarda kişiye ait bilgiye (adı soyadı, sicil numarası, vergi numarası, firma adı vb.) konu alanında, parantez içerisinde yer verilmelidir. </a:t>
            </a:r>
          </a:p>
        </p:txBody>
      </p:sp>
      <p:pic>
        <p:nvPicPr>
          <p:cNvPr id="12" name="Picture 3" descr="D:\Fullppt\005-PNG이미지\magnifying-glass-189254.png">
            <a:extLst>
              <a:ext uri="{FF2B5EF4-FFF2-40B4-BE49-F238E27FC236}">
                <a16:creationId xmlns:a16="http://schemas.microsoft.com/office/drawing/2014/main" xmlns="" id="{F7A82109-9EDB-492D-AFC4-DDEFEE76D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4310">
            <a:off x="-1952839" y="1796364"/>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96">
            <a:extLst>
              <a:ext uri="{FF2B5EF4-FFF2-40B4-BE49-F238E27FC236}">
                <a16:creationId xmlns:a16="http://schemas.microsoft.com/office/drawing/2014/main" xmlns="" id="{DF375085-4E9E-4CD4-B48E-19513A46CF85}"/>
              </a:ext>
            </a:extLst>
          </p:cNvPr>
          <p:cNvSpPr/>
          <p:nvPr/>
        </p:nvSpPr>
        <p:spPr>
          <a:xfrm flipV="1">
            <a:off x="1123871" y="3523535"/>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0" name="Yukarı Ok 9"/>
          <p:cNvSpPr/>
          <p:nvPr/>
        </p:nvSpPr>
        <p:spPr>
          <a:xfrm>
            <a:off x="7683195" y="3869334"/>
            <a:ext cx="120989" cy="949332"/>
          </a:xfrm>
          <a:prstGeom prst="up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14" name="Metin kutusu 13"/>
          <p:cNvSpPr txBox="1"/>
          <p:nvPr/>
        </p:nvSpPr>
        <p:spPr>
          <a:xfrm>
            <a:off x="6885560" y="3413846"/>
            <a:ext cx="1779469" cy="369332"/>
          </a:xfrm>
          <a:prstGeom prst="rect">
            <a:avLst/>
          </a:prstGeom>
          <a:noFill/>
          <a:ln>
            <a:solidFill>
              <a:srgbClr val="C00000"/>
            </a:solidFill>
          </a:ln>
        </p:spPr>
        <p:txBody>
          <a:bodyPr wrap="square" rtlCol="0">
            <a:spAutoFit/>
          </a:bodyPr>
          <a:lstStyle/>
          <a:p>
            <a:r>
              <a:rPr lang="tr-TR" b="1" dirty="0">
                <a:latin typeface="Times New Roman" panose="02020603050405020304" pitchFamily="18" charset="0"/>
                <a:cs typeface="Times New Roman" panose="02020603050405020304" pitchFamily="18" charset="0"/>
              </a:rPr>
              <a:t>645</a:t>
            </a:r>
            <a:r>
              <a:rPr lang="tr-TR" b="1" dirty="0">
                <a:latin typeface="Georgia" panose="02040502050405020303" pitchFamily="18" charset="0"/>
              </a:rPr>
              <a:t>: </a:t>
            </a:r>
            <a:r>
              <a:rPr lang="tr-TR" dirty="0">
                <a:latin typeface="Georgia" panose="02040502050405020303" pitchFamily="18" charset="0"/>
              </a:rPr>
              <a:t>Tebligatlar</a:t>
            </a:r>
          </a:p>
        </p:txBody>
      </p:sp>
    </p:spTree>
    <p:extLst>
      <p:ext uri="{BB962C8B-B14F-4D97-AF65-F5344CB8AC3E}">
        <p14:creationId xmlns:p14="http://schemas.microsoft.com/office/powerpoint/2010/main" val="2243758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2"/>
                                        </p:tgtEl>
                                      </p:cBhvr>
                                      <p:by x="50000" y="50000"/>
                                    </p:animScale>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14: Muhatap</a:t>
            </a:r>
          </a:p>
        </p:txBody>
      </p:sp>
      <p:sp>
        <p:nvSpPr>
          <p:cNvPr id="42" name="Google Shape;366;p34"/>
          <p:cNvSpPr/>
          <p:nvPr/>
        </p:nvSpPr>
        <p:spPr>
          <a:xfrm>
            <a:off x="3748217" y="3256219"/>
            <a:ext cx="4936114" cy="349880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1" name="Dikdörtgen 10">
            <a:extLst>
              <a:ext uri="{FF2B5EF4-FFF2-40B4-BE49-F238E27FC236}">
                <a16:creationId xmlns:a16="http://schemas.microsoft.com/office/drawing/2014/main" xmlns="" id="{6ACC7FC5-891F-492E-B975-19E9C755181E}"/>
              </a:ext>
            </a:extLst>
          </p:cNvPr>
          <p:cNvSpPr/>
          <p:nvPr/>
        </p:nvSpPr>
        <p:spPr>
          <a:xfrm>
            <a:off x="-577970" y="1840256"/>
            <a:ext cx="12192000" cy="523220"/>
          </a:xfrm>
          <a:prstGeom prst="rect">
            <a:avLst/>
          </a:prstGeom>
        </p:spPr>
        <p:txBody>
          <a:bodyPr wrap="square">
            <a:spAutoFit/>
          </a:bodyPr>
          <a:lstStyle/>
          <a:p>
            <a:pPr algn="ctr">
              <a:spcAft>
                <a:spcPts val="600"/>
              </a:spcAft>
            </a:pPr>
            <a:r>
              <a:rPr lang="tr-TR" sz="2800" b="1" i="1" dirty="0">
                <a:solidFill>
                  <a:srgbClr val="FFFFFF"/>
                </a:solidFill>
                <a:latin typeface="Palatino Linotype" panose="02040502050505030304" pitchFamily="18" charset="0"/>
              </a:rPr>
              <a:t>Muhatap, belgenin iletileceği idare veya kişiyi ifade etmektedir. </a:t>
            </a:r>
          </a:p>
        </p:txBody>
      </p:sp>
      <p:pic>
        <p:nvPicPr>
          <p:cNvPr id="4" name="Resim 3"/>
          <p:cNvPicPr>
            <a:picLocks noChangeAspect="1"/>
          </p:cNvPicPr>
          <p:nvPr/>
        </p:nvPicPr>
        <p:blipFill>
          <a:blip r:embed="rId4"/>
          <a:stretch>
            <a:fillRect/>
          </a:stretch>
        </p:blipFill>
        <p:spPr>
          <a:xfrm>
            <a:off x="3941925" y="3429827"/>
            <a:ext cx="4577885" cy="2666173"/>
          </a:xfrm>
          <a:prstGeom prst="rect">
            <a:avLst/>
          </a:prstGeom>
        </p:spPr>
      </p:pic>
    </p:spTree>
    <p:extLst>
      <p:ext uri="{BB962C8B-B14F-4D97-AF65-F5344CB8AC3E}">
        <p14:creationId xmlns:p14="http://schemas.microsoft.com/office/powerpoint/2010/main" val="180882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0" fill="hold"/>
                                        <p:tgtEl>
                                          <p:spTgt spid="42"/>
                                        </p:tgtEl>
                                        <p:attrNameLst>
                                          <p:attrName>ppt_w</p:attrName>
                                        </p:attrNameLst>
                                      </p:cBhvr>
                                      <p:tavLst>
                                        <p:tav tm="0">
                                          <p:val>
                                            <p:fltVal val="0"/>
                                          </p:val>
                                        </p:tav>
                                        <p:tav tm="100000">
                                          <p:val>
                                            <p:strVal val="#ppt_w"/>
                                          </p:val>
                                        </p:tav>
                                      </p:tavLst>
                                    </p:anim>
                                    <p:anim calcmode="lin" valueType="num">
                                      <p:cBhvr>
                                        <p:cTn id="8" dur="2000" fill="hold"/>
                                        <p:tgtEl>
                                          <p:spTgt spid="42"/>
                                        </p:tgtEl>
                                        <p:attrNameLst>
                                          <p:attrName>ppt_h</p:attrName>
                                        </p:attrNameLst>
                                      </p:cBhvr>
                                      <p:tavLst>
                                        <p:tav tm="0">
                                          <p:val>
                                            <p:fltVal val="0"/>
                                          </p:val>
                                        </p:tav>
                                        <p:tav tm="100000">
                                          <p:val>
                                            <p:strVal val="#ppt_h"/>
                                          </p:val>
                                        </p:tav>
                                      </p:tavLst>
                                    </p:anim>
                                    <p:animEffect transition="in" filter="fade">
                                      <p:cBhvr>
                                        <p:cTn id="9" dur="2000"/>
                                        <p:tgtEl>
                                          <p:spTgt spid="4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16" presetClass="emph" presetSubtype="0" fill="hold" nodeType="withEffect">
                                  <p:stCondLst>
                                    <p:cond delay="0"/>
                                  </p:stCondLst>
                                  <p:iterate type="lt">
                                    <p:tmPct val="4000"/>
                                  </p:iterate>
                                  <p:childTnLst>
                                    <p:set>
                                      <p:cBhvr override="childStyle">
                                        <p:cTn id="16" dur="2000" fill="hold"/>
                                        <p:tgtEl>
                                          <p:spTgt spid="11">
                                            <p:txEl>
                                              <p:pRg st="0" end="0"/>
                                            </p:txEl>
                                          </p:spTgt>
                                        </p:tgtEl>
                                        <p:attrNameLst>
                                          <p:attrName>style.color</p:attrName>
                                        </p:attrNameLst>
                                      </p:cBhvr>
                                      <p:to>
                                        <p:clrVal>
                                          <a:srgbClr val="C00000"/>
                                        </p:clrVal>
                                      </p:to>
                                    </p:set>
                                    <p:set>
                                      <p:cBhvr>
                                        <p:cTn id="17" dur="2000" fill="hold"/>
                                        <p:tgtEl>
                                          <p:spTgt spid="11">
                                            <p:txEl>
                                              <p:pRg st="0" end="0"/>
                                            </p:txEl>
                                          </p:spTgt>
                                        </p:tgtEl>
                                        <p:attrNameLst>
                                          <p:attrName>fillcolor</p:attrName>
                                        </p:attrNameLst>
                                      </p:cBhvr>
                                      <p:to>
                                        <p:clrVal>
                                          <a:srgbClr val="C00000"/>
                                        </p:clrVal>
                                      </p:to>
                                    </p:set>
                                    <p:set>
                                      <p:cBhvr>
                                        <p:cTn id="18" dur="20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Rectangle 3">
            <a:extLst>
              <a:ext uri="{FF2B5EF4-FFF2-40B4-BE49-F238E27FC236}">
                <a16:creationId xmlns:a16="http://schemas.microsoft.com/office/drawing/2014/main" xmlns="" id="{6D781734-3D78-4BCA-9444-78DA5A28371E}"/>
              </a:ext>
            </a:extLst>
          </p:cNvPr>
          <p:cNvSpPr/>
          <p:nvPr/>
        </p:nvSpPr>
        <p:spPr>
          <a:xfrm>
            <a:off x="3556886" y="4528057"/>
            <a:ext cx="972000"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Rectangle 4">
            <a:extLst>
              <a:ext uri="{FF2B5EF4-FFF2-40B4-BE49-F238E27FC236}">
                <a16:creationId xmlns:a16="http://schemas.microsoft.com/office/drawing/2014/main" xmlns="" id="{EB15F007-3D0A-4148-8906-B28DFD68B8FC}"/>
              </a:ext>
            </a:extLst>
          </p:cNvPr>
          <p:cNvSpPr/>
          <p:nvPr/>
        </p:nvSpPr>
        <p:spPr>
          <a:xfrm>
            <a:off x="4857219" y="4511296"/>
            <a:ext cx="7001106"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10">
            <a:extLst>
              <a:ext uri="{FF2B5EF4-FFF2-40B4-BE49-F238E27FC236}">
                <a16:creationId xmlns:a16="http://schemas.microsoft.com/office/drawing/2014/main" xmlns="" id="{57D22E29-20D8-4946-BD08-FC672D3E1266}"/>
              </a:ext>
            </a:extLst>
          </p:cNvPr>
          <p:cNvSpPr/>
          <p:nvPr/>
        </p:nvSpPr>
        <p:spPr>
          <a:xfrm>
            <a:off x="2353236" y="3184218"/>
            <a:ext cx="972000"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1">
            <a:extLst>
              <a:ext uri="{FF2B5EF4-FFF2-40B4-BE49-F238E27FC236}">
                <a16:creationId xmlns:a16="http://schemas.microsoft.com/office/drawing/2014/main" xmlns="" id="{8D2DCC6D-DC86-46A2-8ED5-DCCE56C025A4}"/>
              </a:ext>
            </a:extLst>
          </p:cNvPr>
          <p:cNvSpPr/>
          <p:nvPr/>
        </p:nvSpPr>
        <p:spPr>
          <a:xfrm>
            <a:off x="3550417" y="3191144"/>
            <a:ext cx="7258754"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ectangle 17">
            <a:extLst>
              <a:ext uri="{FF2B5EF4-FFF2-40B4-BE49-F238E27FC236}">
                <a16:creationId xmlns:a16="http://schemas.microsoft.com/office/drawing/2014/main" xmlns="" id="{799B02AC-22AE-40A6-B401-A9801DADDAF5}"/>
              </a:ext>
            </a:extLst>
          </p:cNvPr>
          <p:cNvSpPr/>
          <p:nvPr/>
        </p:nvSpPr>
        <p:spPr>
          <a:xfrm>
            <a:off x="1120492" y="1870992"/>
            <a:ext cx="972000"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Rectangle 18">
            <a:extLst>
              <a:ext uri="{FF2B5EF4-FFF2-40B4-BE49-F238E27FC236}">
                <a16:creationId xmlns:a16="http://schemas.microsoft.com/office/drawing/2014/main" xmlns="" id="{A9695D53-A289-49C1-8444-6FC8EE3D5068}"/>
              </a:ext>
            </a:extLst>
          </p:cNvPr>
          <p:cNvSpPr/>
          <p:nvPr/>
        </p:nvSpPr>
        <p:spPr>
          <a:xfrm>
            <a:off x="2316243" y="1870992"/>
            <a:ext cx="7424523"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9" name="TextBox 22">
            <a:extLst>
              <a:ext uri="{FF2B5EF4-FFF2-40B4-BE49-F238E27FC236}">
                <a16:creationId xmlns:a16="http://schemas.microsoft.com/office/drawing/2014/main" xmlns="" id="{1A110FA3-C504-4A9D-969E-767F4DB127E4}"/>
              </a:ext>
            </a:extLst>
          </p:cNvPr>
          <p:cNvSpPr txBox="1"/>
          <p:nvPr/>
        </p:nvSpPr>
        <p:spPr>
          <a:xfrm>
            <a:off x="2353236" y="1987660"/>
            <a:ext cx="7424523" cy="738664"/>
          </a:xfrm>
          <a:prstGeom prst="rect">
            <a:avLst/>
          </a:prstGeom>
          <a:noFill/>
        </p:spPr>
        <p:txBody>
          <a:bodyPr wrap="square" rtlCol="0">
            <a:spAutoFit/>
          </a:bodyPr>
          <a:lstStyle/>
          <a:p>
            <a:r>
              <a:rPr lang="tr-TR" altLang="ko-KR" sz="1400" dirty="0">
                <a:solidFill>
                  <a:schemeClr val="bg1"/>
                </a:solidFill>
              </a:rPr>
              <a:t>Bağlı veya ilgili idarelere gönderilecek belgeler doğrudan o idareye gönderilebilir. Ancak idarenin bağlı veya ilgili olduğu idarenin bilgi sahibi olmasının gerekli görüldüğü durumlarda belge, söz konusu bağlı veya ilgili olunan idare aracılığıyla gönderilir. </a:t>
            </a:r>
          </a:p>
        </p:txBody>
      </p:sp>
      <p:cxnSp>
        <p:nvCxnSpPr>
          <p:cNvPr id="41" name="Elbow Connector 61">
            <a:extLst>
              <a:ext uri="{FF2B5EF4-FFF2-40B4-BE49-F238E27FC236}">
                <a16:creationId xmlns:a16="http://schemas.microsoft.com/office/drawing/2014/main" xmlns="" id="{9DA89D9B-17D4-4ABF-A06D-A68CC220E612}"/>
              </a:ext>
            </a:extLst>
          </p:cNvPr>
          <p:cNvCxnSpPr/>
          <p:nvPr/>
        </p:nvCxnSpPr>
        <p:spPr>
          <a:xfrm rot="16200000" flipV="1">
            <a:off x="2994554" y="4294057"/>
            <a:ext cx="468000" cy="468000"/>
          </a:xfrm>
          <a:prstGeom prst="bentConnector3">
            <a:avLst>
              <a:gd name="adj1" fmla="val -2917"/>
            </a:avLst>
          </a:prstGeom>
          <a:noFill/>
          <a:ln w="28575" cap="flat" cmpd="sng" algn="ctr">
            <a:solidFill>
              <a:srgbClr val="196491"/>
            </a:solidFill>
            <a:prstDash val="sysDot"/>
            <a:miter lim="800000"/>
            <a:headEnd type="oval"/>
            <a:tailEnd type="oval"/>
          </a:ln>
          <a:effectLst/>
        </p:spPr>
      </p:cxnSp>
      <p:cxnSp>
        <p:nvCxnSpPr>
          <p:cNvPr id="42" name="Elbow Connector 62">
            <a:extLst>
              <a:ext uri="{FF2B5EF4-FFF2-40B4-BE49-F238E27FC236}">
                <a16:creationId xmlns:a16="http://schemas.microsoft.com/office/drawing/2014/main" xmlns="" id="{84F7426D-6267-43CA-9B7C-7B263AD043AD}"/>
              </a:ext>
            </a:extLst>
          </p:cNvPr>
          <p:cNvCxnSpPr/>
          <p:nvPr/>
        </p:nvCxnSpPr>
        <p:spPr>
          <a:xfrm rot="16200000" flipV="1">
            <a:off x="1660055" y="3062129"/>
            <a:ext cx="468000" cy="468000"/>
          </a:xfrm>
          <a:prstGeom prst="bentConnector3">
            <a:avLst>
              <a:gd name="adj1" fmla="val -2917"/>
            </a:avLst>
          </a:prstGeom>
          <a:noFill/>
          <a:ln w="28575" cap="flat" cmpd="sng" algn="ctr">
            <a:solidFill>
              <a:srgbClr val="0587AF"/>
            </a:solidFill>
            <a:prstDash val="sysDot"/>
            <a:miter lim="800000"/>
            <a:headEnd type="oval"/>
            <a:tailEnd type="oval"/>
          </a:ln>
          <a:effectLst/>
        </p:spPr>
      </p:cxnSp>
      <p:sp>
        <p:nvSpPr>
          <p:cNvPr id="4" name="Dikdörtgen 3"/>
          <p:cNvSpPr/>
          <p:nvPr/>
        </p:nvSpPr>
        <p:spPr>
          <a:xfrm>
            <a:off x="3672389" y="3408608"/>
            <a:ext cx="6480456" cy="523220"/>
          </a:xfrm>
          <a:prstGeom prst="rect">
            <a:avLst/>
          </a:prstGeom>
        </p:spPr>
        <p:txBody>
          <a:bodyPr wrap="square">
            <a:spAutoFit/>
          </a:bodyPr>
          <a:lstStyle/>
          <a:p>
            <a:r>
              <a:rPr lang="tr-TR" sz="1400" dirty="0">
                <a:solidFill>
                  <a:schemeClr val="bg1"/>
                </a:solidFill>
              </a:rPr>
              <a:t>Taşra teşkilatıyla yapılacak yazışmalarda, ilgili valilik-kaymakamlık üzerinden ilgili il-ilçe müdürlüğüyle yazışma yapılması uygun olacaktır.</a:t>
            </a:r>
          </a:p>
        </p:txBody>
      </p:sp>
      <p:sp>
        <p:nvSpPr>
          <p:cNvPr id="5" name="Dikdörtgen 4"/>
          <p:cNvSpPr/>
          <p:nvPr/>
        </p:nvSpPr>
        <p:spPr>
          <a:xfrm>
            <a:off x="4941969" y="4704491"/>
            <a:ext cx="6866022" cy="609398"/>
          </a:xfrm>
          <a:prstGeom prst="rect">
            <a:avLst/>
          </a:prstGeom>
        </p:spPr>
        <p:txBody>
          <a:bodyPr wrap="square">
            <a:spAutoFit/>
          </a:bodyPr>
          <a:lstStyle/>
          <a:p>
            <a:pPr lvl="0">
              <a:lnSpc>
                <a:spcPct val="120000"/>
              </a:lnSpc>
            </a:pPr>
            <a:r>
              <a:rPr lang="tr-TR" sz="1400" dirty="0">
                <a:solidFill>
                  <a:schemeClr val="bg1"/>
                </a:solidFill>
              </a:rPr>
              <a:t>İdare içi yazışmalarda, farklı yöneticilere bağlı alt birimler birbirleriyle direkt yazışma yapmamalıdır.</a:t>
            </a:r>
          </a:p>
        </p:txBody>
      </p:sp>
      <p:sp>
        <p:nvSpPr>
          <p:cNvPr id="56" name="Rounded Rectangle 5">
            <a:extLst>
              <a:ext uri="{FF2B5EF4-FFF2-40B4-BE49-F238E27FC236}">
                <a16:creationId xmlns:a16="http://schemas.microsoft.com/office/drawing/2014/main" xmlns="" id="{E085FFDC-FB18-48C5-A020-B8E7F2694BD3}"/>
              </a:ext>
            </a:extLst>
          </p:cNvPr>
          <p:cNvSpPr/>
          <p:nvPr/>
        </p:nvSpPr>
        <p:spPr>
          <a:xfrm flipH="1">
            <a:off x="1401237" y="2187669"/>
            <a:ext cx="410510" cy="33864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57" name="Frame 1">
            <a:extLst>
              <a:ext uri="{FF2B5EF4-FFF2-40B4-BE49-F238E27FC236}">
                <a16:creationId xmlns:a16="http://schemas.microsoft.com/office/drawing/2014/main" xmlns="" id="{9545DFD3-B618-47DE-B046-2932CAB579A6}"/>
              </a:ext>
            </a:extLst>
          </p:cNvPr>
          <p:cNvSpPr/>
          <p:nvPr/>
        </p:nvSpPr>
        <p:spPr>
          <a:xfrm>
            <a:off x="2645178" y="3476160"/>
            <a:ext cx="388115" cy="388115"/>
          </a:xfrm>
          <a:custGeom>
            <a:avLst/>
            <a:gdLst/>
            <a:ahLst/>
            <a:cxnLst/>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Isosceles Triangle 13">
            <a:extLst>
              <a:ext uri="{FF2B5EF4-FFF2-40B4-BE49-F238E27FC236}">
                <a16:creationId xmlns:a16="http://schemas.microsoft.com/office/drawing/2014/main" xmlns="" id="{A54A6140-C0D9-4440-A5D4-E05BC900724C}"/>
              </a:ext>
            </a:extLst>
          </p:cNvPr>
          <p:cNvSpPr/>
          <p:nvPr/>
        </p:nvSpPr>
        <p:spPr>
          <a:xfrm rot="9707660">
            <a:off x="3884484" y="4739462"/>
            <a:ext cx="316803" cy="58001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Dikdörtgen 5"/>
          <p:cNvSpPr/>
          <p:nvPr/>
        </p:nvSpPr>
        <p:spPr>
          <a:xfrm>
            <a:off x="2046869" y="1149192"/>
            <a:ext cx="7963270" cy="461665"/>
          </a:xfrm>
          <a:prstGeom prst="rect">
            <a:avLst/>
          </a:prstGeom>
        </p:spPr>
        <p:txBody>
          <a:bodyPr wrap="none">
            <a:spAutoFit/>
          </a:bodyPr>
          <a:lstStyle/>
          <a:p>
            <a:r>
              <a:rPr lang="tr-TR" sz="2400" b="1" dirty="0">
                <a:solidFill>
                  <a:srgbClr val="C3A32D"/>
                </a:solidFill>
                <a:effectLst>
                  <a:outerShdw blurRad="38100" dist="38100" dir="2700000" algn="tl">
                    <a:srgbClr val="000000">
                      <a:alpha val="43137"/>
                    </a:srgbClr>
                  </a:outerShdw>
                </a:effectLst>
                <a:latin typeface="Corbel" panose="020B0503020204020204" pitchFamily="34" charset="0"/>
              </a:rPr>
              <a:t>Muhatap Yazımında Dikkat Edilmesi Gereken Bazı Hususlar</a:t>
            </a:r>
          </a:p>
        </p:txBody>
      </p:sp>
    </p:spTree>
    <p:extLst>
      <p:ext uri="{BB962C8B-B14F-4D97-AF65-F5344CB8AC3E}">
        <p14:creationId xmlns:p14="http://schemas.microsoft.com/office/powerpoint/2010/main" val="3409487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grpId="0" nodeType="withEffect">
                                  <p:stCondLst>
                                    <p:cond delay="75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grpId="0" nodeType="withEffect">
                                  <p:stCondLst>
                                    <p:cond delay="75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75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8" grpId="0" animBg="1"/>
      <p:bldP spid="34" grpId="0" animBg="1"/>
      <p:bldP spid="35" grpId="0" animBg="1"/>
      <p:bldP spid="39" grpId="0"/>
      <p:bldP spid="4" grpId="0"/>
      <p:bldP spid="5" grpId="0"/>
      <p:bldP spid="56" grpId="0" animBg="1"/>
      <p:bldP spid="57" grpId="0" animBg="1"/>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0" y="1383113"/>
            <a:ext cx="12192000"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Clr>
                <a:srgbClr val="000000"/>
              </a:buClr>
              <a:buFont typeface="Arial"/>
            </a:pPr>
            <a:r>
              <a:rPr lang="tr-TR" sz="2800" b="1" dirty="0">
                <a:solidFill>
                  <a:srgbClr val="C00000"/>
                </a:solidFill>
                <a:latin typeface="Palatino Linotype" panose="02040502050505030304" pitchFamily="18" charset="0"/>
                <a:cs typeface="Times New Roman" panose="02020603050405020304" pitchFamily="18" charset="0"/>
                <a:sym typeface="Arial"/>
              </a:rPr>
              <a:t>Merkezi Teşkilat</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Tablo 7">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3448753979"/>
              </p:ext>
            </p:extLst>
          </p:nvPr>
        </p:nvGraphicFramePr>
        <p:xfrm>
          <a:off x="415862" y="2131449"/>
          <a:ext cx="5497178" cy="11981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CUMHURBAŞKANLIĞINA</a:t>
                      </a:r>
                    </a:p>
                    <a:p>
                      <a:pPr algn="ctr"/>
                      <a:r>
                        <a:rPr lang="tr-TR" sz="1600" dirty="0">
                          <a:latin typeface="Times New Roman" panose="02020603050405020304" pitchFamily="18" charset="0"/>
                          <a:cs typeface="Times New Roman" panose="02020603050405020304" pitchFamily="18" charset="0"/>
                        </a:rPr>
                        <a:t>(Cumhurbaşkanlığı İdari İşler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9" name="Tablo 8">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2689355993"/>
              </p:ext>
            </p:extLst>
          </p:nvPr>
        </p:nvGraphicFramePr>
        <p:xfrm>
          <a:off x="6298132" y="2136391"/>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 İDARİ İŞLER BAŞKANLIĞINA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0" name="Tablo 9">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2526965952"/>
              </p:ext>
            </p:extLst>
          </p:nvPr>
        </p:nvGraphicFramePr>
        <p:xfrm>
          <a:off x="415862" y="3646477"/>
          <a:ext cx="5497178" cy="11981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YEREL YÖNETİMLER GENEL</a:t>
                      </a:r>
                      <a:r>
                        <a:rPr lang="tr-TR" sz="15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MÜDÜRLÜĞÜNE</a:t>
                      </a:r>
                      <a:endPar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1" name="Tablo 10">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4196182026"/>
              </p:ext>
            </p:extLst>
          </p:nvPr>
        </p:nvGraphicFramePr>
        <p:xfrm>
          <a:off x="6406641" y="3669745"/>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ÇEVRE</a:t>
                      </a: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ŞEHİRCİLİK VE İKLİM DEĞİŞİKLİĞİ BAKANLIĞINA</a:t>
                      </a:r>
                    </a:p>
                    <a:p>
                      <a:pPr algn="ct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(Yerel Yönetimler Genel Müdürlüğü)</a:t>
                      </a:r>
                      <a:endPar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2" name="Tablo 11">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1141804991"/>
              </p:ext>
            </p:extLst>
          </p:nvPr>
        </p:nvGraphicFramePr>
        <p:xfrm>
          <a:off x="415862" y="5162579"/>
          <a:ext cx="5497178" cy="11981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İÇİŞLERİ BAKANLIĞINA</a:t>
                      </a:r>
                    </a:p>
                    <a:p>
                      <a:pPr algn="ctr"/>
                      <a:r>
                        <a:rPr lang="tr-TR" sz="1600" dirty="0">
                          <a:latin typeface="Times New Roman" panose="02020603050405020304" pitchFamily="18" charset="0"/>
                          <a:cs typeface="Times New Roman" panose="02020603050405020304" pitchFamily="18" charset="0"/>
                        </a:rPr>
                        <a:t>(Emniyet Genel Müdürlüğü - Personel Dairesi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3" name="Tablo 12">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2656654601"/>
              </p:ext>
            </p:extLst>
          </p:nvPr>
        </p:nvGraphicFramePr>
        <p:xfrm>
          <a:off x="6406641" y="5199673"/>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EMNİYET GENEL MÜDÜRLÜĞÜNE</a:t>
                      </a:r>
                    </a:p>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(Personel Dairesi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71032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849469375"/>
              </p:ext>
            </p:extLst>
          </p:nvPr>
        </p:nvGraphicFramePr>
        <p:xfrm>
          <a:off x="517572" y="1534967"/>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xmlns="" val="20001"/>
                    </a:ext>
                  </a:extLst>
                </a:gridCol>
                <a:gridCol w="6642613">
                  <a:extLst>
                    <a:ext uri="{9D8B030D-6E8A-4147-A177-3AD203B41FA5}">
                      <a16:colId xmlns:a16="http://schemas.microsoft.com/office/drawing/2014/main" xmlns=""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Bağlı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BÜYÜKŞEHİR BELEDİYE BAŞKANLIĞINA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2009688695"/>
              </p:ext>
            </p:extLst>
          </p:nvPr>
        </p:nvGraphicFramePr>
        <p:xfrm>
          <a:off x="517572" y="3167916"/>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xmlns="" val="20001"/>
                    </a:ext>
                  </a:extLst>
                </a:gridCol>
                <a:gridCol w="6642613">
                  <a:extLst>
                    <a:ext uri="{9D8B030D-6E8A-4147-A177-3AD203B41FA5}">
                      <a16:colId xmlns:a16="http://schemas.microsoft.com/office/drawing/2014/main" xmlns=""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İlgili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SOSYAL GÜVENLİK KURUMU 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ENERJİ VE TABİİ KAYNAKLAR BAKANLIĞINA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(Türkiye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Petrolleri Anonim Ortaklığı Genel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531860112"/>
              </p:ext>
            </p:extLst>
          </p:nvPr>
        </p:nvGraphicFramePr>
        <p:xfrm>
          <a:off x="517571" y="4885370"/>
          <a:ext cx="10575999" cy="1255611"/>
        </p:xfrm>
        <a:graphic>
          <a:graphicData uri="http://schemas.openxmlformats.org/drawingml/2006/table">
            <a:tbl>
              <a:tblPr firstRow="1" bandRow="1" bandCol="1"/>
              <a:tblGrid>
                <a:gridCol w="3933385">
                  <a:extLst>
                    <a:ext uri="{9D8B030D-6E8A-4147-A177-3AD203B41FA5}">
                      <a16:colId xmlns:a16="http://schemas.microsoft.com/office/drawing/2014/main" xmlns="" val="20001"/>
                    </a:ext>
                  </a:extLst>
                </a:gridCol>
                <a:gridCol w="6642614">
                  <a:extLst>
                    <a:ext uri="{9D8B030D-6E8A-4147-A177-3AD203B41FA5}">
                      <a16:colId xmlns:a16="http://schemas.microsoft.com/office/drawing/2014/main" xmlns=""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İlişkili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BİLGİ TEKNOLOJİLER</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 VE İLETİŞİM KURUMU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REKABET KURUMU BAŞKANLIĞINA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(Kararlar Dairesi Başkanlığı)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98084846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8626"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1059365899"/>
              </p:ext>
            </p:extLst>
          </p:nvPr>
        </p:nvGraphicFramePr>
        <p:xfrm>
          <a:off x="543453" y="1260113"/>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xmlns="" val="20001"/>
                    </a:ext>
                  </a:extLst>
                </a:gridCol>
                <a:gridCol w="6143138">
                  <a:extLst>
                    <a:ext uri="{9D8B030D-6E8A-4147-A177-3AD203B41FA5}">
                      <a16:colId xmlns:a16="http://schemas.microsoft.com/office/drawing/2014/main" xmlns=""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Yerinden Yönetim İdaresi</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smtClean="0">
                          <a:ln>
                            <a:noFill/>
                          </a:ln>
                          <a:solidFill>
                            <a:schemeClr val="tx1"/>
                          </a:solidFill>
                          <a:effectLst/>
                          <a:latin typeface="Times New Roman" panose="02020603050405020304" pitchFamily="18" charset="0"/>
                          <a:cs typeface="Times New Roman" panose="02020603050405020304" pitchFamily="18" charset="0"/>
                        </a:rPr>
                        <a:t>BALIKESİR ÜNİVERSİTESİ </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baseline="0" dirty="0" smtClean="0">
                          <a:ln>
                            <a:noFill/>
                          </a:ln>
                          <a:solidFill>
                            <a:schemeClr val="tx1"/>
                          </a:solidFill>
                          <a:effectLst/>
                          <a:latin typeface="Times New Roman" panose="02020603050405020304" pitchFamily="18" charset="0"/>
                          <a:ea typeface="+mn-ea"/>
                          <a:cs typeface="Times New Roman" panose="02020603050405020304" pitchFamily="18" charset="0"/>
                        </a:rPr>
                        <a:t>KARABÜK </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BELEDİYE BAŞKANLIĞINA</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(Fen İşleri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649711368"/>
              </p:ext>
            </p:extLst>
          </p:nvPr>
        </p:nvGraphicFramePr>
        <p:xfrm>
          <a:off x="543453" y="4271878"/>
          <a:ext cx="9780762" cy="1143226"/>
        </p:xfrm>
        <a:graphic>
          <a:graphicData uri="http://schemas.openxmlformats.org/drawingml/2006/table">
            <a:tbl>
              <a:tblPr firstRow="1" bandRow="1" bandCol="1"/>
              <a:tblGrid>
                <a:gridCol w="3637624">
                  <a:extLst>
                    <a:ext uri="{9D8B030D-6E8A-4147-A177-3AD203B41FA5}">
                      <a16:colId xmlns:a16="http://schemas.microsoft.com/office/drawing/2014/main" xmlns="" val="20001"/>
                    </a:ext>
                  </a:extLst>
                </a:gridCol>
                <a:gridCol w="6143138">
                  <a:extLst>
                    <a:ext uri="{9D8B030D-6E8A-4147-A177-3AD203B41FA5}">
                      <a16:colId xmlns:a16="http://schemas.microsoft.com/office/drawing/2014/main" xmlns=""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MERSİN VALİLİĞİNE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SİLİFKE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KAYMAKAMLIĞINA</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675704209"/>
              </p:ext>
            </p:extLst>
          </p:nvPr>
        </p:nvGraphicFramePr>
        <p:xfrm>
          <a:off x="543453" y="5667815"/>
          <a:ext cx="9780762" cy="701040"/>
        </p:xfrm>
        <a:graphic>
          <a:graphicData uri="http://schemas.openxmlformats.org/drawingml/2006/table">
            <a:tbl>
              <a:tblPr firstRow="1" bandRow="1" bandCol="1"/>
              <a:tblGrid>
                <a:gridCol w="3637624">
                  <a:extLst>
                    <a:ext uri="{9D8B030D-6E8A-4147-A177-3AD203B41FA5}">
                      <a16:colId xmlns:a16="http://schemas.microsoft.com/office/drawing/2014/main" xmlns="" val="20001"/>
                    </a:ext>
                  </a:extLst>
                </a:gridCol>
                <a:gridCol w="6143138">
                  <a:extLst>
                    <a:ext uri="{9D8B030D-6E8A-4147-A177-3AD203B41FA5}">
                      <a16:colId xmlns:a16="http://schemas.microsoft.com/office/drawing/2014/main" xmlns="" val="20000"/>
                    </a:ext>
                  </a:extLst>
                </a:gridCol>
              </a:tblGrid>
              <a:tr h="676491">
                <a:tc>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Doğrudan Merkeze Bağlı 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SOSYAL GÜVENLİK İL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(Sıhhiye Sosyal Güvenlik Merkezi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66601742"/>
              </p:ext>
            </p:extLst>
          </p:nvPr>
        </p:nvGraphicFramePr>
        <p:xfrm>
          <a:off x="543453" y="2764690"/>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xmlns="" val="20001"/>
                    </a:ext>
                  </a:extLst>
                </a:gridCol>
                <a:gridCol w="6143138">
                  <a:extLst>
                    <a:ext uri="{9D8B030D-6E8A-4147-A177-3AD203B41FA5}">
                      <a16:colId xmlns:a16="http://schemas.microsoft.com/office/drawing/2014/main" xmlns=""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Bölge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ORMAN BÖLGE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(Kızılcahamam Orman İşletme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KARAYOLLARI</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GENEL MÜDÜRLÜĞÜNE</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(5. Bölge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18841503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xmlns="" id="{D5CEA213-F813-4A1E-9190-2C1A9D8F1F6D}"/>
              </a:ext>
            </a:extLst>
          </p:cNvPr>
          <p:cNvSpPr/>
          <p:nvPr/>
        </p:nvSpPr>
        <p:spPr>
          <a:xfrm>
            <a:off x="865099" y="393313"/>
            <a:ext cx="5142001" cy="5885766"/>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xmlns="" id="{02FFF0FE-9948-4775-B9EC-11D5B57B5EB4}"/>
              </a:ext>
            </a:extLst>
          </p:cNvPr>
          <p:cNvSpPr/>
          <p:nvPr/>
        </p:nvSpPr>
        <p:spPr>
          <a:xfrm>
            <a:off x="881186" y="627762"/>
            <a:ext cx="5125914" cy="5416868"/>
          </a:xfrm>
          <a:prstGeom prst="rect">
            <a:avLst/>
          </a:prstGeom>
        </p:spPr>
        <p:txBody>
          <a:bodyPr wrap="square">
            <a:spAutoFit/>
          </a:bodyPr>
          <a:lstStyle/>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19 Eylül 1567 tarihli </a:t>
            </a:r>
          </a:p>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II. Selim Dönemine Ait</a:t>
            </a: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dirty="0" err="1" smtClean="0">
                <a:solidFill>
                  <a:srgbClr val="CAA928"/>
                </a:solidFill>
                <a:latin typeface="Tahoma" panose="020B0604030504040204" pitchFamily="34" charset="0"/>
                <a:ea typeface="Tahoma" panose="020B0604030504040204" pitchFamily="34" charset="0"/>
                <a:cs typeface="Tahoma" panose="020B0604030504040204" pitchFamily="34" charset="0"/>
              </a:rPr>
              <a:t>Açe</a:t>
            </a:r>
            <a:r>
              <a:rPr lang="tr-TR" dirty="0" smtClean="0">
                <a:solidFill>
                  <a:srgbClr val="CAA928"/>
                </a:solidFill>
                <a:latin typeface="Tahoma" panose="020B0604030504040204" pitchFamily="34" charset="0"/>
                <a:ea typeface="Tahoma" panose="020B0604030504040204" pitchFamily="34" charset="0"/>
                <a:cs typeface="Tahoma" panose="020B0604030504040204" pitchFamily="34" charset="0"/>
              </a:rPr>
              <a:t> Müslümanlarının Korunması için Donanma Gönderilmesi Konulu </a:t>
            </a:r>
          </a:p>
          <a:p>
            <a:pPr algn="ctr"/>
            <a:r>
              <a:rPr lang="tr-TR" dirty="0" smtClean="0">
                <a:solidFill>
                  <a:srgbClr val="CAA928"/>
                </a:solidFill>
                <a:latin typeface="Tahoma" panose="020B0604030504040204" pitchFamily="34" charset="0"/>
                <a:ea typeface="Tahoma" panose="020B0604030504040204" pitchFamily="34" charset="0"/>
                <a:cs typeface="Tahoma" panose="020B0604030504040204" pitchFamily="34" charset="0"/>
              </a:rPr>
              <a:t>Name-i Hümayun</a:t>
            </a:r>
          </a:p>
          <a:p>
            <a:pPr algn="ctr"/>
            <a:endParaRPr lang="tr-TR" dirty="0" smtClean="0">
              <a:solidFill>
                <a:srgbClr val="CAA928"/>
              </a:solidFill>
            </a:endParaRPr>
          </a:p>
          <a:p>
            <a:pPr algn="ctr"/>
            <a:r>
              <a:rPr lang="tr-TR" sz="1700" dirty="0">
                <a:latin typeface="Tahoma" panose="020B0604030504040204" pitchFamily="34" charset="0"/>
                <a:ea typeface="Tahoma" panose="020B0604030504040204" pitchFamily="34" charset="0"/>
                <a:cs typeface="Tahoma" panose="020B0604030504040204" pitchFamily="34" charset="0"/>
              </a:rPr>
              <a:t>‘‘…</a:t>
            </a:r>
            <a:r>
              <a:rPr lang="tr-TR" sz="1700" i="1" dirty="0">
                <a:latin typeface="Tahoma" panose="020B0604030504040204" pitchFamily="34" charset="0"/>
                <a:ea typeface="Tahoma" panose="020B0604030504040204" pitchFamily="34" charset="0"/>
                <a:cs typeface="Tahoma" panose="020B0604030504040204" pitchFamily="34" charset="0"/>
              </a:rPr>
              <a:t>Süveyş Limanı'ndan 15 parça kadırga</a:t>
            </a:r>
          </a:p>
          <a:p>
            <a:pPr algn="ctr"/>
            <a:r>
              <a:rPr lang="tr-TR" sz="1700" i="1" dirty="0">
                <a:latin typeface="Tahoma" panose="020B0604030504040204" pitchFamily="34" charset="0"/>
                <a:ea typeface="Tahoma" panose="020B0604030504040204" pitchFamily="34" charset="0"/>
                <a:cs typeface="Tahoma" panose="020B0604030504040204" pitchFamily="34" charset="0"/>
              </a:rPr>
              <a:t>ve 2 adet barça, Dergâh‑ı Muallâ topçularımızdan </a:t>
            </a:r>
            <a:r>
              <a:rPr lang="tr-TR" sz="1700" i="1" dirty="0" err="1">
                <a:latin typeface="Tahoma" panose="020B0604030504040204" pitchFamily="34" charset="0"/>
                <a:ea typeface="Tahoma" panose="020B0604030504040204" pitchFamily="34" charset="0"/>
                <a:cs typeface="Tahoma" panose="020B0604030504040204" pitchFamily="34" charset="0"/>
              </a:rPr>
              <a:t>dökücübaşı</a:t>
            </a:r>
            <a:r>
              <a:rPr lang="tr-TR" sz="1700" i="1" dirty="0">
                <a:latin typeface="Tahoma" panose="020B0604030504040204" pitchFamily="34" charset="0"/>
                <a:ea typeface="Tahoma" panose="020B0604030504040204" pitchFamily="34" charset="0"/>
                <a:cs typeface="Tahoma" panose="020B0604030504040204" pitchFamily="34" charset="0"/>
              </a:rPr>
              <a:t> ile 7 nefer topçu ve Mısır'daki asker kullarımdan yeterli miktarda asker tayin olunmasını ve kaleler için yeterli miktarda top, </a:t>
            </a:r>
            <a:r>
              <a:rPr lang="tr-TR" sz="1700" i="1" dirty="0" err="1">
                <a:latin typeface="Tahoma" panose="020B0604030504040204" pitchFamily="34" charset="0"/>
                <a:ea typeface="Tahoma" panose="020B0604030504040204" pitchFamily="34" charset="0"/>
                <a:cs typeface="Tahoma" panose="020B0604030504040204" pitchFamily="34" charset="0"/>
              </a:rPr>
              <a:t>tüfenk</a:t>
            </a:r>
            <a:r>
              <a:rPr lang="tr-TR" sz="1700" i="1" dirty="0">
                <a:latin typeface="Tahoma" panose="020B0604030504040204" pitchFamily="34" charset="0"/>
                <a:ea typeface="Tahoma" panose="020B0604030504040204" pitchFamily="34" charset="0"/>
                <a:cs typeface="Tahoma" panose="020B0604030504040204" pitchFamily="34" charset="0"/>
              </a:rPr>
              <a:t> vs. savaş araç gereci verilmesini buyurdum. Tayin olunup gönderilecek bu askerlerin başına da daha önce İskenderiye Kaptanı olup şimdi Sancakbeyliği rütbesinde bulunan çok değerli Kurdoğlu Hızır'ı serdar yapıp…’’</a:t>
            </a:r>
          </a:p>
          <a:p>
            <a:pPr algn="ctr"/>
            <a:endParaRPr lang="tr-TR" sz="1700" i="1" dirty="0">
              <a:latin typeface="Tahoma" panose="020B0604030504040204" pitchFamily="34" charset="0"/>
              <a:ea typeface="Tahoma" panose="020B0604030504040204" pitchFamily="34" charset="0"/>
              <a:cs typeface="Tahoma" panose="020B0604030504040204" pitchFamily="34" charset="0"/>
            </a:endParaRPr>
          </a:p>
          <a:p>
            <a:pPr algn="ctr"/>
            <a:r>
              <a:rPr lang="tr-TR" sz="1700" dirty="0">
                <a:latin typeface="Tahoma" panose="020B0604030504040204" pitchFamily="34" charset="0"/>
                <a:ea typeface="Tahoma" panose="020B0604030504040204" pitchFamily="34" charset="0"/>
                <a:cs typeface="Tahoma" panose="020B0604030504040204" pitchFamily="34" charset="0"/>
              </a:rPr>
              <a:t>‘‘…</a:t>
            </a:r>
            <a:r>
              <a:rPr lang="tr-TR" sz="1700" i="1" dirty="0">
                <a:latin typeface="Tahoma" panose="020B0604030504040204" pitchFamily="34" charset="0"/>
                <a:ea typeface="Tahoma" panose="020B0604030504040204" pitchFamily="34" charset="0"/>
                <a:cs typeface="Tahoma" panose="020B0604030504040204" pitchFamily="34" charset="0"/>
              </a:rPr>
              <a:t>bundan sonra da orada bulunan askerler hakkında </a:t>
            </a:r>
            <a:r>
              <a:rPr lang="tr-TR" sz="1700" i="1" dirty="0" err="1">
                <a:latin typeface="Tahoma" panose="020B0604030504040204" pitchFamily="34" charset="0"/>
                <a:ea typeface="Tahoma" panose="020B0604030504040204" pitchFamily="34" charset="0"/>
                <a:cs typeface="Tahoma" panose="020B0604030504040204" pitchFamily="34" charset="0"/>
              </a:rPr>
              <a:t>fermânımız</a:t>
            </a:r>
            <a:r>
              <a:rPr lang="tr-TR" sz="1700" i="1" dirty="0">
                <a:latin typeface="Tahoma" panose="020B0604030504040204" pitchFamily="34" charset="0"/>
                <a:ea typeface="Tahoma" panose="020B0604030504040204" pitchFamily="34" charset="0"/>
                <a:cs typeface="Tahoma" panose="020B0604030504040204" pitchFamily="34" charset="0"/>
              </a:rPr>
              <a:t> ne şekilde olursa ona göre hareket edesiniz. …’’</a:t>
            </a: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50" y="175021"/>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147" y="5960544"/>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p:cNvPicPr>
            <a:picLocks noChangeAspect="1"/>
          </p:cNvPicPr>
          <p:nvPr/>
        </p:nvPicPr>
        <p:blipFill>
          <a:blip r:embed="rId4"/>
          <a:stretch>
            <a:fillRect/>
          </a:stretch>
        </p:blipFill>
        <p:spPr>
          <a:xfrm>
            <a:off x="6872199" y="3043736"/>
            <a:ext cx="4448175" cy="2943225"/>
          </a:xfrm>
          <a:prstGeom prst="rect">
            <a:avLst/>
          </a:prstGeom>
          <a:effectLst>
            <a:outerShdw blurRad="63500" sx="102000" sy="102000" algn="ctr" rotWithShape="0">
              <a:prstClr val="black">
                <a:alpha val="40000"/>
              </a:prstClr>
            </a:outerShdw>
          </a:effectLst>
        </p:spPr>
      </p:pic>
      <p:pic>
        <p:nvPicPr>
          <p:cNvPr id="4" name="Resim 3"/>
          <p:cNvPicPr>
            <a:picLocks noChangeAspect="1"/>
          </p:cNvPicPr>
          <p:nvPr/>
        </p:nvPicPr>
        <p:blipFill>
          <a:blip r:embed="rId5"/>
          <a:stretch>
            <a:fillRect/>
          </a:stretch>
        </p:blipFill>
        <p:spPr>
          <a:xfrm>
            <a:off x="7573168" y="627762"/>
            <a:ext cx="4448175" cy="3162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479871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xmlns="" id="{BEA76912-F015-4548-9884-9B36E46AD07C}"/>
              </a:ext>
            </a:extLst>
          </p:cNvPr>
          <p:cNvSpPr/>
          <p:nvPr/>
        </p:nvSpPr>
        <p:spPr>
          <a:xfrm>
            <a:off x="415862" y="1333808"/>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sym typeface="Arial"/>
              </a:rPr>
              <a:t>Muhatabın Tüzel Kişi Olması Durumu</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xmlns="" id="{ED9F96CB-4FE7-484F-8303-164BAA2990B2}"/>
              </a:ext>
            </a:extLst>
          </p:cNvPr>
          <p:cNvSpPr/>
          <p:nvPr/>
        </p:nvSpPr>
        <p:spPr>
          <a:xfrm>
            <a:off x="415862" y="1857028"/>
            <a:ext cx="9440519" cy="646331"/>
          </a:xfrm>
          <a:prstGeom prst="rect">
            <a:avLst/>
          </a:prstGeom>
        </p:spPr>
        <p:txBody>
          <a:bodyPr wrap="square">
            <a:spAutoFit/>
          </a:bodyPr>
          <a:lstStyle/>
          <a:p>
            <a:pPr algn="just"/>
            <a:r>
              <a:rPr lang="tr-TR" dirty="0">
                <a:solidFill>
                  <a:prstClr val="black"/>
                </a:solidFill>
                <a:latin typeface="Calibri" panose="020F0502020204030204"/>
              </a:rPr>
              <a:t>Tüzel kişiler için Merkezi Sicil Kayıt Sistemi (MERSİS) kayıtları kullanılmalıdır. MERSİS kayıtlarında tüzel kişi adının kısaltılmış hali mevcutsa muhatap bilgilerine kısaltma yazılmalıdır.</a:t>
            </a:r>
            <a:endParaRPr lang="tr-TR" sz="2000" b="1" dirty="0">
              <a:solidFill>
                <a:prstClr val="black"/>
              </a:solidFill>
              <a:latin typeface="Calibri Light" panose="020F0302020204030204"/>
            </a:endParaRPr>
          </a:p>
        </p:txBody>
      </p:sp>
      <p:sp>
        <p:nvSpPr>
          <p:cNvPr id="12" name="Dikdörtgen 11">
            <a:extLst>
              <a:ext uri="{FF2B5EF4-FFF2-40B4-BE49-F238E27FC236}">
                <a16:creationId xmlns:a16="http://schemas.microsoft.com/office/drawing/2014/main" xmlns="" id="{BEA76912-F015-4548-9884-9B36E46AD07C}"/>
              </a:ext>
            </a:extLst>
          </p:cNvPr>
          <p:cNvSpPr/>
          <p:nvPr/>
        </p:nvSpPr>
        <p:spPr>
          <a:xfrm>
            <a:off x="543452" y="3844516"/>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rPr>
              <a:t>Muhatabın Gerçek Kişi Olması Durumu</a:t>
            </a:r>
          </a:p>
        </p:txBody>
      </p:sp>
      <p:sp>
        <p:nvSpPr>
          <p:cNvPr id="13" name="Dikdörtgen 12">
            <a:extLst>
              <a:ext uri="{FF2B5EF4-FFF2-40B4-BE49-F238E27FC236}">
                <a16:creationId xmlns:a16="http://schemas.microsoft.com/office/drawing/2014/main" xmlns="" id="{ED9F96CB-4FE7-484F-8303-164BAA2990B2}"/>
              </a:ext>
            </a:extLst>
          </p:cNvPr>
          <p:cNvSpPr/>
          <p:nvPr/>
        </p:nvSpPr>
        <p:spPr>
          <a:xfrm>
            <a:off x="543452" y="4369285"/>
            <a:ext cx="9075625" cy="369332"/>
          </a:xfrm>
          <a:prstGeom prst="rect">
            <a:avLst/>
          </a:prstGeom>
        </p:spPr>
        <p:txBody>
          <a:bodyPr wrap="square">
            <a:spAutoFit/>
          </a:bodyPr>
          <a:lstStyle/>
          <a:p>
            <a:pPr algn="just"/>
            <a:r>
              <a:rPr lang="tr-TR" dirty="0">
                <a:solidFill>
                  <a:prstClr val="black"/>
                </a:solidFill>
                <a:latin typeface="Calibri" panose="020F0502020204030204"/>
              </a:rPr>
              <a:t>Muhatabın gerçek kişi olması durumunda, ad ve soyadı bilgilerinde kısaltma kullanılmamalıdır.</a:t>
            </a:r>
          </a:p>
        </p:txBody>
      </p:sp>
      <p:graphicFrame>
        <p:nvGraphicFramePr>
          <p:cNvPr id="15" name="Tablo 14">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3997757439"/>
              </p:ext>
            </p:extLst>
          </p:nvPr>
        </p:nvGraphicFramePr>
        <p:xfrm>
          <a:off x="2945332" y="2350752"/>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ABCÇ LTD. ŞTİ.YE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Hürriyet Mah. Kale Sok. No: 6/A 06430 Mamak/ANKARA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6" name="Tablo 15">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2470642263"/>
              </p:ext>
            </p:extLst>
          </p:nvPr>
        </p:nvGraphicFramePr>
        <p:xfrm>
          <a:off x="543452" y="4923753"/>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Kültür ve Turizm Bakanı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7" name="Tablo 16">
            <a:extLst>
              <a:ext uri="{FF2B5EF4-FFF2-40B4-BE49-F238E27FC236}">
                <a16:creationId xmlns:a16="http://schemas.microsoft.com/office/drawing/2014/main" xmlns="" id="{A7A32556-7F5E-4446-AD00-4A3E84D6FB62}"/>
              </a:ext>
            </a:extLst>
          </p:cNvPr>
          <p:cNvGraphicFramePr>
            <a:graphicFrameLocks noGrp="1"/>
          </p:cNvGraphicFramePr>
          <p:nvPr>
            <p:extLst>
              <p:ext uri="{D42A27DB-BD31-4B8C-83A1-F6EECF244321}">
                <p14:modId xmlns:p14="http://schemas.microsoft.com/office/powerpoint/2010/main" val="623590736"/>
              </p:ext>
            </p:extLst>
          </p:nvPr>
        </p:nvGraphicFramePr>
        <p:xfrm>
          <a:off x="6367726" y="4923753"/>
          <a:ext cx="5291757" cy="1219200"/>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Cumhuriyet Mah. Adakale Sok. No: 6/A 06430 Çankaya/ANKARA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57519570"/>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 name="Tablo 14">
            <a:extLst>
              <a:ext uri="{FF2B5EF4-FFF2-40B4-BE49-F238E27FC236}">
                <a16:creationId xmlns:a16="http://schemas.microsoft.com/office/drawing/2014/main" xmlns="" id="{D0201A9E-339C-4DE0-B183-DBA0839BE369}"/>
              </a:ext>
            </a:extLst>
          </p:cNvPr>
          <p:cNvGraphicFramePr>
            <a:graphicFrameLocks noGrp="1"/>
          </p:cNvGraphicFramePr>
          <p:nvPr/>
        </p:nvGraphicFramePr>
        <p:xfrm>
          <a:off x="341434" y="3038301"/>
          <a:ext cx="5497178" cy="11981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Başkanlığına)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6" name="Tablo 15">
            <a:extLst>
              <a:ext uri="{FF2B5EF4-FFF2-40B4-BE49-F238E27FC236}">
                <a16:creationId xmlns:a16="http://schemas.microsoft.com/office/drawing/2014/main" xmlns="" id="{A7A32556-7F5E-4446-AD00-4A3E84D6FB62}"/>
              </a:ext>
            </a:extLst>
          </p:cNvPr>
          <p:cNvGraphicFramePr>
            <a:graphicFrameLocks noGrp="1"/>
          </p:cNvGraphicFramePr>
          <p:nvPr/>
        </p:nvGraphicFramePr>
        <p:xfrm>
          <a:off x="6223704" y="3043243"/>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BAKANLIĞINA</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17" name="Dikdörtgen 16">
            <a:extLst>
              <a:ext uri="{FF2B5EF4-FFF2-40B4-BE49-F238E27FC236}">
                <a16:creationId xmlns:a16="http://schemas.microsoft.com/office/drawing/2014/main" xmlns=""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dirty="0">
                <a:ln/>
                <a:solidFill>
                  <a:srgbClr val="B6242F"/>
                </a:solidFill>
                <a:effectLst>
                  <a:outerShdw blurRad="38100" dist="38100" dir="2700000" algn="tl">
                    <a:srgbClr val="000000">
                      <a:alpha val="43137"/>
                    </a:srgbClr>
                  </a:outerShdw>
                </a:effectLst>
              </a:rPr>
              <a:t>Muhatap Yazımında Sık Yapılan Hatalar  </a:t>
            </a:r>
            <a:r>
              <a:rPr lang="tr-TR" sz="6600" b="1" i="1" dirty="0">
                <a:ln/>
                <a:solidFill>
                  <a:srgbClr val="B6242F"/>
                </a:solidFill>
                <a:effectLst>
                  <a:outerShdw blurRad="38100" dist="38100" dir="2700000" algn="tl">
                    <a:srgbClr val="000000">
                      <a:alpha val="43137"/>
                    </a:srgbClr>
                  </a:outerShdw>
                </a:effectLst>
              </a:rPr>
              <a:t>!</a:t>
            </a:r>
            <a:endParaRPr lang="tr-TR" sz="5400" b="1" i="1" dirty="0">
              <a:ln/>
              <a:solidFill>
                <a:srgbClr val="B6242F"/>
              </a:solidFill>
              <a:effectLst>
                <a:outerShdw blurRad="38100" dist="38100" dir="2700000" algn="tl">
                  <a:srgbClr val="000000">
                    <a:alpha val="43137"/>
                  </a:srgbClr>
                </a:outerShdw>
              </a:effectLst>
            </a:endParaRPr>
          </a:p>
        </p:txBody>
      </p:sp>
      <p:sp>
        <p:nvSpPr>
          <p:cNvPr id="18" name="Dikdörtgen 17">
            <a:extLst>
              <a:ext uri="{FF2B5EF4-FFF2-40B4-BE49-F238E27FC236}">
                <a16:creationId xmlns:a16="http://schemas.microsoft.com/office/drawing/2014/main" xmlns="" id="{ED9F96CB-4FE7-484F-8303-164BAA2990B2}"/>
              </a:ext>
            </a:extLst>
          </p:cNvPr>
          <p:cNvSpPr/>
          <p:nvPr/>
        </p:nvSpPr>
        <p:spPr>
          <a:xfrm>
            <a:off x="790949" y="2410328"/>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Muhatap bölümünde ilk satırda ve idare ismi dikkate alınarak yönelme hâl eki kullanılmalıdır.</a:t>
            </a:r>
            <a:endParaRPr lang="tr-TR" sz="2400" b="1" dirty="0">
              <a:solidFill>
                <a:prstClr val="black"/>
              </a:solidFill>
              <a:latin typeface="Calibri Light" panose="020F0302020204030204"/>
            </a:endParaRPr>
          </a:p>
        </p:txBody>
      </p:sp>
      <p:graphicFrame>
        <p:nvGraphicFramePr>
          <p:cNvPr id="19" name="Tablo 18">
            <a:extLst>
              <a:ext uri="{FF2B5EF4-FFF2-40B4-BE49-F238E27FC236}">
                <a16:creationId xmlns:a16="http://schemas.microsoft.com/office/drawing/2014/main" xmlns="" id="{D0201A9E-339C-4DE0-B183-DBA0839BE369}"/>
              </a:ext>
            </a:extLst>
          </p:cNvPr>
          <p:cNvGraphicFramePr>
            <a:graphicFrameLocks noGrp="1"/>
          </p:cNvGraphicFramePr>
          <p:nvPr/>
        </p:nvGraphicFramePr>
        <p:xfrm>
          <a:off x="493834" y="5457872"/>
          <a:ext cx="5497178" cy="11981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 YILMAZA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20" name="Tablo 19">
            <a:extLst>
              <a:ext uri="{FF2B5EF4-FFF2-40B4-BE49-F238E27FC236}">
                <a16:creationId xmlns:a16="http://schemas.microsoft.com/office/drawing/2014/main" xmlns="" id="{A7A32556-7F5E-4446-AD00-4A3E84D6FB62}"/>
              </a:ext>
            </a:extLst>
          </p:cNvPr>
          <p:cNvGraphicFramePr>
            <a:graphicFrameLocks noGrp="1"/>
          </p:cNvGraphicFramePr>
          <p:nvPr/>
        </p:nvGraphicFramePr>
        <p:xfrm>
          <a:off x="6376104" y="5462814"/>
          <a:ext cx="5291757" cy="1174839"/>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YILMAZ</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21" name="Dikdörtgen 20">
            <a:extLst>
              <a:ext uri="{FF2B5EF4-FFF2-40B4-BE49-F238E27FC236}">
                <a16:creationId xmlns:a16="http://schemas.microsoft.com/office/drawing/2014/main" xmlns="" id="{ED9F96CB-4FE7-484F-8303-164BAA2990B2}"/>
              </a:ext>
            </a:extLst>
          </p:cNvPr>
          <p:cNvSpPr/>
          <p:nvPr/>
        </p:nvSpPr>
        <p:spPr>
          <a:xfrm>
            <a:off x="943349" y="4829899"/>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Muhatabın gerçek kişi olması durumunda yönelme hâl ekine yer verilmemelidir.</a:t>
            </a:r>
          </a:p>
        </p:txBody>
      </p:sp>
      <p:sp>
        <p:nvSpPr>
          <p:cNvPr id="3" name="Oval 2"/>
          <p:cNvSpPr/>
          <p:nvPr/>
        </p:nvSpPr>
        <p:spPr>
          <a:xfrm>
            <a:off x="3941925" y="3790308"/>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10230810" y="3567214"/>
            <a:ext cx="330926" cy="330926"/>
          </a:xfrm>
          <a:prstGeom prst="ellipse">
            <a:avLst/>
          </a:prstGeom>
          <a:noFill/>
          <a:ln>
            <a:solidFill>
              <a:srgbClr val="1BB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4052079" y="6115881"/>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23135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xmlns=""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dirty="0">
                <a:ln/>
                <a:solidFill>
                  <a:srgbClr val="B6242F"/>
                </a:solidFill>
                <a:effectLst>
                  <a:outerShdw blurRad="38100" dist="38100" dir="2700000" algn="tl">
                    <a:srgbClr val="000000">
                      <a:alpha val="43137"/>
                    </a:srgbClr>
                  </a:outerShdw>
                </a:effectLst>
              </a:rPr>
              <a:t>Muhatap Yazımında Sık Yapılan Hatalar  </a:t>
            </a:r>
            <a:r>
              <a:rPr lang="tr-TR" sz="6600" b="1" i="1" dirty="0">
                <a:ln/>
                <a:solidFill>
                  <a:srgbClr val="B6242F"/>
                </a:solidFill>
                <a:effectLst>
                  <a:outerShdw blurRad="38100" dist="38100" dir="2700000" algn="tl">
                    <a:srgbClr val="000000">
                      <a:alpha val="43137"/>
                    </a:srgbClr>
                  </a:outerShdw>
                </a:effectLst>
              </a:rPr>
              <a:t>!</a:t>
            </a:r>
            <a:endParaRPr lang="tr-TR" sz="5400" b="1" i="1" dirty="0">
              <a:ln/>
              <a:solidFill>
                <a:srgbClr val="B6242F"/>
              </a:solidFill>
              <a:effectLst>
                <a:outerShdw blurRad="38100" dist="38100" dir="2700000" algn="tl">
                  <a:srgbClr val="000000">
                    <a:alpha val="43137"/>
                  </a:srgbClr>
                </a:outerShdw>
              </a:effectLst>
            </a:endParaRPr>
          </a:p>
        </p:txBody>
      </p:sp>
      <p:graphicFrame>
        <p:nvGraphicFramePr>
          <p:cNvPr id="11" name="Tablo 10">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111108281"/>
              </p:ext>
            </p:extLst>
          </p:nvPr>
        </p:nvGraphicFramePr>
        <p:xfrm>
          <a:off x="797157" y="2498996"/>
          <a:ext cx="5497178" cy="11981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T.C.</a:t>
                      </a:r>
                      <a:endParaRPr kumimoji="0" lang="tr-TR" sz="1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CUMHURBAŞKANLIĞINA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5" name="Tablo 14">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2589708216"/>
              </p:ext>
            </p:extLst>
          </p:nvPr>
        </p:nvGraphicFramePr>
        <p:xfrm>
          <a:off x="3347410" y="3865122"/>
          <a:ext cx="5497178" cy="12075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KOSGEB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6" name="Tablo 15">
            <a:extLst>
              <a:ext uri="{FF2B5EF4-FFF2-40B4-BE49-F238E27FC236}">
                <a16:creationId xmlns:a16="http://schemas.microsoft.com/office/drawing/2014/main" xmlns="" id="{D0201A9E-339C-4DE0-B183-DBA0839BE369}"/>
              </a:ext>
            </a:extLst>
          </p:cNvPr>
          <p:cNvGraphicFramePr>
            <a:graphicFrameLocks noGrp="1"/>
          </p:cNvGraphicFramePr>
          <p:nvPr>
            <p:extLst>
              <p:ext uri="{D42A27DB-BD31-4B8C-83A1-F6EECF244321}">
                <p14:modId xmlns:p14="http://schemas.microsoft.com/office/powerpoint/2010/main" val="3025306470"/>
              </p:ext>
            </p:extLst>
          </p:nvPr>
        </p:nvGraphicFramePr>
        <p:xfrm>
          <a:off x="5838940" y="5391114"/>
          <a:ext cx="5497178" cy="1207507"/>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PERSONEL GENEL MÜDÜRLÜĞÜNE</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9873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15: İlgi</a:t>
            </a:r>
          </a:p>
        </p:txBody>
      </p:sp>
      <p:sp>
        <p:nvSpPr>
          <p:cNvPr id="31" name="Rounded Rectangle 2">
            <a:extLst>
              <a:ext uri="{FF2B5EF4-FFF2-40B4-BE49-F238E27FC236}">
                <a16:creationId xmlns:a16="http://schemas.microsoft.com/office/drawing/2014/main" xmlns="" id="{A50E20C8-139A-4770-B91C-0C1D4D6F96DC}"/>
              </a:ext>
            </a:extLst>
          </p:cNvPr>
          <p:cNvSpPr/>
          <p:nvPr/>
        </p:nvSpPr>
        <p:spPr>
          <a:xfrm>
            <a:off x="754912" y="1587420"/>
            <a:ext cx="4925282"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2" name="Rounded Rectangle 3">
            <a:extLst>
              <a:ext uri="{FF2B5EF4-FFF2-40B4-BE49-F238E27FC236}">
                <a16:creationId xmlns:a16="http://schemas.microsoft.com/office/drawing/2014/main" xmlns="" id="{013A8D5D-227C-4822-BCD5-895B925289E6}"/>
              </a:ext>
            </a:extLst>
          </p:cNvPr>
          <p:cNvSpPr/>
          <p:nvPr/>
        </p:nvSpPr>
        <p:spPr>
          <a:xfrm>
            <a:off x="6490702" y="1587420"/>
            <a:ext cx="4902760"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3" name="Rounded Rectangle 4">
            <a:extLst>
              <a:ext uri="{FF2B5EF4-FFF2-40B4-BE49-F238E27FC236}">
                <a16:creationId xmlns:a16="http://schemas.microsoft.com/office/drawing/2014/main" xmlns="" id="{AC5F6200-E288-4D24-86B0-8D20CF6CA146}"/>
              </a:ext>
            </a:extLst>
          </p:cNvPr>
          <p:cNvSpPr/>
          <p:nvPr/>
        </p:nvSpPr>
        <p:spPr>
          <a:xfrm>
            <a:off x="6490702" y="4046381"/>
            <a:ext cx="4902760"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4" name="Rounded Rectangle 5">
            <a:extLst>
              <a:ext uri="{FF2B5EF4-FFF2-40B4-BE49-F238E27FC236}">
                <a16:creationId xmlns:a16="http://schemas.microsoft.com/office/drawing/2014/main" xmlns="" id="{5ABD1E4E-1D79-48DD-989A-9C05771D82DB}"/>
              </a:ext>
            </a:extLst>
          </p:cNvPr>
          <p:cNvSpPr/>
          <p:nvPr/>
        </p:nvSpPr>
        <p:spPr>
          <a:xfrm>
            <a:off x="754912" y="4046381"/>
            <a:ext cx="4925282"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grpSp>
        <p:nvGrpSpPr>
          <p:cNvPr id="35" name="Group 6">
            <a:extLst>
              <a:ext uri="{FF2B5EF4-FFF2-40B4-BE49-F238E27FC236}">
                <a16:creationId xmlns:a16="http://schemas.microsoft.com/office/drawing/2014/main" xmlns="" id="{25529935-64B1-49E7-8A59-91EDF4AB65C4}"/>
              </a:ext>
            </a:extLst>
          </p:cNvPr>
          <p:cNvGrpSpPr/>
          <p:nvPr/>
        </p:nvGrpSpPr>
        <p:grpSpPr>
          <a:xfrm>
            <a:off x="5157429" y="2904664"/>
            <a:ext cx="1892605" cy="1904279"/>
            <a:chOff x="3601392" y="2821184"/>
            <a:chExt cx="1932544" cy="1944464"/>
          </a:xfrm>
          <a:solidFill>
            <a:schemeClr val="accent1"/>
          </a:solidFill>
        </p:grpSpPr>
        <p:sp>
          <p:nvSpPr>
            <p:cNvPr id="36" name="Pie 7">
              <a:extLst>
                <a:ext uri="{FF2B5EF4-FFF2-40B4-BE49-F238E27FC236}">
                  <a16:creationId xmlns:a16="http://schemas.microsoft.com/office/drawing/2014/main" xmlns="" id="{5B3D6A33-591C-4C9F-A3EB-9070E5C2A4C4}"/>
                </a:ext>
              </a:extLst>
            </p:cNvPr>
            <p:cNvSpPr/>
            <p:nvPr/>
          </p:nvSpPr>
          <p:spPr>
            <a:xfrm>
              <a:off x="3601392"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7" name="Pie 8">
              <a:extLst>
                <a:ext uri="{FF2B5EF4-FFF2-40B4-BE49-F238E27FC236}">
                  <a16:creationId xmlns:a16="http://schemas.microsoft.com/office/drawing/2014/main" xmlns="" id="{ED02EDA0-68AB-4448-9262-F80622E8593C}"/>
                </a:ext>
              </a:extLst>
            </p:cNvPr>
            <p:cNvSpPr/>
            <p:nvPr/>
          </p:nvSpPr>
          <p:spPr>
            <a:xfrm rot="16200000">
              <a:off x="3601392"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8" name="Pie 9">
              <a:extLst>
                <a:ext uri="{FF2B5EF4-FFF2-40B4-BE49-F238E27FC236}">
                  <a16:creationId xmlns:a16="http://schemas.microsoft.com/office/drawing/2014/main" xmlns="" id="{7EC6814E-DCC1-4999-B378-F6EC69541C51}"/>
                </a:ext>
              </a:extLst>
            </p:cNvPr>
            <p:cNvSpPr/>
            <p:nvPr/>
          </p:nvSpPr>
          <p:spPr>
            <a:xfrm flipH="1">
              <a:off x="3661728"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9" name="Pie 10">
              <a:extLst>
                <a:ext uri="{FF2B5EF4-FFF2-40B4-BE49-F238E27FC236}">
                  <a16:creationId xmlns:a16="http://schemas.microsoft.com/office/drawing/2014/main" xmlns="" id="{DF5DBB64-5740-4429-8A6C-250ED5E186FF}"/>
                </a:ext>
              </a:extLst>
            </p:cNvPr>
            <p:cNvSpPr/>
            <p:nvPr/>
          </p:nvSpPr>
          <p:spPr>
            <a:xfrm rot="5400000" flipH="1">
              <a:off x="3661728"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grpSp>
      <p:sp>
        <p:nvSpPr>
          <p:cNvPr id="52" name="Rectangle 16">
            <a:extLst>
              <a:ext uri="{FF2B5EF4-FFF2-40B4-BE49-F238E27FC236}">
                <a16:creationId xmlns:a16="http://schemas.microsoft.com/office/drawing/2014/main" xmlns="" id="{9607CC8D-E8A6-4295-8AD6-48BD959689C4}"/>
              </a:ext>
            </a:extLst>
          </p:cNvPr>
          <p:cNvSpPr/>
          <p:nvPr/>
        </p:nvSpPr>
        <p:spPr>
          <a:xfrm rot="2700000">
            <a:off x="6371625" y="4052693"/>
            <a:ext cx="260424" cy="46689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53" name="Rectangle 9">
            <a:extLst>
              <a:ext uri="{FF2B5EF4-FFF2-40B4-BE49-F238E27FC236}">
                <a16:creationId xmlns:a16="http://schemas.microsoft.com/office/drawing/2014/main" xmlns="" id="{57544279-783A-4C85-8A0A-61FA7D2CB3F4}"/>
              </a:ext>
            </a:extLst>
          </p:cNvPr>
          <p:cNvSpPr/>
          <p:nvPr/>
        </p:nvSpPr>
        <p:spPr>
          <a:xfrm>
            <a:off x="6329375" y="3268817"/>
            <a:ext cx="322654" cy="3020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4" name="Dikdörtgen 3"/>
          <p:cNvSpPr/>
          <p:nvPr/>
        </p:nvSpPr>
        <p:spPr>
          <a:xfrm>
            <a:off x="990098" y="2073607"/>
            <a:ext cx="4322593"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 belgenin bağlantılı olduğu diğer belge ya da belgelerin belirtildiği bölümdür. </a:t>
            </a:r>
          </a:p>
        </p:txBody>
      </p:sp>
      <p:sp>
        <p:nvSpPr>
          <p:cNvPr id="57" name="Dikdörtgen 56"/>
          <p:cNvSpPr/>
          <p:nvPr/>
        </p:nvSpPr>
        <p:spPr>
          <a:xfrm>
            <a:off x="6897231" y="4576276"/>
            <a:ext cx="4211884" cy="723916"/>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İlgisi bulunan yazıların giriş bölümünde ilgiye ilişkin bilgi verilir.</a:t>
            </a:r>
          </a:p>
        </p:txBody>
      </p:sp>
      <p:sp>
        <p:nvSpPr>
          <p:cNvPr id="58" name="Dikdörtgen 57"/>
          <p:cNvSpPr/>
          <p:nvPr/>
        </p:nvSpPr>
        <p:spPr>
          <a:xfrm>
            <a:off x="6809673" y="1979318"/>
            <a:ext cx="4264817" cy="1078180"/>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Tarihi eski olan en başta olacak şekilde kronolojik düzene göre sıralanır.</a:t>
            </a:r>
          </a:p>
          <a:p>
            <a:pPr algn="just">
              <a:lnSpc>
                <a:spcPct val="114000"/>
              </a:lnSpc>
              <a:spcBef>
                <a:spcPts val="300"/>
              </a:spcBef>
              <a:buClr>
                <a:srgbClr val="44546A"/>
              </a:buClr>
            </a:pPr>
            <a:r>
              <a:rPr lang="tr-TR" dirty="0">
                <a:solidFill>
                  <a:prstClr val="black"/>
                </a:solidFill>
                <a:cs typeface="Times New Roman" panose="02020603050405020304" pitchFamily="18" charset="0"/>
              </a:rPr>
              <a:t>Sıralama harf düzeninde gerçekleştirilir. </a:t>
            </a:r>
          </a:p>
        </p:txBody>
      </p:sp>
      <p:sp>
        <p:nvSpPr>
          <p:cNvPr id="59" name="Right Triangle 17">
            <a:extLst>
              <a:ext uri="{FF2B5EF4-FFF2-40B4-BE49-F238E27FC236}">
                <a16:creationId xmlns:a16="http://schemas.microsoft.com/office/drawing/2014/main" xmlns="" id="{6ADCC979-BA1C-4251-B6F5-CE5AA2B72FD0}"/>
              </a:ext>
            </a:extLst>
          </p:cNvPr>
          <p:cNvSpPr/>
          <p:nvPr/>
        </p:nvSpPr>
        <p:spPr>
          <a:xfrm>
            <a:off x="5553781" y="3249157"/>
            <a:ext cx="303190" cy="410643"/>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61" name="Isosceles Triangle 57">
            <a:extLst>
              <a:ext uri="{FF2B5EF4-FFF2-40B4-BE49-F238E27FC236}">
                <a16:creationId xmlns:a16="http://schemas.microsoft.com/office/drawing/2014/main" xmlns="" id="{4E76B488-B2CD-463B-861A-27D4912FE160}"/>
              </a:ext>
            </a:extLst>
          </p:cNvPr>
          <p:cNvSpPr/>
          <p:nvPr/>
        </p:nvSpPr>
        <p:spPr>
          <a:xfrm rot="19466196">
            <a:off x="5580214" y="3994318"/>
            <a:ext cx="218051" cy="509888"/>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rgbClr val="FFFFFF"/>
              </a:solidFill>
            </a:endParaRPr>
          </a:p>
        </p:txBody>
      </p:sp>
      <p:sp>
        <p:nvSpPr>
          <p:cNvPr id="21" name="Dikdörtgen 20"/>
          <p:cNvSpPr/>
          <p:nvPr/>
        </p:nvSpPr>
        <p:spPr>
          <a:xfrm>
            <a:off x="1045452" y="4409435"/>
            <a:ext cx="4211884"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Gönderen veya muhataba ait olmayan bir belge ilgi tutulduğunda, ilgi yazı ek olarak yazıya eklenmelidir. </a:t>
            </a:r>
          </a:p>
        </p:txBody>
      </p:sp>
    </p:spTree>
    <p:extLst>
      <p:ext uri="{BB962C8B-B14F-4D97-AF65-F5344CB8AC3E}">
        <p14:creationId xmlns:p14="http://schemas.microsoft.com/office/powerpoint/2010/main" val="3395517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52" grpId="0" animBg="1"/>
      <p:bldP spid="53" grpId="0" animBg="1"/>
      <p:bldP spid="4" grpId="0"/>
      <p:bldP spid="57" grpId="0"/>
      <p:bldP spid="58" grpId="0"/>
      <p:bldP spid="59" grpId="0" animBg="1"/>
      <p:bldP spid="61" grpId="0" animBg="1"/>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xmlns="" id="{D08CDC47-4F80-49AA-B0A9-28F6155566C2}"/>
              </a:ext>
            </a:extLst>
          </p:cNvPr>
          <p:cNvGrpSpPr/>
          <p:nvPr/>
        </p:nvGrpSpPr>
        <p:grpSpPr>
          <a:xfrm flipH="1">
            <a:off x="9923834" y="2794057"/>
            <a:ext cx="2250927" cy="5702748"/>
            <a:chOff x="8501431" y="77155"/>
            <a:chExt cx="2685351" cy="6803354"/>
          </a:xfrm>
        </p:grpSpPr>
        <p:sp>
          <p:nvSpPr>
            <p:cNvPr id="6" name="Freeform: Shape 22">
              <a:extLst>
                <a:ext uri="{FF2B5EF4-FFF2-40B4-BE49-F238E27FC236}">
                  <a16:creationId xmlns:a16="http://schemas.microsoft.com/office/drawing/2014/main" xmlns=""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xmlns=""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xmlns=""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xmlns=""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xmlns=""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xmlns=""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xmlns=""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xmlns=""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xmlns=""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xmlns=""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xmlns=""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xmlns=""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xmlns=""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xmlns=""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xmlns=""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xmlns=""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xmlns="" id="{1BBB734F-F004-4631-A7A2-BB5806D95600}"/>
                </a:ext>
              </a:extLst>
            </p:cNvPr>
            <p:cNvGrpSpPr/>
            <p:nvPr/>
          </p:nvGrpSpPr>
          <p:grpSpPr>
            <a:xfrm>
              <a:off x="8963351" y="2835327"/>
              <a:ext cx="1121835" cy="315595"/>
              <a:chOff x="8963351" y="2835327"/>
              <a:chExt cx="1121835" cy="315595"/>
            </a:xfrm>
          </p:grpSpPr>
          <p:sp>
            <p:nvSpPr>
              <p:cNvPr id="34" name="Freeform: Shape 50">
                <a:extLst>
                  <a:ext uri="{FF2B5EF4-FFF2-40B4-BE49-F238E27FC236}">
                    <a16:creationId xmlns:a16="http://schemas.microsoft.com/office/drawing/2014/main" xmlns=""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xmlns=""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xmlns=""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xmlns=""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xmlns=""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xmlns=""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xmlns=""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xmlns=""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xmlns=""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xmlns=""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xmlns=""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xmlns=""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xmlns=""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xmlns=""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xmlns=""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xmlns=""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xmlns=""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rgbClr val="143FC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1" name="Resim 40"/>
          <p:cNvPicPr>
            <a:picLocks noChangeAspect="1"/>
          </p:cNvPicPr>
          <p:nvPr/>
        </p:nvPicPr>
        <p:blipFill>
          <a:blip r:embed="rId4"/>
          <a:stretch>
            <a:fillRect/>
          </a:stretch>
        </p:blipFill>
        <p:spPr>
          <a:xfrm>
            <a:off x="1748649" y="1804648"/>
            <a:ext cx="7545758" cy="3834398"/>
          </a:xfrm>
          <a:prstGeom prst="rect">
            <a:avLst/>
          </a:prstGeom>
        </p:spPr>
      </p:pic>
      <p:sp>
        <p:nvSpPr>
          <p:cNvPr id="40" name="Dikdörtgen 39"/>
          <p:cNvSpPr/>
          <p:nvPr/>
        </p:nvSpPr>
        <p:spPr>
          <a:xfrm>
            <a:off x="7535151" y="3330073"/>
            <a:ext cx="1710267" cy="69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032211"/>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xmlns="" id="{D08CDC47-4F80-49AA-B0A9-28F6155566C2}"/>
              </a:ext>
            </a:extLst>
          </p:cNvPr>
          <p:cNvGrpSpPr/>
          <p:nvPr/>
        </p:nvGrpSpPr>
        <p:grpSpPr>
          <a:xfrm flipH="1">
            <a:off x="9923834" y="2794057"/>
            <a:ext cx="2250927" cy="5702748"/>
            <a:chOff x="8501431" y="77155"/>
            <a:chExt cx="2685351" cy="6803354"/>
          </a:xfrm>
          <a:solidFill>
            <a:schemeClr val="bg1"/>
          </a:solidFill>
        </p:grpSpPr>
        <p:sp>
          <p:nvSpPr>
            <p:cNvPr id="6" name="Freeform: Shape 22">
              <a:extLst>
                <a:ext uri="{FF2B5EF4-FFF2-40B4-BE49-F238E27FC236}">
                  <a16:creationId xmlns:a16="http://schemas.microsoft.com/office/drawing/2014/main" xmlns=""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xmlns=""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xmlns=""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xmlns=""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xmlns=""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xmlns=""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xmlns=""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xmlns=""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xmlns=""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xmlns=""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xmlns=""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xmlns=""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xmlns=""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xmlns=""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xmlns=""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xmlns=""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xmlns="" id="{1BBB734F-F004-4631-A7A2-BB5806D95600}"/>
                </a:ext>
              </a:extLst>
            </p:cNvPr>
            <p:cNvGrpSpPr/>
            <p:nvPr/>
          </p:nvGrpSpPr>
          <p:grpSpPr>
            <a:xfrm>
              <a:off x="8963351" y="2835327"/>
              <a:ext cx="1121835" cy="315595"/>
              <a:chOff x="8963351" y="2835327"/>
              <a:chExt cx="1121835" cy="315595"/>
            </a:xfrm>
            <a:grpFill/>
          </p:grpSpPr>
          <p:sp>
            <p:nvSpPr>
              <p:cNvPr id="34" name="Freeform: Shape 50">
                <a:extLst>
                  <a:ext uri="{FF2B5EF4-FFF2-40B4-BE49-F238E27FC236}">
                    <a16:creationId xmlns:a16="http://schemas.microsoft.com/office/drawing/2014/main" xmlns=""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xmlns=""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xmlns=""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xmlns=""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xmlns=""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xmlns=""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xmlns=""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xmlns=""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xmlns=""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xmlns=""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xmlns=""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xmlns=""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xmlns=""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xmlns=""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xmlns=""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xmlns=""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xmlns=""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lumMod val="7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9" name="Metin kutusu 58"/>
          <p:cNvSpPr txBox="1"/>
          <p:nvPr/>
        </p:nvSpPr>
        <p:spPr>
          <a:xfrm>
            <a:off x="1660596" y="2452621"/>
            <a:ext cx="7631973" cy="1661993"/>
          </a:xfrm>
          <a:prstGeom prst="rect">
            <a:avLst/>
          </a:prstGeom>
          <a:solidFill>
            <a:schemeClr val="bg1"/>
          </a:solidFill>
          <a:ln w="28575">
            <a:noFill/>
          </a:ln>
        </p:spPr>
        <p:txBody>
          <a:bodyPr wrap="square" rtlCol="0">
            <a:spAutoFit/>
          </a:bodyPr>
          <a:lstStyle/>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Mustafa </a:t>
            </a:r>
            <a:r>
              <a:rPr lang="tr-TR" sz="1300" dirty="0" err="1">
                <a:latin typeface="Times New Roman" panose="02020603050405020304" pitchFamily="18" charset="0"/>
                <a:cs typeface="Times New Roman" panose="02020603050405020304" pitchFamily="18" charset="0"/>
              </a:rPr>
              <a:t>YENER’in</a:t>
            </a:r>
            <a:r>
              <a:rPr lang="tr-TR" sz="1300" dirty="0">
                <a:latin typeface="Times New Roman" panose="02020603050405020304" pitchFamily="18" charset="0"/>
                <a:cs typeface="Times New Roman" panose="02020603050405020304" pitchFamily="18" charset="0"/>
              </a:rPr>
              <a:t> 12.02.2019 tarihli dilekçesi.</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Mülga Başbakanlığın 20.02.2019 tarihli ve E-24301013-903.06.01-263 sayılı yazısı.</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28.02.2019 tarihli ve E-84279828-903.07.02-123456 sayılı yazımız.</a:t>
            </a:r>
          </a:p>
          <a:p>
            <a:pPr marL="809625" indent="-185738"/>
            <a:r>
              <a:rPr lang="tr-TR" sz="1300" dirty="0">
                <a:latin typeface="Times New Roman" panose="02020603050405020304" pitchFamily="18" charset="0"/>
                <a:cs typeface="Times New Roman" panose="02020603050405020304" pitchFamily="18" charset="0"/>
              </a:rPr>
              <a:t>ç) Sosyal Güvenlik Kurumunun (Emeklilik Hizmetleri Genel Müdürlüğü) 17.03.2020 tarihli ve E-16946376-903.06.02-473729 sayılı yazısı.</a:t>
            </a:r>
          </a:p>
          <a:p>
            <a:pPr marL="809625" indent="-185738"/>
            <a:r>
              <a:rPr lang="tr-TR" sz="1300" dirty="0">
                <a:latin typeface="Times New Roman" panose="02020603050405020304" pitchFamily="18" charset="0"/>
                <a:cs typeface="Times New Roman" panose="02020603050405020304" pitchFamily="18" charset="0"/>
              </a:rPr>
              <a:t>d) 28.03.2020 tarihli ve E-84275628-903.07.02-1243521 sayılı yazınız.</a:t>
            </a:r>
          </a:p>
        </p:txBody>
      </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 name="Metin kutusu 39"/>
          <p:cNvSpPr txBox="1"/>
          <p:nvPr/>
        </p:nvSpPr>
        <p:spPr>
          <a:xfrm>
            <a:off x="1795161" y="2812147"/>
            <a:ext cx="1000795" cy="307777"/>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İlgi:</a:t>
            </a:r>
          </a:p>
        </p:txBody>
      </p:sp>
    </p:spTree>
    <p:extLst>
      <p:ext uri="{BB962C8B-B14F-4D97-AF65-F5344CB8AC3E}">
        <p14:creationId xmlns:p14="http://schemas.microsoft.com/office/powerpoint/2010/main" val="604072375"/>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50" name="Dikdörtgen 49"/>
          <p:cNvSpPr/>
          <p:nvPr/>
        </p:nvSpPr>
        <p:spPr>
          <a:xfrm>
            <a:off x="0" y="8709"/>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47" name="Tablo 46">
            <a:extLst>
              <a:ext uri="{FF2B5EF4-FFF2-40B4-BE49-F238E27FC236}">
                <a16:creationId xmlns:a16="http://schemas.microsoft.com/office/drawing/2014/main" xmlns="" id="{580BDF0A-29BB-4D0D-9479-51633C5338AB}"/>
              </a:ext>
            </a:extLst>
          </p:cNvPr>
          <p:cNvGraphicFramePr>
            <a:graphicFrameLocks noGrp="1"/>
          </p:cNvGraphicFramePr>
          <p:nvPr>
            <p:extLst>
              <p:ext uri="{D42A27DB-BD31-4B8C-83A1-F6EECF244321}">
                <p14:modId xmlns:p14="http://schemas.microsoft.com/office/powerpoint/2010/main" val="3832573268"/>
              </p:ext>
            </p:extLst>
          </p:nvPr>
        </p:nvGraphicFramePr>
        <p:xfrm>
          <a:off x="315350" y="2281399"/>
          <a:ext cx="5497178" cy="3157569"/>
        </p:xfrm>
        <a:graphic>
          <a:graphicData uri="http://schemas.openxmlformats.org/drawingml/2006/table">
            <a:tbl>
              <a:tblPr firstRow="1" bandRow="1"/>
              <a:tblGrid>
                <a:gridCol w="5497178">
                  <a:extLst>
                    <a:ext uri="{9D8B030D-6E8A-4147-A177-3AD203B41FA5}">
                      <a16:colId xmlns:a16="http://schemas.microsoft.com/office/drawing/2014/main" xmlns=""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Başkanlığının 01.09.2019 tarihli ve E-84801842-902.02-1042580</a:t>
                      </a:r>
                      <a:r>
                        <a:rPr lang="tr-TR" sz="18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8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Bila tarihli ve E-84801842-902.02-1042582 sayılı yazınız.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1042582 sayılı yazımız.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graphicFrame>
        <p:nvGraphicFramePr>
          <p:cNvPr id="49" name="Tablo 48">
            <a:extLst>
              <a:ext uri="{FF2B5EF4-FFF2-40B4-BE49-F238E27FC236}">
                <a16:creationId xmlns:a16="http://schemas.microsoft.com/office/drawing/2014/main" xmlns="" id="{5E5CDF17-BD6D-4932-9566-56FC9C15EC4A}"/>
              </a:ext>
            </a:extLst>
          </p:cNvPr>
          <p:cNvGraphicFramePr>
            <a:graphicFrameLocks noGrp="1"/>
          </p:cNvGraphicFramePr>
          <p:nvPr>
            <p:extLst>
              <p:ext uri="{D42A27DB-BD31-4B8C-83A1-F6EECF244321}">
                <p14:modId xmlns:p14="http://schemas.microsoft.com/office/powerpoint/2010/main" val="2896694209"/>
              </p:ext>
            </p:extLst>
          </p:nvPr>
        </p:nvGraphicFramePr>
        <p:xfrm>
          <a:off x="6197620" y="2286341"/>
          <a:ext cx="5291757" cy="3191375"/>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81391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Afyon</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Kocatepe Üniversitesi Rektörlüğünün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01.09.2019 tarihli ve E-84801842-902.02-1042580</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9513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E-84801842-902.02-1042582 sayılı yazınız</a:t>
                      </a:r>
                      <a:r>
                        <a:rPr lang="tr-TR" sz="14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39780335"/>
                  </a:ext>
                </a:extLst>
              </a:tr>
              <a:tr h="80507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E-56901952-902.02-1042582 sayılı yazımız.</a:t>
                      </a:r>
                    </a:p>
                    <a:p>
                      <a:pPr algn="l"/>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417661224"/>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7299702" y="1426420"/>
            <a:ext cx="6105833" cy="495450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Metin</a:t>
            </a:r>
          </a:p>
          <a:p>
            <a:pPr lvl="0">
              <a:buFont typeface="Wingdings" panose="05000000000000000000" pitchFamily="2" charset="2"/>
              <a:buChar char="§"/>
            </a:pPr>
            <a:r>
              <a:rPr lang="tr-TR" sz="3200" dirty="0">
                <a:solidFill>
                  <a:prstClr val="white"/>
                </a:solidFill>
                <a:latin typeface="Calibri" panose="020F0502020204030204"/>
              </a:rPr>
              <a:t>İmza</a:t>
            </a:r>
          </a:p>
          <a:p>
            <a:pPr lvl="0">
              <a:buFont typeface="Wingdings" panose="05000000000000000000" pitchFamily="2" charset="2"/>
              <a:buChar char="§"/>
            </a:pPr>
            <a:r>
              <a:rPr lang="tr-TR" sz="3200" dirty="0">
                <a:solidFill>
                  <a:prstClr val="white"/>
                </a:solidFill>
                <a:latin typeface="Calibri" panose="020F0502020204030204"/>
              </a:rPr>
              <a:t>Ek </a:t>
            </a:r>
          </a:p>
          <a:p>
            <a:pPr lvl="0">
              <a:buFont typeface="Wingdings" panose="05000000000000000000" pitchFamily="2" charset="2"/>
              <a:buChar char="§"/>
            </a:pPr>
            <a:r>
              <a:rPr lang="tr-TR" sz="3200" dirty="0">
                <a:solidFill>
                  <a:prstClr val="white"/>
                </a:solidFill>
                <a:latin typeface="Calibri" panose="020F0502020204030204"/>
              </a:rPr>
              <a:t>Dağıtım</a:t>
            </a:r>
          </a:p>
          <a:p>
            <a:pPr lvl="0">
              <a:buFont typeface="Wingdings" panose="05000000000000000000" pitchFamily="2" charset="2"/>
              <a:buChar char="§"/>
            </a:pPr>
            <a:r>
              <a:rPr lang="tr-TR" sz="3200" dirty="0">
                <a:solidFill>
                  <a:prstClr val="white"/>
                </a:solidFill>
                <a:latin typeface="Calibri" panose="020F0502020204030204"/>
              </a:rPr>
              <a:t>Olur</a:t>
            </a:r>
          </a:p>
          <a:p>
            <a:pPr lvl="0">
              <a:buFont typeface="Wingdings" panose="05000000000000000000" pitchFamily="2" charset="2"/>
              <a:buChar char="§"/>
            </a:pPr>
            <a:r>
              <a:rPr lang="tr-TR" sz="3200" dirty="0">
                <a:solidFill>
                  <a:prstClr val="white"/>
                </a:solidFill>
                <a:latin typeface="Calibri" panose="020F0502020204030204"/>
              </a:rPr>
              <a:t>Paraf </a:t>
            </a:r>
          </a:p>
          <a:p>
            <a:pPr lvl="0">
              <a:buFont typeface="Wingdings" panose="05000000000000000000" pitchFamily="2" charset="2"/>
              <a:buChar char="§"/>
            </a:pPr>
            <a:r>
              <a:rPr lang="tr-TR" sz="3200" dirty="0">
                <a:solidFill>
                  <a:prstClr val="white"/>
                </a:solidFill>
                <a:latin typeface="Calibri" panose="020F0502020204030204"/>
              </a:rPr>
              <a:t>Koordinasyon</a:t>
            </a:r>
          </a:p>
          <a:p>
            <a:pPr lvl="0">
              <a:buFont typeface="Wingdings" panose="05000000000000000000" pitchFamily="2" charset="2"/>
              <a:buChar char="§"/>
            </a:pPr>
            <a:r>
              <a:rPr lang="tr-TR" sz="3200" dirty="0">
                <a:solidFill>
                  <a:prstClr val="white"/>
                </a:solidFill>
                <a:latin typeface="Calibri" panose="020F0502020204030204"/>
              </a:rPr>
              <a:t>Belge Doğrulama Bilgileri</a:t>
            </a:r>
          </a:p>
          <a:p>
            <a:pPr lvl="0">
              <a:buFont typeface="Wingdings" panose="05000000000000000000" pitchFamily="2" charset="2"/>
              <a:buChar char="§"/>
            </a:pPr>
            <a:r>
              <a:rPr lang="tr-TR" sz="3200" dirty="0">
                <a:solidFill>
                  <a:prstClr val="white"/>
                </a:solidFill>
                <a:latin typeface="Calibri" panose="020F0502020204030204"/>
              </a:rPr>
              <a:t>İletişim Bilgileri</a:t>
            </a:r>
          </a:p>
        </p:txBody>
      </p:sp>
    </p:spTree>
    <p:extLst>
      <p:ext uri="{BB962C8B-B14F-4D97-AF65-F5344CB8AC3E}">
        <p14:creationId xmlns:p14="http://schemas.microsoft.com/office/powerpoint/2010/main" val="1635605907"/>
      </p:ext>
    </p:extLst>
  </p:cSld>
  <p:clrMapOvr>
    <a:masterClrMapping/>
  </p:clrMapOvr>
  <p:transition spd="med">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104" name="Dikdörtgen 103"/>
          <p:cNvSpPr/>
          <p:nvPr/>
        </p:nvSpPr>
        <p:spPr>
          <a:xfrm>
            <a:off x="362733" y="2890077"/>
            <a:ext cx="5391425" cy="316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16: Metin</a:t>
            </a:r>
          </a:p>
        </p:txBody>
      </p:sp>
      <p:sp>
        <p:nvSpPr>
          <p:cNvPr id="103" name="Google Shape;366;p34"/>
          <p:cNvSpPr/>
          <p:nvPr/>
        </p:nvSpPr>
        <p:spPr>
          <a:xfrm>
            <a:off x="106892" y="2650067"/>
            <a:ext cx="5884333"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2">
              <a:lumMod val="20000"/>
              <a:lumOff val="8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5" name="Resim 4"/>
          <p:cNvPicPr>
            <a:picLocks noChangeAspect="1"/>
          </p:cNvPicPr>
          <p:nvPr/>
        </p:nvPicPr>
        <p:blipFill rotWithShape="1">
          <a:blip r:embed="rId4"/>
          <a:srcRect b="14584"/>
          <a:stretch/>
        </p:blipFill>
        <p:spPr>
          <a:xfrm>
            <a:off x="484947" y="3150704"/>
            <a:ext cx="5128592" cy="2673626"/>
          </a:xfrm>
          <a:prstGeom prst="rect">
            <a:avLst/>
          </a:prstGeom>
        </p:spPr>
      </p:pic>
      <p:sp>
        <p:nvSpPr>
          <p:cNvPr id="7" name="Text Box 122"/>
          <p:cNvSpPr txBox="1">
            <a:spLocks noChangeArrowheads="1"/>
          </p:cNvSpPr>
          <p:nvPr/>
        </p:nvSpPr>
        <p:spPr bwMode="auto">
          <a:xfrm>
            <a:off x="344328" y="4704338"/>
            <a:ext cx="704206" cy="24847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DEEAF6"/>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Paragraf Başı</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1,25 cm. boşluk</a:t>
            </a:r>
            <a:endParaRPr kumimoji="0" lang="tr-TR" altLang="tr-TR" sz="1100" b="0" i="0" u="none" strike="noStrike" cap="none" normalizeH="0" baseline="0" dirty="0">
              <a:ln>
                <a:noFill/>
              </a:ln>
              <a:solidFill>
                <a:schemeClr val="tx1"/>
              </a:solidFill>
              <a:effectLst/>
              <a:latin typeface="Arial" panose="020B0604020202020204" pitchFamily="34" charset="0"/>
            </a:endParaRPr>
          </a:p>
        </p:txBody>
      </p:sp>
      <p:sp>
        <p:nvSpPr>
          <p:cNvPr id="9" name="Dikdörtgen 8"/>
          <p:cNvSpPr/>
          <p:nvPr/>
        </p:nvSpPr>
        <p:spPr>
          <a:xfrm>
            <a:off x="106892" y="1767367"/>
            <a:ext cx="9807574" cy="461665"/>
          </a:xfrm>
          <a:prstGeom prst="rect">
            <a:avLst/>
          </a:prstGeom>
        </p:spPr>
        <p:txBody>
          <a:bodyPr wrap="square">
            <a:spAutoFit/>
          </a:bodyPr>
          <a:lstStyle/>
          <a:p>
            <a:r>
              <a:rPr lang="tr-TR" sz="2400" dirty="0">
                <a:solidFill>
                  <a:schemeClr val="bg1"/>
                </a:solidFill>
              </a:rPr>
              <a:t>Metin alanı, </a:t>
            </a:r>
            <a:r>
              <a:rPr lang="tr-TR" sz="2400" dirty="0">
                <a:solidFill>
                  <a:srgbClr val="C00000"/>
                </a:solidFill>
              </a:rPr>
              <a:t>“Muhatap” </a:t>
            </a:r>
            <a:r>
              <a:rPr lang="tr-TR" sz="2400" dirty="0">
                <a:solidFill>
                  <a:schemeClr val="bg1"/>
                </a:solidFill>
              </a:rPr>
              <a:t>veya varsa </a:t>
            </a:r>
            <a:r>
              <a:rPr lang="tr-TR" sz="2400" dirty="0">
                <a:solidFill>
                  <a:srgbClr val="C00000"/>
                </a:solidFill>
              </a:rPr>
              <a:t>“İlgi” </a:t>
            </a:r>
            <a:r>
              <a:rPr lang="tr-TR" sz="2400" dirty="0">
                <a:solidFill>
                  <a:schemeClr val="bg1"/>
                </a:solidFill>
              </a:rPr>
              <a:t>ile </a:t>
            </a:r>
            <a:r>
              <a:rPr lang="tr-TR" sz="2400" dirty="0">
                <a:solidFill>
                  <a:srgbClr val="C00000"/>
                </a:solidFill>
              </a:rPr>
              <a:t>“İmza” </a:t>
            </a:r>
            <a:r>
              <a:rPr lang="tr-TR" sz="2400" dirty="0">
                <a:solidFill>
                  <a:schemeClr val="bg1"/>
                </a:solidFill>
              </a:rPr>
              <a:t>arasındaki kısımdır.</a:t>
            </a:r>
          </a:p>
        </p:txBody>
      </p:sp>
      <p:sp>
        <p:nvSpPr>
          <p:cNvPr id="11" name="Dikdörtgen 10"/>
          <p:cNvSpPr/>
          <p:nvPr/>
        </p:nvSpPr>
        <p:spPr>
          <a:xfrm>
            <a:off x="6009630" y="2650067"/>
            <a:ext cx="5886955" cy="3970318"/>
          </a:xfrm>
          <a:prstGeom prst="rect">
            <a:avLst/>
          </a:prstGeom>
        </p:spPr>
        <p:txBody>
          <a:bodyPr wrap="square">
            <a:spAutoFit/>
          </a:bodyPr>
          <a:lstStyle/>
          <a:p>
            <a:pPr marL="285750" indent="-285750" algn="just">
              <a:buFont typeface="Arial" panose="020B0604020202020204" pitchFamily="34" charset="0"/>
              <a:buChar char="•"/>
            </a:pPr>
            <a:r>
              <a:rPr lang="tr-TR" dirty="0">
                <a:solidFill>
                  <a:schemeClr val="bg1"/>
                </a:solidFill>
              </a:rPr>
              <a:t>Paragrafa </a:t>
            </a:r>
            <a:r>
              <a:rPr lang="tr-TR" dirty="0">
                <a:solidFill>
                  <a:srgbClr val="C00000"/>
                </a:solidFill>
              </a:rPr>
              <a:t>1,25 cm içeriden </a:t>
            </a:r>
            <a:r>
              <a:rPr lang="tr-TR" dirty="0">
                <a:solidFill>
                  <a:schemeClr val="bg1"/>
                </a:solidFill>
              </a:rPr>
              <a:t>başlanır.</a:t>
            </a:r>
          </a:p>
          <a:p>
            <a:pPr algn="just"/>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Metindeki kelime aralarında ve noktalama işaretlerinden sonra </a:t>
            </a:r>
            <a:r>
              <a:rPr lang="tr-TR" dirty="0">
                <a:solidFill>
                  <a:srgbClr val="C00000"/>
                </a:solidFill>
              </a:rPr>
              <a:t>bir karakter boşluk </a:t>
            </a:r>
            <a:r>
              <a:rPr lang="tr-TR" dirty="0">
                <a:solidFill>
                  <a:schemeClr val="bg1"/>
                </a:solidFill>
              </a:rPr>
              <a:t>bırakılır.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Noktalama işaretleri kendinden önce gelen harfe </a:t>
            </a:r>
            <a:r>
              <a:rPr lang="tr-TR" dirty="0">
                <a:solidFill>
                  <a:srgbClr val="C00000"/>
                </a:solidFill>
              </a:rPr>
              <a:t>bitişik</a:t>
            </a:r>
            <a:r>
              <a:rPr lang="tr-TR" dirty="0">
                <a:solidFill>
                  <a:schemeClr val="bg1"/>
                </a:solidFill>
              </a:rPr>
              <a:t> yazılır.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 </a:t>
            </a:r>
            <a:r>
              <a:rPr lang="tr-TR" dirty="0">
                <a:solidFill>
                  <a:srgbClr val="C00000"/>
                </a:solidFill>
              </a:rPr>
              <a:t>iki yana </a:t>
            </a:r>
            <a:r>
              <a:rPr lang="tr-TR" dirty="0">
                <a:solidFill>
                  <a:schemeClr val="bg1"/>
                </a:solidFill>
              </a:rPr>
              <a:t>hizalanır.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Paragraflar arasında satır boşluğu </a:t>
            </a:r>
            <a:r>
              <a:rPr lang="tr-TR" dirty="0">
                <a:solidFill>
                  <a:srgbClr val="C00000"/>
                </a:solidFill>
              </a:rPr>
              <a:t>bırakılmaz</a:t>
            </a:r>
            <a:r>
              <a:rPr lang="tr-TR" dirty="0">
                <a:solidFill>
                  <a:schemeClr val="bg1"/>
                </a:solidFill>
              </a:rPr>
              <a:t>.</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İhtiyaç duyulması hâlinde paragraflar harf veya rakam ile sıralanabilir.</a:t>
            </a:r>
          </a:p>
        </p:txBody>
      </p:sp>
    </p:spTree>
    <p:extLst>
      <p:ext uri="{BB962C8B-B14F-4D97-AF65-F5344CB8AC3E}">
        <p14:creationId xmlns:p14="http://schemas.microsoft.com/office/powerpoint/2010/main" val="1940879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93090" y="1761172"/>
            <a:ext cx="10674960" cy="923330"/>
          </a:xfrm>
          <a:prstGeom prst="rect">
            <a:avLst/>
          </a:prstGeom>
        </p:spPr>
        <p:txBody>
          <a:bodyPr wrap="square">
            <a:spAutoFit/>
          </a:bodyPr>
          <a:lstStyle/>
          <a:p>
            <a:r>
              <a:rPr lang="tr-TR" dirty="0"/>
              <a:t>Birden fazla sayfa tutan üst yazılarda </a:t>
            </a:r>
            <a:r>
              <a:rPr lang="tr-TR" dirty="0">
                <a:solidFill>
                  <a:schemeClr val="accent4">
                    <a:lumMod val="75000"/>
                  </a:schemeClr>
                </a:solidFill>
              </a:rPr>
              <a:t>sayı, tarih, konu, muhatap ve ilgi bilgilerine sadece ilk sayfada; </a:t>
            </a:r>
            <a:r>
              <a:rPr lang="tr-TR" dirty="0">
                <a:solidFill>
                  <a:schemeClr val="accent5">
                    <a:lumMod val="75000"/>
                  </a:schemeClr>
                </a:solidFill>
              </a:rPr>
              <a:t>imza,</a:t>
            </a:r>
            <a:r>
              <a:rPr lang="tr-TR" dirty="0">
                <a:solidFill>
                  <a:schemeClr val="accent2">
                    <a:lumMod val="75000"/>
                  </a:schemeClr>
                </a:solidFill>
              </a:rPr>
              <a:t> </a:t>
            </a:r>
            <a:r>
              <a:rPr lang="tr-TR" dirty="0">
                <a:solidFill>
                  <a:schemeClr val="accent5">
                    <a:lumMod val="75000"/>
                  </a:schemeClr>
                </a:solidFill>
              </a:rPr>
              <a:t>ek ve dağıtım bilgilerine ise sadece son sayfada</a:t>
            </a:r>
            <a:r>
              <a:rPr lang="tr-TR" dirty="0">
                <a:solidFill>
                  <a:schemeClr val="accent2">
                    <a:lumMod val="75000"/>
                  </a:schemeClr>
                </a:solidFill>
              </a:rPr>
              <a:t> </a:t>
            </a:r>
            <a:r>
              <a:rPr lang="tr-TR" dirty="0"/>
              <a:t>yer verilir. </a:t>
            </a:r>
            <a:r>
              <a:rPr lang="tr-TR" dirty="0">
                <a:solidFill>
                  <a:schemeClr val="accent2">
                    <a:lumMod val="75000"/>
                  </a:schemeClr>
                </a:solidFill>
              </a:rPr>
              <a:t>İletişim bilgisine ve belge doğrulama bilgilerine her sayfanın en alt kısmında yer verilir. </a:t>
            </a:r>
          </a:p>
        </p:txBody>
      </p:sp>
      <p:pic>
        <p:nvPicPr>
          <p:cNvPr id="5" name="Resim 4"/>
          <p:cNvPicPr>
            <a:picLocks noChangeAspect="1"/>
          </p:cNvPicPr>
          <p:nvPr/>
        </p:nvPicPr>
        <p:blipFill>
          <a:blip r:embed="rId4"/>
          <a:stretch>
            <a:fillRect/>
          </a:stretch>
        </p:blipFill>
        <p:spPr>
          <a:xfrm>
            <a:off x="6447805" y="3238500"/>
            <a:ext cx="2534270" cy="3501744"/>
          </a:xfrm>
          <a:prstGeom prst="rect">
            <a:avLst/>
          </a:prstGeom>
        </p:spPr>
      </p:pic>
      <p:pic>
        <p:nvPicPr>
          <p:cNvPr id="6" name="Resim 5"/>
          <p:cNvPicPr>
            <a:picLocks noChangeAspect="1"/>
          </p:cNvPicPr>
          <p:nvPr/>
        </p:nvPicPr>
        <p:blipFill>
          <a:blip r:embed="rId5"/>
          <a:stretch>
            <a:fillRect/>
          </a:stretch>
        </p:blipFill>
        <p:spPr>
          <a:xfrm>
            <a:off x="9290161" y="3238500"/>
            <a:ext cx="2477769" cy="3501744"/>
          </a:xfrm>
          <a:prstGeom prst="rect">
            <a:avLst/>
          </a:prstGeom>
        </p:spPr>
      </p:pic>
      <p:sp>
        <p:nvSpPr>
          <p:cNvPr id="8" name="Dikdörtgen 7">
            <a:extLst>
              <a:ext uri="{FF2B5EF4-FFF2-40B4-BE49-F238E27FC236}">
                <a16:creationId xmlns:a16="http://schemas.microsoft.com/office/drawing/2014/main" xmlns="" id="{A1BE1404-9BB2-4FEC-8AB8-D61828B30591}"/>
              </a:ext>
            </a:extLst>
          </p:cNvPr>
          <p:cNvSpPr/>
          <p:nvPr/>
        </p:nvSpPr>
        <p:spPr>
          <a:xfrm>
            <a:off x="6456749" y="3238500"/>
            <a:ext cx="2508547" cy="10452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9" name="Dikdörtgen 8">
            <a:extLst>
              <a:ext uri="{FF2B5EF4-FFF2-40B4-BE49-F238E27FC236}">
                <a16:creationId xmlns:a16="http://schemas.microsoft.com/office/drawing/2014/main" xmlns="" id="{A1BE1404-9BB2-4FEC-8AB8-D61828B30591}"/>
              </a:ext>
            </a:extLst>
          </p:cNvPr>
          <p:cNvSpPr/>
          <p:nvPr/>
        </p:nvSpPr>
        <p:spPr>
          <a:xfrm>
            <a:off x="9325364" y="4211273"/>
            <a:ext cx="2400621" cy="672656"/>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0" name="Dikdörtgen 9">
            <a:extLst>
              <a:ext uri="{FF2B5EF4-FFF2-40B4-BE49-F238E27FC236}">
                <a16:creationId xmlns:a16="http://schemas.microsoft.com/office/drawing/2014/main" xmlns="" id="{A1BE1404-9BB2-4FEC-8AB8-D61828B30591}"/>
              </a:ext>
            </a:extLst>
          </p:cNvPr>
          <p:cNvSpPr/>
          <p:nvPr/>
        </p:nvSpPr>
        <p:spPr>
          <a:xfrm>
            <a:off x="6447805"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1" name="Dikdörtgen 10">
            <a:extLst>
              <a:ext uri="{FF2B5EF4-FFF2-40B4-BE49-F238E27FC236}">
                <a16:creationId xmlns:a16="http://schemas.microsoft.com/office/drawing/2014/main" xmlns="" id="{A1BE1404-9BB2-4FEC-8AB8-D61828B30591}"/>
              </a:ext>
            </a:extLst>
          </p:cNvPr>
          <p:cNvSpPr/>
          <p:nvPr/>
        </p:nvSpPr>
        <p:spPr>
          <a:xfrm>
            <a:off x="9299303"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2" name="Dikdörtgen 11"/>
          <p:cNvSpPr/>
          <p:nvPr/>
        </p:nvSpPr>
        <p:spPr>
          <a:xfrm>
            <a:off x="2477724" y="3699075"/>
            <a:ext cx="3823063" cy="1477328"/>
          </a:xfrm>
          <a:prstGeom prst="rect">
            <a:avLst/>
          </a:prstGeom>
          <a:ln>
            <a:solidFill>
              <a:schemeClr val="tx1"/>
            </a:solidFill>
          </a:ln>
        </p:spPr>
        <p:txBody>
          <a:bodyPr wrap="square">
            <a:spAutoFit/>
          </a:bodyPr>
          <a:lstStyle/>
          <a:p>
            <a:r>
              <a:rPr lang="tr-TR" i="1" dirty="0"/>
              <a:t>Zorunlu hâllerde veya olağanüstü durumlarda hazırlanan ve birden fazla sayfadan oluşan belgelerde ise her sayfanın en alt kısmında </a:t>
            </a:r>
            <a:r>
              <a:rPr lang="tr-TR" i="1" dirty="0">
                <a:solidFill>
                  <a:srgbClr val="C00000"/>
                </a:solidFill>
              </a:rPr>
              <a:t>sadece iletişim bilgisine </a:t>
            </a:r>
            <a:r>
              <a:rPr lang="tr-TR" i="1" dirty="0"/>
              <a:t>yer verilir</a:t>
            </a:r>
            <a:r>
              <a:rPr lang="tr-TR" dirty="0"/>
              <a:t>.</a:t>
            </a:r>
          </a:p>
        </p:txBody>
      </p:sp>
    </p:spTree>
    <p:extLst>
      <p:ext uri="{BB962C8B-B14F-4D97-AF65-F5344CB8AC3E}">
        <p14:creationId xmlns:p14="http://schemas.microsoft.com/office/powerpoint/2010/main" val="2116548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0" fill="hold"/>
                                        <p:tgtEl>
                                          <p:spTgt spid="11"/>
                                        </p:tgtEl>
                                        <p:attrNameLst>
                                          <p:attrName>ppt_w</p:attrName>
                                        </p:attrNameLst>
                                      </p:cBhvr>
                                      <p:tavLst>
                                        <p:tav tm="0">
                                          <p:val>
                                            <p:fltVal val="0"/>
                                          </p:val>
                                        </p:tav>
                                        <p:tav tm="100000">
                                          <p:val>
                                            <p:strVal val="#ppt_w"/>
                                          </p:val>
                                        </p:tav>
                                      </p:tavLst>
                                    </p:anim>
                                    <p:anim calcmode="lin" valueType="num">
                                      <p:cBhvr>
                                        <p:cTn id="26" dur="2000" fill="hold"/>
                                        <p:tgtEl>
                                          <p:spTgt spid="11"/>
                                        </p:tgtEl>
                                        <p:attrNameLst>
                                          <p:attrName>ppt_h</p:attrName>
                                        </p:attrNameLst>
                                      </p:cBhvr>
                                      <p:tavLst>
                                        <p:tav tm="0">
                                          <p:val>
                                            <p:fltVal val="0"/>
                                          </p:val>
                                        </p:tav>
                                        <p:tav tm="100000">
                                          <p:val>
                                            <p:strVal val="#ppt_h"/>
                                          </p:val>
                                        </p:tav>
                                      </p:tavLst>
                                    </p:anim>
                                    <p:animEffect transition="in" filter="fade">
                                      <p:cBhvr>
                                        <p:cTn id="27" dur="20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xmlns="" id="{D5CEA213-F813-4A1E-9190-2C1A9D8F1F6D}"/>
              </a:ext>
            </a:extLst>
          </p:cNvPr>
          <p:cNvSpPr/>
          <p:nvPr/>
        </p:nvSpPr>
        <p:spPr>
          <a:xfrm>
            <a:off x="6707100" y="591303"/>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xmlns="" id="{02FFF0FE-9948-4775-B9EC-11D5B57B5EB4}"/>
              </a:ext>
            </a:extLst>
          </p:cNvPr>
          <p:cNvSpPr/>
          <p:nvPr/>
        </p:nvSpPr>
        <p:spPr>
          <a:xfrm>
            <a:off x="6707100" y="1160509"/>
            <a:ext cx="4441758" cy="4524315"/>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11 Haziran 1726 </a:t>
            </a: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tarihli</a:t>
            </a:r>
            <a:endParaRPr lang="tr-TR" dirty="0" smtClean="0">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rgbClr val="C3A32D"/>
                </a:solidFill>
                <a:latin typeface="Tahoma" panose="020B0604030504040204" pitchFamily="34" charset="0"/>
                <a:ea typeface="Tahoma" panose="020B0604030504040204" pitchFamily="34" charset="0"/>
                <a:cs typeface="Tahoma" panose="020B0604030504040204" pitchFamily="34" charset="0"/>
              </a:rPr>
              <a:t>Kudüs'teki Yahudilerden ve Ziyaretçilerinden Yasaların Öngördüğü Miktar Haricinde Vergi İstenmemesi Hususunda Sultan III. Ahmet Tarafından Verilen Ferman</a:t>
            </a:r>
          </a:p>
          <a:p>
            <a:endParaRPr lang="tr-TR" dirty="0">
              <a:latin typeface="Tahoma" panose="020B0604030504040204" pitchFamily="34" charset="0"/>
              <a:ea typeface="Tahoma" panose="020B0604030504040204" pitchFamily="34" charset="0"/>
              <a:cs typeface="Tahoma" panose="020B0604030504040204" pitchFamily="34" charset="0"/>
            </a:endParaRPr>
          </a:p>
          <a:p>
            <a:pPr algn="ctr"/>
            <a:r>
              <a:rPr lang="tr-TR" i="1" dirty="0" smtClean="0">
                <a:latin typeface="Tahoma" panose="020B0604030504040204" pitchFamily="34" charset="0"/>
                <a:ea typeface="Tahoma" panose="020B0604030504040204" pitchFamily="34" charset="0"/>
                <a:cs typeface="Tahoma" panose="020B0604030504040204" pitchFamily="34" charset="0"/>
              </a:rPr>
              <a:t>‘‘Bu </a:t>
            </a:r>
            <a:r>
              <a:rPr lang="tr-TR" i="1" dirty="0">
                <a:latin typeface="Tahoma" panose="020B0604030504040204" pitchFamily="34" charset="0"/>
                <a:ea typeface="Tahoma" panose="020B0604030504040204" pitchFamily="34" charset="0"/>
                <a:cs typeface="Tahoma" panose="020B0604030504040204" pitchFamily="34" charset="0"/>
              </a:rPr>
              <a:t>mutlu padişahlık dönemimde </a:t>
            </a:r>
            <a:r>
              <a:rPr lang="tr-TR" i="1" dirty="0" smtClean="0">
                <a:latin typeface="Tahoma" panose="020B0604030504040204" pitchFamily="34" charset="0"/>
                <a:ea typeface="Tahoma" panose="020B0604030504040204" pitchFamily="34" charset="0"/>
                <a:cs typeface="Tahoma" panose="020B0604030504040204" pitchFamily="34" charset="0"/>
              </a:rPr>
              <a:t>Müslim-</a:t>
            </a:r>
            <a:r>
              <a:rPr lang="tr-TR" i="1" dirty="0" err="1" smtClean="0">
                <a:latin typeface="Tahoma" panose="020B0604030504040204" pitchFamily="34" charset="0"/>
                <a:ea typeface="Tahoma" panose="020B0604030504040204" pitchFamily="34" charset="0"/>
                <a:cs typeface="Tahoma" panose="020B0604030504040204" pitchFamily="34" charset="0"/>
              </a:rPr>
              <a:t>gayrımüslim</a:t>
            </a:r>
            <a:r>
              <a:rPr lang="tr-TR" i="1" dirty="0" smtClean="0">
                <a:latin typeface="Tahoma" panose="020B0604030504040204" pitchFamily="34" charset="0"/>
                <a:ea typeface="Tahoma" panose="020B0604030504040204" pitchFamily="34" charset="0"/>
                <a:cs typeface="Tahoma" panose="020B0604030504040204" pitchFamily="34" charset="0"/>
              </a:rPr>
              <a:t>, zengin-fakir </a:t>
            </a:r>
            <a:r>
              <a:rPr lang="tr-TR" i="1" dirty="0">
                <a:latin typeface="Tahoma" panose="020B0604030504040204" pitchFamily="34" charset="0"/>
                <a:ea typeface="Tahoma" panose="020B0604030504040204" pitchFamily="34" charset="0"/>
                <a:cs typeface="Tahoma" panose="020B0604030504040204" pitchFamily="34" charset="0"/>
              </a:rPr>
              <a:t>bütün </a:t>
            </a:r>
            <a:r>
              <a:rPr lang="tr-TR" i="1" dirty="0" smtClean="0">
                <a:latin typeface="Tahoma" panose="020B0604030504040204" pitchFamily="34" charset="0"/>
                <a:ea typeface="Tahoma" panose="020B0604030504040204" pitchFamily="34" charset="0"/>
                <a:cs typeface="Tahoma" panose="020B0604030504040204" pitchFamily="34" charset="0"/>
              </a:rPr>
              <a:t>halka </a:t>
            </a:r>
            <a:r>
              <a:rPr lang="tr-TR" i="1" dirty="0" err="1" smtClean="0">
                <a:latin typeface="Tahoma" panose="020B0604030504040204" pitchFamily="34" charset="0"/>
                <a:ea typeface="Tahoma" panose="020B0604030504040204" pitchFamily="34" charset="0"/>
                <a:cs typeface="Tahoma" panose="020B0604030504040204" pitchFamily="34" charset="0"/>
              </a:rPr>
              <a:t>şeriate</a:t>
            </a:r>
            <a:r>
              <a:rPr lang="tr-TR" i="1" dirty="0" smtClean="0">
                <a:latin typeface="Tahoma" panose="020B0604030504040204" pitchFamily="34" charset="0"/>
                <a:ea typeface="Tahoma" panose="020B0604030504040204" pitchFamily="34" charset="0"/>
                <a:cs typeface="Tahoma" panose="020B0604030504040204" pitchFamily="34" charset="0"/>
              </a:rPr>
              <a:t> </a:t>
            </a:r>
            <a:r>
              <a:rPr lang="tr-TR" i="1" dirty="0">
                <a:latin typeface="Tahoma" panose="020B0604030504040204" pitchFamily="34" charset="0"/>
                <a:ea typeface="Tahoma" panose="020B0604030504040204" pitchFamily="34" charset="0"/>
                <a:cs typeface="Tahoma" panose="020B0604030504040204" pitchFamily="34" charset="0"/>
              </a:rPr>
              <a:t>muhalif </a:t>
            </a:r>
            <a:r>
              <a:rPr lang="tr-TR" i="1" dirty="0" smtClean="0">
                <a:latin typeface="Tahoma" panose="020B0604030504040204" pitchFamily="34" charset="0"/>
                <a:ea typeface="Tahoma" panose="020B0604030504040204" pitchFamily="34" charset="0"/>
                <a:cs typeface="Tahoma" panose="020B0604030504040204" pitchFamily="34" charset="0"/>
              </a:rPr>
              <a:t>ve eski </a:t>
            </a:r>
            <a:r>
              <a:rPr lang="tr-TR" i="1" dirty="0">
                <a:latin typeface="Tahoma" panose="020B0604030504040204" pitchFamily="34" charset="0"/>
                <a:ea typeface="Tahoma" panose="020B0604030504040204" pitchFamily="34" charset="0"/>
                <a:cs typeface="Tahoma" panose="020B0604030504040204" pitchFamily="34" charset="0"/>
              </a:rPr>
              <a:t>kanunlara </a:t>
            </a:r>
            <a:r>
              <a:rPr lang="tr-TR" i="1" dirty="0" smtClean="0">
                <a:latin typeface="Tahoma" panose="020B0604030504040204" pitchFamily="34" charset="0"/>
                <a:ea typeface="Tahoma" panose="020B0604030504040204" pitchFamily="34" charset="0"/>
                <a:cs typeface="Tahoma" panose="020B0604030504040204" pitchFamily="34" charset="0"/>
              </a:rPr>
              <a:t>aykırı olarak </a:t>
            </a:r>
            <a:r>
              <a:rPr lang="tr-TR" i="1" dirty="0">
                <a:latin typeface="Tahoma" panose="020B0604030504040204" pitchFamily="34" charset="0"/>
                <a:ea typeface="Tahoma" panose="020B0604030504040204" pitchFamily="34" charset="0"/>
                <a:cs typeface="Tahoma" panose="020B0604030504040204" pitchFamily="34" charset="0"/>
              </a:rPr>
              <a:t>bir haksızlık ve </a:t>
            </a:r>
            <a:r>
              <a:rPr lang="tr-TR" i="1" dirty="0" smtClean="0">
                <a:latin typeface="Tahoma" panose="020B0604030504040204" pitchFamily="34" charset="0"/>
                <a:ea typeface="Tahoma" panose="020B0604030504040204" pitchFamily="34" charset="0"/>
                <a:cs typeface="Tahoma" panose="020B0604030504040204" pitchFamily="34" charset="0"/>
              </a:rPr>
              <a:t>insafsızlık yapılmasına </a:t>
            </a:r>
            <a:r>
              <a:rPr lang="tr-TR" i="1" dirty="0">
                <a:latin typeface="Tahoma" panose="020B0604030504040204" pitchFamily="34" charset="0"/>
                <a:ea typeface="Tahoma" panose="020B0604030504040204" pitchFamily="34" charset="0"/>
                <a:cs typeface="Tahoma" panose="020B0604030504040204" pitchFamily="34" charset="0"/>
              </a:rPr>
              <a:t>kesinlikle razı değilim. Bundan </a:t>
            </a:r>
            <a:r>
              <a:rPr lang="tr-TR" i="1" dirty="0" smtClean="0">
                <a:latin typeface="Tahoma" panose="020B0604030504040204" pitchFamily="34" charset="0"/>
                <a:ea typeface="Tahoma" panose="020B0604030504040204" pitchFamily="34" charset="0"/>
                <a:cs typeface="Tahoma" panose="020B0604030504040204" pitchFamily="34" charset="0"/>
              </a:rPr>
              <a:t>sonra da </a:t>
            </a:r>
            <a:r>
              <a:rPr lang="tr-TR" i="1" dirty="0">
                <a:latin typeface="Tahoma" panose="020B0604030504040204" pitchFamily="34" charset="0"/>
                <a:ea typeface="Tahoma" panose="020B0604030504040204" pitchFamily="34" charset="0"/>
                <a:cs typeface="Tahoma" panose="020B0604030504040204" pitchFamily="34" charset="0"/>
              </a:rPr>
              <a:t>Yahudilerin beher </a:t>
            </a:r>
            <a:r>
              <a:rPr lang="tr-TR" i="1" dirty="0" smtClean="0">
                <a:latin typeface="Tahoma" panose="020B0604030504040204" pitchFamily="34" charset="0"/>
                <a:ea typeface="Tahoma" panose="020B0604030504040204" pitchFamily="34" charset="0"/>
                <a:cs typeface="Tahoma" panose="020B0604030504040204" pitchFamily="34" charset="0"/>
              </a:rPr>
              <a:t>sene ziyaretçileri </a:t>
            </a:r>
            <a:r>
              <a:rPr lang="tr-TR" i="1" dirty="0">
                <a:latin typeface="Tahoma" panose="020B0604030504040204" pitchFamily="34" charset="0"/>
                <a:ea typeface="Tahoma" panose="020B0604030504040204" pitchFamily="34" charset="0"/>
                <a:cs typeface="Tahoma" panose="020B0604030504040204" pitchFamily="34" charset="0"/>
              </a:rPr>
              <a:t>geldiğinde </a:t>
            </a:r>
            <a:r>
              <a:rPr lang="tr-TR" i="1" dirty="0" smtClean="0">
                <a:latin typeface="Tahoma" panose="020B0604030504040204" pitchFamily="34" charset="0"/>
                <a:ea typeface="Tahoma" panose="020B0604030504040204" pitchFamily="34" charset="0"/>
                <a:cs typeface="Tahoma" panose="020B0604030504040204" pitchFamily="34" charset="0"/>
              </a:rPr>
              <a:t>eskiden beri </a:t>
            </a:r>
            <a:r>
              <a:rPr lang="tr-TR" i="1" dirty="0">
                <a:latin typeface="Tahoma" panose="020B0604030504040204" pitchFamily="34" charset="0"/>
                <a:ea typeface="Tahoma" panose="020B0604030504040204" pitchFamily="34" charset="0"/>
                <a:cs typeface="Tahoma" panose="020B0604030504040204" pitchFamily="34" charset="0"/>
              </a:rPr>
              <a:t>olageldiği üzere birer buçuk kuruş </a:t>
            </a:r>
            <a:r>
              <a:rPr lang="tr-TR" i="1" dirty="0" err="1" smtClean="0">
                <a:latin typeface="Tahoma" panose="020B0604030504040204" pitchFamily="34" charset="0"/>
                <a:ea typeface="Tahoma" panose="020B0604030504040204" pitchFamily="34" charset="0"/>
                <a:cs typeface="Tahoma" panose="020B0604030504040204" pitchFamily="34" charset="0"/>
              </a:rPr>
              <a:t>gafriyye</a:t>
            </a:r>
            <a:r>
              <a:rPr lang="tr-TR" i="1" dirty="0">
                <a:latin typeface="Tahoma" panose="020B0604030504040204" pitchFamily="34" charset="0"/>
                <a:ea typeface="Tahoma" panose="020B0604030504040204" pitchFamily="34" charset="0"/>
                <a:cs typeface="Tahoma" panose="020B0604030504040204" pitchFamily="34" charset="0"/>
              </a:rPr>
              <a:t> </a:t>
            </a:r>
            <a:r>
              <a:rPr lang="tr-TR" i="1" dirty="0" smtClean="0">
                <a:latin typeface="Tahoma" panose="020B0604030504040204" pitchFamily="34" charset="0"/>
                <a:ea typeface="Tahoma" panose="020B0604030504040204" pitchFamily="34" charset="0"/>
                <a:cs typeface="Tahoma" panose="020B0604030504040204" pitchFamily="34" charset="0"/>
              </a:rPr>
              <a:t>versinler.’’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2163" y="37242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5620" y="535936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sim 2"/>
          <p:cNvPicPr>
            <a:picLocks noChangeAspect="1"/>
          </p:cNvPicPr>
          <p:nvPr/>
        </p:nvPicPr>
        <p:blipFill>
          <a:blip r:embed="rId4"/>
          <a:stretch>
            <a:fillRect/>
          </a:stretch>
        </p:blipFill>
        <p:spPr>
          <a:xfrm>
            <a:off x="1095842" y="414626"/>
            <a:ext cx="4102100" cy="5778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756192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1" name="Chevron 3">
            <a:extLst>
              <a:ext uri="{FF2B5EF4-FFF2-40B4-BE49-F238E27FC236}">
                <a16:creationId xmlns:a16="http://schemas.microsoft.com/office/drawing/2014/main" xmlns="" id="{F09A5CDE-3A16-488F-A802-CCBA3BC65730}"/>
              </a:ext>
            </a:extLst>
          </p:cNvPr>
          <p:cNvSpPr/>
          <p:nvPr/>
        </p:nvSpPr>
        <p:spPr>
          <a:xfrm>
            <a:off x="7016857" y="1613940"/>
            <a:ext cx="2196001" cy="6194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1600" b="1" dirty="0">
                <a:solidFill>
                  <a:schemeClr val="bg1"/>
                </a:solidFill>
                <a:latin typeface="Calibri Light" panose="020F0302020204030204" pitchFamily="34" charset="0"/>
                <a:cs typeface="Calibri Light" panose="020F0302020204030204" pitchFamily="34" charset="0"/>
              </a:rPr>
              <a:t>Maddeleme</a:t>
            </a:r>
          </a:p>
        </p:txBody>
      </p:sp>
      <p:sp>
        <p:nvSpPr>
          <p:cNvPr id="42" name="Chevron 4">
            <a:extLst>
              <a:ext uri="{FF2B5EF4-FFF2-40B4-BE49-F238E27FC236}">
                <a16:creationId xmlns:a16="http://schemas.microsoft.com/office/drawing/2014/main" xmlns="" id="{DDDF2A30-F40C-4D58-8C6A-CAA1FFD69046}"/>
              </a:ext>
            </a:extLst>
          </p:cNvPr>
          <p:cNvSpPr/>
          <p:nvPr/>
        </p:nvSpPr>
        <p:spPr>
          <a:xfrm>
            <a:off x="9016226" y="1613940"/>
            <a:ext cx="2196001" cy="61949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400" b="1" dirty="0">
                <a:solidFill>
                  <a:schemeClr val="bg1"/>
                </a:solidFill>
                <a:latin typeface="Calibri Light" panose="020F0302020204030204" pitchFamily="34" charset="0"/>
                <a:cs typeface="Calibri Light" panose="020F0302020204030204" pitchFamily="34" charset="0"/>
              </a:rPr>
              <a:t>Kısaltma</a:t>
            </a:r>
          </a:p>
        </p:txBody>
      </p:sp>
      <p:sp>
        <p:nvSpPr>
          <p:cNvPr id="43" name="Chevron 5">
            <a:extLst>
              <a:ext uri="{FF2B5EF4-FFF2-40B4-BE49-F238E27FC236}">
                <a16:creationId xmlns:a16="http://schemas.microsoft.com/office/drawing/2014/main" xmlns="" id="{6B962284-C636-48BC-8877-0A9FF4EF83D7}"/>
              </a:ext>
            </a:extLst>
          </p:cNvPr>
          <p:cNvSpPr/>
          <p:nvPr/>
        </p:nvSpPr>
        <p:spPr>
          <a:xfrm>
            <a:off x="5017488" y="1613940"/>
            <a:ext cx="2196001" cy="6194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b="1" dirty="0">
                <a:solidFill>
                  <a:schemeClr val="bg1"/>
                </a:solidFill>
                <a:latin typeface="Calibri Light" panose="020F0302020204030204" pitchFamily="34" charset="0"/>
                <a:cs typeface="Calibri Light" panose="020F0302020204030204" pitchFamily="34" charset="0"/>
              </a:rPr>
              <a:t>Alıntı ve Vurgular</a:t>
            </a:r>
          </a:p>
        </p:txBody>
      </p:sp>
      <p:sp>
        <p:nvSpPr>
          <p:cNvPr id="44" name="Rounded Rectangle 6">
            <a:extLst>
              <a:ext uri="{FF2B5EF4-FFF2-40B4-BE49-F238E27FC236}">
                <a16:creationId xmlns:a16="http://schemas.microsoft.com/office/drawing/2014/main" xmlns="" id="{5AD672F2-2054-48EB-B2E1-2325DA166221}"/>
              </a:ext>
            </a:extLst>
          </p:cNvPr>
          <p:cNvSpPr/>
          <p:nvPr/>
        </p:nvSpPr>
        <p:spPr>
          <a:xfrm>
            <a:off x="9091692" y="2369716"/>
            <a:ext cx="1837867" cy="353612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5" name="Rounded Rectangle 7">
            <a:extLst>
              <a:ext uri="{FF2B5EF4-FFF2-40B4-BE49-F238E27FC236}">
                <a16:creationId xmlns:a16="http://schemas.microsoft.com/office/drawing/2014/main" xmlns="" id="{72526F43-F6B5-4056-A0A6-753314B35D86}"/>
              </a:ext>
            </a:extLst>
          </p:cNvPr>
          <p:cNvSpPr/>
          <p:nvPr/>
        </p:nvSpPr>
        <p:spPr>
          <a:xfrm>
            <a:off x="3066584" y="2369716"/>
            <a:ext cx="1837867" cy="353612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6" name="Rounded Rectangle 8">
            <a:extLst>
              <a:ext uri="{FF2B5EF4-FFF2-40B4-BE49-F238E27FC236}">
                <a16:creationId xmlns:a16="http://schemas.microsoft.com/office/drawing/2014/main" xmlns="" id="{0C32062E-9641-4322-B2DE-B7BF3A148760}"/>
              </a:ext>
            </a:extLst>
          </p:cNvPr>
          <p:cNvSpPr/>
          <p:nvPr/>
        </p:nvSpPr>
        <p:spPr>
          <a:xfrm>
            <a:off x="7083322" y="2369716"/>
            <a:ext cx="1837867" cy="353612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7" name="Rounded Rectangle 9">
            <a:extLst>
              <a:ext uri="{FF2B5EF4-FFF2-40B4-BE49-F238E27FC236}">
                <a16:creationId xmlns:a16="http://schemas.microsoft.com/office/drawing/2014/main" xmlns="" id="{5FFA05C7-E156-41A7-AADE-A7302881A7CB}"/>
              </a:ext>
            </a:extLst>
          </p:cNvPr>
          <p:cNvSpPr/>
          <p:nvPr/>
        </p:nvSpPr>
        <p:spPr>
          <a:xfrm>
            <a:off x="5074953" y="2369716"/>
            <a:ext cx="1837867" cy="353612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50" name="TextBox 11">
            <a:extLst>
              <a:ext uri="{FF2B5EF4-FFF2-40B4-BE49-F238E27FC236}">
                <a16:creationId xmlns:a16="http://schemas.microsoft.com/office/drawing/2014/main" xmlns="" id="{5A0AF224-A244-4BAD-897B-D3AF46D3F53B}"/>
              </a:ext>
            </a:extLst>
          </p:cNvPr>
          <p:cNvSpPr txBox="1"/>
          <p:nvPr/>
        </p:nvSpPr>
        <p:spPr>
          <a:xfrm>
            <a:off x="3214751" y="2668701"/>
            <a:ext cx="1607626" cy="304698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Dört ve dörtten çok haneli sayılar sondan sayılmak üzere üçlü gruplara ayrılarak yazılır ve araya nokta (.) işareti konulur:</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1.452 </a:t>
            </a:r>
          </a:p>
          <a:p>
            <a:pPr algn="ctr"/>
            <a:r>
              <a:rPr lang="tr-TR" altLang="ko-KR" sz="1200" dirty="0">
                <a:solidFill>
                  <a:schemeClr val="tx1">
                    <a:lumMod val="75000"/>
                    <a:lumOff val="25000"/>
                  </a:schemeClr>
                </a:solidFill>
                <a:cs typeface="Arial" pitchFamily="34" charset="0"/>
              </a:rPr>
              <a:t>25.126; </a:t>
            </a:r>
          </a:p>
          <a:p>
            <a:pPr algn="ctr"/>
            <a:r>
              <a:rPr lang="tr-TR" altLang="ko-KR" sz="1200" dirty="0">
                <a:solidFill>
                  <a:schemeClr val="tx1">
                    <a:lumMod val="75000"/>
                    <a:lumOff val="25000"/>
                  </a:schemeClr>
                </a:solidFill>
                <a:cs typeface="Arial" pitchFamily="34" charset="0"/>
              </a:rPr>
              <a:t>326.197</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Sayılarda kesirler virgül (,) ile ayrılır: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10.545,72</a:t>
            </a:r>
          </a:p>
        </p:txBody>
      </p:sp>
      <p:sp>
        <p:nvSpPr>
          <p:cNvPr id="57" name="TextBox 18">
            <a:extLst>
              <a:ext uri="{FF2B5EF4-FFF2-40B4-BE49-F238E27FC236}">
                <a16:creationId xmlns:a16="http://schemas.microsoft.com/office/drawing/2014/main" xmlns="" id="{AC5D0605-8049-4149-861A-00607818736F}"/>
              </a:ext>
            </a:extLst>
          </p:cNvPr>
          <p:cNvSpPr txBox="1"/>
          <p:nvPr/>
        </p:nvSpPr>
        <p:spPr>
          <a:xfrm>
            <a:off x="5233987" y="3670152"/>
            <a:ext cx="1607626" cy="1015663"/>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yer alan alıntılar </a:t>
            </a:r>
            <a:r>
              <a:rPr lang="tr-TR" altLang="ko-KR" sz="1200" b="1" dirty="0">
                <a:solidFill>
                  <a:schemeClr val="tx1">
                    <a:lumMod val="75000"/>
                    <a:lumOff val="25000"/>
                  </a:schemeClr>
                </a:solidFill>
                <a:cs typeface="Arial" pitchFamily="34" charset="0"/>
              </a:rPr>
              <a:t>‘‘tırnak içinde’’</a:t>
            </a:r>
            <a:r>
              <a:rPr lang="tr-TR" altLang="ko-KR" sz="1200" dirty="0">
                <a:solidFill>
                  <a:schemeClr val="tx1">
                    <a:lumMod val="75000"/>
                    <a:lumOff val="25000"/>
                  </a:schemeClr>
                </a:solidFill>
                <a:cs typeface="Arial" pitchFamily="34" charset="0"/>
              </a:rPr>
              <a:t> ve/veya </a:t>
            </a:r>
            <a:r>
              <a:rPr lang="tr-TR" altLang="ko-KR" sz="1200" b="1" i="1" dirty="0">
                <a:solidFill>
                  <a:schemeClr val="tx1">
                    <a:lumMod val="75000"/>
                    <a:lumOff val="25000"/>
                  </a:schemeClr>
                </a:solidFill>
                <a:cs typeface="Arial" pitchFamily="34" charset="0"/>
              </a:rPr>
              <a:t>eğik (italik)</a:t>
            </a:r>
            <a:r>
              <a:rPr lang="tr-TR" altLang="ko-KR" sz="1200" b="1" dirty="0">
                <a:solidFill>
                  <a:schemeClr val="tx1">
                    <a:lumMod val="75000"/>
                    <a:lumOff val="25000"/>
                  </a:schemeClr>
                </a:solidFill>
                <a:cs typeface="Arial" pitchFamily="34" charset="0"/>
              </a:rPr>
              <a:t> </a:t>
            </a:r>
            <a:r>
              <a:rPr lang="tr-TR" altLang="ko-KR" sz="1200" dirty="0">
                <a:solidFill>
                  <a:schemeClr val="tx1">
                    <a:lumMod val="75000"/>
                    <a:lumOff val="25000"/>
                  </a:schemeClr>
                </a:solidFill>
                <a:cs typeface="Arial" pitchFamily="34" charset="0"/>
              </a:rPr>
              <a:t>olarak yazılabilir.</a:t>
            </a:r>
          </a:p>
        </p:txBody>
      </p:sp>
      <p:sp>
        <p:nvSpPr>
          <p:cNvPr id="60" name="TextBox 21">
            <a:extLst>
              <a:ext uri="{FF2B5EF4-FFF2-40B4-BE49-F238E27FC236}">
                <a16:creationId xmlns:a16="http://schemas.microsoft.com/office/drawing/2014/main" xmlns="" id="{447DC199-CAA0-46CE-A875-D82011250923}"/>
              </a:ext>
            </a:extLst>
          </p:cNvPr>
          <p:cNvSpPr txBox="1"/>
          <p:nvPr/>
        </p:nvSpPr>
        <p:spPr>
          <a:xfrm>
            <a:off x="7213489" y="3023821"/>
            <a:ext cx="1607626" cy="212365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maddelemeye/ numaralandırmaya ihtiyaç duyulduğunda, </a:t>
            </a:r>
            <a:r>
              <a:rPr lang="tr-TR" altLang="ko-KR" sz="1200" b="1" dirty="0">
                <a:solidFill>
                  <a:schemeClr val="tx1">
                    <a:lumMod val="75000"/>
                    <a:lumOff val="25000"/>
                  </a:schemeClr>
                </a:solidFill>
                <a:cs typeface="Arial" pitchFamily="34" charset="0"/>
              </a:rPr>
              <a:t>Türk alfabesinde yer alan bütün küçük harfler kendilerinden sonra kapama parantez işareti “)” </a:t>
            </a:r>
            <a:r>
              <a:rPr lang="tr-TR" altLang="ko-KR" sz="1200" dirty="0">
                <a:solidFill>
                  <a:schemeClr val="tx1">
                    <a:lumMod val="75000"/>
                    <a:lumOff val="25000"/>
                  </a:schemeClr>
                </a:solidFill>
                <a:cs typeface="Arial" pitchFamily="34" charset="0"/>
              </a:rPr>
              <a:t>konularak kullanılır.</a:t>
            </a:r>
          </a:p>
        </p:txBody>
      </p:sp>
      <p:sp>
        <p:nvSpPr>
          <p:cNvPr id="63" name="TextBox 24">
            <a:extLst>
              <a:ext uri="{FF2B5EF4-FFF2-40B4-BE49-F238E27FC236}">
                <a16:creationId xmlns:a16="http://schemas.microsoft.com/office/drawing/2014/main" xmlns="" id="{93D33FD5-77CE-4282-A3B5-614DC97D9D15}"/>
              </a:ext>
            </a:extLst>
          </p:cNvPr>
          <p:cNvSpPr txBox="1"/>
          <p:nvPr/>
        </p:nvSpPr>
        <p:spPr>
          <a:xfrm>
            <a:off x="9232885" y="2931488"/>
            <a:ext cx="1607626" cy="267765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kısaltma kullanılacak ise ifadenin ilk kullanıldığı yerde açık biçimi, sonra parantez içinde kısaltılmış biçimi yazılır: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Türkiye Büyük Millet Meclisi (TBMM),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Kayıtlı Elektronik Posta (KEP).</a:t>
            </a:r>
          </a:p>
        </p:txBody>
      </p:sp>
      <p:sp>
        <p:nvSpPr>
          <p:cNvPr id="65" name="Chevron 2">
            <a:extLst>
              <a:ext uri="{FF2B5EF4-FFF2-40B4-BE49-F238E27FC236}">
                <a16:creationId xmlns:a16="http://schemas.microsoft.com/office/drawing/2014/main" xmlns="" id="{6854E140-D6D8-4865-8F7E-5FFB79F8E4F2}"/>
              </a:ext>
            </a:extLst>
          </p:cNvPr>
          <p:cNvSpPr/>
          <p:nvPr/>
        </p:nvSpPr>
        <p:spPr>
          <a:xfrm>
            <a:off x="1018750" y="1613940"/>
            <a:ext cx="4195370" cy="61949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800" b="1" dirty="0">
                <a:solidFill>
                  <a:schemeClr val="bg1"/>
                </a:solidFill>
                <a:latin typeface="Calibri Light" panose="020F0302020204030204" pitchFamily="34" charset="0"/>
                <a:cs typeface="Calibri Light" panose="020F0302020204030204" pitchFamily="34" charset="0"/>
              </a:rPr>
              <a:t>Sayılar</a:t>
            </a:r>
          </a:p>
        </p:txBody>
      </p:sp>
      <p:sp>
        <p:nvSpPr>
          <p:cNvPr id="66" name="Rounded Rectangle 7">
            <a:extLst>
              <a:ext uri="{FF2B5EF4-FFF2-40B4-BE49-F238E27FC236}">
                <a16:creationId xmlns:a16="http://schemas.microsoft.com/office/drawing/2014/main" xmlns="" id="{65B640AB-6237-4FF9-85D7-B3B41ACE31F0}"/>
              </a:ext>
            </a:extLst>
          </p:cNvPr>
          <p:cNvSpPr/>
          <p:nvPr/>
        </p:nvSpPr>
        <p:spPr>
          <a:xfrm>
            <a:off x="1058215" y="2369716"/>
            <a:ext cx="1837867" cy="3536128"/>
          </a:xfrm>
          <a:prstGeom prst="roundRect">
            <a:avLst>
              <a:gd name="adj" fmla="val 10715"/>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68" name="TextBox 29">
            <a:extLst>
              <a:ext uri="{FF2B5EF4-FFF2-40B4-BE49-F238E27FC236}">
                <a16:creationId xmlns:a16="http://schemas.microsoft.com/office/drawing/2014/main" xmlns="" id="{1E1B31D0-BC9D-4C08-9CCA-FFC525C5F0FD}"/>
              </a:ext>
            </a:extLst>
          </p:cNvPr>
          <p:cNvSpPr txBox="1"/>
          <p:nvPr/>
        </p:nvSpPr>
        <p:spPr>
          <a:xfrm>
            <a:off x="1186644" y="3208488"/>
            <a:ext cx="1607626" cy="175432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geçen sayılar, rakamla veya harfle yazılabilir. Gerekli görülmesi hâlinde sayılar rakamla yazıldıktan sonra parantez içinde harfle de gösterilebilir.</a:t>
            </a:r>
          </a:p>
        </p:txBody>
      </p:sp>
    </p:spTree>
    <p:extLst>
      <p:ext uri="{BB962C8B-B14F-4D97-AF65-F5344CB8AC3E}">
        <p14:creationId xmlns:p14="http://schemas.microsoft.com/office/powerpoint/2010/main" val="1090728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50" grpId="0"/>
      <p:bldP spid="57" grpId="0"/>
      <p:bldP spid="60" grpId="0"/>
      <p:bldP spid="63" grpId="0"/>
      <p:bldP spid="65" grpId="0" animBg="1"/>
      <p:bldP spid="66" grpId="0" animBg="1"/>
      <p:bldP spid="6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9" name="Donut 1">
            <a:extLst>
              <a:ext uri="{FF2B5EF4-FFF2-40B4-BE49-F238E27FC236}">
                <a16:creationId xmlns:a16="http://schemas.microsoft.com/office/drawing/2014/main" xmlns="" id="{1B6717BA-E5A2-4F1C-899D-6ABFCCBBE942}"/>
              </a:ext>
            </a:extLst>
          </p:cNvPr>
          <p:cNvSpPr/>
          <p:nvPr/>
        </p:nvSpPr>
        <p:spPr>
          <a:xfrm>
            <a:off x="-619484" y="2739043"/>
            <a:ext cx="2799629" cy="2799629"/>
          </a:xfrm>
          <a:prstGeom prst="donut">
            <a:avLst>
              <a:gd name="adj" fmla="val 4972"/>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37" name="Straight Connector 39">
            <a:extLst>
              <a:ext uri="{FF2B5EF4-FFF2-40B4-BE49-F238E27FC236}">
                <a16:creationId xmlns:a16="http://schemas.microsoft.com/office/drawing/2014/main" xmlns="" id="{19D87026-F74B-45CF-8F86-D020742CA063}"/>
              </a:ext>
            </a:extLst>
          </p:cNvPr>
          <p:cNvCxnSpPr>
            <a:cxnSpLocks/>
          </p:cNvCxnSpPr>
          <p:nvPr/>
        </p:nvCxnSpPr>
        <p:spPr>
          <a:xfrm>
            <a:off x="2322797" y="3667539"/>
            <a:ext cx="9725549" cy="14255"/>
          </a:xfrm>
          <a:prstGeom prst="line">
            <a:avLst/>
          </a:prstGeom>
          <a:noFill/>
          <a:ln w="25400" cap="flat" cmpd="sng" algn="ctr">
            <a:solidFill>
              <a:sysClr val="window" lastClr="FFFFFF"/>
            </a:solidFill>
            <a:prstDash val="solid"/>
            <a:miter lim="800000"/>
            <a:tailEnd type="oval"/>
          </a:ln>
          <a:effectLst/>
        </p:spPr>
      </p:cxnSp>
      <p:cxnSp>
        <p:nvCxnSpPr>
          <p:cNvPr id="42" name="Straight Connector 44">
            <a:extLst>
              <a:ext uri="{FF2B5EF4-FFF2-40B4-BE49-F238E27FC236}">
                <a16:creationId xmlns:a16="http://schemas.microsoft.com/office/drawing/2014/main" xmlns="" id="{642746DE-0881-41F5-9E01-886C0C3BE5D9}"/>
              </a:ext>
            </a:extLst>
          </p:cNvPr>
          <p:cNvCxnSpPr>
            <a:cxnSpLocks/>
          </p:cNvCxnSpPr>
          <p:nvPr/>
        </p:nvCxnSpPr>
        <p:spPr>
          <a:xfrm>
            <a:off x="1348970" y="2455881"/>
            <a:ext cx="5382756" cy="2537"/>
          </a:xfrm>
          <a:prstGeom prst="line">
            <a:avLst/>
          </a:prstGeom>
          <a:noFill/>
          <a:ln w="25400" cap="flat" cmpd="sng" algn="ctr">
            <a:solidFill>
              <a:sysClr val="window" lastClr="FFFFFF"/>
            </a:solidFill>
            <a:prstDash val="solid"/>
            <a:miter lim="800000"/>
            <a:tailEnd type="oval"/>
          </a:ln>
          <a:effectLst/>
        </p:spPr>
      </p:cxnSp>
      <p:cxnSp>
        <p:nvCxnSpPr>
          <p:cNvPr id="47" name="Straight Connector 49">
            <a:extLst>
              <a:ext uri="{FF2B5EF4-FFF2-40B4-BE49-F238E27FC236}">
                <a16:creationId xmlns:a16="http://schemas.microsoft.com/office/drawing/2014/main" xmlns="" id="{067E442E-37A5-43C7-9806-04D7798013FF}"/>
              </a:ext>
            </a:extLst>
          </p:cNvPr>
          <p:cNvCxnSpPr>
            <a:cxnSpLocks/>
          </p:cNvCxnSpPr>
          <p:nvPr/>
        </p:nvCxnSpPr>
        <p:spPr>
          <a:xfrm flipV="1">
            <a:off x="2294905" y="4285966"/>
            <a:ext cx="8503718" cy="7623"/>
          </a:xfrm>
          <a:prstGeom prst="line">
            <a:avLst/>
          </a:prstGeom>
          <a:noFill/>
          <a:ln w="25400" cap="flat" cmpd="sng" algn="ctr">
            <a:solidFill>
              <a:sysClr val="window" lastClr="FFFFFF"/>
            </a:solidFill>
            <a:prstDash val="solid"/>
            <a:miter lim="800000"/>
            <a:tailEnd type="oval"/>
          </a:ln>
          <a:effectLst/>
        </p:spPr>
      </p:cxnSp>
      <p:cxnSp>
        <p:nvCxnSpPr>
          <p:cNvPr id="53" name="Straight Connector 54">
            <a:extLst>
              <a:ext uri="{FF2B5EF4-FFF2-40B4-BE49-F238E27FC236}">
                <a16:creationId xmlns:a16="http://schemas.microsoft.com/office/drawing/2014/main" xmlns="" id="{FC72E0AF-146C-4455-B003-20E8BEF86AF0}"/>
              </a:ext>
            </a:extLst>
          </p:cNvPr>
          <p:cNvCxnSpPr>
            <a:cxnSpLocks/>
          </p:cNvCxnSpPr>
          <p:nvPr/>
        </p:nvCxnSpPr>
        <p:spPr>
          <a:xfrm>
            <a:off x="1923699" y="3008980"/>
            <a:ext cx="4233348" cy="4623"/>
          </a:xfrm>
          <a:prstGeom prst="line">
            <a:avLst/>
          </a:prstGeom>
          <a:noFill/>
          <a:ln w="25400" cap="flat" cmpd="sng" algn="ctr">
            <a:solidFill>
              <a:sysClr val="window" lastClr="FFFFFF"/>
            </a:solidFill>
            <a:prstDash val="solid"/>
            <a:miter lim="800000"/>
            <a:tailEnd type="oval"/>
          </a:ln>
          <a:effectLst/>
        </p:spPr>
      </p:cxnSp>
      <p:grpSp>
        <p:nvGrpSpPr>
          <p:cNvPr id="62" name="Group 5">
            <a:extLst>
              <a:ext uri="{FF2B5EF4-FFF2-40B4-BE49-F238E27FC236}">
                <a16:creationId xmlns:a16="http://schemas.microsoft.com/office/drawing/2014/main" xmlns="" id="{02A6FD69-6004-443E-8850-EF987F66691A}"/>
              </a:ext>
            </a:extLst>
          </p:cNvPr>
          <p:cNvGrpSpPr/>
          <p:nvPr/>
        </p:nvGrpSpPr>
        <p:grpSpPr>
          <a:xfrm rot="21046937">
            <a:off x="-2445" y="3364561"/>
            <a:ext cx="1620727" cy="929758"/>
            <a:chOff x="8479089" y="1262387"/>
            <a:chExt cx="6147593" cy="5684813"/>
          </a:xfrm>
        </p:grpSpPr>
        <p:grpSp>
          <p:nvGrpSpPr>
            <p:cNvPr id="63" name="Group 6">
              <a:extLst>
                <a:ext uri="{FF2B5EF4-FFF2-40B4-BE49-F238E27FC236}">
                  <a16:creationId xmlns:a16="http://schemas.microsoft.com/office/drawing/2014/main" xmlns="" id="{4680488D-F4C7-458A-A8B7-C1ABB828AFC0}"/>
                </a:ext>
              </a:extLst>
            </p:cNvPr>
            <p:cNvGrpSpPr/>
            <p:nvPr/>
          </p:nvGrpSpPr>
          <p:grpSpPr>
            <a:xfrm rot="20275744" flipH="1">
              <a:off x="9114364" y="4275293"/>
              <a:ext cx="965714" cy="1155036"/>
              <a:chOff x="5704433" y="717502"/>
              <a:chExt cx="7365528" cy="8809481"/>
            </a:xfrm>
          </p:grpSpPr>
          <p:sp>
            <p:nvSpPr>
              <p:cNvPr id="152" name="Freeform: Shape 95">
                <a:extLst>
                  <a:ext uri="{FF2B5EF4-FFF2-40B4-BE49-F238E27FC236}">
                    <a16:creationId xmlns:a16="http://schemas.microsoft.com/office/drawing/2014/main" xmlns="" id="{7CBEC376-C192-440B-8194-D924B81A8762}"/>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Freeform: Shape 96">
                <a:extLst>
                  <a:ext uri="{FF2B5EF4-FFF2-40B4-BE49-F238E27FC236}">
                    <a16:creationId xmlns:a16="http://schemas.microsoft.com/office/drawing/2014/main" xmlns="" id="{D96F61D6-6F30-49E5-8990-D0E2659265B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Freeform: Shape 97">
                <a:extLst>
                  <a:ext uri="{FF2B5EF4-FFF2-40B4-BE49-F238E27FC236}">
                    <a16:creationId xmlns:a16="http://schemas.microsoft.com/office/drawing/2014/main" xmlns="" id="{18BBEF53-0532-4F2C-91D7-EE813E349B75}"/>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Freeform: Shape 98">
                <a:extLst>
                  <a:ext uri="{FF2B5EF4-FFF2-40B4-BE49-F238E27FC236}">
                    <a16:creationId xmlns:a16="http://schemas.microsoft.com/office/drawing/2014/main" xmlns="" id="{CD8B9533-017D-48EE-AF7F-853201865C98}"/>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Freeform: Shape 99">
                <a:extLst>
                  <a:ext uri="{FF2B5EF4-FFF2-40B4-BE49-F238E27FC236}">
                    <a16:creationId xmlns:a16="http://schemas.microsoft.com/office/drawing/2014/main" xmlns="" id="{6313D5B4-9579-47A0-9542-9059CD05E4CB}"/>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Freeform: Shape 100">
                <a:extLst>
                  <a:ext uri="{FF2B5EF4-FFF2-40B4-BE49-F238E27FC236}">
                    <a16:creationId xmlns:a16="http://schemas.microsoft.com/office/drawing/2014/main" xmlns="" id="{2501C042-F033-472E-84C7-596539BF7FC9}"/>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Freeform: Shape 101">
                <a:extLst>
                  <a:ext uri="{FF2B5EF4-FFF2-40B4-BE49-F238E27FC236}">
                    <a16:creationId xmlns:a16="http://schemas.microsoft.com/office/drawing/2014/main" xmlns="" id="{67024BD0-81B3-48E7-A4E4-4C6E9D59887C}"/>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4" name="Group 7">
              <a:extLst>
                <a:ext uri="{FF2B5EF4-FFF2-40B4-BE49-F238E27FC236}">
                  <a16:creationId xmlns:a16="http://schemas.microsoft.com/office/drawing/2014/main" xmlns="" id="{D559077F-D78F-4F72-B835-721D85D66054}"/>
                </a:ext>
              </a:extLst>
            </p:cNvPr>
            <p:cNvGrpSpPr/>
            <p:nvPr/>
          </p:nvGrpSpPr>
          <p:grpSpPr>
            <a:xfrm rot="20275744" flipH="1">
              <a:off x="8479089" y="5341625"/>
              <a:ext cx="1416763" cy="1605575"/>
              <a:chOff x="5365048" y="479821"/>
              <a:chExt cx="8036930" cy="9108010"/>
            </a:xfrm>
          </p:grpSpPr>
          <p:sp>
            <p:nvSpPr>
              <p:cNvPr id="145" name="Freeform: Shape 88">
                <a:extLst>
                  <a:ext uri="{FF2B5EF4-FFF2-40B4-BE49-F238E27FC236}">
                    <a16:creationId xmlns:a16="http://schemas.microsoft.com/office/drawing/2014/main" xmlns="" id="{BFA51BDA-9E5F-49BA-AD4C-BCDF4E7A373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6" name="Freeform: Shape 89">
                <a:extLst>
                  <a:ext uri="{FF2B5EF4-FFF2-40B4-BE49-F238E27FC236}">
                    <a16:creationId xmlns:a16="http://schemas.microsoft.com/office/drawing/2014/main" xmlns="" id="{24096AA8-9CAE-46CA-86D1-9A824BFCBC18}"/>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7" name="Freeform: Shape 90">
                <a:extLst>
                  <a:ext uri="{FF2B5EF4-FFF2-40B4-BE49-F238E27FC236}">
                    <a16:creationId xmlns:a16="http://schemas.microsoft.com/office/drawing/2014/main" xmlns="" id="{1E790CA9-0EFA-400F-83F7-79FDEFBB84F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8" name="Freeform: Shape 91">
                <a:extLst>
                  <a:ext uri="{FF2B5EF4-FFF2-40B4-BE49-F238E27FC236}">
                    <a16:creationId xmlns:a16="http://schemas.microsoft.com/office/drawing/2014/main" xmlns="" id="{6937A1C0-6051-48CA-B549-E2F3F15BFD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9" name="Freeform: Shape 92">
                <a:extLst>
                  <a:ext uri="{FF2B5EF4-FFF2-40B4-BE49-F238E27FC236}">
                    <a16:creationId xmlns:a16="http://schemas.microsoft.com/office/drawing/2014/main" xmlns="" id="{50D6C56A-AE6E-4FA7-BF23-EF6390091311}"/>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0" name="Freeform: Shape 93">
                <a:extLst>
                  <a:ext uri="{FF2B5EF4-FFF2-40B4-BE49-F238E27FC236}">
                    <a16:creationId xmlns:a16="http://schemas.microsoft.com/office/drawing/2014/main" xmlns="" id="{0472A129-81DD-4AF2-A48D-BCDDA10A283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Freeform: Shape 94">
                <a:extLst>
                  <a:ext uri="{FF2B5EF4-FFF2-40B4-BE49-F238E27FC236}">
                    <a16:creationId xmlns:a16="http://schemas.microsoft.com/office/drawing/2014/main" xmlns="" id="{E125F82E-36F6-4F44-96B8-226BADA4B39D}"/>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5" name="Group 8">
              <a:extLst>
                <a:ext uri="{FF2B5EF4-FFF2-40B4-BE49-F238E27FC236}">
                  <a16:creationId xmlns:a16="http://schemas.microsoft.com/office/drawing/2014/main" xmlns="" id="{268031F8-A8E7-4B74-90DC-ADC887AAB31F}"/>
                </a:ext>
              </a:extLst>
            </p:cNvPr>
            <p:cNvGrpSpPr/>
            <p:nvPr/>
          </p:nvGrpSpPr>
          <p:grpSpPr>
            <a:xfrm rot="20275744" flipH="1">
              <a:off x="10278521" y="5974428"/>
              <a:ext cx="496268" cy="512648"/>
              <a:chOff x="5365048" y="1982197"/>
              <a:chExt cx="7362621" cy="7605634"/>
            </a:xfrm>
          </p:grpSpPr>
          <p:sp>
            <p:nvSpPr>
              <p:cNvPr id="138" name="Freeform: Shape 81">
                <a:extLst>
                  <a:ext uri="{FF2B5EF4-FFF2-40B4-BE49-F238E27FC236}">
                    <a16:creationId xmlns:a16="http://schemas.microsoft.com/office/drawing/2014/main" xmlns="" id="{2D248612-2468-41E8-BF92-FA96B66737B2}"/>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9" name="Freeform: Shape 82">
                <a:extLst>
                  <a:ext uri="{FF2B5EF4-FFF2-40B4-BE49-F238E27FC236}">
                    <a16:creationId xmlns:a16="http://schemas.microsoft.com/office/drawing/2014/main" xmlns="" id="{C665D374-1CCD-44DC-B722-C9F04CC6C16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0" name="Freeform: Shape 83">
                <a:extLst>
                  <a:ext uri="{FF2B5EF4-FFF2-40B4-BE49-F238E27FC236}">
                    <a16:creationId xmlns:a16="http://schemas.microsoft.com/office/drawing/2014/main" xmlns="" id="{C494CE6F-7CE0-49AA-AD4E-A03A8B464825}"/>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1" name="Freeform: Shape 84">
                <a:extLst>
                  <a:ext uri="{FF2B5EF4-FFF2-40B4-BE49-F238E27FC236}">
                    <a16:creationId xmlns:a16="http://schemas.microsoft.com/office/drawing/2014/main" xmlns="" id="{D8E1949E-7875-4E7A-8F92-6306DAA2D616}"/>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2" name="Freeform: Shape 85">
                <a:extLst>
                  <a:ext uri="{FF2B5EF4-FFF2-40B4-BE49-F238E27FC236}">
                    <a16:creationId xmlns:a16="http://schemas.microsoft.com/office/drawing/2014/main" xmlns="" id="{8B97B1F9-3F94-47A2-A65F-198ED6D0641D}"/>
                  </a:ext>
                </a:extLst>
              </p:cNvPr>
              <p:cNvSpPr/>
              <p:nvPr/>
            </p:nvSpPr>
            <p:spPr>
              <a:xfrm>
                <a:off x="9871173" y="3444023"/>
                <a:ext cx="1940058" cy="2975318"/>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 name="connsiteX0" fmla="*/ 1247497 w 1247497"/>
                  <a:gd name="connsiteY0" fmla="*/ 0 h 1024830"/>
                  <a:gd name="connsiteX1" fmla="*/ 0 w 1247497"/>
                  <a:gd name="connsiteY1" fmla="*/ 277330 h 1024830"/>
                  <a:gd name="connsiteX2" fmla="*/ 113780 w 1247497"/>
                  <a:gd name="connsiteY2" fmla="*/ 1024830 h 1024830"/>
                  <a:gd name="connsiteX3" fmla="*/ 1247497 w 1247497"/>
                  <a:gd name="connsiteY3" fmla="*/ 0 h 1024830"/>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ah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3" name="Freeform: Shape 86">
                <a:extLst>
                  <a:ext uri="{FF2B5EF4-FFF2-40B4-BE49-F238E27FC236}">
                    <a16:creationId xmlns:a16="http://schemas.microsoft.com/office/drawing/2014/main" xmlns="" id="{6A326406-7037-4AA6-B244-9D084044466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4" name="Freeform: Shape 87">
                <a:extLst>
                  <a:ext uri="{FF2B5EF4-FFF2-40B4-BE49-F238E27FC236}">
                    <a16:creationId xmlns:a16="http://schemas.microsoft.com/office/drawing/2014/main" xmlns="" id="{7FFD3C0B-7922-4E30-85BF-6456E2BBD1F8}"/>
                  </a:ext>
                </a:extLst>
              </p:cNvPr>
              <p:cNvSpPr/>
              <p:nvPr/>
            </p:nvSpPr>
            <p:spPr>
              <a:xfrm>
                <a:off x="7708809" y="1982197"/>
                <a:ext cx="2543813" cy="4971750"/>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 name="connsiteX0" fmla="*/ 0 w 993639"/>
                  <a:gd name="connsiteY0" fmla="*/ 595440 h 1852740"/>
                  <a:gd name="connsiteX1" fmla="*/ 993498 w 993639"/>
                  <a:gd name="connsiteY1" fmla="*/ 0 h 1852740"/>
                  <a:gd name="connsiteX2" fmla="*/ 885825 w 993639"/>
                  <a:gd name="connsiteY2" fmla="*/ 1852740 h 1852740"/>
                  <a:gd name="connsiteX3" fmla="*/ 0 w 993639"/>
                  <a:gd name="connsiteY3" fmla="*/ 595440 h 1852740"/>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ahLst/>
                <a:cxnLst>
                  <a:cxn ang="0">
                    <a:pos x="connsiteX0" y="connsiteY0"/>
                  </a:cxn>
                  <a:cxn ang="0">
                    <a:pos x="connsiteX1" y="connsiteY1"/>
                  </a:cxn>
                  <a:cxn ang="0">
                    <a:pos x="connsiteX2" y="connsiteY2"/>
                  </a:cxn>
                  <a:cxn ang="0">
                    <a:pos x="connsiteX3" y="connsiteY3"/>
                  </a:cxn>
                </a:cxnLst>
                <a:rect l="l" t="t" r="r" b="b"/>
                <a:pathLst>
                  <a:path w="885825" h="1731299">
                    <a:moveTo>
                      <a:pt x="0" y="473999"/>
                    </a:moveTo>
                    <a:lnTo>
                      <a:pt x="784851" y="0"/>
                    </a:lnTo>
                    <a:cubicBezTo>
                      <a:pt x="789613" y="723900"/>
                      <a:pt x="881063" y="1007399"/>
                      <a:pt x="885825" y="1731299"/>
                    </a:cubicBezTo>
                    <a:lnTo>
                      <a:pt x="0" y="473999"/>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6" name="Group 9">
              <a:extLst>
                <a:ext uri="{FF2B5EF4-FFF2-40B4-BE49-F238E27FC236}">
                  <a16:creationId xmlns:a16="http://schemas.microsoft.com/office/drawing/2014/main" xmlns="" id="{AC1388E3-8EE3-4146-9FAD-C9BFC38BCCE9}"/>
                </a:ext>
              </a:extLst>
            </p:cNvPr>
            <p:cNvGrpSpPr/>
            <p:nvPr/>
          </p:nvGrpSpPr>
          <p:grpSpPr>
            <a:xfrm rot="20275744" flipH="1">
              <a:off x="11620616" y="3813253"/>
              <a:ext cx="1199247" cy="1359069"/>
              <a:chOff x="5365051" y="479822"/>
              <a:chExt cx="8036930" cy="9108006"/>
            </a:xfrm>
          </p:grpSpPr>
          <p:sp>
            <p:nvSpPr>
              <p:cNvPr id="131" name="Freeform: Shape 74">
                <a:extLst>
                  <a:ext uri="{FF2B5EF4-FFF2-40B4-BE49-F238E27FC236}">
                    <a16:creationId xmlns:a16="http://schemas.microsoft.com/office/drawing/2014/main" xmlns="" id="{AE540BA9-525B-42DE-8A9C-A357F4A01CDE}"/>
                  </a:ext>
                </a:extLst>
              </p:cNvPr>
              <p:cNvSpPr/>
              <p:nvPr/>
            </p:nvSpPr>
            <p:spPr>
              <a:xfrm>
                <a:off x="11674978" y="8268752"/>
                <a:ext cx="1052698" cy="1319076"/>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2" name="Freeform: Shape 75">
                <a:extLst>
                  <a:ext uri="{FF2B5EF4-FFF2-40B4-BE49-F238E27FC236}">
                    <a16:creationId xmlns:a16="http://schemas.microsoft.com/office/drawing/2014/main" xmlns="" id="{D455889F-53FB-4E73-879B-F2A52C1C306E}"/>
                  </a:ext>
                </a:extLst>
              </p:cNvPr>
              <p:cNvSpPr/>
              <p:nvPr/>
            </p:nvSpPr>
            <p:spPr>
              <a:xfrm>
                <a:off x="9107333" y="6879848"/>
                <a:ext cx="3333521" cy="1613813"/>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Freeform: Shape 76">
                <a:extLst>
                  <a:ext uri="{FF2B5EF4-FFF2-40B4-BE49-F238E27FC236}">
                    <a16:creationId xmlns:a16="http://schemas.microsoft.com/office/drawing/2014/main" xmlns="" id="{7000256E-7023-443F-8B16-BEA62B00ABB3}"/>
                  </a:ext>
                </a:extLst>
              </p:cNvPr>
              <p:cNvSpPr/>
              <p:nvPr/>
            </p:nvSpPr>
            <p:spPr>
              <a:xfrm>
                <a:off x="5365051" y="5540920"/>
                <a:ext cx="1132614" cy="452887"/>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4" name="Freeform: Shape 77">
                <a:extLst>
                  <a:ext uri="{FF2B5EF4-FFF2-40B4-BE49-F238E27FC236}">
                    <a16:creationId xmlns:a16="http://schemas.microsoft.com/office/drawing/2014/main" xmlns="" id="{E74AC44C-B460-4A8E-AB88-4CB7C7DC5D90}"/>
                  </a:ext>
                </a:extLst>
              </p:cNvPr>
              <p:cNvSpPr/>
              <p:nvPr/>
            </p:nvSpPr>
            <p:spPr>
              <a:xfrm>
                <a:off x="6149703" y="5215816"/>
                <a:ext cx="1586462" cy="2373445"/>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78">
                <a:extLst>
                  <a:ext uri="{FF2B5EF4-FFF2-40B4-BE49-F238E27FC236}">
                    <a16:creationId xmlns:a16="http://schemas.microsoft.com/office/drawing/2014/main" xmlns="" id="{8C1D4433-3660-45D1-AEA5-08ABAD0D5BF1}"/>
                  </a:ext>
                </a:extLst>
              </p:cNvPr>
              <p:cNvSpPr/>
              <p:nvPr/>
            </p:nvSpPr>
            <p:spPr>
              <a:xfrm>
                <a:off x="9871175" y="2566273"/>
                <a:ext cx="3530806"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6" name="Freeform: Shape 79">
                <a:extLst>
                  <a:ext uri="{FF2B5EF4-FFF2-40B4-BE49-F238E27FC236}">
                    <a16:creationId xmlns:a16="http://schemas.microsoft.com/office/drawing/2014/main" xmlns="" id="{4C6DA44E-DD44-4AE2-AD19-0F0F683F6DD0}"/>
                  </a:ext>
                </a:extLst>
              </p:cNvPr>
              <p:cNvSpPr/>
              <p:nvPr/>
            </p:nvSpPr>
            <p:spPr>
              <a:xfrm>
                <a:off x="7585443" y="3324704"/>
                <a:ext cx="2667181" cy="4626400"/>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7" name="Freeform: Shape 80">
                <a:extLst>
                  <a:ext uri="{FF2B5EF4-FFF2-40B4-BE49-F238E27FC236}">
                    <a16:creationId xmlns:a16="http://schemas.microsoft.com/office/drawing/2014/main" xmlns="" id="{B0E57E5B-E396-436E-9CD2-899D1BFC09FD}"/>
                  </a:ext>
                </a:extLst>
              </p:cNvPr>
              <p:cNvSpPr/>
              <p:nvPr/>
            </p:nvSpPr>
            <p:spPr>
              <a:xfrm>
                <a:off x="7708807" y="479822"/>
                <a:ext cx="2543816" cy="6474125"/>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7" name="Group 10">
              <a:extLst>
                <a:ext uri="{FF2B5EF4-FFF2-40B4-BE49-F238E27FC236}">
                  <a16:creationId xmlns:a16="http://schemas.microsoft.com/office/drawing/2014/main" xmlns="" id="{CBC5FFA5-AB21-4F41-8E5B-44C9C25D624A}"/>
                </a:ext>
              </a:extLst>
            </p:cNvPr>
            <p:cNvGrpSpPr/>
            <p:nvPr/>
          </p:nvGrpSpPr>
          <p:grpSpPr>
            <a:xfrm rot="20073958" flipH="1">
              <a:off x="10116519" y="4915091"/>
              <a:ext cx="1567652" cy="1079675"/>
              <a:chOff x="3667032" y="1708483"/>
              <a:chExt cx="8105829" cy="5582653"/>
            </a:xfrm>
          </p:grpSpPr>
          <p:sp>
            <p:nvSpPr>
              <p:cNvPr id="124" name="Freeform: Shape 67">
                <a:extLst>
                  <a:ext uri="{FF2B5EF4-FFF2-40B4-BE49-F238E27FC236}">
                    <a16:creationId xmlns:a16="http://schemas.microsoft.com/office/drawing/2014/main" xmlns="" id="{95729B65-A9F2-4153-BD37-241D1A423E5C}"/>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5" name="Freeform: Shape 68">
                <a:extLst>
                  <a:ext uri="{FF2B5EF4-FFF2-40B4-BE49-F238E27FC236}">
                    <a16:creationId xmlns:a16="http://schemas.microsoft.com/office/drawing/2014/main" xmlns="" id="{1D53C9FD-E2C1-4FF8-913C-DFD3580571DC}"/>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Freeform: Shape 69">
                <a:extLst>
                  <a:ext uri="{FF2B5EF4-FFF2-40B4-BE49-F238E27FC236}">
                    <a16:creationId xmlns:a16="http://schemas.microsoft.com/office/drawing/2014/main" xmlns="" id="{5C4FCA6C-9149-4035-BDE5-FCDC104DF19F}"/>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7" name="Freeform: Shape 70">
                <a:extLst>
                  <a:ext uri="{FF2B5EF4-FFF2-40B4-BE49-F238E27FC236}">
                    <a16:creationId xmlns:a16="http://schemas.microsoft.com/office/drawing/2014/main" xmlns="" id="{325E19BA-4335-4A76-9097-AE0652209EBB}"/>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8" name="Freeform: Shape 71">
                <a:extLst>
                  <a:ext uri="{FF2B5EF4-FFF2-40B4-BE49-F238E27FC236}">
                    <a16:creationId xmlns:a16="http://schemas.microsoft.com/office/drawing/2014/main" xmlns="" id="{1A883243-FB40-4F67-86E5-D86305DCE2BF}"/>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9" name="Freeform: Shape 72">
                <a:extLst>
                  <a:ext uri="{FF2B5EF4-FFF2-40B4-BE49-F238E27FC236}">
                    <a16:creationId xmlns:a16="http://schemas.microsoft.com/office/drawing/2014/main" xmlns="" id="{0009B8F6-6718-4D92-9195-0CEDBEA1327D}"/>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0" name="Freeform: Shape 73">
                <a:extLst>
                  <a:ext uri="{FF2B5EF4-FFF2-40B4-BE49-F238E27FC236}">
                    <a16:creationId xmlns:a16="http://schemas.microsoft.com/office/drawing/2014/main" xmlns="" id="{330FE00D-6F54-4BB0-A8CB-C1EFE3ED815E}"/>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68" name="Group 11">
              <a:extLst>
                <a:ext uri="{FF2B5EF4-FFF2-40B4-BE49-F238E27FC236}">
                  <a16:creationId xmlns:a16="http://schemas.microsoft.com/office/drawing/2014/main" xmlns="" id="{ADFB101A-532C-4A6C-8A66-BF57A6359ADE}"/>
                </a:ext>
              </a:extLst>
            </p:cNvPr>
            <p:cNvGrpSpPr/>
            <p:nvPr/>
          </p:nvGrpSpPr>
          <p:grpSpPr>
            <a:xfrm rot="20073958" flipH="1">
              <a:off x="10286237" y="3877079"/>
              <a:ext cx="981094" cy="675699"/>
              <a:chOff x="3667032" y="1708483"/>
              <a:chExt cx="8105829" cy="5582653"/>
            </a:xfrm>
          </p:grpSpPr>
          <p:sp>
            <p:nvSpPr>
              <p:cNvPr id="117" name="Freeform: Shape 60">
                <a:extLst>
                  <a:ext uri="{FF2B5EF4-FFF2-40B4-BE49-F238E27FC236}">
                    <a16:creationId xmlns:a16="http://schemas.microsoft.com/office/drawing/2014/main" xmlns="" id="{1A25ED3E-0AC7-49DD-9535-2F315C1551AF}"/>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Freeform: Shape 61">
                <a:extLst>
                  <a:ext uri="{FF2B5EF4-FFF2-40B4-BE49-F238E27FC236}">
                    <a16:creationId xmlns:a16="http://schemas.microsoft.com/office/drawing/2014/main" xmlns="" id="{C8AEA80C-8106-40EF-B4AD-B76DAD15E418}"/>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Freeform: Shape 62">
                <a:extLst>
                  <a:ext uri="{FF2B5EF4-FFF2-40B4-BE49-F238E27FC236}">
                    <a16:creationId xmlns:a16="http://schemas.microsoft.com/office/drawing/2014/main" xmlns="" id="{4FBA3D4F-6198-4278-A640-42F2415C2BEE}"/>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Freeform: Shape 63">
                <a:extLst>
                  <a:ext uri="{FF2B5EF4-FFF2-40B4-BE49-F238E27FC236}">
                    <a16:creationId xmlns:a16="http://schemas.microsoft.com/office/drawing/2014/main" xmlns="" id="{FA337E08-59C6-4BBC-AEDD-91BCA9BF9FA7}"/>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64">
                <a:extLst>
                  <a:ext uri="{FF2B5EF4-FFF2-40B4-BE49-F238E27FC236}">
                    <a16:creationId xmlns:a16="http://schemas.microsoft.com/office/drawing/2014/main" xmlns="" id="{D2BD79C6-2A24-4BB1-8F3E-85E785394918}"/>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2" name="Freeform: Shape 65">
                <a:extLst>
                  <a:ext uri="{FF2B5EF4-FFF2-40B4-BE49-F238E27FC236}">
                    <a16:creationId xmlns:a16="http://schemas.microsoft.com/office/drawing/2014/main" xmlns="" id="{B4D6628B-74D7-464A-BA13-2AF6E2BC1C1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3" name="Freeform: Shape 66">
                <a:extLst>
                  <a:ext uri="{FF2B5EF4-FFF2-40B4-BE49-F238E27FC236}">
                    <a16:creationId xmlns:a16="http://schemas.microsoft.com/office/drawing/2014/main" xmlns="" id="{35ED13DB-3407-4DC7-9666-861AA8C4F91F}"/>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9" name="Group 12">
              <a:extLst>
                <a:ext uri="{FF2B5EF4-FFF2-40B4-BE49-F238E27FC236}">
                  <a16:creationId xmlns:a16="http://schemas.microsoft.com/office/drawing/2014/main" xmlns="" id="{4B0ABEC1-E4DF-4CDC-9B09-372F35A3B4D8}"/>
                </a:ext>
              </a:extLst>
            </p:cNvPr>
            <p:cNvGrpSpPr/>
            <p:nvPr/>
          </p:nvGrpSpPr>
          <p:grpSpPr>
            <a:xfrm rot="20275744" flipH="1">
              <a:off x="10178216" y="1637990"/>
              <a:ext cx="1416763" cy="1605575"/>
              <a:chOff x="5365048" y="479821"/>
              <a:chExt cx="8036930" cy="9108010"/>
            </a:xfrm>
          </p:grpSpPr>
          <p:sp>
            <p:nvSpPr>
              <p:cNvPr id="110" name="Freeform: Shape 53">
                <a:extLst>
                  <a:ext uri="{FF2B5EF4-FFF2-40B4-BE49-F238E27FC236}">
                    <a16:creationId xmlns:a16="http://schemas.microsoft.com/office/drawing/2014/main" xmlns="" id="{4A07D1AA-4892-46C2-A72C-F33BDC886F5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1" name="Freeform: Shape 54">
                <a:extLst>
                  <a:ext uri="{FF2B5EF4-FFF2-40B4-BE49-F238E27FC236}">
                    <a16:creationId xmlns:a16="http://schemas.microsoft.com/office/drawing/2014/main" xmlns="" id="{B82FBCD1-0AF1-49E5-9ECB-BC5AC84D4E0B}"/>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Freeform: Shape 55">
                <a:extLst>
                  <a:ext uri="{FF2B5EF4-FFF2-40B4-BE49-F238E27FC236}">
                    <a16:creationId xmlns:a16="http://schemas.microsoft.com/office/drawing/2014/main" xmlns="" id="{25461BBE-5B4E-4546-A712-E35784872D68}"/>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3" name="Freeform: Shape 56">
                <a:extLst>
                  <a:ext uri="{FF2B5EF4-FFF2-40B4-BE49-F238E27FC236}">
                    <a16:creationId xmlns:a16="http://schemas.microsoft.com/office/drawing/2014/main" xmlns="" id="{18D74A61-43CD-4E38-A5EA-769BD3FEDF3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7">
                <a:extLst>
                  <a:ext uri="{FF2B5EF4-FFF2-40B4-BE49-F238E27FC236}">
                    <a16:creationId xmlns:a16="http://schemas.microsoft.com/office/drawing/2014/main" xmlns="" id="{EA7C963D-6434-41DE-B5EC-77D6F266CB8B}"/>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5" name="Freeform: Shape 58">
                <a:extLst>
                  <a:ext uri="{FF2B5EF4-FFF2-40B4-BE49-F238E27FC236}">
                    <a16:creationId xmlns:a16="http://schemas.microsoft.com/office/drawing/2014/main" xmlns="" id="{DEFB54BD-2A34-488B-BBEC-E0F26D97850F}"/>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6" name="Freeform: Shape 59">
                <a:extLst>
                  <a:ext uri="{FF2B5EF4-FFF2-40B4-BE49-F238E27FC236}">
                    <a16:creationId xmlns:a16="http://schemas.microsoft.com/office/drawing/2014/main" xmlns="" id="{C0D50B2F-0546-41E1-8E55-3F3249F87C63}"/>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0" name="Group 13">
              <a:extLst>
                <a:ext uri="{FF2B5EF4-FFF2-40B4-BE49-F238E27FC236}">
                  <a16:creationId xmlns:a16="http://schemas.microsoft.com/office/drawing/2014/main" xmlns="" id="{1C956869-DE70-4BC4-9D59-605951C9CC67}"/>
                </a:ext>
              </a:extLst>
            </p:cNvPr>
            <p:cNvGrpSpPr/>
            <p:nvPr/>
          </p:nvGrpSpPr>
          <p:grpSpPr>
            <a:xfrm rot="20275744" flipH="1">
              <a:off x="11852978" y="2424207"/>
              <a:ext cx="1074020" cy="1217154"/>
              <a:chOff x="5365048" y="479821"/>
              <a:chExt cx="8036930" cy="9108010"/>
            </a:xfrm>
          </p:grpSpPr>
          <p:sp>
            <p:nvSpPr>
              <p:cNvPr id="103" name="Freeform: Shape 46">
                <a:extLst>
                  <a:ext uri="{FF2B5EF4-FFF2-40B4-BE49-F238E27FC236}">
                    <a16:creationId xmlns:a16="http://schemas.microsoft.com/office/drawing/2014/main" xmlns="" id="{5EF78951-D2B6-47BD-AE82-C5A4F334550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4" name="Freeform: Shape 47">
                <a:extLst>
                  <a:ext uri="{FF2B5EF4-FFF2-40B4-BE49-F238E27FC236}">
                    <a16:creationId xmlns:a16="http://schemas.microsoft.com/office/drawing/2014/main" xmlns="" id="{DCF68AB6-D845-44CC-B54D-611D83CC7A5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Freeform: Shape 48">
                <a:extLst>
                  <a:ext uri="{FF2B5EF4-FFF2-40B4-BE49-F238E27FC236}">
                    <a16:creationId xmlns:a16="http://schemas.microsoft.com/office/drawing/2014/main" xmlns="" id="{B3EF97B3-C607-4E0A-85E9-7307355D494E}"/>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6" name="Freeform: Shape 49">
                <a:extLst>
                  <a:ext uri="{FF2B5EF4-FFF2-40B4-BE49-F238E27FC236}">
                    <a16:creationId xmlns:a16="http://schemas.microsoft.com/office/drawing/2014/main" xmlns="" id="{5D0E8E99-B2DD-4E53-94F4-D133AA13326A}"/>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0">
                <a:extLst>
                  <a:ext uri="{FF2B5EF4-FFF2-40B4-BE49-F238E27FC236}">
                    <a16:creationId xmlns:a16="http://schemas.microsoft.com/office/drawing/2014/main" xmlns="" id="{C9A00484-0FDA-4391-80B3-F5C71280F7DD}"/>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Freeform: Shape 51">
                <a:extLst>
                  <a:ext uri="{FF2B5EF4-FFF2-40B4-BE49-F238E27FC236}">
                    <a16:creationId xmlns:a16="http://schemas.microsoft.com/office/drawing/2014/main" xmlns="" id="{EB2BFE9E-6CA4-4FE2-9CDD-A5C73817F3E6}"/>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9" name="Freeform: Shape 52">
                <a:extLst>
                  <a:ext uri="{FF2B5EF4-FFF2-40B4-BE49-F238E27FC236}">
                    <a16:creationId xmlns:a16="http://schemas.microsoft.com/office/drawing/2014/main" xmlns="" id="{4951888D-C9F8-45D1-BEBE-D61274F42B0E}"/>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1" name="Group 14">
              <a:extLst>
                <a:ext uri="{FF2B5EF4-FFF2-40B4-BE49-F238E27FC236}">
                  <a16:creationId xmlns:a16="http://schemas.microsoft.com/office/drawing/2014/main" xmlns="" id="{BC80E53A-BDA6-421E-A0B9-F9D6AFA8ACB1}"/>
                </a:ext>
              </a:extLst>
            </p:cNvPr>
            <p:cNvGrpSpPr/>
            <p:nvPr/>
          </p:nvGrpSpPr>
          <p:grpSpPr>
            <a:xfrm rot="21043784" flipH="1">
              <a:off x="12949687" y="4848328"/>
              <a:ext cx="885221" cy="609671"/>
              <a:chOff x="3667032" y="1708483"/>
              <a:chExt cx="8105829" cy="5582653"/>
            </a:xfrm>
          </p:grpSpPr>
          <p:sp>
            <p:nvSpPr>
              <p:cNvPr id="96" name="Freeform: Shape 39">
                <a:extLst>
                  <a:ext uri="{FF2B5EF4-FFF2-40B4-BE49-F238E27FC236}">
                    <a16:creationId xmlns:a16="http://schemas.microsoft.com/office/drawing/2014/main" xmlns="" id="{29039BBA-D40D-4CB7-B4AA-86985E567B9D}"/>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7" name="Freeform: Shape 40">
                <a:extLst>
                  <a:ext uri="{FF2B5EF4-FFF2-40B4-BE49-F238E27FC236}">
                    <a16:creationId xmlns:a16="http://schemas.microsoft.com/office/drawing/2014/main" xmlns="" id="{27A01CAC-B4C3-43F2-8B31-50C78933503D}"/>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8" name="Freeform: Shape 41">
                <a:extLst>
                  <a:ext uri="{FF2B5EF4-FFF2-40B4-BE49-F238E27FC236}">
                    <a16:creationId xmlns:a16="http://schemas.microsoft.com/office/drawing/2014/main" xmlns="" id="{72824BCF-C908-47D7-AC49-1016651DC2A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9" name="Freeform: Shape 42">
                <a:extLst>
                  <a:ext uri="{FF2B5EF4-FFF2-40B4-BE49-F238E27FC236}">
                    <a16:creationId xmlns:a16="http://schemas.microsoft.com/office/drawing/2014/main" xmlns="" id="{451F7F81-16E9-44DC-81D9-432F3C3341B5}"/>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0" name="Freeform: Shape 43">
                <a:extLst>
                  <a:ext uri="{FF2B5EF4-FFF2-40B4-BE49-F238E27FC236}">
                    <a16:creationId xmlns:a16="http://schemas.microsoft.com/office/drawing/2014/main" xmlns="" id="{4C845730-26CE-48B4-8A1C-230683961DC0}"/>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1" name="Freeform: Shape 44">
                <a:extLst>
                  <a:ext uri="{FF2B5EF4-FFF2-40B4-BE49-F238E27FC236}">
                    <a16:creationId xmlns:a16="http://schemas.microsoft.com/office/drawing/2014/main" xmlns="" id="{4223C227-32B1-48C4-AAC1-983A5230481C}"/>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 name="Freeform: Shape 45">
                <a:extLst>
                  <a:ext uri="{FF2B5EF4-FFF2-40B4-BE49-F238E27FC236}">
                    <a16:creationId xmlns:a16="http://schemas.microsoft.com/office/drawing/2014/main" xmlns="" id="{F5CF5501-65C5-4741-9767-96A5AC16760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2" name="Group 15">
              <a:extLst>
                <a:ext uri="{FF2B5EF4-FFF2-40B4-BE49-F238E27FC236}">
                  <a16:creationId xmlns:a16="http://schemas.microsoft.com/office/drawing/2014/main" xmlns="" id="{4BAAD456-113D-41AE-8A6B-24A8B9D8A2C0}"/>
                </a:ext>
              </a:extLst>
            </p:cNvPr>
            <p:cNvGrpSpPr/>
            <p:nvPr/>
          </p:nvGrpSpPr>
          <p:grpSpPr>
            <a:xfrm rot="21043784" flipH="1">
              <a:off x="9098407" y="3250270"/>
              <a:ext cx="740471" cy="509978"/>
              <a:chOff x="3667032" y="1708483"/>
              <a:chExt cx="8105829" cy="5582653"/>
            </a:xfrm>
          </p:grpSpPr>
          <p:sp>
            <p:nvSpPr>
              <p:cNvPr id="89" name="Freeform: Shape 32">
                <a:extLst>
                  <a:ext uri="{FF2B5EF4-FFF2-40B4-BE49-F238E27FC236}">
                    <a16:creationId xmlns:a16="http://schemas.microsoft.com/office/drawing/2014/main" xmlns="" id="{CA37CF1B-6A06-492F-AB9F-4180E8BE1186}"/>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0" name="Freeform: Shape 33">
                <a:extLst>
                  <a:ext uri="{FF2B5EF4-FFF2-40B4-BE49-F238E27FC236}">
                    <a16:creationId xmlns:a16="http://schemas.microsoft.com/office/drawing/2014/main" xmlns="" id="{8D96EC87-32C3-41B3-87D0-ADC9C9366633}"/>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1" name="Freeform: Shape 34">
                <a:extLst>
                  <a:ext uri="{FF2B5EF4-FFF2-40B4-BE49-F238E27FC236}">
                    <a16:creationId xmlns:a16="http://schemas.microsoft.com/office/drawing/2014/main" xmlns="" id="{C1906DD1-7E15-45FA-9421-FE86855FBE58}"/>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2" name="Freeform: Shape 35">
                <a:extLst>
                  <a:ext uri="{FF2B5EF4-FFF2-40B4-BE49-F238E27FC236}">
                    <a16:creationId xmlns:a16="http://schemas.microsoft.com/office/drawing/2014/main" xmlns="" id="{2AA96BA5-89C9-4AC8-B03E-338614BB400D}"/>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Freeform: Shape 36">
                <a:extLst>
                  <a:ext uri="{FF2B5EF4-FFF2-40B4-BE49-F238E27FC236}">
                    <a16:creationId xmlns:a16="http://schemas.microsoft.com/office/drawing/2014/main" xmlns="" id="{DCF0038E-0734-457A-8448-B1E9B6917CAD}"/>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4" name="Freeform: Shape 37">
                <a:extLst>
                  <a:ext uri="{FF2B5EF4-FFF2-40B4-BE49-F238E27FC236}">
                    <a16:creationId xmlns:a16="http://schemas.microsoft.com/office/drawing/2014/main" xmlns="" id="{2606E579-0018-4EB5-AA93-62A7D628D0E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5" name="Freeform: Shape 38">
                <a:extLst>
                  <a:ext uri="{FF2B5EF4-FFF2-40B4-BE49-F238E27FC236}">
                    <a16:creationId xmlns:a16="http://schemas.microsoft.com/office/drawing/2014/main" xmlns="" id="{A7E5310F-D99B-452D-B914-EF3509EEF9E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3" name="Group 16">
              <a:extLst>
                <a:ext uri="{FF2B5EF4-FFF2-40B4-BE49-F238E27FC236}">
                  <a16:creationId xmlns:a16="http://schemas.microsoft.com/office/drawing/2014/main" xmlns="" id="{30A2579E-15DA-4F58-946A-670FA68FC341}"/>
                </a:ext>
              </a:extLst>
            </p:cNvPr>
            <p:cNvGrpSpPr/>
            <p:nvPr/>
          </p:nvGrpSpPr>
          <p:grpSpPr>
            <a:xfrm rot="20275744" flipH="1">
              <a:off x="12999428" y="1262387"/>
              <a:ext cx="1627254" cy="1844118"/>
              <a:chOff x="5365048" y="479821"/>
              <a:chExt cx="8036930" cy="9108010"/>
            </a:xfrm>
          </p:grpSpPr>
          <p:sp>
            <p:nvSpPr>
              <p:cNvPr id="82" name="Freeform: Shape 25">
                <a:extLst>
                  <a:ext uri="{FF2B5EF4-FFF2-40B4-BE49-F238E27FC236}">
                    <a16:creationId xmlns:a16="http://schemas.microsoft.com/office/drawing/2014/main" xmlns="" id="{D6AE6580-0F31-401E-BBEA-C1D3225F98FA}"/>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Freeform: Shape 26">
                <a:extLst>
                  <a:ext uri="{FF2B5EF4-FFF2-40B4-BE49-F238E27FC236}">
                    <a16:creationId xmlns:a16="http://schemas.microsoft.com/office/drawing/2014/main" xmlns="" id="{41AE7BFF-2E5B-441B-8605-6F0A0DECCFD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4" name="Freeform: Shape 27">
                <a:extLst>
                  <a:ext uri="{FF2B5EF4-FFF2-40B4-BE49-F238E27FC236}">
                    <a16:creationId xmlns:a16="http://schemas.microsoft.com/office/drawing/2014/main" xmlns="" id="{A301271A-CCD4-402C-B7E7-A2A1C4A10E17}"/>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5" name="Freeform: Shape 28">
                <a:extLst>
                  <a:ext uri="{FF2B5EF4-FFF2-40B4-BE49-F238E27FC236}">
                    <a16:creationId xmlns:a16="http://schemas.microsoft.com/office/drawing/2014/main" xmlns="" id="{13241F4B-5BCF-43C6-8119-F48C4F7C9C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6" name="Freeform: Shape 29">
                <a:extLst>
                  <a:ext uri="{FF2B5EF4-FFF2-40B4-BE49-F238E27FC236}">
                    <a16:creationId xmlns:a16="http://schemas.microsoft.com/office/drawing/2014/main" xmlns="" id="{49AEF944-1305-4B09-A66B-37BD06A09226}"/>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7" name="Freeform: Shape 30">
                <a:extLst>
                  <a:ext uri="{FF2B5EF4-FFF2-40B4-BE49-F238E27FC236}">
                    <a16:creationId xmlns:a16="http://schemas.microsoft.com/office/drawing/2014/main" xmlns="" id="{26BC2747-95CA-4B63-A5B6-9A1514447DE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8" name="Freeform: Shape 31">
                <a:extLst>
                  <a:ext uri="{FF2B5EF4-FFF2-40B4-BE49-F238E27FC236}">
                    <a16:creationId xmlns:a16="http://schemas.microsoft.com/office/drawing/2014/main" xmlns="" id="{61AC05EB-0E92-42B7-A7CB-B626787E7125}"/>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4" name="Group 17">
              <a:extLst>
                <a:ext uri="{FF2B5EF4-FFF2-40B4-BE49-F238E27FC236}">
                  <a16:creationId xmlns:a16="http://schemas.microsoft.com/office/drawing/2014/main" xmlns="" id="{664CCFEC-3126-4488-8245-043DB154C8E5}"/>
                </a:ext>
              </a:extLst>
            </p:cNvPr>
            <p:cNvGrpSpPr/>
            <p:nvPr/>
          </p:nvGrpSpPr>
          <p:grpSpPr>
            <a:xfrm rot="19361629" flipH="1">
              <a:off x="13519304" y="3604291"/>
              <a:ext cx="825203" cy="568334"/>
              <a:chOff x="3667032" y="1708483"/>
              <a:chExt cx="8105829" cy="5582653"/>
            </a:xfrm>
          </p:grpSpPr>
          <p:sp>
            <p:nvSpPr>
              <p:cNvPr id="75" name="Freeform: Shape 18">
                <a:extLst>
                  <a:ext uri="{FF2B5EF4-FFF2-40B4-BE49-F238E27FC236}">
                    <a16:creationId xmlns:a16="http://schemas.microsoft.com/office/drawing/2014/main" xmlns="" id="{6C3DBB1F-F6F8-480E-829B-58B662225AD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Freeform: Shape 19">
                <a:extLst>
                  <a:ext uri="{FF2B5EF4-FFF2-40B4-BE49-F238E27FC236}">
                    <a16:creationId xmlns:a16="http://schemas.microsoft.com/office/drawing/2014/main" xmlns="" id="{FC199419-29C2-4E95-9B7F-9DA43F2AE165}"/>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7" name="Freeform: Shape 20">
                <a:extLst>
                  <a:ext uri="{FF2B5EF4-FFF2-40B4-BE49-F238E27FC236}">
                    <a16:creationId xmlns:a16="http://schemas.microsoft.com/office/drawing/2014/main" xmlns="" id="{41485636-A858-4F7D-B597-BB741E068B36}"/>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Freeform: Shape 21">
                <a:extLst>
                  <a:ext uri="{FF2B5EF4-FFF2-40B4-BE49-F238E27FC236}">
                    <a16:creationId xmlns:a16="http://schemas.microsoft.com/office/drawing/2014/main" xmlns="" id="{63666CA0-8EC7-4C8A-B422-0E6360155EE4}"/>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9" name="Freeform: Shape 22">
                <a:extLst>
                  <a:ext uri="{FF2B5EF4-FFF2-40B4-BE49-F238E27FC236}">
                    <a16:creationId xmlns:a16="http://schemas.microsoft.com/office/drawing/2014/main" xmlns="" id="{739209B4-B036-4AB5-8861-A700E479FABC}"/>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Freeform: Shape 23">
                <a:extLst>
                  <a:ext uri="{FF2B5EF4-FFF2-40B4-BE49-F238E27FC236}">
                    <a16:creationId xmlns:a16="http://schemas.microsoft.com/office/drawing/2014/main" xmlns="" id="{1DA2F69A-D570-4EE4-918B-6D888C25D347}"/>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Freeform: Shape 24">
                <a:extLst>
                  <a:ext uri="{FF2B5EF4-FFF2-40B4-BE49-F238E27FC236}">
                    <a16:creationId xmlns:a16="http://schemas.microsoft.com/office/drawing/2014/main" xmlns="" id="{92821853-B73D-4349-8245-39B6F3BE450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59" name="Group 102">
            <a:extLst>
              <a:ext uri="{FF2B5EF4-FFF2-40B4-BE49-F238E27FC236}">
                <a16:creationId xmlns:a16="http://schemas.microsoft.com/office/drawing/2014/main" xmlns="" id="{8A3C6061-78E0-4B01-A15E-2D68FA822329}"/>
              </a:ext>
            </a:extLst>
          </p:cNvPr>
          <p:cNvGrpSpPr/>
          <p:nvPr/>
        </p:nvGrpSpPr>
        <p:grpSpPr>
          <a:xfrm>
            <a:off x="-1664264" y="3949323"/>
            <a:ext cx="3365667" cy="964912"/>
            <a:chOff x="3960971" y="2767117"/>
            <a:chExt cx="4267200" cy="1321489"/>
          </a:xfrm>
        </p:grpSpPr>
        <p:sp>
          <p:nvSpPr>
            <p:cNvPr id="160" name="Freeform: Shape 103">
              <a:extLst>
                <a:ext uri="{FF2B5EF4-FFF2-40B4-BE49-F238E27FC236}">
                  <a16:creationId xmlns:a16="http://schemas.microsoft.com/office/drawing/2014/main" xmlns="" id="{77BC4723-8B3C-4124-BA0D-34545987152A}"/>
                </a:ext>
              </a:extLst>
            </p:cNvPr>
            <p:cNvSpPr/>
            <p:nvPr/>
          </p:nvSpPr>
          <p:spPr>
            <a:xfrm>
              <a:off x="4049553" y="3359522"/>
              <a:ext cx="4086224" cy="657225"/>
            </a:xfrm>
            <a:custGeom>
              <a:avLst/>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6225" h="657225">
                  <a:moveTo>
                    <a:pt x="3881914" y="86622"/>
                  </a:moveTo>
                  <a:cubicBezTo>
                    <a:pt x="3555206" y="-1960"/>
                    <a:pt x="2711291" y="-80065"/>
                    <a:pt x="2049304" y="319032"/>
                  </a:cubicBezTo>
                  <a:lnTo>
                    <a:pt x="2049304" y="313317"/>
                  </a:lnTo>
                  <a:cubicBezTo>
                    <a:pt x="1385411" y="-88638"/>
                    <a:pt x="538639" y="-9580"/>
                    <a:pt x="210979" y="78050"/>
                  </a:cubicBezTo>
                  <a:cubicBezTo>
                    <a:pt x="210979" y="78050"/>
                    <a:pt x="17621" y="294267"/>
                    <a:pt x="7144" y="603830"/>
                  </a:cubicBezTo>
                  <a:lnTo>
                    <a:pt x="1779746" y="375230"/>
                  </a:lnTo>
                  <a:cubicBezTo>
                    <a:pt x="1779746" y="521915"/>
                    <a:pt x="1897856" y="640977"/>
                    <a:pt x="2043589" y="643835"/>
                  </a:cubicBezTo>
                  <a:lnTo>
                    <a:pt x="2043589" y="652407"/>
                  </a:lnTo>
                  <a:cubicBezTo>
                    <a:pt x="2192179" y="652407"/>
                    <a:pt x="2312194" y="532392"/>
                    <a:pt x="2312194" y="383802"/>
                  </a:cubicBezTo>
                  <a:lnTo>
                    <a:pt x="4084796" y="612402"/>
                  </a:lnTo>
                  <a:cubicBezTo>
                    <a:pt x="4076224" y="302840"/>
                    <a:pt x="3881914" y="86622"/>
                    <a:pt x="3881914" y="86622"/>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1" name="Freeform: Shape 104">
              <a:extLst>
                <a:ext uri="{FF2B5EF4-FFF2-40B4-BE49-F238E27FC236}">
                  <a16:creationId xmlns:a16="http://schemas.microsoft.com/office/drawing/2014/main" xmlns="" id="{5B3C118E-6047-4870-9502-BB0D98B0FDDD}"/>
                </a:ext>
              </a:extLst>
            </p:cNvPr>
            <p:cNvSpPr/>
            <p:nvPr/>
          </p:nvSpPr>
          <p:spPr>
            <a:xfrm>
              <a:off x="3960971" y="3698081"/>
              <a:ext cx="4267200" cy="390525"/>
            </a:xfrm>
            <a:custGeom>
              <a:avLst/>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rgbClr val="BFBFBF">
                <a:lumMod val="5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2" name="Freeform: Shape 105">
              <a:extLst>
                <a:ext uri="{FF2B5EF4-FFF2-40B4-BE49-F238E27FC236}">
                  <a16:creationId xmlns:a16="http://schemas.microsoft.com/office/drawing/2014/main" xmlns="" id="{E840F45B-9168-40A3-945D-2F943D87EDB5}"/>
                </a:ext>
              </a:extLst>
            </p:cNvPr>
            <p:cNvSpPr/>
            <p:nvPr/>
          </p:nvSpPr>
          <p:spPr>
            <a:xfrm>
              <a:off x="6068849" y="2857621"/>
              <a:ext cx="1809750" cy="857250"/>
            </a:xfrm>
            <a:custGeom>
              <a:avLst/>
              <a:gdLst>
                <a:gd name="connsiteX0" fmla="*/ 1806416 w 1809750"/>
                <a:gd name="connsiteY0" fmla="*/ 463748 h 857250"/>
                <a:gd name="connsiteX1" fmla="*/ 423386 w 1809750"/>
                <a:gd name="connsiteY1" fmla="*/ 638056 h 857250"/>
                <a:gd name="connsiteX2" fmla="*/ 437674 w 1809750"/>
                <a:gd name="connsiteY2" fmla="*/ 632341 h 857250"/>
                <a:gd name="connsiteX3" fmla="*/ 1751171 w 1809750"/>
                <a:gd name="connsiteY3" fmla="*/ 395168 h 857250"/>
                <a:gd name="connsiteX4" fmla="*/ 1769269 w 1809750"/>
                <a:gd name="connsiteY4" fmla="*/ 375166 h 857250"/>
                <a:gd name="connsiteX5" fmla="*/ 1749266 w 1809750"/>
                <a:gd name="connsiteY5" fmla="*/ 357068 h 857250"/>
                <a:gd name="connsiteX6" fmla="*/ 421481 w 1809750"/>
                <a:gd name="connsiteY6" fmla="*/ 598051 h 857250"/>
                <a:gd name="connsiteX7" fmla="*/ 343376 w 1809750"/>
                <a:gd name="connsiteY7" fmla="*/ 631388 h 857250"/>
                <a:gd name="connsiteX8" fmla="*/ 1721644 w 1809750"/>
                <a:gd name="connsiteY8" fmla="*/ 305633 h 857250"/>
                <a:gd name="connsiteX9" fmla="*/ 1726406 w 1809750"/>
                <a:gd name="connsiteY9" fmla="*/ 300871 h 857250"/>
                <a:gd name="connsiteX10" fmla="*/ 1721644 w 1809750"/>
                <a:gd name="connsiteY10" fmla="*/ 296108 h 857250"/>
                <a:gd name="connsiteX11" fmla="*/ 381476 w 1809750"/>
                <a:gd name="connsiteY11" fmla="*/ 603766 h 857250"/>
                <a:gd name="connsiteX12" fmla="*/ 454819 w 1809750"/>
                <a:gd name="connsiteY12" fmla="*/ 566618 h 857250"/>
                <a:gd name="connsiteX13" fmla="*/ 1654016 w 1809750"/>
                <a:gd name="connsiteY13" fmla="*/ 252293 h 857250"/>
                <a:gd name="connsiteX14" fmla="*/ 1671161 w 1809750"/>
                <a:gd name="connsiteY14" fmla="*/ 232291 h 857250"/>
                <a:gd name="connsiteX15" fmla="*/ 1650206 w 1809750"/>
                <a:gd name="connsiteY15" fmla="*/ 214193 h 857250"/>
                <a:gd name="connsiteX16" fmla="*/ 435769 w 1809750"/>
                <a:gd name="connsiteY16" fmla="*/ 532328 h 857250"/>
                <a:gd name="connsiteX17" fmla="*/ 104299 w 1809750"/>
                <a:gd name="connsiteY17" fmla="*/ 725686 h 857250"/>
                <a:gd name="connsiteX18" fmla="*/ 1428274 w 1809750"/>
                <a:gd name="connsiteY18" fmla="*/ 17026 h 857250"/>
                <a:gd name="connsiteX19" fmla="*/ 1431131 w 1809750"/>
                <a:gd name="connsiteY19" fmla="*/ 10358 h 857250"/>
                <a:gd name="connsiteX20" fmla="*/ 1424464 w 1809750"/>
                <a:gd name="connsiteY20" fmla="*/ 7501 h 857250"/>
                <a:gd name="connsiteX21" fmla="*/ 57626 w 1809750"/>
                <a:gd name="connsiteY21" fmla="*/ 759023 h 857250"/>
                <a:gd name="connsiteX22" fmla="*/ 9049 w 1809750"/>
                <a:gd name="connsiteY22" fmla="*/ 799028 h 857250"/>
                <a:gd name="connsiteX23" fmla="*/ 21431 w 1809750"/>
                <a:gd name="connsiteY23" fmla="*/ 812363 h 857250"/>
                <a:gd name="connsiteX24" fmla="*/ 7144 w 1809750"/>
                <a:gd name="connsiteY24" fmla="*/ 823793 h 857250"/>
                <a:gd name="connsiteX25" fmla="*/ 31909 w 1809750"/>
                <a:gd name="connsiteY25" fmla="*/ 852368 h 857250"/>
                <a:gd name="connsiteX26" fmla="*/ 327184 w 1809750"/>
                <a:gd name="connsiteY26" fmla="*/ 679013 h 857250"/>
                <a:gd name="connsiteX27" fmla="*/ 330994 w 1809750"/>
                <a:gd name="connsiteY27" fmla="*/ 681871 h 857250"/>
                <a:gd name="connsiteX28" fmla="*/ 332899 w 1809750"/>
                <a:gd name="connsiteY28" fmla="*/ 681871 h 857250"/>
                <a:gd name="connsiteX29" fmla="*/ 1805464 w 1809750"/>
                <a:gd name="connsiteY29" fmla="*/ 472321 h 857250"/>
                <a:gd name="connsiteX30" fmla="*/ 1810226 w 1809750"/>
                <a:gd name="connsiteY30" fmla="*/ 467558 h 857250"/>
                <a:gd name="connsiteX31" fmla="*/ 1806416 w 1809750"/>
                <a:gd name="connsiteY31" fmla="*/ 46374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857250">
                  <a:moveTo>
                    <a:pt x="1806416" y="463748"/>
                  </a:moveTo>
                  <a:cubicBezTo>
                    <a:pt x="1798796" y="463748"/>
                    <a:pt x="1060609" y="411361"/>
                    <a:pt x="423386" y="638056"/>
                  </a:cubicBezTo>
                  <a:cubicBezTo>
                    <a:pt x="428149" y="636151"/>
                    <a:pt x="432911" y="634246"/>
                    <a:pt x="437674" y="632341"/>
                  </a:cubicBezTo>
                  <a:cubicBezTo>
                    <a:pt x="691039" y="529471"/>
                    <a:pt x="1122521" y="420886"/>
                    <a:pt x="1751171" y="395168"/>
                  </a:cubicBezTo>
                  <a:cubicBezTo>
                    <a:pt x="1761649" y="395168"/>
                    <a:pt x="1770221" y="385643"/>
                    <a:pt x="1769269" y="375166"/>
                  </a:cubicBezTo>
                  <a:cubicBezTo>
                    <a:pt x="1769269" y="364688"/>
                    <a:pt x="1759744" y="356116"/>
                    <a:pt x="1749266" y="357068"/>
                  </a:cubicBezTo>
                  <a:cubicBezTo>
                    <a:pt x="1114901" y="383738"/>
                    <a:pt x="676751" y="494228"/>
                    <a:pt x="421481" y="598051"/>
                  </a:cubicBezTo>
                  <a:cubicBezTo>
                    <a:pt x="393859" y="609481"/>
                    <a:pt x="368141" y="619958"/>
                    <a:pt x="343376" y="631388"/>
                  </a:cubicBezTo>
                  <a:cubicBezTo>
                    <a:pt x="999649" y="316111"/>
                    <a:pt x="1713071" y="305633"/>
                    <a:pt x="1721644" y="305633"/>
                  </a:cubicBezTo>
                  <a:cubicBezTo>
                    <a:pt x="1724501" y="305633"/>
                    <a:pt x="1726406" y="303728"/>
                    <a:pt x="1726406" y="300871"/>
                  </a:cubicBezTo>
                  <a:cubicBezTo>
                    <a:pt x="1726406" y="298013"/>
                    <a:pt x="1724501" y="296108"/>
                    <a:pt x="1721644" y="296108"/>
                  </a:cubicBezTo>
                  <a:cubicBezTo>
                    <a:pt x="1713071" y="296108"/>
                    <a:pt x="1027271" y="306586"/>
                    <a:pt x="381476" y="603766"/>
                  </a:cubicBezTo>
                  <a:cubicBezTo>
                    <a:pt x="404336" y="591383"/>
                    <a:pt x="429101" y="579001"/>
                    <a:pt x="454819" y="566618"/>
                  </a:cubicBezTo>
                  <a:cubicBezTo>
                    <a:pt x="708184" y="443746"/>
                    <a:pt x="1073944" y="298013"/>
                    <a:pt x="1654016" y="252293"/>
                  </a:cubicBezTo>
                  <a:cubicBezTo>
                    <a:pt x="1664494" y="251341"/>
                    <a:pt x="1672114" y="242768"/>
                    <a:pt x="1671161" y="232291"/>
                  </a:cubicBezTo>
                  <a:cubicBezTo>
                    <a:pt x="1670209" y="221813"/>
                    <a:pt x="1660684" y="214193"/>
                    <a:pt x="1650206" y="214193"/>
                  </a:cubicBezTo>
                  <a:cubicBezTo>
                    <a:pt x="1062514" y="259913"/>
                    <a:pt x="691991" y="407551"/>
                    <a:pt x="435769" y="532328"/>
                  </a:cubicBezTo>
                  <a:cubicBezTo>
                    <a:pt x="284321" y="605671"/>
                    <a:pt x="174784" y="676156"/>
                    <a:pt x="104299" y="725686"/>
                  </a:cubicBezTo>
                  <a:cubicBezTo>
                    <a:pt x="620554" y="206573"/>
                    <a:pt x="1420654" y="19883"/>
                    <a:pt x="1428274" y="17026"/>
                  </a:cubicBezTo>
                  <a:cubicBezTo>
                    <a:pt x="1431131" y="16073"/>
                    <a:pt x="1432084" y="13216"/>
                    <a:pt x="1431131" y="10358"/>
                  </a:cubicBezTo>
                  <a:cubicBezTo>
                    <a:pt x="1430179" y="7501"/>
                    <a:pt x="1427321" y="6548"/>
                    <a:pt x="1424464" y="7501"/>
                  </a:cubicBezTo>
                  <a:cubicBezTo>
                    <a:pt x="1415891" y="11311"/>
                    <a:pt x="573881" y="207526"/>
                    <a:pt x="57626" y="759023"/>
                  </a:cubicBezTo>
                  <a:cubicBezTo>
                    <a:pt x="27146" y="782836"/>
                    <a:pt x="10954" y="797123"/>
                    <a:pt x="9049" y="799028"/>
                  </a:cubicBezTo>
                  <a:lnTo>
                    <a:pt x="21431" y="812363"/>
                  </a:lnTo>
                  <a:cubicBezTo>
                    <a:pt x="12859" y="819031"/>
                    <a:pt x="8096" y="822841"/>
                    <a:pt x="7144" y="823793"/>
                  </a:cubicBezTo>
                  <a:lnTo>
                    <a:pt x="31909" y="852368"/>
                  </a:lnTo>
                  <a:cubicBezTo>
                    <a:pt x="32861" y="851416"/>
                    <a:pt x="126206" y="772358"/>
                    <a:pt x="327184" y="679013"/>
                  </a:cubicBezTo>
                  <a:cubicBezTo>
                    <a:pt x="328136" y="680918"/>
                    <a:pt x="329089" y="681871"/>
                    <a:pt x="330994" y="681871"/>
                  </a:cubicBezTo>
                  <a:cubicBezTo>
                    <a:pt x="331946" y="681871"/>
                    <a:pt x="332899" y="681871"/>
                    <a:pt x="332899" y="681871"/>
                  </a:cubicBezTo>
                  <a:cubicBezTo>
                    <a:pt x="986314" y="414218"/>
                    <a:pt x="1797844" y="472321"/>
                    <a:pt x="1805464" y="472321"/>
                  </a:cubicBezTo>
                  <a:cubicBezTo>
                    <a:pt x="1808321" y="472321"/>
                    <a:pt x="1810226" y="470416"/>
                    <a:pt x="1810226" y="467558"/>
                  </a:cubicBezTo>
                  <a:cubicBezTo>
                    <a:pt x="1811179" y="465653"/>
                    <a:pt x="1808321" y="463748"/>
                    <a:pt x="1806416" y="463748"/>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Arial Unicode MS"/>
              </a:endParaRPr>
            </a:p>
          </p:txBody>
        </p:sp>
        <p:sp>
          <p:nvSpPr>
            <p:cNvPr id="163" name="Freeform: Shape 106">
              <a:extLst>
                <a:ext uri="{FF2B5EF4-FFF2-40B4-BE49-F238E27FC236}">
                  <a16:creationId xmlns:a16="http://schemas.microsoft.com/office/drawing/2014/main" xmlns="" id="{7A8D5DF7-E9AD-4F8C-BA87-80F46B940A9A}"/>
                </a:ext>
              </a:extLst>
            </p:cNvPr>
            <p:cNvSpPr/>
            <p:nvPr/>
          </p:nvSpPr>
          <p:spPr>
            <a:xfrm>
              <a:off x="4297199" y="2767117"/>
              <a:ext cx="1809750" cy="942975"/>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grpSp>
      <p:sp>
        <p:nvSpPr>
          <p:cNvPr id="4" name="Dikdörtgen 3"/>
          <p:cNvSpPr/>
          <p:nvPr/>
        </p:nvSpPr>
        <p:spPr>
          <a:xfrm>
            <a:off x="1255037" y="1234562"/>
            <a:ext cx="9085963" cy="584775"/>
          </a:xfrm>
          <a:prstGeom prst="rect">
            <a:avLst/>
          </a:prstGeom>
        </p:spPr>
        <p:txBody>
          <a:bodyPr wrap="square">
            <a:spAutoFit/>
          </a:bodyPr>
          <a:lstStyle/>
          <a:p>
            <a:r>
              <a:rPr lang="tr-TR" sz="1600" dirty="0">
                <a:solidFill>
                  <a:schemeClr val="tx2">
                    <a:lumMod val="25000"/>
                  </a:schemeClr>
                </a:solidFill>
                <a:latin typeface="Calibri" panose="020F0502020204030204" pitchFamily="34" charset="0"/>
                <a:cs typeface="Calibri" panose="020F0502020204030204" pitchFamily="34" charset="0"/>
              </a:rPr>
              <a:t>Resmî yazılarda esas unsuru teşkil eden ve muhatabın bilgilendirildiği kısım metindir. </a:t>
            </a:r>
          </a:p>
          <a:p>
            <a:r>
              <a:rPr lang="tr-TR" sz="1600" dirty="0">
                <a:solidFill>
                  <a:schemeClr val="tx2">
                    <a:lumMod val="25000"/>
                  </a:schemeClr>
                </a:solidFill>
                <a:latin typeface="Calibri" panose="020F0502020204030204" pitchFamily="34" charset="0"/>
                <a:cs typeface="Calibri" panose="020F0502020204030204" pitchFamily="34" charset="0"/>
              </a:rPr>
              <a:t>Metin, aşağıdaki hususlar dikkate alınarak hazırlanmalıdır: </a:t>
            </a:r>
          </a:p>
        </p:txBody>
      </p:sp>
      <p:sp>
        <p:nvSpPr>
          <p:cNvPr id="164" name="Dikdörtgen 163"/>
          <p:cNvSpPr/>
          <p:nvPr/>
        </p:nvSpPr>
        <p:spPr>
          <a:xfrm>
            <a:off x="1356116" y="2113999"/>
            <a:ext cx="8377860" cy="338554"/>
          </a:xfrm>
          <a:prstGeom prst="rect">
            <a:avLst/>
          </a:prstGeom>
        </p:spPr>
        <p:txBody>
          <a:bodyPr wrap="square">
            <a:spAutoFit/>
          </a:bodyPr>
          <a:lstStyle/>
          <a:p>
            <a:pPr defTabSz="914286"/>
            <a:r>
              <a:rPr lang="tr-TR" sz="1600" dirty="0">
                <a:solidFill>
                  <a:schemeClr val="accent2">
                    <a:lumMod val="75000"/>
                  </a:schemeClr>
                </a:solidFill>
                <a:latin typeface="Calibri" panose="020F0502020204030204" pitchFamily="34" charset="0"/>
                <a:cs typeface="Calibri" panose="020F0502020204030204" pitchFamily="34" charset="0"/>
              </a:rPr>
              <a:t>Açık, anlaşılabilir, kısa ve olabildiğince öz anlatım benimsenmeli</a:t>
            </a:r>
            <a:endParaRPr lang="ko-KR" altLang="en-US" sz="1600" dirty="0">
              <a:solidFill>
                <a:schemeClr val="accent2">
                  <a:lumMod val="75000"/>
                </a:schemeClr>
              </a:solidFill>
              <a:latin typeface="Calibri" panose="020F0502020204030204" pitchFamily="34" charset="0"/>
              <a:ea typeface="Arial Unicode MS"/>
              <a:cs typeface="Calibri" panose="020F0502020204030204" pitchFamily="34" charset="0"/>
            </a:endParaRPr>
          </a:p>
        </p:txBody>
      </p:sp>
      <p:sp>
        <p:nvSpPr>
          <p:cNvPr id="166" name="Dikdörtgen 165"/>
          <p:cNvSpPr/>
          <p:nvPr/>
        </p:nvSpPr>
        <p:spPr>
          <a:xfrm>
            <a:off x="1960705" y="2709885"/>
            <a:ext cx="4196342" cy="338554"/>
          </a:xfrm>
          <a:prstGeom prst="rect">
            <a:avLst/>
          </a:prstGeom>
        </p:spPr>
        <p:txBody>
          <a:bodyPr wrap="non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Herkesçe bilinen Türkçe kelimeler tercih edilmeli</a:t>
            </a:r>
          </a:p>
        </p:txBody>
      </p:sp>
      <p:sp>
        <p:nvSpPr>
          <p:cNvPr id="169" name="Dikdörtgen 168"/>
          <p:cNvSpPr/>
          <p:nvPr/>
        </p:nvSpPr>
        <p:spPr>
          <a:xfrm>
            <a:off x="2236664" y="3314249"/>
            <a:ext cx="9850801" cy="338554"/>
          </a:xfrm>
          <a:prstGeom prst="rect">
            <a:avLst/>
          </a:prstGeom>
        </p:spPr>
        <p:txBody>
          <a:bodyPr wrap="square">
            <a:spAutoFit/>
          </a:bodyPr>
          <a:lstStyle/>
          <a:p>
            <a:pPr algn="just"/>
            <a:r>
              <a:rPr lang="tr-TR" sz="1600" dirty="0">
                <a:solidFill>
                  <a:schemeClr val="accent2">
                    <a:lumMod val="75000"/>
                  </a:schemeClr>
                </a:solidFill>
                <a:latin typeface="Calibri" panose="020F0502020204030204" pitchFamily="34" charset="0"/>
                <a:cs typeface="Calibri" panose="020F0502020204030204" pitchFamily="34" charset="0"/>
              </a:rPr>
              <a:t>Türkçe dil bilgisi ve yazım kurallarına uygunluk sağlanmalı (Türk Dil Kurumu Sözlüğü ve Yazım Kılavuzu dikkate alınmalı)</a:t>
            </a:r>
            <a:endParaRPr lang="tr-TR" dirty="0">
              <a:solidFill>
                <a:prstClr val="black"/>
              </a:solidFill>
            </a:endParaRPr>
          </a:p>
        </p:txBody>
      </p:sp>
      <p:sp>
        <p:nvSpPr>
          <p:cNvPr id="171" name="Dikdörtgen 170"/>
          <p:cNvSpPr/>
          <p:nvPr/>
        </p:nvSpPr>
        <p:spPr>
          <a:xfrm>
            <a:off x="2210999" y="3972589"/>
            <a:ext cx="8657383" cy="338554"/>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Sebep-sonuç ilişkisi oluşturulmalı (belgeyi imzalayacak yetkili makam veya makamlar ikna edilebilmeli)</a:t>
            </a:r>
          </a:p>
        </p:txBody>
      </p:sp>
      <p:sp>
        <p:nvSpPr>
          <p:cNvPr id="180" name="Dikdörtgen 179"/>
          <p:cNvSpPr/>
          <p:nvPr/>
        </p:nvSpPr>
        <p:spPr>
          <a:xfrm>
            <a:off x="2048680" y="4560106"/>
            <a:ext cx="10282659" cy="584775"/>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Cümle sonları </a:t>
            </a:r>
            <a:r>
              <a:rPr lang="tr-TR" sz="1600" dirty="0" err="1">
                <a:solidFill>
                  <a:schemeClr val="accent2">
                    <a:lumMod val="75000"/>
                  </a:schemeClr>
                </a:solidFill>
                <a:latin typeface="Calibri" panose="020F0502020204030204" pitchFamily="34" charset="0"/>
                <a:cs typeface="Calibri" panose="020F0502020204030204" pitchFamily="34" charset="0"/>
              </a:rPr>
              <a:t>sürerlik</a:t>
            </a:r>
            <a:r>
              <a:rPr lang="tr-TR" sz="1600" dirty="0">
                <a:solidFill>
                  <a:schemeClr val="accent2">
                    <a:lumMod val="75000"/>
                  </a:schemeClr>
                </a:solidFill>
                <a:latin typeface="Calibri" panose="020F0502020204030204" pitchFamily="34" charset="0"/>
                <a:cs typeface="Calibri" panose="020F0502020204030204" pitchFamily="34" charset="0"/>
              </a:rPr>
              <a:t>, kesinlik, güçlü olasılık anlamı veren -</a:t>
            </a:r>
            <a:r>
              <a:rPr lang="tr-TR" sz="1600" dirty="0" err="1">
                <a:solidFill>
                  <a:schemeClr val="accent2">
                    <a:lumMod val="75000"/>
                  </a:schemeClr>
                </a:solidFill>
                <a:latin typeface="Calibri" panose="020F0502020204030204" pitchFamily="34" charset="0"/>
                <a:cs typeface="Calibri" panose="020F0502020204030204" pitchFamily="34" charset="0"/>
              </a:rPr>
              <a:t>dır</a:t>
            </a:r>
            <a:r>
              <a:rPr lang="tr-TR" sz="1600" dirty="0">
                <a:solidFill>
                  <a:schemeClr val="accent2">
                    <a:lumMod val="75000"/>
                  </a:schemeClr>
                </a:solidFill>
                <a:latin typeface="Calibri" panose="020F0502020204030204" pitchFamily="34" charset="0"/>
                <a:cs typeface="Calibri" panose="020F0502020204030204" pitchFamily="34" charset="0"/>
              </a:rPr>
              <a:t>/-</a:t>
            </a:r>
            <a:r>
              <a:rPr lang="tr-TR" sz="1600" dirty="0" err="1">
                <a:solidFill>
                  <a:schemeClr val="accent2">
                    <a:lumMod val="75000"/>
                  </a:schemeClr>
                </a:solidFill>
                <a:latin typeface="Calibri" panose="020F0502020204030204" pitchFamily="34" charset="0"/>
                <a:cs typeface="Calibri" panose="020F0502020204030204" pitchFamily="34" charset="0"/>
              </a:rPr>
              <a:t>dir</a:t>
            </a:r>
            <a:r>
              <a:rPr lang="tr-TR" sz="1600" dirty="0">
                <a:solidFill>
                  <a:schemeClr val="accent2">
                    <a:lumMod val="75000"/>
                  </a:schemeClr>
                </a:solidFill>
                <a:latin typeface="Calibri" panose="020F0502020204030204" pitchFamily="34" charset="0"/>
                <a:cs typeface="Calibri" panose="020F0502020204030204" pitchFamily="34" charset="0"/>
              </a:rPr>
              <a:t>/-dur/-dür/-tır/-tir/-tur/-tür </a:t>
            </a:r>
            <a:r>
              <a:rPr lang="tr-TR" sz="1600" b="1" dirty="0">
                <a:solidFill>
                  <a:schemeClr val="accent2">
                    <a:lumMod val="75000"/>
                  </a:schemeClr>
                </a:solidFill>
                <a:latin typeface="Calibri" panose="020F0502020204030204" pitchFamily="34" charset="0"/>
                <a:cs typeface="Calibri" panose="020F0502020204030204" pitchFamily="34" charset="0"/>
              </a:rPr>
              <a:t>(koşaç)</a:t>
            </a:r>
            <a:r>
              <a:rPr lang="tr-TR" sz="1600" dirty="0">
                <a:solidFill>
                  <a:schemeClr val="accent2">
                    <a:lumMod val="75000"/>
                  </a:schemeClr>
                </a:solidFill>
                <a:latin typeface="Calibri" panose="020F0502020204030204" pitchFamily="34" charset="0"/>
                <a:cs typeface="Calibri" panose="020F0502020204030204" pitchFamily="34" charset="0"/>
              </a:rPr>
              <a:t>  eklerinden uygun olanı ile bitirilmelidir. Böylelikle kurumsal bir ifade sağlanmış olacaktır.</a:t>
            </a:r>
          </a:p>
        </p:txBody>
      </p:sp>
      <p:cxnSp>
        <p:nvCxnSpPr>
          <p:cNvPr id="182" name="Straight Connector 49">
            <a:extLst>
              <a:ext uri="{FF2B5EF4-FFF2-40B4-BE49-F238E27FC236}">
                <a16:creationId xmlns:a16="http://schemas.microsoft.com/office/drawing/2014/main" xmlns="" id="{067E442E-37A5-43C7-9806-04D7798013FF}"/>
              </a:ext>
            </a:extLst>
          </p:cNvPr>
          <p:cNvCxnSpPr>
            <a:cxnSpLocks/>
          </p:cNvCxnSpPr>
          <p:nvPr/>
        </p:nvCxnSpPr>
        <p:spPr>
          <a:xfrm flipV="1">
            <a:off x="2048680" y="5339439"/>
            <a:ext cx="9977857" cy="14627"/>
          </a:xfrm>
          <a:prstGeom prst="line">
            <a:avLst/>
          </a:prstGeom>
          <a:noFill/>
          <a:ln w="25400" cap="flat" cmpd="sng" algn="ctr">
            <a:solidFill>
              <a:sysClr val="window" lastClr="FFFFFF"/>
            </a:solidFill>
            <a:prstDash val="solid"/>
            <a:miter lim="800000"/>
            <a:tailEnd type="oval"/>
          </a:ln>
          <a:effectLst/>
        </p:spPr>
      </p:cxnSp>
      <p:pic>
        <p:nvPicPr>
          <p:cNvPr id="192" name="Picture 2"/>
          <p:cNvPicPr>
            <a:picLocks noChangeAspect="1" noChangeArrowheads="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925" t="6078" r="2536" b="-5305"/>
          <a:stretch/>
        </p:blipFill>
        <p:spPr bwMode="auto">
          <a:xfrm>
            <a:off x="8680498" y="5559172"/>
            <a:ext cx="3355446" cy="125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3" name="Straight Connector 49">
            <a:extLst>
              <a:ext uri="{FF2B5EF4-FFF2-40B4-BE49-F238E27FC236}">
                <a16:creationId xmlns:a16="http://schemas.microsoft.com/office/drawing/2014/main" xmlns="" id="{067E442E-37A5-43C7-9806-04D7798013FF}"/>
              </a:ext>
            </a:extLst>
          </p:cNvPr>
          <p:cNvCxnSpPr>
            <a:cxnSpLocks/>
          </p:cNvCxnSpPr>
          <p:nvPr/>
        </p:nvCxnSpPr>
        <p:spPr>
          <a:xfrm flipV="1">
            <a:off x="1557835" y="6291943"/>
            <a:ext cx="9977857" cy="14627"/>
          </a:xfrm>
          <a:prstGeom prst="line">
            <a:avLst/>
          </a:prstGeom>
          <a:noFill/>
          <a:ln w="25400" cap="flat" cmpd="sng" algn="ctr">
            <a:solidFill>
              <a:sysClr val="window" lastClr="FFFFFF"/>
            </a:solidFill>
            <a:prstDash val="solid"/>
            <a:miter lim="800000"/>
            <a:tailEnd type="oval"/>
          </a:ln>
          <a:effectLst/>
        </p:spPr>
      </p:cxnSp>
      <p:sp>
        <p:nvSpPr>
          <p:cNvPr id="194" name="Dikdörtgen 193"/>
          <p:cNvSpPr/>
          <p:nvPr/>
        </p:nvSpPr>
        <p:spPr>
          <a:xfrm>
            <a:off x="1515863" y="5739500"/>
            <a:ext cx="10049556" cy="584775"/>
          </a:xfrm>
          <a:prstGeom prst="rect">
            <a:avLst/>
          </a:prstGeom>
        </p:spPr>
        <p:txBody>
          <a:bodyPr wrap="square">
            <a:spAutoFit/>
          </a:bodyPr>
          <a:lstStyle/>
          <a:p>
            <a:pPr algn="just"/>
            <a:r>
              <a:rPr lang="tr-TR" sz="1600" dirty="0">
                <a:solidFill>
                  <a:srgbClr val="C00000"/>
                </a:solidFill>
                <a:latin typeface="Calibri" panose="020F0502020204030204" pitchFamily="34" charset="0"/>
                <a:cs typeface="Calibri" panose="020F0502020204030204" pitchFamily="34" charset="0"/>
              </a:rPr>
              <a:t>Metnin son kısmında yer alacak arz veya rica ibaresinden dolayı metnin son ifadesi “Arz ederim.” veya “Rica ederim.” şeklinde olmalıdır.</a:t>
            </a:r>
          </a:p>
        </p:txBody>
      </p:sp>
    </p:spTree>
    <p:extLst>
      <p:ext uri="{BB962C8B-B14F-4D97-AF65-F5344CB8AC3E}">
        <p14:creationId xmlns:p14="http://schemas.microsoft.com/office/powerpoint/2010/main" val="3901096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wipe(left)">
                                      <p:cBhvr>
                                        <p:cTn id="15" dur="500"/>
                                        <p:tgtEl>
                                          <p:spTgt spid="166"/>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left)">
                                      <p:cBhvr>
                                        <p:cTn id="39" dur="500"/>
                                        <p:tgtEl>
                                          <p:spTgt spid="18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left)">
                                      <p:cBhvr>
                                        <p:cTn id="42" dur="500"/>
                                        <p:tgtEl>
                                          <p:spTgt spid="180"/>
                                        </p:tgtEl>
                                      </p:cBhvr>
                                    </p:animEffect>
                                  </p:childTnLst>
                                </p:cTn>
                              </p:par>
                              <p:par>
                                <p:cTn id="43" presetID="22" presetClass="entr" presetSubtype="1"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animEffect transition="in" filter="wipe(up)">
                                      <p:cBhvr>
                                        <p:cTn id="45" dur="500"/>
                                        <p:tgtEl>
                                          <p:spTgt spid="19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92"/>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wipe(left)">
                                      <p:cBhvr>
                                        <p:cTn id="52" dur="500"/>
                                        <p:tgtEl>
                                          <p:spTgt spid="1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wipe(left)">
                                      <p:cBhvr>
                                        <p:cTn id="5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169" grpId="0"/>
      <p:bldP spid="171" grpId="0"/>
      <p:bldP spid="180" grpId="0"/>
      <p:bldP spid="19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165" name="Dikdörtgen 164">
            <a:extLst>
              <a:ext uri="{FF2B5EF4-FFF2-40B4-BE49-F238E27FC236}">
                <a16:creationId xmlns:a16="http://schemas.microsoft.com/office/drawing/2014/main" xmlns="" id="{BEA76912-F015-4548-9884-9B36E46AD07C}"/>
              </a:ext>
            </a:extLst>
          </p:cNvPr>
          <p:cNvSpPr/>
          <p:nvPr/>
        </p:nvSpPr>
        <p:spPr>
          <a:xfrm>
            <a:off x="357139" y="1409193"/>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İlgi Gösterimi</a:t>
            </a:r>
          </a:p>
        </p:txBody>
      </p:sp>
      <p:sp>
        <p:nvSpPr>
          <p:cNvPr id="167" name="Dikdörtgen 166"/>
          <p:cNvSpPr/>
          <p:nvPr/>
        </p:nvSpPr>
        <p:spPr>
          <a:xfrm>
            <a:off x="473169"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tek ise: </a:t>
            </a:r>
          </a:p>
          <a:p>
            <a:pPr algn="just"/>
            <a:endParaRPr lang="tr-TR" sz="1600" dirty="0">
              <a:solidFill>
                <a:prstClr val="black"/>
              </a:solidFill>
            </a:endParaRPr>
          </a:p>
          <a:p>
            <a:pPr algn="just"/>
            <a:r>
              <a:rPr lang="tr-TR" sz="1600" dirty="0" err="1">
                <a:solidFill>
                  <a:prstClr val="black"/>
                </a:solidFill>
              </a:rPr>
              <a:t>İlgi’de</a:t>
            </a:r>
            <a:r>
              <a:rPr lang="tr-TR" sz="1600" dirty="0">
                <a:solidFill>
                  <a:prstClr val="black"/>
                </a:solidFill>
              </a:rPr>
              <a:t> kayıtlı yazı</a:t>
            </a:r>
          </a:p>
          <a:p>
            <a:pPr algn="just"/>
            <a:r>
              <a:rPr lang="tr-TR" sz="1600" dirty="0">
                <a:solidFill>
                  <a:prstClr val="black"/>
                </a:solidFill>
              </a:rPr>
              <a:t>İlgi yazı</a:t>
            </a:r>
          </a:p>
        </p:txBody>
      </p:sp>
      <p:sp>
        <p:nvSpPr>
          <p:cNvPr id="168" name="Dikdörtgen 167"/>
          <p:cNvSpPr/>
          <p:nvPr/>
        </p:nvSpPr>
        <p:spPr>
          <a:xfrm>
            <a:off x="434990"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İlgi (a)’da kayıtlı yazı </a:t>
            </a:r>
          </a:p>
          <a:p>
            <a:pPr marL="285750" indent="-285750" algn="just">
              <a:buFont typeface="Wingdings" panose="05000000000000000000" pitchFamily="2" charset="2"/>
              <a:buChar char="q"/>
            </a:pPr>
            <a:r>
              <a:rPr lang="es-ES" sz="1600" dirty="0">
                <a:solidFill>
                  <a:prstClr val="black"/>
                </a:solidFill>
              </a:rPr>
              <a:t>İlgi (a) ve (b)’de kayıtlı yazı </a:t>
            </a:r>
          </a:p>
          <a:p>
            <a:pPr marL="285750" indent="-285750" algn="just">
              <a:buFont typeface="Wingdings" panose="05000000000000000000" pitchFamily="2" charset="2"/>
              <a:buChar char="q"/>
            </a:pPr>
            <a:r>
              <a:rPr lang="tr-TR" sz="1600" dirty="0">
                <a:solidFill>
                  <a:prstClr val="black"/>
                </a:solidFill>
              </a:rPr>
              <a:t>İlgi (b-ç-e)’de kayıtlı yazı</a:t>
            </a:r>
          </a:p>
        </p:txBody>
      </p:sp>
      <p:sp>
        <p:nvSpPr>
          <p:cNvPr id="170" name="Dikdörtgen 169"/>
          <p:cNvSpPr/>
          <p:nvPr/>
        </p:nvSpPr>
        <p:spPr>
          <a:xfrm>
            <a:off x="473169" y="5516898"/>
            <a:ext cx="537395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Kurumumuza İlgi (a)’da kayıtlı yazıyla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10" name="Dikdörtgen 9"/>
          <p:cNvSpPr/>
          <p:nvPr/>
        </p:nvSpPr>
        <p:spPr>
          <a:xfrm>
            <a:off x="6642996"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tek ise: </a:t>
            </a:r>
          </a:p>
          <a:p>
            <a:pPr algn="just"/>
            <a:endParaRPr lang="tr-TR" sz="1600" dirty="0">
              <a:solidFill>
                <a:prstClr val="black"/>
              </a:solidFill>
            </a:endParaRPr>
          </a:p>
          <a:p>
            <a:pPr marL="285750" indent="-285750" algn="just">
              <a:buFont typeface="Wingdings" panose="05000000000000000000" pitchFamily="2" charset="2"/>
              <a:buChar char="q"/>
            </a:pPr>
            <a:r>
              <a:rPr lang="tr-TR" sz="1600" dirty="0">
                <a:solidFill>
                  <a:prstClr val="black"/>
                </a:solidFill>
              </a:rPr>
              <a:t>Ekli liste </a:t>
            </a:r>
          </a:p>
          <a:p>
            <a:pPr marL="285750" indent="-285750" algn="just">
              <a:buFont typeface="Wingdings" panose="05000000000000000000" pitchFamily="2" charset="2"/>
              <a:buChar char="q"/>
            </a:pPr>
            <a:r>
              <a:rPr lang="tr-TR" sz="1600" dirty="0" err="1">
                <a:solidFill>
                  <a:prstClr val="black"/>
                </a:solidFill>
              </a:rPr>
              <a:t>Ek’te</a:t>
            </a:r>
            <a:r>
              <a:rPr lang="tr-TR" sz="1600" dirty="0">
                <a:solidFill>
                  <a:prstClr val="black"/>
                </a:solidFill>
              </a:rPr>
              <a:t> yer alan</a:t>
            </a:r>
          </a:p>
        </p:txBody>
      </p:sp>
      <p:sp>
        <p:nvSpPr>
          <p:cNvPr id="11" name="Dikdörtgen 10"/>
          <p:cNvSpPr/>
          <p:nvPr/>
        </p:nvSpPr>
        <p:spPr>
          <a:xfrm>
            <a:off x="6642996"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Ek-1’de belirtilen </a:t>
            </a:r>
          </a:p>
          <a:p>
            <a:pPr marL="285750" indent="-285750" algn="just">
              <a:buFont typeface="Wingdings" panose="05000000000000000000" pitchFamily="2" charset="2"/>
              <a:buChar char="q"/>
            </a:pPr>
            <a:r>
              <a:rPr lang="tr-TR" sz="1600" dirty="0">
                <a:solidFill>
                  <a:prstClr val="black"/>
                </a:solidFill>
              </a:rPr>
              <a:t>Ek-1, 2 ve 3’te yer alan listelerde</a:t>
            </a:r>
          </a:p>
        </p:txBody>
      </p:sp>
      <p:sp>
        <p:nvSpPr>
          <p:cNvPr id="12" name="Dikdörtgen 11">
            <a:extLst>
              <a:ext uri="{FF2B5EF4-FFF2-40B4-BE49-F238E27FC236}">
                <a16:creationId xmlns:a16="http://schemas.microsoft.com/office/drawing/2014/main" xmlns="" id="{BEA76912-F015-4548-9884-9B36E46AD07C}"/>
              </a:ext>
            </a:extLst>
          </p:cNvPr>
          <p:cNvSpPr/>
          <p:nvPr/>
        </p:nvSpPr>
        <p:spPr>
          <a:xfrm>
            <a:off x="6498240" y="1409192"/>
            <a:ext cx="4692672"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Ek Gösterimi</a:t>
            </a:r>
          </a:p>
        </p:txBody>
      </p:sp>
      <p:sp>
        <p:nvSpPr>
          <p:cNvPr id="13" name="Dikdörtgen 12"/>
          <p:cNvSpPr/>
          <p:nvPr/>
        </p:nvSpPr>
        <p:spPr>
          <a:xfrm>
            <a:off x="6654820" y="5516898"/>
            <a:ext cx="524209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İlgi (b)’de kayıtlı yazıyla kurumumuza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4" name="Metin kutusu 3"/>
          <p:cNvSpPr txBox="1"/>
          <p:nvPr/>
        </p:nvSpPr>
        <p:spPr>
          <a:xfrm>
            <a:off x="434990" y="5144411"/>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sp>
        <p:nvSpPr>
          <p:cNvPr id="14" name="Metin kutusu 13"/>
          <p:cNvSpPr txBox="1"/>
          <p:nvPr/>
        </p:nvSpPr>
        <p:spPr>
          <a:xfrm>
            <a:off x="6568060" y="5144410"/>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pic>
        <p:nvPicPr>
          <p:cNvPr id="15" name="Resim 14"/>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1553542422"/>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Dikdörtgen 9">
            <a:extLst>
              <a:ext uri="{FF2B5EF4-FFF2-40B4-BE49-F238E27FC236}">
                <a16:creationId xmlns:a16="http://schemas.microsoft.com/office/drawing/2014/main" xmlns="" id="{BEA76912-F015-4548-9884-9B36E46AD07C}"/>
              </a:ext>
            </a:extLst>
          </p:cNvPr>
          <p:cNvSpPr/>
          <p:nvPr/>
        </p:nvSpPr>
        <p:spPr>
          <a:xfrm>
            <a:off x="2051152" y="1076576"/>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chemeClr val="accent5">
                    <a:lumMod val="50000"/>
                  </a:schemeClr>
                </a:solidFill>
              </a:rPr>
              <a:t>Gereği ve Bilgi İfadelerinin Kullanımı </a:t>
            </a:r>
          </a:p>
        </p:txBody>
      </p:sp>
      <p:sp>
        <p:nvSpPr>
          <p:cNvPr id="7" name="Dikdörtgen 6"/>
          <p:cNvSpPr/>
          <p:nvPr/>
        </p:nvSpPr>
        <p:spPr>
          <a:xfrm>
            <a:off x="0" y="36187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graphicFrame>
        <p:nvGraphicFramePr>
          <p:cNvPr id="14" name="Tablo 13"/>
          <p:cNvGraphicFramePr>
            <a:graphicFrameLocks noGrp="1"/>
          </p:cNvGraphicFramePr>
          <p:nvPr>
            <p:extLst>
              <p:ext uri="{D42A27DB-BD31-4B8C-83A1-F6EECF244321}">
                <p14:modId xmlns:p14="http://schemas.microsoft.com/office/powerpoint/2010/main" val="2132079351"/>
              </p:ext>
            </p:extLst>
          </p:nvPr>
        </p:nvGraphicFramePr>
        <p:xfrm>
          <a:off x="2256334" y="1958194"/>
          <a:ext cx="6725448" cy="4522756"/>
        </p:xfrm>
        <a:graphic>
          <a:graphicData uri="http://schemas.openxmlformats.org/drawingml/2006/table">
            <a:tbl>
              <a:tblPr firstRow="1" bandRow="1" bandCol="1"/>
              <a:tblGrid>
                <a:gridCol w="3362724">
                  <a:extLst>
                    <a:ext uri="{9D8B030D-6E8A-4147-A177-3AD203B41FA5}">
                      <a16:colId xmlns:a16="http://schemas.microsoft.com/office/drawing/2014/main" xmlns="" val="20000"/>
                    </a:ext>
                  </a:extLst>
                </a:gridCol>
                <a:gridCol w="3362724">
                  <a:extLst>
                    <a:ext uri="{9D8B030D-6E8A-4147-A177-3AD203B41FA5}">
                      <a16:colId xmlns:a16="http://schemas.microsoft.com/office/drawing/2014/main" xmlns="" val="20001"/>
                    </a:ext>
                  </a:extLst>
                </a:gridCol>
              </a:tblGrid>
              <a:tr h="67649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cap="none" spc="0" baseline="0" dirty="0">
                          <a:ln>
                            <a:noFill/>
                          </a:ln>
                          <a:solidFill>
                            <a:schemeClr val="accent5">
                              <a:lumMod val="50000"/>
                            </a:schemeClr>
                          </a:solidFill>
                          <a:effectLst/>
                          <a:latin typeface="Times New Roman" panose="02020603050405020304" pitchFamily="18" charset="0"/>
                          <a:cs typeface="Times New Roman" panose="02020603050405020304" pitchFamily="18" charset="0"/>
                        </a:rPr>
                        <a:t>Bilgilerini ve 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cap="none" spc="0" baseline="0" dirty="0">
                          <a:ln>
                            <a:noFill/>
                          </a:ln>
                          <a:solidFill>
                            <a:schemeClr val="tx1"/>
                          </a:solidFill>
                          <a:effectLst/>
                          <a:latin typeface="Times New Roman" panose="02020603050405020304" pitchFamily="18" charset="0"/>
                          <a:cs typeface="Times New Roman" panose="02020603050405020304" pitchFamily="18" charset="0"/>
                        </a:rPr>
                        <a:t>Hiyerarşi Yönünden Alt İdare veya Birimle Yapılan Yazışma</a:t>
                      </a:r>
                    </a:p>
                    <a:p>
                      <a:pPr algn="ct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6673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Bilgilerini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66735">
                <a:tc>
                  <a:txBody>
                    <a:body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Gereğini 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ve Aynı Düzeydeki İdare veya Birimle Yapılan Yazışma</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 ve gereğini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ve gereğini arz/rica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Aynı ve Alt Düzeydeki İdare veya Birimle Yapılan Yazışma</a:t>
                      </a:r>
                    </a:p>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Gereğini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pic>
        <p:nvPicPr>
          <p:cNvPr id="8" name="Resim 7"/>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2813487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243215" y="104503"/>
            <a:ext cx="9705703" cy="6648993"/>
          </a:xfrm>
          <a:prstGeom prst="rect">
            <a:avLst/>
          </a:prstGeom>
        </p:spPr>
      </p:pic>
    </p:spTree>
    <p:extLst>
      <p:ext uri="{BB962C8B-B14F-4D97-AF65-F5344CB8AC3E}">
        <p14:creationId xmlns:p14="http://schemas.microsoft.com/office/powerpoint/2010/main" val="28679470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397726" y="116706"/>
            <a:ext cx="9431383" cy="6741394"/>
          </a:xfrm>
          <a:prstGeom prst="rect">
            <a:avLst/>
          </a:prstGeom>
        </p:spPr>
      </p:pic>
    </p:spTree>
    <p:extLst>
      <p:ext uri="{BB962C8B-B14F-4D97-AF65-F5344CB8AC3E}">
        <p14:creationId xmlns:p14="http://schemas.microsoft.com/office/powerpoint/2010/main" val="21286240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0" name="Group 2">
            <a:extLst>
              <a:ext uri="{FF2B5EF4-FFF2-40B4-BE49-F238E27FC236}">
                <a16:creationId xmlns:a16="http://schemas.microsoft.com/office/drawing/2014/main" xmlns="" id="{3D03B308-AC9F-4968-9059-5C4BD16CFEE8}"/>
              </a:ext>
            </a:extLst>
          </p:cNvPr>
          <p:cNvGrpSpPr/>
          <p:nvPr/>
        </p:nvGrpSpPr>
        <p:grpSpPr>
          <a:xfrm>
            <a:off x="232324" y="3634819"/>
            <a:ext cx="2075450" cy="2034458"/>
            <a:chOff x="1510528" y="1366070"/>
            <a:chExt cx="3431329" cy="3431329"/>
          </a:xfrm>
          <a:effectLst>
            <a:outerShdw blurRad="50800" dist="38100" dir="2700000" algn="tl" rotWithShape="0">
              <a:prstClr val="black">
                <a:alpha val="40000"/>
              </a:prstClr>
            </a:outerShdw>
          </a:effectLst>
        </p:grpSpPr>
        <p:sp>
          <p:nvSpPr>
            <p:cNvPr id="11" name="Freeform: Shape 25">
              <a:extLst>
                <a:ext uri="{FF2B5EF4-FFF2-40B4-BE49-F238E27FC236}">
                  <a16:creationId xmlns:a16="http://schemas.microsoft.com/office/drawing/2014/main" xmlns="" id="{49709B60-FE59-4981-8D4B-14C5DD603CC4}"/>
                </a:ext>
              </a:extLst>
            </p:cNvPr>
            <p:cNvSpPr/>
            <p:nvPr/>
          </p:nvSpPr>
          <p:spPr>
            <a:xfrm>
              <a:off x="1510528" y="1366070"/>
              <a:ext cx="3431329" cy="3431329"/>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0680C3">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sp>
          <p:nvSpPr>
            <p:cNvPr id="12" name="Freeform: Shape 26">
              <a:extLst>
                <a:ext uri="{FF2B5EF4-FFF2-40B4-BE49-F238E27FC236}">
                  <a16:creationId xmlns:a16="http://schemas.microsoft.com/office/drawing/2014/main" xmlns="" id="{9085A5EF-FD0C-4223-BDC5-E3A714361258}"/>
                </a:ext>
              </a:extLst>
            </p:cNvPr>
            <p:cNvSpPr>
              <a:spLocks noChangeAspect="1"/>
            </p:cNvSpPr>
            <p:nvPr/>
          </p:nvSpPr>
          <p:spPr>
            <a:xfrm>
              <a:off x="1529854" y="1388027"/>
              <a:ext cx="3411797" cy="3337560"/>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0680C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grpSp>
      <p:sp>
        <p:nvSpPr>
          <p:cNvPr id="25" name="Freeform: Shape 49">
            <a:extLst>
              <a:ext uri="{FF2B5EF4-FFF2-40B4-BE49-F238E27FC236}">
                <a16:creationId xmlns:a16="http://schemas.microsoft.com/office/drawing/2014/main" xmlns="" id="{A96292BA-B17F-4EB9-82C5-31C1BE82276B}"/>
              </a:ext>
            </a:extLst>
          </p:cNvPr>
          <p:cNvSpPr/>
          <p:nvPr/>
        </p:nvSpPr>
        <p:spPr>
          <a:xfrm>
            <a:off x="-30113" y="3887664"/>
            <a:ext cx="4973933" cy="2998884"/>
          </a:xfrm>
          <a:custGeom>
            <a:avLst/>
            <a:gdLst>
              <a:gd name="connsiteX0" fmla="*/ 3730026 w 8250226"/>
              <a:gd name="connsiteY0" fmla="*/ 1908809 h 4805599"/>
              <a:gd name="connsiteX1" fmla="*/ 4016728 w 8250226"/>
              <a:gd name="connsiteY1" fmla="*/ 2000249 h 4805599"/>
              <a:gd name="connsiteX2" fmla="*/ 4061495 w 8250226"/>
              <a:gd name="connsiteY2" fmla="*/ 2121217 h 4805599"/>
              <a:gd name="connsiteX3" fmla="*/ 3408080 w 8250226"/>
              <a:gd name="connsiteY3" fmla="*/ 2526029 h 4805599"/>
              <a:gd name="connsiteX4" fmla="*/ 3236569 w 8250226"/>
              <a:gd name="connsiteY4" fmla="*/ 2566330 h 4805599"/>
              <a:gd name="connsiteX5" fmla="*/ 3234726 w 8250226"/>
              <a:gd name="connsiteY5" fmla="*/ 2567940 h 4805599"/>
              <a:gd name="connsiteX6" fmla="*/ 2116491 w 8250226"/>
              <a:gd name="connsiteY6" fmla="*/ 2750820 h 4805599"/>
              <a:gd name="connsiteX7" fmla="*/ 1531656 w 8250226"/>
              <a:gd name="connsiteY7" fmla="*/ 2836545 h 4805599"/>
              <a:gd name="connsiteX8" fmla="*/ 1529794 w 8250226"/>
              <a:gd name="connsiteY8" fmla="*/ 2835750 h 4805599"/>
              <a:gd name="connsiteX9" fmla="*/ 1284527 w 8250226"/>
              <a:gd name="connsiteY9" fmla="*/ 2878291 h 4805599"/>
              <a:gd name="connsiteX10" fmla="*/ 734413 w 8250226"/>
              <a:gd name="connsiteY10" fmla="*/ 3030855 h 4805599"/>
              <a:gd name="connsiteX11" fmla="*/ 76235 w 8250226"/>
              <a:gd name="connsiteY11" fmla="*/ 3585210 h 4805599"/>
              <a:gd name="connsiteX12" fmla="*/ 140053 w 8250226"/>
              <a:gd name="connsiteY12" fmla="*/ 4001452 h 4805599"/>
              <a:gd name="connsiteX13" fmla="*/ 2361283 w 8250226"/>
              <a:gd name="connsiteY13" fmla="*/ 4215765 h 4805599"/>
              <a:gd name="connsiteX14" fmla="*/ 2361890 w 8250226"/>
              <a:gd name="connsiteY14" fmla="*/ 4218110 h 4805599"/>
              <a:gd name="connsiteX15" fmla="*/ 2418393 w 8250226"/>
              <a:gd name="connsiteY15" fmla="*/ 4202468 h 4805599"/>
              <a:gd name="connsiteX16" fmla="*/ 3300486 w 8250226"/>
              <a:gd name="connsiteY16" fmla="*/ 3994313 h 4805599"/>
              <a:gd name="connsiteX17" fmla="*/ 4213357 w 8250226"/>
              <a:gd name="connsiteY17" fmla="*/ 3998468 h 4805599"/>
              <a:gd name="connsiteX18" fmla="*/ 4462699 w 8250226"/>
              <a:gd name="connsiteY18" fmla="*/ 4440358 h 4805599"/>
              <a:gd name="connsiteX19" fmla="*/ 4648321 w 8250226"/>
              <a:gd name="connsiteY19" fmla="*/ 4742339 h 4805599"/>
              <a:gd name="connsiteX20" fmla="*/ 5382034 w 8250226"/>
              <a:gd name="connsiteY20" fmla="*/ 4196557 h 4805599"/>
              <a:gd name="connsiteX21" fmla="*/ 5554727 w 8250226"/>
              <a:gd name="connsiteY21" fmla="*/ 4014167 h 4805599"/>
              <a:gd name="connsiteX22" fmla="*/ 5681246 w 8250226"/>
              <a:gd name="connsiteY22" fmla="*/ 3884879 h 4805599"/>
              <a:gd name="connsiteX23" fmla="*/ 6613510 w 8250226"/>
              <a:gd name="connsiteY23" fmla="*/ 3285533 h 4805599"/>
              <a:gd name="connsiteX24" fmla="*/ 6625977 w 8250226"/>
              <a:gd name="connsiteY24" fmla="*/ 3285533 h 4805599"/>
              <a:gd name="connsiteX25" fmla="*/ 6964437 w 8250226"/>
              <a:gd name="connsiteY25" fmla="*/ 3490548 h 4805599"/>
              <a:gd name="connsiteX26" fmla="*/ 7081720 w 8250226"/>
              <a:gd name="connsiteY26" fmla="*/ 3872873 h 4805599"/>
              <a:gd name="connsiteX27" fmla="*/ 7221629 w 8250226"/>
              <a:gd name="connsiteY27" fmla="*/ 4185013 h 4805599"/>
              <a:gd name="connsiteX28" fmla="*/ 8199143 w 8250226"/>
              <a:gd name="connsiteY28" fmla="*/ 3682172 h 4805599"/>
              <a:gd name="connsiteX29" fmla="*/ 8241625 w 8250226"/>
              <a:gd name="connsiteY29" fmla="*/ 3682634 h 4805599"/>
              <a:gd name="connsiteX30" fmla="*/ 8241163 w 8250226"/>
              <a:gd name="connsiteY30" fmla="*/ 3725115 h 4805599"/>
              <a:gd name="connsiteX31" fmla="*/ 7887927 w 8250226"/>
              <a:gd name="connsiteY31" fmla="*/ 4010473 h 4805599"/>
              <a:gd name="connsiteX32" fmla="*/ 7211471 w 8250226"/>
              <a:gd name="connsiteY32" fmla="*/ 4244578 h 4805599"/>
              <a:gd name="connsiteX33" fmla="*/ 7023079 w 8250226"/>
              <a:gd name="connsiteY33" fmla="*/ 3885340 h 4805599"/>
              <a:gd name="connsiteX34" fmla="*/ 6625054 w 8250226"/>
              <a:gd name="connsiteY34" fmla="*/ 3346022 h 4805599"/>
              <a:gd name="connsiteX35" fmla="*/ 6613972 w 8250226"/>
              <a:gd name="connsiteY35" fmla="*/ 3346022 h 4805599"/>
              <a:gd name="connsiteX36" fmla="*/ 5725111 w 8250226"/>
              <a:gd name="connsiteY36" fmla="*/ 3926436 h 4805599"/>
              <a:gd name="connsiteX37" fmla="*/ 5596746 w 8250226"/>
              <a:gd name="connsiteY37" fmla="*/ 4058033 h 4805599"/>
              <a:gd name="connsiteX38" fmla="*/ 5426824 w 8250226"/>
              <a:gd name="connsiteY38" fmla="*/ 4237190 h 4805599"/>
              <a:gd name="connsiteX39" fmla="*/ 5037572 w 8250226"/>
              <a:gd name="connsiteY39" fmla="*/ 4627827 h 4805599"/>
              <a:gd name="connsiteX40" fmla="*/ 4680181 w 8250226"/>
              <a:gd name="connsiteY40" fmla="*/ 4805599 h 4805599"/>
              <a:gd name="connsiteX41" fmla="*/ 4637239 w 8250226"/>
              <a:gd name="connsiteY41" fmla="*/ 4801443 h 4805599"/>
              <a:gd name="connsiteX42" fmla="*/ 4405443 w 8250226"/>
              <a:gd name="connsiteY42" fmla="*/ 4457905 h 4805599"/>
              <a:gd name="connsiteX43" fmla="*/ 4179650 w 8250226"/>
              <a:gd name="connsiteY43" fmla="*/ 4048336 h 4805599"/>
              <a:gd name="connsiteX44" fmla="*/ 3311567 w 8250226"/>
              <a:gd name="connsiteY44" fmla="*/ 4053416 h 4805599"/>
              <a:gd name="connsiteX45" fmla="*/ 2360834 w 8250226"/>
              <a:gd name="connsiteY45" fmla="*/ 4280594 h 4805599"/>
              <a:gd name="connsiteX46" fmla="*/ 2342497 w 8250226"/>
              <a:gd name="connsiteY46" fmla="*/ 4278366 h 4805599"/>
              <a:gd name="connsiteX47" fmla="*/ 2126238 w 8250226"/>
              <a:gd name="connsiteY47" fmla="*/ 4326464 h 4805599"/>
              <a:gd name="connsiteX48" fmla="*/ 1317343 w 8250226"/>
              <a:gd name="connsiteY48" fmla="*/ 4399597 h 4805599"/>
              <a:gd name="connsiteX49" fmla="*/ 1009685 w 8250226"/>
              <a:gd name="connsiteY49" fmla="*/ 4388167 h 4805599"/>
              <a:gd name="connsiteX50" fmla="*/ 90523 w 8250226"/>
              <a:gd name="connsiteY50" fmla="*/ 4028122 h 4805599"/>
              <a:gd name="connsiteX51" fmla="*/ 22895 w 8250226"/>
              <a:gd name="connsiteY51" fmla="*/ 3567112 h 4805599"/>
              <a:gd name="connsiteX52" fmla="*/ 710600 w 8250226"/>
              <a:gd name="connsiteY52" fmla="*/ 2979420 h 4805599"/>
              <a:gd name="connsiteX53" fmla="*/ 1432595 w 8250226"/>
              <a:gd name="connsiteY53" fmla="*/ 2793682 h 4805599"/>
              <a:gd name="connsiteX54" fmla="*/ 1434475 w 8250226"/>
              <a:gd name="connsiteY54" fmla="*/ 2794485 h 4805599"/>
              <a:gd name="connsiteX55" fmla="*/ 1593851 w 8250226"/>
              <a:gd name="connsiteY55" fmla="*/ 2768679 h 4805599"/>
              <a:gd name="connsiteX56" fmla="*/ 2108870 w 8250226"/>
              <a:gd name="connsiteY56" fmla="*/ 2693670 h 4805599"/>
              <a:gd name="connsiteX57" fmla="*/ 3189188 w 8250226"/>
              <a:gd name="connsiteY57" fmla="*/ 2519012 h 4805599"/>
              <a:gd name="connsiteX58" fmla="*/ 3322477 w 8250226"/>
              <a:gd name="connsiteY58" fmla="*/ 2489488 h 4805599"/>
              <a:gd name="connsiteX59" fmla="*/ 3324261 w 8250226"/>
              <a:gd name="connsiteY59" fmla="*/ 2487929 h 4805599"/>
              <a:gd name="connsiteX60" fmla="*/ 3394745 w 8250226"/>
              <a:gd name="connsiteY60" fmla="*/ 2470784 h 4805599"/>
              <a:gd name="connsiteX61" fmla="*/ 4005298 w 8250226"/>
              <a:gd name="connsiteY61" fmla="*/ 2115502 h 4805599"/>
              <a:gd name="connsiteX62" fmla="*/ 3977676 w 8250226"/>
              <a:gd name="connsiteY62" fmla="*/ 2041207 h 4805599"/>
              <a:gd name="connsiteX63" fmla="*/ 3706213 w 8250226"/>
              <a:gd name="connsiteY63" fmla="*/ 1962149 h 4805599"/>
              <a:gd name="connsiteX64" fmla="*/ 3730026 w 8250226"/>
              <a:gd name="connsiteY64" fmla="*/ 1908809 h 4805599"/>
              <a:gd name="connsiteX65" fmla="*/ 507718 w 8250226"/>
              <a:gd name="connsiteY65" fmla="*/ 1727834 h 4805599"/>
              <a:gd name="connsiteX66" fmla="*/ 524863 w 8250226"/>
              <a:gd name="connsiteY66" fmla="*/ 1781174 h 4805599"/>
              <a:gd name="connsiteX67" fmla="*/ 238161 w 8250226"/>
              <a:gd name="connsiteY67" fmla="*/ 1952624 h 4805599"/>
              <a:gd name="connsiteX68" fmla="*/ 245781 w 8250226"/>
              <a:gd name="connsiteY68" fmla="*/ 2060257 h 4805599"/>
              <a:gd name="connsiteX69" fmla="*/ 718221 w 8250226"/>
              <a:gd name="connsiteY69" fmla="*/ 2178367 h 4805599"/>
              <a:gd name="connsiteX70" fmla="*/ 757273 w 8250226"/>
              <a:gd name="connsiteY70" fmla="*/ 2235517 h 4805599"/>
              <a:gd name="connsiteX71" fmla="*/ 195298 w 8250226"/>
              <a:gd name="connsiteY71" fmla="*/ 2087879 h 4805599"/>
              <a:gd name="connsiteX72" fmla="*/ 186726 w 8250226"/>
              <a:gd name="connsiteY72" fmla="*/ 1925954 h 4805599"/>
              <a:gd name="connsiteX73" fmla="*/ 507718 w 8250226"/>
              <a:gd name="connsiteY73" fmla="*/ 1727834 h 4805599"/>
              <a:gd name="connsiteX74" fmla="*/ 3826228 w 8250226"/>
              <a:gd name="connsiteY74" fmla="*/ 871537 h 4805599"/>
              <a:gd name="connsiteX75" fmla="*/ 4059591 w 8250226"/>
              <a:gd name="connsiteY75" fmla="*/ 965835 h 4805599"/>
              <a:gd name="connsiteX76" fmla="*/ 4122455 w 8250226"/>
              <a:gd name="connsiteY76" fmla="*/ 1088707 h 4805599"/>
              <a:gd name="connsiteX77" fmla="*/ 3925751 w 8250226"/>
              <a:gd name="connsiteY77" fmla="*/ 1265722 h 4805599"/>
              <a:gd name="connsiteX78" fmla="*/ 3866259 w 8250226"/>
              <a:gd name="connsiteY78" fmla="*/ 1285549 h 4805599"/>
              <a:gd name="connsiteX79" fmla="*/ 3866234 w 8250226"/>
              <a:gd name="connsiteY79" fmla="*/ 1286828 h 4805599"/>
              <a:gd name="connsiteX80" fmla="*/ 2339376 w 8250226"/>
              <a:gd name="connsiteY80" fmla="*/ 1507808 h 4805599"/>
              <a:gd name="connsiteX81" fmla="*/ 525816 w 8250226"/>
              <a:gd name="connsiteY81" fmla="*/ 1782128 h 4805599"/>
              <a:gd name="connsiteX82" fmla="*/ 508671 w 8250226"/>
              <a:gd name="connsiteY82" fmla="*/ 1728787 h 4805599"/>
              <a:gd name="connsiteX83" fmla="*/ 958251 w 8250226"/>
              <a:gd name="connsiteY83" fmla="*/ 1622108 h 4805599"/>
              <a:gd name="connsiteX84" fmla="*/ 2333661 w 8250226"/>
              <a:gd name="connsiteY84" fmla="*/ 1450658 h 4805599"/>
              <a:gd name="connsiteX85" fmla="*/ 3557624 w 8250226"/>
              <a:gd name="connsiteY85" fmla="*/ 1299210 h 4805599"/>
              <a:gd name="connsiteX86" fmla="*/ 3805423 w 8250226"/>
              <a:gd name="connsiteY86" fmla="*/ 1244694 h 4805599"/>
              <a:gd name="connsiteX87" fmla="*/ 3866233 w 8250226"/>
              <a:gd name="connsiteY87" fmla="*/ 1226820 h 4805599"/>
              <a:gd name="connsiteX88" fmla="*/ 4066258 w 8250226"/>
              <a:gd name="connsiteY88" fmla="*/ 1092517 h 4805599"/>
              <a:gd name="connsiteX89" fmla="*/ 4022443 w 8250226"/>
              <a:gd name="connsiteY89" fmla="*/ 1009650 h 4805599"/>
              <a:gd name="connsiteX90" fmla="*/ 3838610 w 8250226"/>
              <a:gd name="connsiteY90" fmla="*/ 932497 h 4805599"/>
              <a:gd name="connsiteX91" fmla="*/ 3826228 w 8250226"/>
              <a:gd name="connsiteY91" fmla="*/ 871537 h 4805599"/>
              <a:gd name="connsiteX92" fmla="*/ 4089118 w 8250226"/>
              <a:gd name="connsiteY92" fmla="*/ 0 h 4805599"/>
              <a:gd name="connsiteX93" fmla="*/ 4100548 w 8250226"/>
              <a:gd name="connsiteY93" fmla="*/ 56198 h 4805599"/>
              <a:gd name="connsiteX94" fmla="*/ 3471898 w 8250226"/>
              <a:gd name="connsiteY94" fmla="*/ 141923 h 4805599"/>
              <a:gd name="connsiteX95" fmla="*/ 3471137 w 8250226"/>
              <a:gd name="connsiteY95" fmla="*/ 141050 h 4805599"/>
              <a:gd name="connsiteX96" fmla="*/ 3213652 w 8250226"/>
              <a:gd name="connsiteY96" fmla="*/ 168235 h 4805599"/>
              <a:gd name="connsiteX97" fmla="*/ 2934688 w 8250226"/>
              <a:gd name="connsiteY97" fmla="*/ 196215 h 4805599"/>
              <a:gd name="connsiteX98" fmla="*/ 692831 w 8250226"/>
              <a:gd name="connsiteY98" fmla="*/ 509584 h 4805599"/>
              <a:gd name="connsiteX99" fmla="*/ 584437 w 8250226"/>
              <a:gd name="connsiteY99" fmla="*/ 539922 h 4805599"/>
              <a:gd name="connsiteX100" fmla="*/ 583918 w 8250226"/>
              <a:gd name="connsiteY100" fmla="*/ 541019 h 4805599"/>
              <a:gd name="connsiteX101" fmla="*/ 196251 w 8250226"/>
              <a:gd name="connsiteY101" fmla="*/ 744854 h 4805599"/>
              <a:gd name="connsiteX102" fmla="*/ 179106 w 8250226"/>
              <a:gd name="connsiteY102" fmla="*/ 837247 h 4805599"/>
              <a:gd name="connsiteX103" fmla="*/ 456283 w 8250226"/>
              <a:gd name="connsiteY103" fmla="*/ 978217 h 4805599"/>
              <a:gd name="connsiteX104" fmla="*/ 448663 w 8250226"/>
              <a:gd name="connsiteY104" fmla="*/ 1034414 h 4805599"/>
              <a:gd name="connsiteX105" fmla="*/ 123861 w 8250226"/>
              <a:gd name="connsiteY105" fmla="*/ 853439 h 4805599"/>
              <a:gd name="connsiteX106" fmla="*/ 149578 w 8250226"/>
              <a:gd name="connsiteY106" fmla="*/ 713422 h 4805599"/>
              <a:gd name="connsiteX107" fmla="*/ 526045 w 8250226"/>
              <a:gd name="connsiteY107" fmla="*/ 499593 h 4805599"/>
              <a:gd name="connsiteX108" fmla="*/ 615779 w 8250226"/>
              <a:gd name="connsiteY108" fmla="*/ 472597 h 4805599"/>
              <a:gd name="connsiteX109" fmla="*/ 616303 w 8250226"/>
              <a:gd name="connsiteY109" fmla="*/ 471487 h 4805599"/>
              <a:gd name="connsiteX110" fmla="*/ 1209711 w 8250226"/>
              <a:gd name="connsiteY110" fmla="*/ 345757 h 4805599"/>
              <a:gd name="connsiteX111" fmla="*/ 2930878 w 8250226"/>
              <a:gd name="connsiteY111" fmla="*/ 139065 h 4805599"/>
              <a:gd name="connsiteX112" fmla="*/ 3426178 w 8250226"/>
              <a:gd name="connsiteY112" fmla="*/ 88582 h 4805599"/>
              <a:gd name="connsiteX113" fmla="*/ 3426937 w 8250226"/>
              <a:gd name="connsiteY113" fmla="*/ 89452 h 4805599"/>
              <a:gd name="connsiteX114" fmla="*/ 3626739 w 8250226"/>
              <a:gd name="connsiteY114" fmla="*/ 67509 h 4805599"/>
              <a:gd name="connsiteX115" fmla="*/ 4089118 w 8250226"/>
              <a:gd name="connsiteY115" fmla="*/ 0 h 480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250226" h="4805599">
                <a:moveTo>
                  <a:pt x="3730026" y="1908809"/>
                </a:moveTo>
                <a:cubicBezTo>
                  <a:pt x="3864328" y="1921192"/>
                  <a:pt x="3964341" y="1949767"/>
                  <a:pt x="4016728" y="2000249"/>
                </a:cubicBezTo>
                <a:cubicBezTo>
                  <a:pt x="4051018" y="2032634"/>
                  <a:pt x="4065305" y="2073592"/>
                  <a:pt x="4061495" y="2121217"/>
                </a:cubicBezTo>
                <a:cubicBezTo>
                  <a:pt x="4045303" y="2287904"/>
                  <a:pt x="3838611" y="2416492"/>
                  <a:pt x="3408080" y="2526029"/>
                </a:cubicBezTo>
                <a:lnTo>
                  <a:pt x="3236569" y="2566330"/>
                </a:lnTo>
                <a:lnTo>
                  <a:pt x="3234726" y="2567940"/>
                </a:lnTo>
                <a:cubicBezTo>
                  <a:pt x="2901351" y="2640330"/>
                  <a:pt x="2503205" y="2696527"/>
                  <a:pt x="2116491" y="2750820"/>
                </a:cubicBezTo>
                <a:cubicBezTo>
                  <a:pt x="1913608" y="2779395"/>
                  <a:pt x="1715488" y="2807017"/>
                  <a:pt x="1531656" y="2836545"/>
                </a:cubicBezTo>
                <a:lnTo>
                  <a:pt x="1529794" y="2835750"/>
                </a:lnTo>
                <a:lnTo>
                  <a:pt x="1284527" y="2878291"/>
                </a:lnTo>
                <a:cubicBezTo>
                  <a:pt x="1050524" y="2922448"/>
                  <a:pt x="856571" y="2971562"/>
                  <a:pt x="734413" y="3030855"/>
                </a:cubicBezTo>
                <a:cubicBezTo>
                  <a:pt x="347698" y="3218497"/>
                  <a:pt x="138148" y="3394710"/>
                  <a:pt x="76235" y="3585210"/>
                </a:cubicBezTo>
                <a:cubicBezTo>
                  <a:pt x="36230" y="3709035"/>
                  <a:pt x="57185" y="3845242"/>
                  <a:pt x="140053" y="4001452"/>
                </a:cubicBezTo>
                <a:cubicBezTo>
                  <a:pt x="341030" y="4378642"/>
                  <a:pt x="1529751" y="4433887"/>
                  <a:pt x="2361283" y="4215765"/>
                </a:cubicBezTo>
                <a:lnTo>
                  <a:pt x="2361890" y="4218110"/>
                </a:lnTo>
                <a:lnTo>
                  <a:pt x="2418393" y="4202468"/>
                </a:lnTo>
                <a:cubicBezTo>
                  <a:pt x="2613084" y="4148903"/>
                  <a:pt x="2959083" y="4056936"/>
                  <a:pt x="3300486" y="3994313"/>
                </a:cubicBezTo>
                <a:cubicBezTo>
                  <a:pt x="3782548" y="3906581"/>
                  <a:pt x="4080835" y="3907966"/>
                  <a:pt x="4213357" y="3998468"/>
                </a:cubicBezTo>
                <a:cubicBezTo>
                  <a:pt x="4358345" y="4098205"/>
                  <a:pt x="4413754" y="4279671"/>
                  <a:pt x="4462699" y="4440358"/>
                </a:cubicBezTo>
                <a:cubicBezTo>
                  <a:pt x="4508874" y="4591810"/>
                  <a:pt x="4548584" y="4722484"/>
                  <a:pt x="4648321" y="4742339"/>
                </a:cubicBezTo>
                <a:cubicBezTo>
                  <a:pt x="4846409" y="4781588"/>
                  <a:pt x="5168708" y="4429276"/>
                  <a:pt x="5382034" y="4196557"/>
                </a:cubicBezTo>
                <a:cubicBezTo>
                  <a:pt x="5448988" y="4123139"/>
                  <a:pt x="5506706" y="4060342"/>
                  <a:pt x="5554727" y="4014167"/>
                </a:cubicBezTo>
                <a:cubicBezTo>
                  <a:pt x="5591206" y="3979536"/>
                  <a:pt x="5632763" y="3935671"/>
                  <a:pt x="5681246" y="3884879"/>
                </a:cubicBezTo>
                <a:cubicBezTo>
                  <a:pt x="5908425" y="3645694"/>
                  <a:pt x="6251040" y="3285533"/>
                  <a:pt x="6613510" y="3285533"/>
                </a:cubicBezTo>
                <a:cubicBezTo>
                  <a:pt x="6617666" y="3285533"/>
                  <a:pt x="6621821" y="3285533"/>
                  <a:pt x="6625977" y="3285533"/>
                </a:cubicBezTo>
                <a:cubicBezTo>
                  <a:pt x="6778353" y="3289227"/>
                  <a:pt x="6888711" y="3356180"/>
                  <a:pt x="6964437" y="3490548"/>
                </a:cubicBezTo>
                <a:cubicBezTo>
                  <a:pt x="7027696" y="3603214"/>
                  <a:pt x="7056324" y="3746355"/>
                  <a:pt x="7081720" y="3872873"/>
                </a:cubicBezTo>
                <a:cubicBezTo>
                  <a:pt x="7113580" y="4032637"/>
                  <a:pt x="7141285" y="4171161"/>
                  <a:pt x="7221629" y="4185013"/>
                </a:cubicBezTo>
                <a:cubicBezTo>
                  <a:pt x="7609033" y="4251966"/>
                  <a:pt x="8193141" y="3687714"/>
                  <a:pt x="8199143" y="3682172"/>
                </a:cubicBezTo>
                <a:cubicBezTo>
                  <a:pt x="8211149" y="3670629"/>
                  <a:pt x="8230081" y="3670629"/>
                  <a:pt x="8241625" y="3682634"/>
                </a:cubicBezTo>
                <a:cubicBezTo>
                  <a:pt x="8253169" y="3694639"/>
                  <a:pt x="8253169" y="3713571"/>
                  <a:pt x="8241163" y="3725115"/>
                </a:cubicBezTo>
                <a:cubicBezTo>
                  <a:pt x="8239777" y="3726500"/>
                  <a:pt x="8087863" y="3873797"/>
                  <a:pt x="7887927" y="4010473"/>
                </a:cubicBezTo>
                <a:cubicBezTo>
                  <a:pt x="7615959" y="4196095"/>
                  <a:pt x="7388319" y="4275054"/>
                  <a:pt x="7211471" y="4244578"/>
                </a:cubicBezTo>
                <a:cubicBezTo>
                  <a:pt x="7090493" y="4223800"/>
                  <a:pt x="7059095" y="4066806"/>
                  <a:pt x="7023079" y="3885340"/>
                </a:cubicBezTo>
                <a:cubicBezTo>
                  <a:pt x="6973210" y="3635998"/>
                  <a:pt x="6916877" y="3352948"/>
                  <a:pt x="6625054" y="3346022"/>
                </a:cubicBezTo>
                <a:cubicBezTo>
                  <a:pt x="6621360" y="3346022"/>
                  <a:pt x="6617666" y="3346022"/>
                  <a:pt x="6613972" y="3346022"/>
                </a:cubicBezTo>
                <a:cubicBezTo>
                  <a:pt x="6277359" y="3346022"/>
                  <a:pt x="5945826" y="3695101"/>
                  <a:pt x="5725111" y="3926436"/>
                </a:cubicBezTo>
                <a:cubicBezTo>
                  <a:pt x="5676167" y="3977690"/>
                  <a:pt x="5634147" y="4022017"/>
                  <a:pt x="5596746" y="4058033"/>
                </a:cubicBezTo>
                <a:cubicBezTo>
                  <a:pt x="5550110" y="4102361"/>
                  <a:pt x="5493316" y="4165158"/>
                  <a:pt x="5426824" y="4237190"/>
                </a:cubicBezTo>
                <a:cubicBezTo>
                  <a:pt x="5314158" y="4360476"/>
                  <a:pt x="5173787" y="4513776"/>
                  <a:pt x="5037572" y="4627827"/>
                </a:cubicBezTo>
                <a:cubicBezTo>
                  <a:pt x="4894431" y="4746957"/>
                  <a:pt x="4777148" y="4805599"/>
                  <a:pt x="4680181" y="4805599"/>
                </a:cubicBezTo>
                <a:cubicBezTo>
                  <a:pt x="4665405" y="4805599"/>
                  <a:pt x="4651091" y="4804213"/>
                  <a:pt x="4637239" y="4801443"/>
                </a:cubicBezTo>
                <a:cubicBezTo>
                  <a:pt x="4501948" y="4774662"/>
                  <a:pt x="4455312" y="4620901"/>
                  <a:pt x="4405443" y="4457905"/>
                </a:cubicBezTo>
                <a:cubicBezTo>
                  <a:pt x="4359269" y="4306914"/>
                  <a:pt x="4307553" y="4136068"/>
                  <a:pt x="4179650" y="4048336"/>
                </a:cubicBezTo>
                <a:cubicBezTo>
                  <a:pt x="4099305" y="3992927"/>
                  <a:pt x="3883209" y="3949061"/>
                  <a:pt x="3311567" y="4053416"/>
                </a:cubicBezTo>
                <a:cubicBezTo>
                  <a:pt x="2924163" y="4124062"/>
                  <a:pt x="2529370" y="4233958"/>
                  <a:pt x="2360834" y="4280594"/>
                </a:cubicBezTo>
                <a:lnTo>
                  <a:pt x="2342497" y="4278366"/>
                </a:lnTo>
                <a:lnTo>
                  <a:pt x="2126238" y="4326464"/>
                </a:lnTo>
                <a:cubicBezTo>
                  <a:pt x="1868126" y="4374416"/>
                  <a:pt x="1587377" y="4399597"/>
                  <a:pt x="1317343" y="4399597"/>
                </a:cubicBezTo>
                <a:cubicBezTo>
                  <a:pt x="1212568" y="4399597"/>
                  <a:pt x="1109698" y="4395787"/>
                  <a:pt x="1009685" y="4388167"/>
                </a:cubicBezTo>
                <a:cubicBezTo>
                  <a:pt x="725840" y="4365307"/>
                  <a:pt x="229588" y="4289107"/>
                  <a:pt x="90523" y="4028122"/>
                </a:cubicBezTo>
                <a:cubicBezTo>
                  <a:pt x="35" y="3856672"/>
                  <a:pt x="-22825" y="3706177"/>
                  <a:pt x="22895" y="3567112"/>
                </a:cubicBezTo>
                <a:cubicBezTo>
                  <a:pt x="90523" y="3360420"/>
                  <a:pt x="308645" y="3173730"/>
                  <a:pt x="710600" y="2979420"/>
                </a:cubicBezTo>
                <a:cubicBezTo>
                  <a:pt x="864905" y="2904172"/>
                  <a:pt x="1124938" y="2846070"/>
                  <a:pt x="1432595" y="2793682"/>
                </a:cubicBezTo>
                <a:lnTo>
                  <a:pt x="1434475" y="2794485"/>
                </a:lnTo>
                <a:lnTo>
                  <a:pt x="1593851" y="2768679"/>
                </a:lnTo>
                <a:cubicBezTo>
                  <a:pt x="1757755" y="2743140"/>
                  <a:pt x="1931706" y="2718673"/>
                  <a:pt x="2108870" y="2693670"/>
                </a:cubicBezTo>
                <a:cubicBezTo>
                  <a:pt x="2480584" y="2641163"/>
                  <a:pt x="2863236" y="2587198"/>
                  <a:pt x="3189188" y="2519012"/>
                </a:cubicBezTo>
                <a:lnTo>
                  <a:pt x="3322477" y="2489488"/>
                </a:lnTo>
                <a:lnTo>
                  <a:pt x="3324261" y="2487929"/>
                </a:lnTo>
                <a:cubicBezTo>
                  <a:pt x="3348073" y="2482214"/>
                  <a:pt x="3371886" y="2476499"/>
                  <a:pt x="3394745" y="2470784"/>
                </a:cubicBezTo>
                <a:cubicBezTo>
                  <a:pt x="3791938" y="2368867"/>
                  <a:pt x="3991963" y="2252662"/>
                  <a:pt x="4005298" y="2115502"/>
                </a:cubicBezTo>
                <a:cubicBezTo>
                  <a:pt x="4008155" y="2085022"/>
                  <a:pt x="3999583" y="2061209"/>
                  <a:pt x="3977676" y="2041207"/>
                </a:cubicBezTo>
                <a:cubicBezTo>
                  <a:pt x="3931003" y="1996439"/>
                  <a:pt x="3835753" y="1972627"/>
                  <a:pt x="3706213" y="1962149"/>
                </a:cubicBezTo>
                <a:cubicBezTo>
                  <a:pt x="3713833" y="1945004"/>
                  <a:pt x="3722405" y="1926907"/>
                  <a:pt x="3730026" y="1908809"/>
                </a:cubicBezTo>
                <a:close/>
                <a:moveTo>
                  <a:pt x="507718" y="1727834"/>
                </a:moveTo>
                <a:cubicBezTo>
                  <a:pt x="513433" y="1745932"/>
                  <a:pt x="519148" y="1764029"/>
                  <a:pt x="524863" y="1781174"/>
                </a:cubicBezTo>
                <a:cubicBezTo>
                  <a:pt x="375321" y="1829752"/>
                  <a:pt x="272451" y="1885949"/>
                  <a:pt x="238161" y="1952624"/>
                </a:cubicBezTo>
                <a:cubicBezTo>
                  <a:pt x="221016" y="1985962"/>
                  <a:pt x="223873" y="2021204"/>
                  <a:pt x="245781" y="2060257"/>
                </a:cubicBezTo>
                <a:cubicBezTo>
                  <a:pt x="294358" y="2145982"/>
                  <a:pt x="471523" y="2178367"/>
                  <a:pt x="718221" y="2178367"/>
                </a:cubicBezTo>
                <a:cubicBezTo>
                  <a:pt x="730603" y="2197417"/>
                  <a:pt x="743938" y="2216467"/>
                  <a:pt x="757273" y="2235517"/>
                </a:cubicBezTo>
                <a:cubicBezTo>
                  <a:pt x="464856" y="2237422"/>
                  <a:pt x="257211" y="2198369"/>
                  <a:pt x="195298" y="2087879"/>
                </a:cubicBezTo>
                <a:cubicBezTo>
                  <a:pt x="162913" y="2031682"/>
                  <a:pt x="160056" y="1976437"/>
                  <a:pt x="186726" y="1925954"/>
                </a:cubicBezTo>
                <a:cubicBezTo>
                  <a:pt x="225778" y="1850707"/>
                  <a:pt x="330553" y="1785937"/>
                  <a:pt x="507718" y="1727834"/>
                </a:cubicBezTo>
                <a:close/>
                <a:moveTo>
                  <a:pt x="3826228" y="871537"/>
                </a:moveTo>
                <a:cubicBezTo>
                  <a:pt x="3930050" y="892492"/>
                  <a:pt x="4009108" y="922020"/>
                  <a:pt x="4059591" y="965835"/>
                </a:cubicBezTo>
                <a:cubicBezTo>
                  <a:pt x="4098643" y="1000125"/>
                  <a:pt x="4119598" y="1041082"/>
                  <a:pt x="4122455" y="1088707"/>
                </a:cubicBezTo>
                <a:cubicBezTo>
                  <a:pt x="4126623" y="1160383"/>
                  <a:pt x="4057864" y="1217473"/>
                  <a:pt x="3925751" y="1265722"/>
                </a:cubicBezTo>
                <a:lnTo>
                  <a:pt x="3866259" y="1285549"/>
                </a:lnTo>
                <a:lnTo>
                  <a:pt x="3866234" y="1286828"/>
                </a:lnTo>
                <a:cubicBezTo>
                  <a:pt x="3573816" y="1376362"/>
                  <a:pt x="3042321" y="1435417"/>
                  <a:pt x="2339376" y="1507808"/>
                </a:cubicBezTo>
                <a:cubicBezTo>
                  <a:pt x="1665006" y="1576387"/>
                  <a:pt x="926819" y="1652587"/>
                  <a:pt x="525816" y="1782128"/>
                </a:cubicBezTo>
                <a:cubicBezTo>
                  <a:pt x="519148" y="1764030"/>
                  <a:pt x="514386" y="1746885"/>
                  <a:pt x="508671" y="1728787"/>
                </a:cubicBezTo>
                <a:cubicBezTo>
                  <a:pt x="625828" y="1689735"/>
                  <a:pt x="774419" y="1655445"/>
                  <a:pt x="958251" y="1622108"/>
                </a:cubicBezTo>
                <a:cubicBezTo>
                  <a:pt x="1352586" y="1550670"/>
                  <a:pt x="1851696" y="1500187"/>
                  <a:pt x="2333661" y="1450658"/>
                </a:cubicBezTo>
                <a:cubicBezTo>
                  <a:pt x="2795624" y="1403033"/>
                  <a:pt x="3231868" y="1358265"/>
                  <a:pt x="3557624" y="1299210"/>
                </a:cubicBezTo>
                <a:cubicBezTo>
                  <a:pt x="3657637" y="1280636"/>
                  <a:pt x="3739433" y="1262598"/>
                  <a:pt x="3805423" y="1244694"/>
                </a:cubicBezTo>
                <a:lnTo>
                  <a:pt x="3866233" y="1226820"/>
                </a:lnTo>
                <a:cubicBezTo>
                  <a:pt x="4029110" y="1175385"/>
                  <a:pt x="4069116" y="1127760"/>
                  <a:pt x="4066258" y="1092517"/>
                </a:cubicBezTo>
                <a:cubicBezTo>
                  <a:pt x="4064353" y="1061085"/>
                  <a:pt x="4050066" y="1033462"/>
                  <a:pt x="4022443" y="1009650"/>
                </a:cubicBezTo>
                <a:cubicBezTo>
                  <a:pt x="3982438" y="975360"/>
                  <a:pt x="3920525" y="950595"/>
                  <a:pt x="3838610" y="932497"/>
                </a:cubicBezTo>
                <a:cubicBezTo>
                  <a:pt x="3834800" y="912495"/>
                  <a:pt x="3830991" y="891539"/>
                  <a:pt x="3826228" y="871537"/>
                </a:cubicBezTo>
                <a:close/>
                <a:moveTo>
                  <a:pt x="4089118" y="0"/>
                </a:moveTo>
                <a:lnTo>
                  <a:pt x="4100548" y="56198"/>
                </a:lnTo>
                <a:cubicBezTo>
                  <a:pt x="3954816" y="85725"/>
                  <a:pt x="3735741" y="114300"/>
                  <a:pt x="3471898" y="141923"/>
                </a:cubicBezTo>
                <a:lnTo>
                  <a:pt x="3471137" y="141050"/>
                </a:lnTo>
                <a:lnTo>
                  <a:pt x="3213652" y="168235"/>
                </a:lnTo>
                <a:cubicBezTo>
                  <a:pt x="3123760" y="177403"/>
                  <a:pt x="3030415" y="186690"/>
                  <a:pt x="2934688" y="196215"/>
                </a:cubicBezTo>
                <a:cubicBezTo>
                  <a:pt x="2193524" y="268545"/>
                  <a:pt x="1262326" y="360968"/>
                  <a:pt x="692831" y="509584"/>
                </a:cubicBezTo>
                <a:lnTo>
                  <a:pt x="584437" y="539922"/>
                </a:lnTo>
                <a:lnTo>
                  <a:pt x="583918" y="541019"/>
                </a:lnTo>
                <a:cubicBezTo>
                  <a:pt x="388656" y="600075"/>
                  <a:pt x="249591" y="666749"/>
                  <a:pt x="196251" y="744854"/>
                </a:cubicBezTo>
                <a:cubicBezTo>
                  <a:pt x="175296" y="775334"/>
                  <a:pt x="169581" y="804862"/>
                  <a:pt x="179106" y="837247"/>
                </a:cubicBezTo>
                <a:cubicBezTo>
                  <a:pt x="199108" y="910589"/>
                  <a:pt x="301026" y="954404"/>
                  <a:pt x="456283" y="978217"/>
                </a:cubicBezTo>
                <a:cubicBezTo>
                  <a:pt x="453426" y="997267"/>
                  <a:pt x="450568" y="1015364"/>
                  <a:pt x="448663" y="1034414"/>
                </a:cubicBezTo>
                <a:cubicBezTo>
                  <a:pt x="254353" y="1003934"/>
                  <a:pt x="149578" y="944879"/>
                  <a:pt x="123861" y="853439"/>
                </a:cubicBezTo>
                <a:cubicBezTo>
                  <a:pt x="110526" y="804862"/>
                  <a:pt x="119098" y="758190"/>
                  <a:pt x="149578" y="713422"/>
                </a:cubicBezTo>
                <a:cubicBezTo>
                  <a:pt x="203752" y="634245"/>
                  <a:pt x="326476" y="563820"/>
                  <a:pt x="526045" y="499593"/>
                </a:cubicBezTo>
                <a:lnTo>
                  <a:pt x="615779" y="472597"/>
                </a:lnTo>
                <a:lnTo>
                  <a:pt x="616303" y="471487"/>
                </a:lnTo>
                <a:cubicBezTo>
                  <a:pt x="774418" y="427672"/>
                  <a:pt x="970633" y="385762"/>
                  <a:pt x="1209711" y="345757"/>
                </a:cubicBezTo>
                <a:cubicBezTo>
                  <a:pt x="1734538" y="258127"/>
                  <a:pt x="2369856" y="195262"/>
                  <a:pt x="2930878" y="139065"/>
                </a:cubicBezTo>
                <a:cubicBezTo>
                  <a:pt x="3106138" y="120967"/>
                  <a:pt x="3272826" y="104774"/>
                  <a:pt x="3426178" y="88582"/>
                </a:cubicBezTo>
                <a:lnTo>
                  <a:pt x="3426937" y="89452"/>
                </a:lnTo>
                <a:lnTo>
                  <a:pt x="3626739" y="67509"/>
                </a:lnTo>
                <a:cubicBezTo>
                  <a:pt x="3817299" y="45542"/>
                  <a:pt x="3976247" y="23575"/>
                  <a:pt x="4089118" y="0"/>
                </a:cubicBezTo>
                <a:close/>
              </a:path>
            </a:pathLst>
          </a:custGeom>
          <a:solidFill>
            <a:srgbClr val="2C2F45">
              <a:lumMod val="60000"/>
              <a:lumOff val="40000"/>
            </a:srgb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9" name="Dikdörtgen 28">
            <a:extLst>
              <a:ext uri="{FF2B5EF4-FFF2-40B4-BE49-F238E27FC236}">
                <a16:creationId xmlns:a16="http://schemas.microsoft.com/office/drawing/2014/main" xmlns="" id="{6ACC7FC5-891F-492E-B975-19E9C755181E}"/>
              </a:ext>
            </a:extLst>
          </p:cNvPr>
          <p:cNvSpPr/>
          <p:nvPr/>
        </p:nvSpPr>
        <p:spPr>
          <a:xfrm>
            <a:off x="542338" y="1518344"/>
            <a:ext cx="7144930" cy="461665"/>
          </a:xfrm>
          <a:prstGeom prst="rect">
            <a:avLst/>
          </a:prstGeom>
        </p:spPr>
        <p:txBody>
          <a:bodyPr wrap="square">
            <a:spAutoFit/>
          </a:bodyPr>
          <a:lstStyle/>
          <a:p>
            <a:pPr lvl="0"/>
            <a:r>
              <a:rPr lang="tr-TR" sz="2400" b="1" i="1" dirty="0">
                <a:ln/>
                <a:solidFill>
                  <a:schemeClr val="accent2">
                    <a:lumMod val="75000"/>
                  </a:schemeClr>
                </a:solidFill>
              </a:rPr>
              <a:t>Yabancı Dilde Hazırlanan Belge</a:t>
            </a:r>
          </a:p>
        </p:txBody>
      </p:sp>
      <p:sp>
        <p:nvSpPr>
          <p:cNvPr id="4" name="Dikdörtgen 3"/>
          <p:cNvSpPr/>
          <p:nvPr/>
        </p:nvSpPr>
        <p:spPr>
          <a:xfrm>
            <a:off x="615129" y="2001590"/>
            <a:ext cx="5755854" cy="1477328"/>
          </a:xfrm>
          <a:prstGeom prst="rect">
            <a:avLst/>
          </a:prstGeom>
        </p:spPr>
        <p:txBody>
          <a:bodyPr wrap="square">
            <a:spAutoFit/>
          </a:bodyPr>
          <a:lstStyle/>
          <a:p>
            <a:pPr algn="just"/>
            <a:r>
              <a:rPr lang="tr-TR" dirty="0">
                <a:solidFill>
                  <a:schemeClr val="accent2">
                    <a:lumMod val="50000"/>
                  </a:schemeClr>
                </a:solidFill>
                <a:latin typeface="Calibri Light" panose="020F0302020204030204" pitchFamily="34" charset="0"/>
                <a:cs typeface="Calibri Light" panose="020F0302020204030204" pitchFamily="34" charset="0"/>
              </a:rPr>
              <a:t>Muhatabı yabancı ülke veya uluslararası kuruluş olan resmî yazışmalarda yabancı dil kullanılabilmektedir. Bu durumda belge varsa </a:t>
            </a:r>
            <a:r>
              <a:rPr lang="tr-TR" b="1" dirty="0">
                <a:solidFill>
                  <a:srgbClr val="C00000"/>
                </a:solidFill>
                <a:latin typeface="Calibri Light" panose="020F0302020204030204" pitchFamily="34" charset="0"/>
                <a:cs typeface="Calibri Light" panose="020F0302020204030204" pitchFamily="34" charset="0"/>
              </a:rPr>
              <a:t>uluslararası yazışma usullerine </a:t>
            </a:r>
            <a:r>
              <a:rPr lang="tr-TR" dirty="0">
                <a:solidFill>
                  <a:schemeClr val="accent2">
                    <a:lumMod val="50000"/>
                  </a:schemeClr>
                </a:solidFill>
                <a:latin typeface="Calibri Light" panose="020F0302020204030204" pitchFamily="34" charset="0"/>
                <a:cs typeface="Calibri Light" panose="020F0302020204030204" pitchFamily="34" charset="0"/>
              </a:rPr>
              <a:t>göre oluşturulmalıdır. Yabancı dilde hazırlanan belgenin Türkçe tercümesi de hazırlanan belgeyle birlikte saklanmalıdır.</a:t>
            </a:r>
          </a:p>
        </p:txBody>
      </p:sp>
      <p:pic>
        <p:nvPicPr>
          <p:cNvPr id="13" name="Resim 12"/>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753974" y="186036"/>
            <a:ext cx="1270501" cy="1049070"/>
          </a:xfrm>
          <a:prstGeom prst="rect">
            <a:avLst/>
          </a:prstGeom>
        </p:spPr>
      </p:pic>
      <p:pic>
        <p:nvPicPr>
          <p:cNvPr id="6" name="Resim 5"/>
          <p:cNvPicPr>
            <a:picLocks noChangeAspect="1"/>
          </p:cNvPicPr>
          <p:nvPr/>
        </p:nvPicPr>
        <p:blipFill>
          <a:blip r:embed="rId5"/>
          <a:stretch>
            <a:fillRect/>
          </a:stretch>
        </p:blipFill>
        <p:spPr>
          <a:xfrm>
            <a:off x="6979472" y="1251128"/>
            <a:ext cx="3852576" cy="5273072"/>
          </a:xfrm>
          <a:prstGeom prst="rect">
            <a:avLst/>
          </a:prstGeom>
          <a:effectLst>
            <a:glow rad="139700">
              <a:schemeClr val="accent6">
                <a:satMod val="175000"/>
                <a:alpha val="40000"/>
              </a:schemeClr>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029079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3000"/>
                                        <p:tgtEl>
                                          <p:spTgt spid="2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pic>
        <p:nvPicPr>
          <p:cNvPr id="3" name="Resim 2"/>
          <p:cNvPicPr>
            <a:picLocks noChangeAspect="1"/>
          </p:cNvPicPr>
          <p:nvPr/>
        </p:nvPicPr>
        <p:blipFill rotWithShape="1">
          <a:blip r:embed="rId4"/>
          <a:srcRect t="2632" b="3907"/>
          <a:stretch/>
        </p:blipFill>
        <p:spPr>
          <a:xfrm>
            <a:off x="4341340" y="4425615"/>
            <a:ext cx="4912665" cy="2133251"/>
          </a:xfrm>
          <a:prstGeom prst="rect">
            <a:avLst/>
          </a:prstGeom>
        </p:spPr>
      </p:pic>
      <p:pic>
        <p:nvPicPr>
          <p:cNvPr id="4" name="Resim 3"/>
          <p:cNvPicPr>
            <a:picLocks noChangeAspect="1"/>
          </p:cNvPicPr>
          <p:nvPr/>
        </p:nvPicPr>
        <p:blipFill>
          <a:blip r:embed="rId5"/>
          <a:stretch>
            <a:fillRect/>
          </a:stretch>
        </p:blipFill>
        <p:spPr>
          <a:xfrm>
            <a:off x="9254005" y="4425615"/>
            <a:ext cx="2771369" cy="2117653"/>
          </a:xfrm>
          <a:prstGeom prst="rect">
            <a:avLst/>
          </a:prstGeom>
        </p:spPr>
      </p:pic>
      <p:pic>
        <p:nvPicPr>
          <p:cNvPr id="9" name="Resim 8"/>
          <p:cNvPicPr>
            <a:picLocks noChangeAspect="1"/>
          </p:cNvPicPr>
          <p:nvPr/>
        </p:nvPicPr>
        <p:blipFill>
          <a:blip r:embed="rId6"/>
          <a:stretch>
            <a:fillRect/>
          </a:stretch>
        </p:blipFill>
        <p:spPr>
          <a:xfrm>
            <a:off x="310684" y="1700947"/>
            <a:ext cx="4061255" cy="2640328"/>
          </a:xfrm>
          <a:prstGeom prst="rect">
            <a:avLst/>
          </a:prstGeom>
          <a:ln>
            <a:noFill/>
          </a:ln>
          <a:effectLst>
            <a:outerShdw blurRad="190500" algn="tl" rotWithShape="0">
              <a:srgbClr val="000000">
                <a:alpha val="70000"/>
              </a:srgbClr>
            </a:outerShdw>
          </a:effectLst>
        </p:spPr>
      </p:pic>
      <p:cxnSp>
        <p:nvCxnSpPr>
          <p:cNvPr id="10" name="Düz Bağlayıcı 9"/>
          <p:cNvCxnSpPr/>
          <p:nvPr/>
        </p:nvCxnSpPr>
        <p:spPr>
          <a:xfrm flipV="1">
            <a:off x="4514335" y="2551965"/>
            <a:ext cx="3690551" cy="823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8204886" y="2560203"/>
            <a:ext cx="0" cy="179761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13" name="Resim 12"/>
          <p:cNvPicPr>
            <a:picLocks noChangeAspect="1"/>
          </p:cNvPicPr>
          <p:nvPr/>
        </p:nvPicPr>
        <p:blipFill>
          <a:blip r:embed="rId7"/>
          <a:stretch>
            <a:fillRect/>
          </a:stretch>
        </p:blipFill>
        <p:spPr>
          <a:xfrm>
            <a:off x="6459399" y="1621662"/>
            <a:ext cx="3490974" cy="458629"/>
          </a:xfrm>
          <a:prstGeom prst="rect">
            <a:avLst/>
          </a:prstGeom>
          <a:ln>
            <a:noFill/>
          </a:ln>
          <a:effectLst>
            <a:outerShdw blurRad="190500" algn="tl" rotWithShape="0">
              <a:srgbClr val="000000">
                <a:alpha val="70000"/>
              </a:srgbClr>
            </a:outerShdw>
          </a:effectLst>
        </p:spPr>
      </p:pic>
      <p:sp>
        <p:nvSpPr>
          <p:cNvPr id="11" name="Metin kutusu 10"/>
          <p:cNvSpPr txBox="1"/>
          <p:nvPr/>
        </p:nvSpPr>
        <p:spPr>
          <a:xfrm>
            <a:off x="6459399" y="1078749"/>
            <a:ext cx="3490974" cy="369332"/>
          </a:xfrm>
          <a:prstGeom prst="rect">
            <a:avLst/>
          </a:prstGeom>
          <a:ln>
            <a:noFill/>
          </a:ln>
          <a:effectLst>
            <a:outerShdw blurRad="190500" algn="tl" rotWithShape="0">
              <a:srgbClr val="000000">
                <a:alpha val="70000"/>
              </a:srgbClr>
            </a:outerShdw>
          </a:effectLst>
        </p:spPr>
        <p:style>
          <a:lnRef idx="0">
            <a:scrgbClr r="0" g="0" b="0"/>
          </a:lnRef>
          <a:fillRef idx="1003">
            <a:schemeClr val="lt2"/>
          </a:fillRef>
          <a:effectRef idx="0">
            <a:scrgbClr r="0" g="0" b="0"/>
          </a:effectRef>
          <a:fontRef idx="major"/>
        </p:style>
        <p:txBody>
          <a:bodyPr wrap="square" rtlCol="0">
            <a:spAutoFit/>
          </a:bodyPr>
          <a:lstStyle/>
          <a:p>
            <a:pPr algn="ctr"/>
            <a:r>
              <a:rPr lang="tr-TR" dirty="0"/>
              <a:t>www.tccb.gov.tr/resmiyazisma </a:t>
            </a:r>
          </a:p>
        </p:txBody>
      </p:sp>
      <p:sp>
        <p:nvSpPr>
          <p:cNvPr id="14" name="Metin kutusu 13"/>
          <p:cNvSpPr txBox="1"/>
          <p:nvPr/>
        </p:nvSpPr>
        <p:spPr>
          <a:xfrm>
            <a:off x="745644" y="1093397"/>
            <a:ext cx="3405441"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28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Eğitim Videoları</a:t>
            </a:r>
            <a:endParaRPr lang="tr-TR" sz="4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2976995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39422" y="1076262"/>
            <a:ext cx="319628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Kılavuz</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10" name="Picture 2" descr="T.C. Cumhurbaşkanlığı Forsu Vector Logo - Brandsvectorlogo.com">
            <a:extLst>
              <a:ext uri="{FF2B5EF4-FFF2-40B4-BE49-F238E27FC236}">
                <a16:creationId xmlns:a16="http://schemas.microsoft.com/office/drawing/2014/main" xmlns=""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11362"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a:ln/>
                <a:solidFill>
                  <a:srgbClr val="E7E6E6">
                    <a:lumMod val="50000"/>
                  </a:srgbClr>
                </a:solidFill>
                <a:latin typeface="Candara" panose="020E0502030303020204" pitchFamily="34" charset="0"/>
              </a:rPr>
              <a:t>resmiyazisma.gov.tr</a:t>
            </a:r>
          </a:p>
        </p:txBody>
      </p:sp>
      <p:pic>
        <p:nvPicPr>
          <p:cNvPr id="3" name="Resim 2"/>
          <p:cNvPicPr>
            <a:picLocks noChangeAspect="1"/>
          </p:cNvPicPr>
          <p:nvPr/>
        </p:nvPicPr>
        <p:blipFill>
          <a:blip r:embed="rId3"/>
          <a:stretch>
            <a:fillRect/>
          </a:stretch>
        </p:blipFill>
        <p:spPr>
          <a:xfrm>
            <a:off x="543172" y="1722593"/>
            <a:ext cx="4529175" cy="3015049"/>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617312" y="3286899"/>
            <a:ext cx="988540" cy="205946"/>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flipH="1">
            <a:off x="1089663" y="3501954"/>
            <a:ext cx="12046" cy="153144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pic>
        <p:nvPicPr>
          <p:cNvPr id="15" name="Resim 14"/>
          <p:cNvPicPr>
            <a:picLocks noChangeAspect="1"/>
          </p:cNvPicPr>
          <p:nvPr/>
        </p:nvPicPr>
        <p:blipFill>
          <a:blip r:embed="rId4"/>
          <a:stretch>
            <a:fillRect/>
          </a:stretch>
        </p:blipFill>
        <p:spPr>
          <a:xfrm>
            <a:off x="543172" y="5033394"/>
            <a:ext cx="1801380" cy="1668033"/>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5"/>
          <a:stretch>
            <a:fillRect/>
          </a:stretch>
        </p:blipFill>
        <p:spPr>
          <a:xfrm>
            <a:off x="5419968" y="981085"/>
            <a:ext cx="3701361" cy="2906267"/>
          </a:xfrm>
          <a:prstGeom prst="rect">
            <a:avLst/>
          </a:prstGeom>
          <a:ln w="19050">
            <a:solidFill>
              <a:schemeClr val="tx1"/>
            </a:solidFill>
            <a:prstDash val="dash"/>
          </a:ln>
        </p:spPr>
      </p:pic>
      <p:pic>
        <p:nvPicPr>
          <p:cNvPr id="4" name="Resim 3"/>
          <p:cNvPicPr>
            <a:picLocks noChangeAspect="1"/>
          </p:cNvPicPr>
          <p:nvPr/>
        </p:nvPicPr>
        <p:blipFill>
          <a:blip r:embed="rId6"/>
          <a:stretch>
            <a:fillRect/>
          </a:stretch>
        </p:blipFill>
        <p:spPr>
          <a:xfrm>
            <a:off x="7559368" y="3965508"/>
            <a:ext cx="4410210" cy="2760544"/>
          </a:xfrm>
          <a:prstGeom prst="rect">
            <a:avLst/>
          </a:prstGeom>
          <a:ln w="19050">
            <a:solidFill>
              <a:schemeClr val="tx1"/>
            </a:solidFill>
            <a:prstDash val="dash"/>
          </a:ln>
        </p:spPr>
      </p:pic>
      <p:cxnSp>
        <p:nvCxnSpPr>
          <p:cNvPr id="12" name="Düz Bağlayıcı 11"/>
          <p:cNvCxnSpPr/>
          <p:nvPr/>
        </p:nvCxnSpPr>
        <p:spPr>
          <a:xfrm>
            <a:off x="2344552" y="5867410"/>
            <a:ext cx="421425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flipV="1">
            <a:off x="6558807" y="3965508"/>
            <a:ext cx="0" cy="190190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0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75" name="Resim 74"/>
          <p:cNvPicPr>
            <a:picLocks noChangeAspect="1"/>
          </p:cNvPicPr>
          <p:nvPr/>
        </p:nvPicPr>
        <p:blipFill>
          <a:blip r:embed="rId4">
            <a:clrChange>
              <a:clrFrom>
                <a:srgbClr val="FEFEFE"/>
              </a:clrFrom>
              <a:clrTo>
                <a:srgbClr val="FEFEFE">
                  <a:alpha val="0"/>
                </a:srgbClr>
              </a:clrTo>
            </a:clrChange>
          </a:blip>
          <a:stretch>
            <a:fillRect/>
          </a:stretch>
        </p:blipFill>
        <p:spPr>
          <a:xfrm rot="20732539">
            <a:off x="9179816" y="3043674"/>
            <a:ext cx="1015162" cy="510267"/>
          </a:xfrm>
          <a:prstGeom prst="rect">
            <a:avLst/>
          </a:prstGeom>
          <a:effectLst>
            <a:softEdge rad="63500"/>
          </a:effectLst>
        </p:spPr>
      </p:pic>
      <p:grpSp>
        <p:nvGrpSpPr>
          <p:cNvPr id="76" name="Group 41">
            <a:extLst>
              <a:ext uri="{FF2B5EF4-FFF2-40B4-BE49-F238E27FC236}">
                <a16:creationId xmlns:a16="http://schemas.microsoft.com/office/drawing/2014/main" xmlns="" id="{5748B834-CD86-4857-8BBD-BB052F01563E}"/>
              </a:ext>
            </a:extLst>
          </p:cNvPr>
          <p:cNvGrpSpPr/>
          <p:nvPr/>
        </p:nvGrpSpPr>
        <p:grpSpPr>
          <a:xfrm>
            <a:off x="6057340" y="2444214"/>
            <a:ext cx="1844973" cy="1140987"/>
            <a:chOff x="-548507" y="477868"/>
            <a:chExt cx="11570449" cy="6357177"/>
          </a:xfrm>
        </p:grpSpPr>
        <p:sp>
          <p:nvSpPr>
            <p:cNvPr id="77" name="Freeform: Shape 42">
              <a:extLst>
                <a:ext uri="{FF2B5EF4-FFF2-40B4-BE49-F238E27FC236}">
                  <a16:creationId xmlns:a16="http://schemas.microsoft.com/office/drawing/2014/main" xmlns="" id="{7264AE15-E5C7-419B-8957-623011DECF8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8" name="Freeform: Shape 43">
              <a:extLst>
                <a:ext uri="{FF2B5EF4-FFF2-40B4-BE49-F238E27FC236}">
                  <a16:creationId xmlns:a16="http://schemas.microsoft.com/office/drawing/2014/main" xmlns="" id="{3636653D-AFDF-4D42-AB26-0160182B420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9" name="Freeform: Shape 44">
              <a:extLst>
                <a:ext uri="{FF2B5EF4-FFF2-40B4-BE49-F238E27FC236}">
                  <a16:creationId xmlns:a16="http://schemas.microsoft.com/office/drawing/2014/main" xmlns="" id="{418B4618-6667-4270-9446-BF5F15A514D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80" name="Freeform: Shape 45">
              <a:extLst>
                <a:ext uri="{FF2B5EF4-FFF2-40B4-BE49-F238E27FC236}">
                  <a16:creationId xmlns:a16="http://schemas.microsoft.com/office/drawing/2014/main" xmlns="" id="{2BF2EF86-C20B-4E58-8199-92EDACE1BA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1" name="Freeform: Shape 46">
              <a:extLst>
                <a:ext uri="{FF2B5EF4-FFF2-40B4-BE49-F238E27FC236}">
                  <a16:creationId xmlns:a16="http://schemas.microsoft.com/office/drawing/2014/main" xmlns="" id="{40EFD5DC-CBC9-48E2-9985-8DCC81B5DD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2" name="Group 47">
              <a:extLst>
                <a:ext uri="{FF2B5EF4-FFF2-40B4-BE49-F238E27FC236}">
                  <a16:creationId xmlns:a16="http://schemas.microsoft.com/office/drawing/2014/main" xmlns="" id="{76859BDF-95B0-450B-B0F8-12EE936B9748}"/>
                </a:ext>
              </a:extLst>
            </p:cNvPr>
            <p:cNvGrpSpPr/>
            <p:nvPr/>
          </p:nvGrpSpPr>
          <p:grpSpPr>
            <a:xfrm>
              <a:off x="1606" y="6382978"/>
              <a:ext cx="413937" cy="115242"/>
              <a:chOff x="5955" y="6353672"/>
              <a:chExt cx="413937" cy="115242"/>
            </a:xfrm>
          </p:grpSpPr>
          <p:sp>
            <p:nvSpPr>
              <p:cNvPr id="87" name="Rectangle: Rounded Corners 52">
                <a:extLst>
                  <a:ext uri="{FF2B5EF4-FFF2-40B4-BE49-F238E27FC236}">
                    <a16:creationId xmlns:a16="http://schemas.microsoft.com/office/drawing/2014/main" xmlns="" id="{3A62B22B-E165-4F1B-AAC0-13397B23772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53">
                <a:extLst>
                  <a:ext uri="{FF2B5EF4-FFF2-40B4-BE49-F238E27FC236}">
                    <a16:creationId xmlns:a16="http://schemas.microsoft.com/office/drawing/2014/main" xmlns="" id="{09BFB8A0-B88B-4301-8476-F599304FB26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8">
              <a:extLst>
                <a:ext uri="{FF2B5EF4-FFF2-40B4-BE49-F238E27FC236}">
                  <a16:creationId xmlns:a16="http://schemas.microsoft.com/office/drawing/2014/main" xmlns="" id="{38C1212C-B12D-4811-8B51-070A1F599BBE}"/>
                </a:ext>
              </a:extLst>
            </p:cNvPr>
            <p:cNvGrpSpPr/>
            <p:nvPr/>
          </p:nvGrpSpPr>
          <p:grpSpPr>
            <a:xfrm>
              <a:off x="9855291" y="6381600"/>
              <a:ext cx="885989" cy="115242"/>
              <a:chOff x="5955" y="6353672"/>
              <a:chExt cx="413937" cy="115242"/>
            </a:xfrm>
          </p:grpSpPr>
          <p:sp>
            <p:nvSpPr>
              <p:cNvPr id="85" name="Rectangle: Rounded Corners 50">
                <a:extLst>
                  <a:ext uri="{FF2B5EF4-FFF2-40B4-BE49-F238E27FC236}">
                    <a16:creationId xmlns:a16="http://schemas.microsoft.com/office/drawing/2014/main" xmlns="" id="{7D349551-94A6-42B2-B52E-D3BF80A1672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51">
                <a:extLst>
                  <a:ext uri="{FF2B5EF4-FFF2-40B4-BE49-F238E27FC236}">
                    <a16:creationId xmlns:a16="http://schemas.microsoft.com/office/drawing/2014/main" xmlns="" id="{F6F39D48-4C73-4A02-9EFE-4C4F1F1942F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Freeform: Shape 49">
              <a:extLst>
                <a:ext uri="{FF2B5EF4-FFF2-40B4-BE49-F238E27FC236}">
                  <a16:creationId xmlns:a16="http://schemas.microsoft.com/office/drawing/2014/main" xmlns="" id="{B7FCCA74-F0B4-4B42-B137-E41DE799506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grpSp>
        <p:nvGrpSpPr>
          <p:cNvPr id="89" name="Graphic 14">
            <a:extLst>
              <a:ext uri="{FF2B5EF4-FFF2-40B4-BE49-F238E27FC236}">
                <a16:creationId xmlns:a16="http://schemas.microsoft.com/office/drawing/2014/main" xmlns="" id="{441BA635-E208-4EA5-9014-21841A743C0A}"/>
              </a:ext>
            </a:extLst>
          </p:cNvPr>
          <p:cNvGrpSpPr/>
          <p:nvPr/>
        </p:nvGrpSpPr>
        <p:grpSpPr>
          <a:xfrm>
            <a:off x="7488162" y="2211697"/>
            <a:ext cx="1887821" cy="1492879"/>
            <a:chOff x="2444748" y="555045"/>
            <a:chExt cx="7282048" cy="5727454"/>
          </a:xfrm>
        </p:grpSpPr>
        <p:sp>
          <p:nvSpPr>
            <p:cNvPr id="90" name="Freeform: Shape 55">
              <a:extLst>
                <a:ext uri="{FF2B5EF4-FFF2-40B4-BE49-F238E27FC236}">
                  <a16:creationId xmlns:a16="http://schemas.microsoft.com/office/drawing/2014/main" xmlns="" id="{D6026198-6EB1-4B0F-8F71-B810EAFD692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91" name="Freeform: Shape 56">
              <a:extLst>
                <a:ext uri="{FF2B5EF4-FFF2-40B4-BE49-F238E27FC236}">
                  <a16:creationId xmlns:a16="http://schemas.microsoft.com/office/drawing/2014/main" xmlns="" id="{2404957B-4908-488C-8777-A3A55A77936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92" name="Freeform: Shape 57">
              <a:extLst>
                <a:ext uri="{FF2B5EF4-FFF2-40B4-BE49-F238E27FC236}">
                  <a16:creationId xmlns:a16="http://schemas.microsoft.com/office/drawing/2014/main" xmlns="" id="{EA5DA305-E7F2-48A8-B62A-39E1034D9B2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3" name="Freeform: Shape 58">
              <a:extLst>
                <a:ext uri="{FF2B5EF4-FFF2-40B4-BE49-F238E27FC236}">
                  <a16:creationId xmlns:a16="http://schemas.microsoft.com/office/drawing/2014/main" xmlns="" id="{63826E4C-83C5-4593-AA2C-1ABA4B2E77B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4" name="Freeform: Shape 59">
              <a:extLst>
                <a:ext uri="{FF2B5EF4-FFF2-40B4-BE49-F238E27FC236}">
                  <a16:creationId xmlns:a16="http://schemas.microsoft.com/office/drawing/2014/main" xmlns="" id="{BF1F9EA5-3383-4584-8909-CA7FD536720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5" name="Freeform: Shape 60">
              <a:extLst>
                <a:ext uri="{FF2B5EF4-FFF2-40B4-BE49-F238E27FC236}">
                  <a16:creationId xmlns:a16="http://schemas.microsoft.com/office/drawing/2014/main" xmlns="" id="{6703A6E6-758D-474C-9A88-B332D5FBFBC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6" name="Freeform: Shape 61">
              <a:extLst>
                <a:ext uri="{FF2B5EF4-FFF2-40B4-BE49-F238E27FC236}">
                  <a16:creationId xmlns:a16="http://schemas.microsoft.com/office/drawing/2014/main" xmlns="" id="{A778AACB-28D6-446D-BB03-D3BE5ABA761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accent4">
                <a:lumMod val="20000"/>
                <a:lumOff val="80000"/>
              </a:schemeClr>
            </a:solidFill>
            <a:ln w="9525" cap="flat">
              <a:noFill/>
              <a:prstDash val="solid"/>
              <a:miter/>
            </a:ln>
          </p:spPr>
          <p:txBody>
            <a:bodyPr rtlCol="0" anchor="ctr"/>
            <a:lstStyle/>
            <a:p>
              <a:endParaRPr lang="en-US"/>
            </a:p>
          </p:txBody>
        </p:sp>
        <p:sp>
          <p:nvSpPr>
            <p:cNvPr id="97" name="Freeform: Shape 62">
              <a:extLst>
                <a:ext uri="{FF2B5EF4-FFF2-40B4-BE49-F238E27FC236}">
                  <a16:creationId xmlns:a16="http://schemas.microsoft.com/office/drawing/2014/main" xmlns="" id="{08ADC0F3-AC2E-4DF4-BCCB-FF8D33B4D4E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grpSp>
        <p:nvGrpSpPr>
          <p:cNvPr id="98" name="Group 72">
            <a:extLst>
              <a:ext uri="{FF2B5EF4-FFF2-40B4-BE49-F238E27FC236}">
                <a16:creationId xmlns:a16="http://schemas.microsoft.com/office/drawing/2014/main" xmlns="" id="{F4C4CF18-2C12-4B8B-9809-01AE8089A091}"/>
              </a:ext>
            </a:extLst>
          </p:cNvPr>
          <p:cNvGrpSpPr/>
          <p:nvPr/>
        </p:nvGrpSpPr>
        <p:grpSpPr>
          <a:xfrm>
            <a:off x="7412306" y="3153582"/>
            <a:ext cx="515264" cy="849240"/>
            <a:chOff x="5666519" y="1790478"/>
            <a:chExt cx="825553" cy="1451279"/>
          </a:xfrm>
        </p:grpSpPr>
        <p:grpSp>
          <p:nvGrpSpPr>
            <p:cNvPr id="99" name="Group 3">
              <a:extLst>
                <a:ext uri="{FF2B5EF4-FFF2-40B4-BE49-F238E27FC236}">
                  <a16:creationId xmlns:a16="http://schemas.microsoft.com/office/drawing/2014/main" xmlns="" id="{E2C79F43-5A78-44D4-87CE-A2C3E41D580C}"/>
                </a:ext>
              </a:extLst>
            </p:cNvPr>
            <p:cNvGrpSpPr/>
            <p:nvPr/>
          </p:nvGrpSpPr>
          <p:grpSpPr>
            <a:xfrm>
              <a:off x="5666519" y="1790478"/>
              <a:ext cx="825553" cy="1451279"/>
              <a:chOff x="445712" y="1449040"/>
              <a:chExt cx="2113018" cy="3924176"/>
            </a:xfrm>
          </p:grpSpPr>
          <p:sp>
            <p:nvSpPr>
              <p:cNvPr id="102" name="Rounded Rectangle 4">
                <a:extLst>
                  <a:ext uri="{FF2B5EF4-FFF2-40B4-BE49-F238E27FC236}">
                    <a16:creationId xmlns:a16="http://schemas.microsoft.com/office/drawing/2014/main" xmlns="" id="{FA6BD5D2-32FC-4643-ADA8-21BE53A49577}"/>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3" name="Rectangle 5">
                <a:extLst>
                  <a:ext uri="{FF2B5EF4-FFF2-40B4-BE49-F238E27FC236}">
                    <a16:creationId xmlns:a16="http://schemas.microsoft.com/office/drawing/2014/main" xmlns="" id="{0A7D6099-B7EB-483E-951F-D7394EFB9281}"/>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04" name="Group 6">
                <a:extLst>
                  <a:ext uri="{FF2B5EF4-FFF2-40B4-BE49-F238E27FC236}">
                    <a16:creationId xmlns:a16="http://schemas.microsoft.com/office/drawing/2014/main" xmlns="" id="{DDFAF2D0-C67B-4405-982D-3AD79471CA9F}"/>
                  </a:ext>
                </a:extLst>
              </p:cNvPr>
              <p:cNvGrpSpPr/>
              <p:nvPr userDrawn="1"/>
            </p:nvGrpSpPr>
            <p:grpSpPr>
              <a:xfrm>
                <a:off x="1407705" y="5045834"/>
                <a:ext cx="211967" cy="211967"/>
                <a:chOff x="1549420" y="5712364"/>
                <a:chExt cx="312583" cy="312583"/>
              </a:xfrm>
            </p:grpSpPr>
            <p:sp>
              <p:nvSpPr>
                <p:cNvPr id="105" name="Oval 7">
                  <a:extLst>
                    <a:ext uri="{FF2B5EF4-FFF2-40B4-BE49-F238E27FC236}">
                      <a16:creationId xmlns:a16="http://schemas.microsoft.com/office/drawing/2014/main" xmlns="" id="{84728866-A2AC-4EED-8878-35209633DEA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6" name="Rounded Rectangle 8">
                  <a:extLst>
                    <a:ext uri="{FF2B5EF4-FFF2-40B4-BE49-F238E27FC236}">
                      <a16:creationId xmlns:a16="http://schemas.microsoft.com/office/drawing/2014/main" xmlns="" id="{E4386B2C-EC90-4863-86F1-F00D1C4563F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0" name="Picture Placeholder 2">
              <a:extLst>
                <a:ext uri="{FF2B5EF4-FFF2-40B4-BE49-F238E27FC236}">
                  <a16:creationId xmlns:a16="http://schemas.microsoft.com/office/drawing/2014/main" xmlns="" id="{E54A4D3D-10F1-40FD-B01D-AF5570145704}"/>
                </a:ext>
              </a:extLst>
            </p:cNvPr>
            <p:cNvSpPr txBox="1">
              <a:spLocks/>
            </p:cNvSpPr>
            <p:nvPr/>
          </p:nvSpPr>
          <p:spPr>
            <a:xfrm>
              <a:off x="5727221" y="1945514"/>
              <a:ext cx="704148" cy="1141205"/>
            </a:xfrm>
            <a:prstGeom prst="rect">
              <a:avLst/>
            </a:prstGeom>
            <a:solidFill>
              <a:schemeClr val="accent1">
                <a:lumMod val="20000"/>
                <a:lumOff val="80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dirty="0"/>
            </a:p>
          </p:txBody>
        </p:sp>
        <p:sp>
          <p:nvSpPr>
            <p:cNvPr id="101" name="Freeform: Shape 71">
              <a:extLst>
                <a:ext uri="{FF2B5EF4-FFF2-40B4-BE49-F238E27FC236}">
                  <a16:creationId xmlns:a16="http://schemas.microsoft.com/office/drawing/2014/main" xmlns="" id="{BBE34B05-085C-455F-A4A6-24D447C717EE}"/>
                </a:ext>
              </a:extLst>
            </p:cNvPr>
            <p:cNvSpPr/>
            <p:nvPr/>
          </p:nvSpPr>
          <p:spPr>
            <a:xfrm>
              <a:off x="6022226" y="1933893"/>
              <a:ext cx="401968" cy="1165650"/>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sp>
        <p:nvSpPr>
          <p:cNvPr id="107" name="Dikdörtgen 106"/>
          <p:cNvSpPr/>
          <p:nvPr/>
        </p:nvSpPr>
        <p:spPr>
          <a:xfrm>
            <a:off x="1043597" y="2706353"/>
            <a:ext cx="4638369" cy="646331"/>
          </a:xfrm>
          <a:prstGeom prst="rect">
            <a:avLst/>
          </a:prstGeom>
        </p:spPr>
        <p:txBody>
          <a:bodyPr wrap="square">
            <a:spAutoFit/>
          </a:bodyPr>
          <a:lstStyle/>
          <a:p>
            <a:r>
              <a:rPr lang="tr-TR" b="1" dirty="0"/>
              <a:t>Elektronik ortamda </a:t>
            </a:r>
            <a:r>
              <a:rPr lang="tr-TR" dirty="0"/>
              <a:t>üretilen belgeler ‘‘</a:t>
            </a:r>
            <a:r>
              <a:rPr lang="tr-TR" b="1" dirty="0"/>
              <a:t>güvenli elektronik imza’’ ile imzalanır.</a:t>
            </a:r>
          </a:p>
        </p:txBody>
      </p:sp>
      <p:grpSp>
        <p:nvGrpSpPr>
          <p:cNvPr id="108" name="Google Shape;348;p13"/>
          <p:cNvGrpSpPr/>
          <p:nvPr/>
        </p:nvGrpSpPr>
        <p:grpSpPr>
          <a:xfrm flipH="1">
            <a:off x="7883529" y="4764439"/>
            <a:ext cx="2689087" cy="1988288"/>
            <a:chOff x="6986665" y="3298709"/>
            <a:chExt cx="1817809" cy="1077669"/>
          </a:xfrm>
        </p:grpSpPr>
        <p:sp>
          <p:nvSpPr>
            <p:cNvPr id="10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53;p13"/>
            <p:cNvSpPr/>
            <p:nvPr/>
          </p:nvSpPr>
          <p:spPr>
            <a:xfrm>
              <a:off x="7863130" y="3467558"/>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54;p13"/>
            <p:cNvSpPr/>
            <p:nvPr/>
          </p:nvSpPr>
          <p:spPr>
            <a:xfrm>
              <a:off x="7772483" y="3520921"/>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55;p13"/>
            <p:cNvSpPr/>
            <p:nvPr/>
          </p:nvSpPr>
          <p:spPr>
            <a:xfrm>
              <a:off x="7710222" y="3548415"/>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57;p13"/>
            <p:cNvSpPr/>
            <p:nvPr/>
          </p:nvSpPr>
          <p:spPr>
            <a:xfrm>
              <a:off x="7691509" y="3603212"/>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59;p13"/>
            <p:cNvSpPr/>
            <p:nvPr/>
          </p:nvSpPr>
          <p:spPr>
            <a:xfrm>
              <a:off x="7473226" y="3705046"/>
              <a:ext cx="299258" cy="182322"/>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8" name="Group 15">
            <a:extLst>
              <a:ext uri="{FF2B5EF4-FFF2-40B4-BE49-F238E27FC236}">
                <a16:creationId xmlns:a16="http://schemas.microsoft.com/office/drawing/2014/main" xmlns="" id="{1E3225E7-9CC9-4B6F-A193-E012EBABA35C}"/>
              </a:ext>
            </a:extLst>
          </p:cNvPr>
          <p:cNvGrpSpPr/>
          <p:nvPr/>
        </p:nvGrpSpPr>
        <p:grpSpPr>
          <a:xfrm>
            <a:off x="9591209" y="4065998"/>
            <a:ext cx="1622089" cy="1396881"/>
            <a:chOff x="4733216" y="4804225"/>
            <a:chExt cx="6431296" cy="4513578"/>
          </a:xfrm>
          <a:solidFill>
            <a:schemeClr val="accent2">
              <a:lumMod val="75000"/>
            </a:schemeClr>
          </a:solidFill>
        </p:grpSpPr>
        <p:sp>
          <p:nvSpPr>
            <p:cNvPr id="119" name="Freeform: Shape 16">
              <a:extLst>
                <a:ext uri="{FF2B5EF4-FFF2-40B4-BE49-F238E27FC236}">
                  <a16:creationId xmlns:a16="http://schemas.microsoft.com/office/drawing/2014/main" xmlns="" id="{0248A8DD-D788-483C-9465-B8C49AC029D3}"/>
                </a:ext>
              </a:extLst>
            </p:cNvPr>
            <p:cNvSpPr/>
            <p:nvPr/>
          </p:nvSpPr>
          <p:spPr>
            <a:xfrm rot="5400000">
              <a:off x="6852439" y="3455728"/>
              <a:ext cx="2963576" cy="5660570"/>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7">
              <a:extLst>
                <a:ext uri="{FF2B5EF4-FFF2-40B4-BE49-F238E27FC236}">
                  <a16:creationId xmlns:a16="http://schemas.microsoft.com/office/drawing/2014/main" xmlns="" id="{5ED4446C-8EE1-4FC3-9DA4-CC49043CA207}"/>
                </a:ext>
              </a:extLst>
            </p:cNvPr>
            <p:cNvSpPr/>
            <p:nvPr/>
          </p:nvSpPr>
          <p:spPr>
            <a:xfrm rot="1520710">
              <a:off x="4733216" y="7292574"/>
              <a:ext cx="678947" cy="2025229"/>
            </a:xfrm>
            <a:custGeom>
              <a:avLst/>
              <a:gdLst>
                <a:gd name="connsiteX0" fmla="*/ 541078 w 678947"/>
                <a:gd name="connsiteY0" fmla="*/ 692150 h 1803619"/>
                <a:gd name="connsiteX1" fmla="*/ 675744 w 678947"/>
                <a:gd name="connsiteY1" fmla="*/ 1076908 h 1803619"/>
                <a:gd name="connsiteX2" fmla="*/ 678947 w 678947"/>
                <a:gd name="connsiteY2" fmla="*/ 1076908 h 1803619"/>
                <a:gd name="connsiteX3" fmla="*/ 677934 w 678947"/>
                <a:gd name="connsiteY3" fmla="*/ 1079426 h 1803619"/>
                <a:gd name="connsiteX4" fmla="*/ 678947 w 678947"/>
                <a:gd name="connsiteY4" fmla="*/ 1080591 h 1803619"/>
                <a:gd name="connsiteX5" fmla="*/ 677465 w 678947"/>
                <a:gd name="connsiteY5" fmla="*/ 1080591 h 1803619"/>
                <a:gd name="connsiteX6" fmla="*/ 380803 w 678947"/>
                <a:gd name="connsiteY6" fmla="*/ 1798594 h 1803619"/>
                <a:gd name="connsiteX7" fmla="*/ 370346 w 678947"/>
                <a:gd name="connsiteY7" fmla="*/ 1206657 h 1803619"/>
                <a:gd name="connsiteX8" fmla="*/ 430248 w 678947"/>
                <a:gd name="connsiteY8" fmla="*/ 1124930 h 1803619"/>
                <a:gd name="connsiteX9" fmla="*/ 339473 w 678947"/>
                <a:gd name="connsiteY9" fmla="*/ 1037677 h 1803619"/>
                <a:gd name="connsiteX10" fmla="*/ 248698 w 678947"/>
                <a:gd name="connsiteY10" fmla="*/ 1124930 h 1803619"/>
                <a:gd name="connsiteX11" fmla="*/ 308601 w 678947"/>
                <a:gd name="connsiteY11" fmla="*/ 1206658 h 1803619"/>
                <a:gd name="connsiteX12" fmla="*/ 298145 w 678947"/>
                <a:gd name="connsiteY12" fmla="*/ 1803619 h 1803619"/>
                <a:gd name="connsiteX13" fmla="*/ 1482 w 678947"/>
                <a:gd name="connsiteY13" fmla="*/ 1080591 h 1803619"/>
                <a:gd name="connsiteX14" fmla="*/ 1 w 678947"/>
                <a:gd name="connsiteY14" fmla="*/ 1080591 h 1803619"/>
                <a:gd name="connsiteX15" fmla="*/ 977 w 678947"/>
                <a:gd name="connsiteY15" fmla="*/ 1079335 h 1803619"/>
                <a:gd name="connsiteX16" fmla="*/ 0 w 678947"/>
                <a:gd name="connsiteY16" fmla="*/ 1076908 h 1803619"/>
                <a:gd name="connsiteX17" fmla="*/ 2865 w 678947"/>
                <a:gd name="connsiteY17" fmla="*/ 1076908 h 1803619"/>
                <a:gd name="connsiteX18" fmla="*/ 128363 w 678947"/>
                <a:gd name="connsiteY18" fmla="*/ 696719 h 1803619"/>
                <a:gd name="connsiteX19" fmla="*/ 162613 w 678947"/>
                <a:gd name="connsiteY19" fmla="*/ 573663 h 1803619"/>
                <a:gd name="connsiteX20" fmla="*/ 516334 w 678947"/>
                <a:gd name="connsiteY20" fmla="*/ 573663 h 1803619"/>
                <a:gd name="connsiteX21" fmla="*/ 561325 w 678947"/>
                <a:gd name="connsiteY21" fmla="*/ 618654 h 1803619"/>
                <a:gd name="connsiteX22" fmla="*/ 516334 w 678947"/>
                <a:gd name="connsiteY22" fmla="*/ 663645 h 1803619"/>
                <a:gd name="connsiteX23" fmla="*/ 162613 w 678947"/>
                <a:gd name="connsiteY23" fmla="*/ 663645 h 1803619"/>
                <a:gd name="connsiteX24" fmla="*/ 117622 w 678947"/>
                <a:gd name="connsiteY24" fmla="*/ 618654 h 1803619"/>
                <a:gd name="connsiteX25" fmla="*/ 162613 w 678947"/>
                <a:gd name="connsiteY25" fmla="*/ 573663 h 1803619"/>
                <a:gd name="connsiteX26" fmla="*/ 346730 w 678947"/>
                <a:gd name="connsiteY26" fmla="*/ 0 h 1803619"/>
                <a:gd name="connsiteX27" fmla="*/ 477359 w 678947"/>
                <a:gd name="connsiteY27" fmla="*/ 58057 h 1803619"/>
                <a:gd name="connsiteX28" fmla="*/ 535416 w 678947"/>
                <a:gd name="connsiteY28" fmla="*/ 508918 h 1803619"/>
                <a:gd name="connsiteX29" fmla="*/ 143530 w 678947"/>
                <a:gd name="connsiteY29" fmla="*/ 508918 h 1803619"/>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21" name="Dikdörtgen 120"/>
          <p:cNvSpPr/>
          <p:nvPr/>
        </p:nvSpPr>
        <p:spPr>
          <a:xfrm>
            <a:off x="1413420" y="4381249"/>
            <a:ext cx="7281327" cy="923330"/>
          </a:xfrm>
          <a:prstGeom prst="rect">
            <a:avLst/>
          </a:prstGeom>
        </p:spPr>
        <p:txBody>
          <a:bodyPr wrap="square">
            <a:spAutoFit/>
          </a:bodyPr>
          <a:lstStyle/>
          <a:p>
            <a:r>
              <a:rPr lang="tr-TR" b="1" dirty="0"/>
              <a:t>Zorunlu hâllerde veya olağanüstü durumlarda </a:t>
            </a:r>
            <a:r>
              <a:rPr lang="tr-TR" dirty="0"/>
              <a:t>hazırlanan belgeler ise imzanın dağılmayacak ve kâğıda işlemesini sağlayacak </a:t>
            </a:r>
            <a:r>
              <a:rPr lang="tr-TR" b="1" dirty="0"/>
              <a:t>mavi mürekkepli kalemle imzalanır. </a:t>
            </a:r>
          </a:p>
        </p:txBody>
      </p:sp>
      <p:sp>
        <p:nvSpPr>
          <p:cNvPr id="122" name="Serbest Form 121"/>
          <p:cNvSpPr/>
          <p:nvPr/>
        </p:nvSpPr>
        <p:spPr>
          <a:xfrm>
            <a:off x="9323646" y="5398420"/>
            <a:ext cx="329046" cy="323022"/>
          </a:xfrm>
          <a:custGeom>
            <a:avLst/>
            <a:gdLst>
              <a:gd name="connsiteX0" fmla="*/ 358284 w 695898"/>
              <a:gd name="connsiteY0" fmla="*/ 59635 h 646044"/>
              <a:gd name="connsiteX1" fmla="*/ 348345 w 695898"/>
              <a:gd name="connsiteY1" fmla="*/ 168965 h 646044"/>
              <a:gd name="connsiteX2" fmla="*/ 318527 w 695898"/>
              <a:gd name="connsiteY2" fmla="*/ 487018 h 646044"/>
              <a:gd name="connsiteX3" fmla="*/ 298649 w 695898"/>
              <a:gd name="connsiteY3" fmla="*/ 596348 h 646044"/>
              <a:gd name="connsiteX4" fmla="*/ 268832 w 695898"/>
              <a:gd name="connsiteY4" fmla="*/ 636105 h 646044"/>
              <a:gd name="connsiteX5" fmla="*/ 239014 w 695898"/>
              <a:gd name="connsiteY5" fmla="*/ 646044 h 646044"/>
              <a:gd name="connsiteX6" fmla="*/ 179380 w 695898"/>
              <a:gd name="connsiteY6" fmla="*/ 636105 h 646044"/>
              <a:gd name="connsiteX7" fmla="*/ 129684 w 695898"/>
              <a:gd name="connsiteY7" fmla="*/ 586409 h 646044"/>
              <a:gd name="connsiteX8" fmla="*/ 79988 w 695898"/>
              <a:gd name="connsiteY8" fmla="*/ 546652 h 646044"/>
              <a:gd name="connsiteX9" fmla="*/ 50171 w 695898"/>
              <a:gd name="connsiteY9" fmla="*/ 487018 h 646044"/>
              <a:gd name="connsiteX10" fmla="*/ 475 w 695898"/>
              <a:gd name="connsiteY10" fmla="*/ 427383 h 646044"/>
              <a:gd name="connsiteX11" fmla="*/ 20354 w 695898"/>
              <a:gd name="connsiteY11" fmla="*/ 407505 h 646044"/>
              <a:gd name="connsiteX12" fmla="*/ 70049 w 695898"/>
              <a:gd name="connsiteY12" fmla="*/ 397565 h 646044"/>
              <a:gd name="connsiteX13" fmla="*/ 199258 w 695898"/>
              <a:gd name="connsiteY13" fmla="*/ 407505 h 646044"/>
              <a:gd name="connsiteX14" fmla="*/ 268832 w 695898"/>
              <a:gd name="connsiteY14" fmla="*/ 457200 h 646044"/>
              <a:gd name="connsiteX15" fmla="*/ 328467 w 695898"/>
              <a:gd name="connsiteY15" fmla="*/ 506896 h 646044"/>
              <a:gd name="connsiteX16" fmla="*/ 358284 w 695898"/>
              <a:gd name="connsiteY16" fmla="*/ 536713 h 646044"/>
              <a:gd name="connsiteX17" fmla="*/ 398040 w 695898"/>
              <a:gd name="connsiteY17" fmla="*/ 556592 h 646044"/>
              <a:gd name="connsiteX18" fmla="*/ 368223 w 695898"/>
              <a:gd name="connsiteY18" fmla="*/ 437322 h 646044"/>
              <a:gd name="connsiteX19" fmla="*/ 348345 w 695898"/>
              <a:gd name="connsiteY19" fmla="*/ 387626 h 646044"/>
              <a:gd name="connsiteX20" fmla="*/ 477554 w 695898"/>
              <a:gd name="connsiteY20" fmla="*/ 487018 h 646044"/>
              <a:gd name="connsiteX21" fmla="*/ 497432 w 695898"/>
              <a:gd name="connsiteY21" fmla="*/ 377687 h 646044"/>
              <a:gd name="connsiteX22" fmla="*/ 527249 w 695898"/>
              <a:gd name="connsiteY22" fmla="*/ 377687 h 646044"/>
              <a:gd name="connsiteX23" fmla="*/ 557067 w 695898"/>
              <a:gd name="connsiteY23" fmla="*/ 407505 h 646044"/>
              <a:gd name="connsiteX24" fmla="*/ 537188 w 695898"/>
              <a:gd name="connsiteY24" fmla="*/ 278296 h 646044"/>
              <a:gd name="connsiteX25" fmla="*/ 676336 w 695898"/>
              <a:gd name="connsiteY25" fmla="*/ 288235 h 646044"/>
              <a:gd name="connsiteX26" fmla="*/ 686275 w 695898"/>
              <a:gd name="connsiteY26" fmla="*/ 0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5898" h="646044">
                <a:moveTo>
                  <a:pt x="358284" y="59635"/>
                </a:moveTo>
                <a:cubicBezTo>
                  <a:pt x="354971" y="96078"/>
                  <a:pt x="350433" y="132431"/>
                  <a:pt x="348345" y="168965"/>
                </a:cubicBezTo>
                <a:cubicBezTo>
                  <a:pt x="322378" y="623392"/>
                  <a:pt x="362820" y="265557"/>
                  <a:pt x="318527" y="487018"/>
                </a:cubicBezTo>
                <a:cubicBezTo>
                  <a:pt x="316602" y="496644"/>
                  <a:pt x="308471" y="576704"/>
                  <a:pt x="298649" y="596348"/>
                </a:cubicBezTo>
                <a:cubicBezTo>
                  <a:pt x="291241" y="611164"/>
                  <a:pt x="281558" y="625500"/>
                  <a:pt x="268832" y="636105"/>
                </a:cubicBezTo>
                <a:cubicBezTo>
                  <a:pt x="260783" y="642812"/>
                  <a:pt x="248953" y="642731"/>
                  <a:pt x="239014" y="646044"/>
                </a:cubicBezTo>
                <a:cubicBezTo>
                  <a:pt x="219136" y="642731"/>
                  <a:pt x="197071" y="645755"/>
                  <a:pt x="179380" y="636105"/>
                </a:cubicBezTo>
                <a:cubicBezTo>
                  <a:pt x="158814" y="624887"/>
                  <a:pt x="147097" y="602081"/>
                  <a:pt x="129684" y="586409"/>
                </a:cubicBezTo>
                <a:cubicBezTo>
                  <a:pt x="113916" y="572218"/>
                  <a:pt x="96553" y="559904"/>
                  <a:pt x="79988" y="546652"/>
                </a:cubicBezTo>
                <a:cubicBezTo>
                  <a:pt x="70049" y="526774"/>
                  <a:pt x="62499" y="505510"/>
                  <a:pt x="50171" y="487018"/>
                </a:cubicBezTo>
                <a:cubicBezTo>
                  <a:pt x="35818" y="465488"/>
                  <a:pt x="9561" y="451611"/>
                  <a:pt x="475" y="427383"/>
                </a:cubicBezTo>
                <a:cubicBezTo>
                  <a:pt x="-2815" y="418609"/>
                  <a:pt x="11741" y="411196"/>
                  <a:pt x="20354" y="407505"/>
                </a:cubicBezTo>
                <a:cubicBezTo>
                  <a:pt x="35881" y="400850"/>
                  <a:pt x="53484" y="400878"/>
                  <a:pt x="70049" y="397565"/>
                </a:cubicBezTo>
                <a:cubicBezTo>
                  <a:pt x="113119" y="400878"/>
                  <a:pt x="157883" y="395092"/>
                  <a:pt x="199258" y="407505"/>
                </a:cubicBezTo>
                <a:cubicBezTo>
                  <a:pt x="226556" y="415694"/>
                  <a:pt x="246242" y="439823"/>
                  <a:pt x="268832" y="457200"/>
                </a:cubicBezTo>
                <a:cubicBezTo>
                  <a:pt x="289342" y="472977"/>
                  <a:pt x="309127" y="489705"/>
                  <a:pt x="328467" y="506896"/>
                </a:cubicBezTo>
                <a:cubicBezTo>
                  <a:pt x="338972" y="516234"/>
                  <a:pt x="346846" y="528543"/>
                  <a:pt x="358284" y="536713"/>
                </a:cubicBezTo>
                <a:cubicBezTo>
                  <a:pt x="370340" y="545325"/>
                  <a:pt x="384788" y="549966"/>
                  <a:pt x="398040" y="556592"/>
                </a:cubicBezTo>
                <a:cubicBezTo>
                  <a:pt x="388101" y="516835"/>
                  <a:pt x="379786" y="476637"/>
                  <a:pt x="368223" y="437322"/>
                </a:cubicBezTo>
                <a:cubicBezTo>
                  <a:pt x="363189" y="420206"/>
                  <a:pt x="331036" y="383299"/>
                  <a:pt x="348345" y="387626"/>
                </a:cubicBezTo>
                <a:cubicBezTo>
                  <a:pt x="392707" y="398716"/>
                  <a:pt x="442269" y="451733"/>
                  <a:pt x="477554" y="487018"/>
                </a:cubicBezTo>
                <a:cubicBezTo>
                  <a:pt x="484180" y="450574"/>
                  <a:pt x="495582" y="414682"/>
                  <a:pt x="497432" y="377687"/>
                </a:cubicBezTo>
                <a:cubicBezTo>
                  <a:pt x="503154" y="263245"/>
                  <a:pt x="454356" y="252728"/>
                  <a:pt x="527249" y="377687"/>
                </a:cubicBezTo>
                <a:cubicBezTo>
                  <a:pt x="534332" y="389829"/>
                  <a:pt x="547128" y="397566"/>
                  <a:pt x="557067" y="407505"/>
                </a:cubicBezTo>
                <a:cubicBezTo>
                  <a:pt x="550441" y="364435"/>
                  <a:pt x="549389" y="320129"/>
                  <a:pt x="537188" y="278296"/>
                </a:cubicBezTo>
                <a:cubicBezTo>
                  <a:pt x="492045" y="123519"/>
                  <a:pt x="387885" y="106054"/>
                  <a:pt x="676336" y="288235"/>
                </a:cubicBezTo>
                <a:cubicBezTo>
                  <a:pt x="713515" y="176699"/>
                  <a:pt x="686275" y="268895"/>
                  <a:pt x="686275"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22362" y="1310230"/>
            <a:ext cx="12192000" cy="921471"/>
          </a:xfrm>
          <a:prstGeom prst="rect">
            <a:avLst/>
          </a:prstGeom>
        </p:spPr>
        <p:txBody>
          <a:bodyPr wrap="square">
            <a:spAutoFit/>
          </a:bodyPr>
          <a:lstStyle/>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İmza, hazırlanan dokümanın </a:t>
            </a:r>
            <a:r>
              <a:rPr lang="tr-TR" sz="2400" b="1" i="1" u="sng" dirty="0">
                <a:solidFill>
                  <a:schemeClr val="bg2">
                    <a:lumMod val="50000"/>
                  </a:schemeClr>
                </a:solidFill>
                <a:latin typeface="Palatino Linotype" panose="02040502050505030304" pitchFamily="18" charset="0"/>
              </a:rPr>
              <a:t>belge</a:t>
            </a:r>
            <a:r>
              <a:rPr lang="tr-TR" sz="2400" b="1" i="1" dirty="0">
                <a:solidFill>
                  <a:schemeClr val="bg2">
                    <a:lumMod val="50000"/>
                  </a:schemeClr>
                </a:solidFill>
                <a:latin typeface="Palatino Linotype" panose="02040502050505030304" pitchFamily="18" charset="0"/>
              </a:rPr>
              <a:t> olmasını sağlamak amacıyla </a:t>
            </a:r>
          </a:p>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yetkili makam tarafından gerçekleştirilen onaylama işlemidir.</a:t>
            </a:r>
          </a:p>
        </p:txBody>
      </p:sp>
    </p:spTree>
    <p:extLst>
      <p:ext uri="{BB962C8B-B14F-4D97-AF65-F5344CB8AC3E}">
        <p14:creationId xmlns:p14="http://schemas.microsoft.com/office/powerpoint/2010/main" val="3790838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anim calcmode="lin" valueType="num">
                                      <p:cBhvr>
                                        <p:cTn id="23" dur="1000" fill="hold"/>
                                        <p:tgtEl>
                                          <p:spTgt spid="107"/>
                                        </p:tgtEl>
                                        <p:attrNameLst>
                                          <p:attrName>ppt_x</p:attrName>
                                        </p:attrNameLst>
                                      </p:cBhvr>
                                      <p:tavLst>
                                        <p:tav tm="0">
                                          <p:val>
                                            <p:strVal val="#ppt_x"/>
                                          </p:val>
                                        </p:tav>
                                        <p:tav tm="100000">
                                          <p:val>
                                            <p:strVal val="#ppt_x"/>
                                          </p:val>
                                        </p:tav>
                                      </p:tavLst>
                                    </p:anim>
                                    <p:anim calcmode="lin" valueType="num">
                                      <p:cBhvr>
                                        <p:cTn id="24" dur="100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anim calcmode="lin" valueType="num">
                                      <p:cBhvr>
                                        <p:cTn id="28" dur="1000" fill="hold"/>
                                        <p:tgtEl>
                                          <p:spTgt spid="98"/>
                                        </p:tgtEl>
                                        <p:attrNameLst>
                                          <p:attrName>ppt_x</p:attrName>
                                        </p:attrNameLst>
                                      </p:cBhvr>
                                      <p:tavLst>
                                        <p:tav tm="0">
                                          <p:val>
                                            <p:strVal val="#ppt_x"/>
                                          </p:val>
                                        </p:tav>
                                        <p:tav tm="100000">
                                          <p:val>
                                            <p:strVal val="#ppt_x"/>
                                          </p:val>
                                        </p:tav>
                                      </p:tavLst>
                                    </p:anim>
                                    <p:anim calcmode="lin" valueType="num">
                                      <p:cBhvr>
                                        <p:cTn id="2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1000"/>
                                        <p:tgtEl>
                                          <p:spTgt spid="122"/>
                                        </p:tgtEl>
                                      </p:cBhvr>
                                    </p:animEffect>
                                    <p:anim calcmode="lin" valueType="num">
                                      <p:cBhvr>
                                        <p:cTn id="35" dur="1000" fill="hold"/>
                                        <p:tgtEl>
                                          <p:spTgt spid="122"/>
                                        </p:tgtEl>
                                        <p:attrNameLst>
                                          <p:attrName>ppt_x</p:attrName>
                                        </p:attrNameLst>
                                      </p:cBhvr>
                                      <p:tavLst>
                                        <p:tav tm="0">
                                          <p:val>
                                            <p:strVal val="#ppt_x"/>
                                          </p:val>
                                        </p:tav>
                                        <p:tav tm="100000">
                                          <p:val>
                                            <p:strVal val="#ppt_x"/>
                                          </p:val>
                                        </p:tav>
                                      </p:tavLst>
                                    </p:anim>
                                    <p:anim calcmode="lin" valueType="num">
                                      <p:cBhvr>
                                        <p:cTn id="36" dur="1000" fill="hold"/>
                                        <p:tgtEl>
                                          <p:spTgt spid="1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1000"/>
                                        <p:tgtEl>
                                          <p:spTgt spid="121"/>
                                        </p:tgtEl>
                                      </p:cBhvr>
                                    </p:animEffect>
                                    <p:anim calcmode="lin" valueType="num">
                                      <p:cBhvr>
                                        <p:cTn id="40" dur="1000" fill="hold"/>
                                        <p:tgtEl>
                                          <p:spTgt spid="121"/>
                                        </p:tgtEl>
                                        <p:attrNameLst>
                                          <p:attrName>ppt_x</p:attrName>
                                        </p:attrNameLst>
                                      </p:cBhvr>
                                      <p:tavLst>
                                        <p:tav tm="0">
                                          <p:val>
                                            <p:strVal val="#ppt_x"/>
                                          </p:val>
                                        </p:tav>
                                        <p:tav tm="100000">
                                          <p:val>
                                            <p:strVal val="#ppt_x"/>
                                          </p:val>
                                        </p:tav>
                                      </p:tavLst>
                                    </p:anim>
                                    <p:anim calcmode="lin" valueType="num">
                                      <p:cBhvr>
                                        <p:cTn id="41" dur="1000" fill="hold"/>
                                        <p:tgtEl>
                                          <p:spTgt spid="1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1000"/>
                                        <p:tgtEl>
                                          <p:spTgt spid="118"/>
                                        </p:tgtEl>
                                      </p:cBhvr>
                                    </p:animEffect>
                                    <p:anim calcmode="lin" valueType="num">
                                      <p:cBhvr>
                                        <p:cTn id="50" dur="1000" fill="hold"/>
                                        <p:tgtEl>
                                          <p:spTgt spid="118"/>
                                        </p:tgtEl>
                                        <p:attrNameLst>
                                          <p:attrName>ppt_x</p:attrName>
                                        </p:attrNameLst>
                                      </p:cBhvr>
                                      <p:tavLst>
                                        <p:tav tm="0">
                                          <p:val>
                                            <p:strVal val="#ppt_x"/>
                                          </p:val>
                                        </p:tav>
                                        <p:tav tm="100000">
                                          <p:val>
                                            <p:strVal val="#ppt_x"/>
                                          </p:val>
                                        </p:tav>
                                      </p:tavLst>
                                    </p:anim>
                                    <p:anim calcmode="lin" valueType="num">
                                      <p:cBhvr>
                                        <p:cTn id="51"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1" grpId="0"/>
      <p:bldP spid="1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xmlns="" id="{D5CEA213-F813-4A1E-9190-2C1A9D8F1F6D}"/>
              </a:ext>
            </a:extLst>
          </p:cNvPr>
          <p:cNvSpPr/>
          <p:nvPr/>
        </p:nvSpPr>
        <p:spPr>
          <a:xfrm>
            <a:off x="1055600" y="539775"/>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xmlns="" id="{02FFF0FE-9948-4775-B9EC-11D5B57B5EB4}"/>
              </a:ext>
            </a:extLst>
          </p:cNvPr>
          <p:cNvSpPr/>
          <p:nvPr/>
        </p:nvSpPr>
        <p:spPr>
          <a:xfrm>
            <a:off x="1055600" y="704731"/>
            <a:ext cx="4441758" cy="5139869"/>
          </a:xfrm>
          <a:prstGeom prst="rect">
            <a:avLst/>
          </a:prstGeom>
        </p:spPr>
        <p:txBody>
          <a:bodyPr wrap="square">
            <a:spAutoFit/>
          </a:bodyPr>
          <a:lstStyle/>
          <a:p>
            <a:pPr algn="ctr"/>
            <a:endPar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Maarifi Umumiye Nezareti’nin </a:t>
            </a:r>
          </a:p>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9 Mayıs 1840 tarihli</a:t>
            </a: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Avrupa’ya Öğrenci Gönderme Yerine Avrupa’dan Hoca Getirtilmesi’’ konulu İrade</a:t>
            </a:r>
            <a:endParaRPr lang="tr-TR" b="1" dirty="0" smtClean="0">
              <a:latin typeface="Tahoma" panose="020B0604030504040204" pitchFamily="34" charset="0"/>
              <a:ea typeface="Tahoma" panose="020B0604030504040204" pitchFamily="34" charset="0"/>
              <a:cs typeface="Tahoma" panose="020B0604030504040204" pitchFamily="34" charset="0"/>
            </a:endParaRPr>
          </a:p>
          <a:p>
            <a:pPr algn="ctr"/>
            <a:endParaRPr lang="tr-TR" sz="1600" dirty="0" smtClean="0">
              <a:latin typeface="Tahoma" panose="020B0604030504040204" pitchFamily="34" charset="0"/>
              <a:ea typeface="Tahoma" panose="020B0604030504040204" pitchFamily="34" charset="0"/>
              <a:cs typeface="Tahoma" panose="020B0604030504040204" pitchFamily="34" charset="0"/>
            </a:endParaRPr>
          </a:p>
          <a:p>
            <a:pPr algn="ctr"/>
            <a:r>
              <a:rPr lang="tr-TR" sz="1700" dirty="0" smtClean="0">
                <a:latin typeface="Tahoma" panose="020B0604030504040204" pitchFamily="34" charset="0"/>
                <a:ea typeface="Tahoma" panose="020B0604030504040204" pitchFamily="34" charset="0"/>
                <a:cs typeface="Tahoma" panose="020B0604030504040204" pitchFamily="34" charset="0"/>
              </a:rPr>
              <a:t>Paris</a:t>
            </a:r>
            <a:r>
              <a:rPr lang="tr-TR" sz="1700" dirty="0">
                <a:latin typeface="Tahoma" panose="020B0604030504040204" pitchFamily="34" charset="0"/>
                <a:ea typeface="Tahoma" panose="020B0604030504040204" pitchFamily="34" charset="0"/>
                <a:cs typeface="Tahoma" panose="020B0604030504040204" pitchFamily="34" charset="0"/>
              </a:rPr>
              <a:t>, Viyana ve Berlin gibi Avrupa şehirlerine tahsil için </a:t>
            </a:r>
            <a:r>
              <a:rPr lang="tr-TR" sz="1700" dirty="0" smtClean="0">
                <a:latin typeface="Tahoma" panose="020B0604030504040204" pitchFamily="34" charset="0"/>
                <a:ea typeface="Tahoma" panose="020B0604030504040204" pitchFamily="34" charset="0"/>
                <a:cs typeface="Tahoma" panose="020B0604030504040204" pitchFamily="34" charset="0"/>
              </a:rPr>
              <a:t>gönderilen öğrencilerin</a:t>
            </a:r>
            <a:r>
              <a:rPr lang="tr-TR" sz="1700" dirty="0">
                <a:latin typeface="Tahoma" panose="020B0604030504040204" pitchFamily="34" charset="0"/>
                <a:ea typeface="Tahoma" panose="020B0604030504040204" pitchFamily="34" charset="0"/>
                <a:cs typeface="Tahoma" panose="020B0604030504040204" pitchFamily="34" charset="0"/>
              </a:rPr>
              <a:t>, bilgili ve yetenekli olarak yetiştikleri görüldüğü </a:t>
            </a:r>
            <a:r>
              <a:rPr lang="tr-TR" sz="1700" dirty="0" smtClean="0">
                <a:latin typeface="Tahoma" panose="020B0604030504040204" pitchFamily="34" charset="0"/>
                <a:ea typeface="Tahoma" panose="020B0604030504040204" pitchFamily="34" charset="0"/>
                <a:cs typeface="Tahoma" panose="020B0604030504040204" pitchFamily="34" charset="0"/>
              </a:rPr>
              <a:t>ancak buralara </a:t>
            </a:r>
            <a:r>
              <a:rPr lang="tr-TR" sz="1700" dirty="0">
                <a:latin typeface="Tahoma" panose="020B0604030504040204" pitchFamily="34" charset="0"/>
                <a:ea typeface="Tahoma" panose="020B0604030504040204" pitchFamily="34" charset="0"/>
                <a:cs typeface="Tahoma" panose="020B0604030504040204" pitchFamily="34" charset="0"/>
              </a:rPr>
              <a:t>yeni öğrenciler gönderme yerine bunlara harcanmakta </a:t>
            </a:r>
            <a:r>
              <a:rPr lang="tr-TR" sz="1700" dirty="0" smtClean="0">
                <a:latin typeface="Tahoma" panose="020B0604030504040204" pitchFamily="34" charset="0"/>
                <a:ea typeface="Tahoma" panose="020B0604030504040204" pitchFamily="34" charset="0"/>
                <a:cs typeface="Tahoma" panose="020B0604030504040204" pitchFamily="34" charset="0"/>
              </a:rPr>
              <a:t>olan yüklü </a:t>
            </a:r>
            <a:r>
              <a:rPr lang="tr-TR" sz="1700" dirty="0">
                <a:latin typeface="Tahoma" panose="020B0604030504040204" pitchFamily="34" charset="0"/>
                <a:ea typeface="Tahoma" panose="020B0604030504040204" pitchFamily="34" charset="0"/>
                <a:cs typeface="Tahoma" panose="020B0604030504040204" pitchFamily="34" charset="0"/>
              </a:rPr>
              <a:t>miktardaki paraya mukabil İstanbul'da yeni bir mektep </a:t>
            </a:r>
            <a:r>
              <a:rPr lang="tr-TR" sz="1700" dirty="0" smtClean="0">
                <a:latin typeface="Tahoma" panose="020B0604030504040204" pitchFamily="34" charset="0"/>
                <a:ea typeface="Tahoma" panose="020B0604030504040204" pitchFamily="34" charset="0"/>
                <a:cs typeface="Tahoma" panose="020B0604030504040204" pitchFamily="34" charset="0"/>
              </a:rPr>
              <a:t>açılması ve </a:t>
            </a:r>
            <a:r>
              <a:rPr lang="tr-TR" sz="1700" dirty="0">
                <a:latin typeface="Tahoma" panose="020B0604030504040204" pitchFamily="34" charset="0"/>
                <a:ea typeface="Tahoma" panose="020B0604030504040204" pitchFamily="34" charset="0"/>
                <a:cs typeface="Tahoma" panose="020B0604030504040204" pitchFamily="34" charset="0"/>
              </a:rPr>
              <a:t>buraya Avrupa'dan hocalar getirtilmesinin çok daha fazla </a:t>
            </a:r>
            <a:r>
              <a:rPr lang="tr-TR" sz="1700" dirty="0" smtClean="0">
                <a:latin typeface="Tahoma" panose="020B0604030504040204" pitchFamily="34" charset="0"/>
                <a:ea typeface="Tahoma" panose="020B0604030504040204" pitchFamily="34" charset="0"/>
                <a:cs typeface="Tahoma" panose="020B0604030504040204" pitchFamily="34" charset="0"/>
              </a:rPr>
              <a:t>öğrencinin donanımlı </a:t>
            </a:r>
            <a:r>
              <a:rPr lang="tr-TR" sz="1700" dirty="0">
                <a:latin typeface="Tahoma" panose="020B0604030504040204" pitchFamily="34" charset="0"/>
                <a:ea typeface="Tahoma" panose="020B0604030504040204" pitchFamily="34" charset="0"/>
                <a:cs typeface="Tahoma" panose="020B0604030504040204" pitchFamily="34" charset="0"/>
              </a:rPr>
              <a:t>bir şekilde tahsil </a:t>
            </a:r>
            <a:r>
              <a:rPr lang="tr-TR" sz="1700" dirty="0" smtClean="0">
                <a:latin typeface="Tahoma" panose="020B0604030504040204" pitchFamily="34" charset="0"/>
                <a:ea typeface="Tahoma" panose="020B0604030504040204" pitchFamily="34" charset="0"/>
                <a:cs typeface="Tahoma" panose="020B0604030504040204" pitchFamily="34" charset="0"/>
              </a:rPr>
              <a:t>ettirilmesini sağlayacağı</a:t>
            </a:r>
            <a:r>
              <a:rPr lang="tr-TR" sz="1700" dirty="0">
                <a:latin typeface="Tahoma" panose="020B0604030504040204" pitchFamily="34" charset="0"/>
                <a:ea typeface="Tahoma" panose="020B0604030504040204" pitchFamily="34" charset="0"/>
                <a:cs typeface="Tahoma" panose="020B0604030504040204" pitchFamily="34" charset="0"/>
              </a:rPr>
              <a:t>, bu </a:t>
            </a:r>
            <a:r>
              <a:rPr lang="tr-TR" sz="1700" dirty="0" smtClean="0">
                <a:latin typeface="Tahoma" panose="020B0604030504040204" pitchFamily="34" charset="0"/>
                <a:ea typeface="Tahoma" panose="020B0604030504040204" pitchFamily="34" charset="0"/>
                <a:cs typeface="Tahoma" panose="020B0604030504040204" pitchFamily="34" charset="0"/>
              </a:rPr>
              <a:t>hususlarının serasker </a:t>
            </a:r>
            <a:r>
              <a:rPr lang="tr-TR" sz="1700" dirty="0">
                <a:latin typeface="Tahoma" panose="020B0604030504040204" pitchFamily="34" charset="0"/>
                <a:ea typeface="Tahoma" panose="020B0604030504040204" pitchFamily="34" charset="0"/>
                <a:cs typeface="Tahoma" panose="020B0604030504040204" pitchFamily="34" charset="0"/>
              </a:rPr>
              <a:t>paşa ve sair lazım gelenlerle </a:t>
            </a:r>
            <a:r>
              <a:rPr lang="tr-TR" sz="1700" dirty="0" smtClean="0">
                <a:latin typeface="Tahoma" panose="020B0604030504040204" pitchFamily="34" charset="0"/>
                <a:ea typeface="Tahoma" panose="020B0604030504040204" pitchFamily="34" charset="0"/>
                <a:cs typeface="Tahoma" panose="020B0604030504040204" pitchFamily="34" charset="0"/>
              </a:rPr>
              <a:t>müzakere edilmesi</a:t>
            </a:r>
            <a:endParaRPr lang="tr-TR" sz="1700"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444" y="22188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218" y="5536153"/>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967" y="320900"/>
            <a:ext cx="3558364" cy="61772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4774009"/>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xmlns="" id="{6F6B90E6-B7C0-412F-AAB2-BE80A3AAD55A}"/>
              </a:ext>
            </a:extLst>
          </p:cNvPr>
          <p:cNvGrpSpPr/>
          <p:nvPr/>
        </p:nvGrpSpPr>
        <p:grpSpPr>
          <a:xfrm>
            <a:off x="7585167" y="4014651"/>
            <a:ext cx="4296262" cy="2843349"/>
            <a:chOff x="3477066" y="1126131"/>
            <a:chExt cx="4712316" cy="2949353"/>
          </a:xfrm>
        </p:grpSpPr>
        <p:grpSp>
          <p:nvGrpSpPr>
            <p:cNvPr id="44" name="Group 177">
              <a:extLst>
                <a:ext uri="{FF2B5EF4-FFF2-40B4-BE49-F238E27FC236}">
                  <a16:creationId xmlns:a16="http://schemas.microsoft.com/office/drawing/2014/main" xmlns=""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xmlns=""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xmlns=""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xmlns=""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xmlns=""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xmlns=""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xmlns=""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xmlns=""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xmlns=""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xmlns=""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xmlns=""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xmlns=""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xmlns=""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xmlns=""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xmlns=""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xmlns=""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xmlns=""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xmlns=""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xmlns=""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xmlns=""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xmlns=""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xmlns=""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xmlns=""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xmlns=""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xmlns=""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xmlns=""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xmlns=""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xmlns=""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107" name="Bulut Belirtme Çizgisi 106"/>
          <p:cNvSpPr/>
          <p:nvPr/>
        </p:nvSpPr>
        <p:spPr>
          <a:xfrm flipH="1">
            <a:off x="3107264" y="787400"/>
            <a:ext cx="9084733" cy="3437468"/>
          </a:xfrm>
          <a:prstGeom prst="cloudCallout">
            <a:avLst/>
          </a:prstGeom>
          <a:solidFill>
            <a:schemeClr val="bg1"/>
          </a:solidFill>
        </p:spPr>
        <p:txBody>
          <a:bodyPr wrap="square">
            <a:spAutoFit/>
          </a:bodyPr>
          <a:lstStyle/>
          <a:p>
            <a:pPr algn="ctr"/>
            <a:endParaRPr lang="tr-TR" sz="2000" dirty="0">
              <a:solidFill>
                <a:srgbClr val="68728D">
                  <a:lumMod val="75000"/>
                </a:srgbClr>
              </a:solidFill>
            </a:endParaRPr>
          </a:p>
        </p:txBody>
      </p:sp>
      <p:sp>
        <p:nvSpPr>
          <p:cNvPr id="106" name="Dikdörtgen 105">
            <a:extLst>
              <a:ext uri="{FF2B5EF4-FFF2-40B4-BE49-F238E27FC236}">
                <a16:creationId xmlns:a16="http://schemas.microsoft.com/office/drawing/2014/main" xmlns="" id="{02FFF0FE-9948-4775-B9EC-11D5B57B5EB4}"/>
              </a:ext>
            </a:extLst>
          </p:cNvPr>
          <p:cNvSpPr/>
          <p:nvPr/>
        </p:nvSpPr>
        <p:spPr>
          <a:xfrm>
            <a:off x="4447385" y="1849036"/>
            <a:ext cx="9398610" cy="1420325"/>
          </a:xfrm>
          <a:prstGeom prst="rect">
            <a:avLst/>
          </a:prstGeom>
        </p:spPr>
        <p:txBody>
          <a:bodyPr wrap="square">
            <a:spAutoFit/>
          </a:bodyPr>
          <a:lstStyle/>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İmza Yetki Yönergesi ve Yetki devri esas alınır.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Kurumsal kültür ve uygulamalar belirleyici etkendir.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Belgenin konusu ve muhatap dikkate alınır</a:t>
            </a:r>
            <a:r>
              <a:rPr lang="tr-TR" sz="2000" i="1" dirty="0">
                <a:solidFill>
                  <a:prstClr val="black"/>
                </a:solidFill>
                <a:cs typeface="Times New Roman" panose="02020603050405020304" pitchFamily="18" charset="0"/>
              </a:rPr>
              <a:t>.</a:t>
            </a:r>
            <a:endParaRPr lang="tr-TR" sz="2000" dirty="0">
              <a:solidFill>
                <a:prstClr val="black"/>
              </a:solidFill>
            </a:endParaRPr>
          </a:p>
        </p:txBody>
      </p:sp>
      <p:sp>
        <p:nvSpPr>
          <p:cNvPr id="73" name="Dikdörtgen 72">
            <a:extLst>
              <a:ext uri="{FF2B5EF4-FFF2-40B4-BE49-F238E27FC236}">
                <a16:creationId xmlns:a16="http://schemas.microsoft.com/office/drawing/2014/main" xmlns="" id="{BEA76912-F015-4548-9884-9B36E46AD07C}"/>
              </a:ext>
            </a:extLst>
          </p:cNvPr>
          <p:cNvSpPr/>
          <p:nvPr/>
        </p:nvSpPr>
        <p:spPr>
          <a:xfrm>
            <a:off x="4447385" y="1135736"/>
            <a:ext cx="822039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solidFill>
                  <a:srgbClr val="C00000"/>
                </a:solidFill>
              </a:rPr>
              <a:t>İmzacı Seçiminde;</a:t>
            </a:r>
            <a:endParaRPr lang="tr-TR" sz="3600" b="1" i="1" dirty="0">
              <a:ln/>
              <a:solidFill>
                <a:srgbClr val="C00000"/>
              </a:solidFill>
            </a:endParaRPr>
          </a:p>
        </p:txBody>
      </p:sp>
    </p:spTree>
    <p:extLst>
      <p:ext uri="{BB962C8B-B14F-4D97-AF65-F5344CB8AC3E}">
        <p14:creationId xmlns:p14="http://schemas.microsoft.com/office/powerpoint/2010/main" val="2861547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randombar(horizontal)">
                                      <p:cBhvr>
                                        <p:cTn id="1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6" name="Rectangle 4">
            <a:extLst>
              <a:ext uri="{FF2B5EF4-FFF2-40B4-BE49-F238E27FC236}">
                <a16:creationId xmlns:a16="http://schemas.microsoft.com/office/drawing/2014/main" xmlns="" id="{CE682A39-F940-430B-A0F7-01B05627D0C9}"/>
              </a:ext>
            </a:extLst>
          </p:cNvPr>
          <p:cNvSpPr/>
          <p:nvPr/>
        </p:nvSpPr>
        <p:spPr>
          <a:xfrm>
            <a:off x="748937" y="1902565"/>
            <a:ext cx="10194046" cy="1089291"/>
          </a:xfrm>
          <a:prstGeom prst="rect">
            <a:avLst/>
          </a:prstGeom>
          <a:solidFill>
            <a:schemeClr val="tx2">
              <a:lumMod val="50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7" name="Down Arrow 100">
            <a:extLst>
              <a:ext uri="{FF2B5EF4-FFF2-40B4-BE49-F238E27FC236}">
                <a16:creationId xmlns:a16="http://schemas.microsoft.com/office/drawing/2014/main" xmlns="" id="{EBDD888F-CAC6-42CE-BF0F-009BA8EBEA33}"/>
              </a:ext>
            </a:extLst>
          </p:cNvPr>
          <p:cNvSpPr/>
          <p:nvPr/>
        </p:nvSpPr>
        <p:spPr>
          <a:xfrm rot="18900000">
            <a:off x="724622" y="1828075"/>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4" name="Dikdörtgen 3"/>
          <p:cNvSpPr/>
          <p:nvPr/>
        </p:nvSpPr>
        <p:spPr>
          <a:xfrm>
            <a:off x="1176550" y="2209661"/>
            <a:ext cx="9691747" cy="369332"/>
          </a:xfrm>
          <a:prstGeom prst="rect">
            <a:avLst/>
          </a:prstGeom>
        </p:spPr>
        <p:txBody>
          <a:bodyPr wrap="square">
            <a:spAutoFit/>
          </a:bodyPr>
          <a:lstStyle/>
          <a:p>
            <a:pPr algn="just"/>
            <a:r>
              <a:rPr lang="tr-TR" dirty="0">
                <a:solidFill>
                  <a:srgbClr val="FFFFFF"/>
                </a:solidFill>
              </a:rPr>
              <a:t>İmza yetkisi bulunan görevlilere </a:t>
            </a:r>
            <a:r>
              <a:rPr lang="tr-TR" dirty="0">
                <a:solidFill>
                  <a:srgbClr val="F8D067">
                    <a:lumMod val="60000"/>
                    <a:lumOff val="40000"/>
                  </a:srgbClr>
                </a:solidFill>
              </a:rPr>
              <a:t>güvenli elektronik imza idare tarafından temin edilmelidir.</a:t>
            </a:r>
            <a:endParaRPr lang="tr-TR" i="1" dirty="0">
              <a:solidFill>
                <a:srgbClr val="F8D067">
                  <a:lumMod val="60000"/>
                  <a:lumOff val="40000"/>
                </a:srgbClr>
              </a:solidFill>
            </a:endParaRPr>
          </a:p>
        </p:txBody>
      </p:sp>
      <p:sp>
        <p:nvSpPr>
          <p:cNvPr id="8" name="Rectangle 4">
            <a:extLst>
              <a:ext uri="{FF2B5EF4-FFF2-40B4-BE49-F238E27FC236}">
                <a16:creationId xmlns:a16="http://schemas.microsoft.com/office/drawing/2014/main" xmlns="" id="{CE682A39-F940-430B-A0F7-01B05627D0C9}"/>
              </a:ext>
            </a:extLst>
          </p:cNvPr>
          <p:cNvSpPr/>
          <p:nvPr/>
        </p:nvSpPr>
        <p:spPr>
          <a:xfrm>
            <a:off x="1863634" y="3402262"/>
            <a:ext cx="9144000" cy="1089291"/>
          </a:xfrm>
          <a:prstGeom prst="rect">
            <a:avLst/>
          </a:prstGeom>
          <a:solidFill>
            <a:schemeClr val="accent6">
              <a:lumMod val="75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9" name="Down Arrow 100">
            <a:extLst>
              <a:ext uri="{FF2B5EF4-FFF2-40B4-BE49-F238E27FC236}">
                <a16:creationId xmlns:a16="http://schemas.microsoft.com/office/drawing/2014/main" xmlns="" id="{EBDD888F-CAC6-42CE-BF0F-009BA8EBEA33}"/>
              </a:ext>
            </a:extLst>
          </p:cNvPr>
          <p:cNvSpPr/>
          <p:nvPr/>
        </p:nvSpPr>
        <p:spPr>
          <a:xfrm rot="18900000">
            <a:off x="1800864" y="3278138"/>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5" name="Dikdörtgen 4"/>
          <p:cNvSpPr/>
          <p:nvPr/>
        </p:nvSpPr>
        <p:spPr>
          <a:xfrm>
            <a:off x="2351314" y="3603118"/>
            <a:ext cx="8516983" cy="646331"/>
          </a:xfrm>
          <a:prstGeom prst="rect">
            <a:avLst/>
          </a:prstGeom>
        </p:spPr>
        <p:txBody>
          <a:bodyPr wrap="square">
            <a:spAutoFit/>
          </a:bodyPr>
          <a:lstStyle/>
          <a:p>
            <a:pPr algn="just"/>
            <a:r>
              <a:rPr lang="tr-TR" dirty="0">
                <a:solidFill>
                  <a:srgbClr val="FFFFFF"/>
                </a:solidFill>
                <a:cs typeface="Arial" panose="020B0604020202020204" pitchFamily="34" charset="0"/>
              </a:rPr>
              <a:t>İmza yetkisi olmayan personel yıllık izin gibi özlük işlemlerine ait taleplerini </a:t>
            </a:r>
            <a:r>
              <a:rPr lang="tr-TR" dirty="0">
                <a:solidFill>
                  <a:srgbClr val="F8D067">
                    <a:lumMod val="40000"/>
                    <a:lumOff val="60000"/>
                  </a:srgbClr>
                </a:solidFill>
                <a:cs typeface="Arial" panose="020B0604020202020204" pitchFamily="34" charset="0"/>
              </a:rPr>
              <a:t>idarenin uygun göreceği yöntem (elektronik onay vb.)</a:t>
            </a:r>
            <a:r>
              <a:rPr lang="tr-TR" b="1" dirty="0">
                <a:solidFill>
                  <a:srgbClr val="F8D067">
                    <a:lumMod val="40000"/>
                    <a:lumOff val="60000"/>
                  </a:srgbClr>
                </a:solidFill>
                <a:cs typeface="Arial" panose="020B0604020202020204" pitchFamily="34" charset="0"/>
              </a:rPr>
              <a:t> </a:t>
            </a:r>
            <a:r>
              <a:rPr lang="tr-TR" dirty="0">
                <a:solidFill>
                  <a:srgbClr val="FFFFFF"/>
                </a:solidFill>
                <a:cs typeface="Arial" panose="020B0604020202020204" pitchFamily="34" charset="0"/>
              </a:rPr>
              <a:t>ile gerçekleştirebilir.</a:t>
            </a:r>
          </a:p>
        </p:txBody>
      </p:sp>
      <p:sp>
        <p:nvSpPr>
          <p:cNvPr id="11" name="Rectangle 4">
            <a:extLst>
              <a:ext uri="{FF2B5EF4-FFF2-40B4-BE49-F238E27FC236}">
                <a16:creationId xmlns:a16="http://schemas.microsoft.com/office/drawing/2014/main" xmlns="" id="{CE682A39-F940-430B-A0F7-01B05627D0C9}"/>
              </a:ext>
            </a:extLst>
          </p:cNvPr>
          <p:cNvSpPr/>
          <p:nvPr/>
        </p:nvSpPr>
        <p:spPr>
          <a:xfrm>
            <a:off x="3259746" y="4901959"/>
            <a:ext cx="7747888" cy="1089291"/>
          </a:xfrm>
          <a:prstGeom prst="rect">
            <a:avLst/>
          </a:prstGeom>
          <a:solidFill>
            <a:srgbClr val="1B9FB1"/>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2" name="Down Arrow 100">
            <a:extLst>
              <a:ext uri="{FF2B5EF4-FFF2-40B4-BE49-F238E27FC236}">
                <a16:creationId xmlns:a16="http://schemas.microsoft.com/office/drawing/2014/main" xmlns="" id="{EBDD888F-CAC6-42CE-BF0F-009BA8EBEA33}"/>
              </a:ext>
            </a:extLst>
          </p:cNvPr>
          <p:cNvSpPr/>
          <p:nvPr/>
        </p:nvSpPr>
        <p:spPr>
          <a:xfrm rot="18900000">
            <a:off x="3268259" y="4822231"/>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3" name="Dikdörtgen 12"/>
          <p:cNvSpPr/>
          <p:nvPr/>
        </p:nvSpPr>
        <p:spPr>
          <a:xfrm>
            <a:off x="3661955" y="4984939"/>
            <a:ext cx="7281028" cy="923330"/>
          </a:xfrm>
          <a:prstGeom prst="rect">
            <a:avLst/>
          </a:prstGeom>
        </p:spPr>
        <p:txBody>
          <a:bodyPr wrap="square">
            <a:spAutoFit/>
          </a:bodyPr>
          <a:lstStyle/>
          <a:p>
            <a:pPr algn="just"/>
            <a:r>
              <a:rPr lang="tr-TR" dirty="0">
                <a:solidFill>
                  <a:srgbClr val="FFFFFF"/>
                </a:solidFill>
                <a:cs typeface="Arial" panose="020B0604020202020204" pitchFamily="34" charset="0"/>
              </a:rPr>
              <a:t>Elektronik ortamda hazırlanarak üst yazıya eklenen </a:t>
            </a:r>
            <a:r>
              <a:rPr lang="tr-TR" dirty="0">
                <a:solidFill>
                  <a:srgbClr val="F8D067">
                    <a:lumMod val="60000"/>
                    <a:lumOff val="40000"/>
                  </a:srgbClr>
                </a:solidFill>
                <a:cs typeface="Arial" panose="020B0604020202020204" pitchFamily="34" charset="0"/>
              </a:rPr>
              <a:t>rapor veya benzeri eklerin,</a:t>
            </a:r>
            <a:r>
              <a:rPr lang="tr-TR" dirty="0">
                <a:solidFill>
                  <a:srgbClr val="FFFFFF"/>
                </a:solidFill>
                <a:cs typeface="Arial" panose="020B0604020202020204" pitchFamily="34" charset="0"/>
              </a:rPr>
              <a:t> üst yazıdan bağımsız olarak ilgili kişilerce</a:t>
            </a:r>
            <a:r>
              <a:rPr lang="tr-TR" b="1" dirty="0">
                <a:solidFill>
                  <a:prstClr val="black"/>
                </a:solidFill>
                <a:cs typeface="Arial" panose="020B0604020202020204" pitchFamily="34" charset="0"/>
              </a:rPr>
              <a:t> </a:t>
            </a:r>
            <a:r>
              <a:rPr lang="tr-TR" dirty="0">
                <a:solidFill>
                  <a:srgbClr val="F8D067">
                    <a:lumMod val="60000"/>
                    <a:lumOff val="40000"/>
                  </a:srgbClr>
                </a:solidFill>
                <a:cs typeface="Arial" panose="020B0604020202020204" pitchFamily="34" charset="0"/>
              </a:rPr>
              <a:t>güvenli elektronik imza ile imzalanması gerekmektedir.</a:t>
            </a:r>
            <a:endParaRPr lang="tr-TR" i="1" dirty="0">
              <a:solidFill>
                <a:srgbClr val="F8D067">
                  <a:lumMod val="60000"/>
                  <a:lumOff val="40000"/>
                </a:srgbClr>
              </a:solidFill>
              <a:cs typeface="Arial" panose="020B0604020202020204" pitchFamily="34" charset="0"/>
            </a:endParaRPr>
          </a:p>
        </p:txBody>
      </p:sp>
      <p:pic>
        <p:nvPicPr>
          <p:cNvPr id="15" name="Resim 14"/>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562517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p:bldP spid="8" grpId="0" animBg="1"/>
      <p:bldP spid="9" grpId="0" animBg="1"/>
      <p:bldP spid="5" grpId="0"/>
      <p:bldP spid="11" grpId="0" animBg="1"/>
      <p:bldP spid="12" grpId="0" animBg="1"/>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5"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xmlns="" id="{6F6B90E6-B7C0-412F-AAB2-BE80A3AAD55A}"/>
              </a:ext>
            </a:extLst>
          </p:cNvPr>
          <p:cNvGrpSpPr/>
          <p:nvPr/>
        </p:nvGrpSpPr>
        <p:grpSpPr>
          <a:xfrm>
            <a:off x="215103" y="3880648"/>
            <a:ext cx="4296262" cy="2843349"/>
            <a:chOff x="3477066" y="1126131"/>
            <a:chExt cx="4712316" cy="2949353"/>
          </a:xfrm>
        </p:grpSpPr>
        <p:grpSp>
          <p:nvGrpSpPr>
            <p:cNvPr id="44" name="Group 177">
              <a:extLst>
                <a:ext uri="{FF2B5EF4-FFF2-40B4-BE49-F238E27FC236}">
                  <a16:creationId xmlns:a16="http://schemas.microsoft.com/office/drawing/2014/main" xmlns=""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xmlns=""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xmlns=""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xmlns=""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xmlns=""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xmlns=""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xmlns=""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xmlns=""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xmlns=""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xmlns=""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xmlns=""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xmlns=""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xmlns=""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xmlns=""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xmlns=""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xmlns=""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xmlns=""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xmlns=""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xmlns=""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xmlns=""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xmlns=""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xmlns=""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xmlns=""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xmlns=""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xmlns=""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xmlns=""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xmlns=""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xmlns=""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73" name="Dikdörtgen 72">
            <a:extLst>
              <a:ext uri="{FF2B5EF4-FFF2-40B4-BE49-F238E27FC236}">
                <a16:creationId xmlns:a16="http://schemas.microsoft.com/office/drawing/2014/main" xmlns="" id="{BEA76912-F015-4548-9884-9B36E46AD07C}"/>
              </a:ext>
            </a:extLst>
          </p:cNvPr>
          <p:cNvSpPr/>
          <p:nvPr/>
        </p:nvSpPr>
        <p:spPr>
          <a:xfrm>
            <a:off x="532339" y="1737141"/>
            <a:ext cx="6730755"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smtClean="0">
                <a:solidFill>
                  <a:srgbClr val="B6242F"/>
                </a:solidFill>
                <a:effectLst>
                  <a:outerShdw blurRad="38100" dist="38100" dir="2700000" algn="tl">
                    <a:srgbClr val="000000">
                      <a:alpha val="43137"/>
                    </a:srgbClr>
                  </a:outerShdw>
                </a:effectLst>
              </a:rPr>
              <a:t>Güvenli Elektronik İmza</a:t>
            </a:r>
            <a:endParaRPr lang="tr-TR" sz="3600" b="1" i="1" dirty="0">
              <a:ln/>
              <a:solidFill>
                <a:srgbClr val="B6242F"/>
              </a:solidFill>
              <a:effectLst>
                <a:outerShdw blurRad="38100" dist="38100" dir="2700000" algn="tl">
                  <a:srgbClr val="000000">
                    <a:alpha val="43137"/>
                  </a:srgbClr>
                </a:outerShdw>
              </a:effectLst>
            </a:endParaRPr>
          </a:p>
        </p:txBody>
      </p:sp>
      <p:pic>
        <p:nvPicPr>
          <p:cNvPr id="4" name="imz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58285" y="1209878"/>
            <a:ext cx="4376472" cy="5450090"/>
          </a:xfrm>
          <a:prstGeom prst="rect">
            <a:avLst/>
          </a:prstGeom>
        </p:spPr>
      </p:pic>
      <p:sp>
        <p:nvSpPr>
          <p:cNvPr id="38" name="Dikdörtgen 37">
            <a:extLst>
              <a:ext uri="{FF2B5EF4-FFF2-40B4-BE49-F238E27FC236}">
                <a16:creationId xmlns:a16="http://schemas.microsoft.com/office/drawing/2014/main" xmlns="" id="{B97868E3-416A-4742-9024-A05CCD9A1CE5}"/>
              </a:ext>
            </a:extLst>
          </p:cNvPr>
          <p:cNvSpPr/>
          <p:nvPr/>
        </p:nvSpPr>
        <p:spPr>
          <a:xfrm>
            <a:off x="603503" y="2535216"/>
            <a:ext cx="5980177" cy="1015663"/>
          </a:xfrm>
          <a:prstGeom prst="rect">
            <a:avLst/>
          </a:prstGeom>
        </p:spPr>
        <p:txBody>
          <a:bodyPr wrap="square">
            <a:spAutoFit/>
          </a:bodyPr>
          <a:lstStyle/>
          <a:p>
            <a:pPr algn="just"/>
            <a:r>
              <a:rPr lang="tr-TR" sz="2000" dirty="0">
                <a:ln/>
              </a:rPr>
              <a:t>I</a:t>
            </a:r>
            <a:r>
              <a:rPr lang="tr-TR" sz="2000" dirty="0" smtClean="0">
                <a:ln/>
              </a:rPr>
              <a:t>slak </a:t>
            </a:r>
            <a:r>
              <a:rPr lang="tr-TR" sz="2000" dirty="0">
                <a:ln/>
              </a:rPr>
              <a:t>imzanın k</a:t>
            </a:r>
            <a:r>
              <a:rPr lang="tr-TR" sz="2000" dirty="0" smtClean="0">
                <a:ln/>
              </a:rPr>
              <a:t>opyala-yapıştır </a:t>
            </a:r>
            <a:r>
              <a:rPr lang="tr-TR" sz="2000" dirty="0">
                <a:ln/>
              </a:rPr>
              <a:t>yöntemiyle </a:t>
            </a:r>
            <a:r>
              <a:rPr lang="tr-TR" sz="2000" dirty="0" smtClean="0">
                <a:ln/>
              </a:rPr>
              <a:t>çeşitli grafik tasarım araçları kullanılarak </a:t>
            </a:r>
            <a:r>
              <a:rPr lang="tr-TR" sz="2000" dirty="0" err="1" smtClean="0">
                <a:ln/>
              </a:rPr>
              <a:t>EBYS’lerde</a:t>
            </a:r>
            <a:r>
              <a:rPr lang="tr-TR" sz="2000" dirty="0" smtClean="0">
                <a:ln/>
              </a:rPr>
              <a:t> belge </a:t>
            </a:r>
            <a:r>
              <a:rPr lang="tr-TR" sz="2000" dirty="0">
                <a:ln/>
              </a:rPr>
              <a:t>üzerinde </a:t>
            </a:r>
            <a:r>
              <a:rPr lang="tr-TR" sz="2000" dirty="0" smtClean="0">
                <a:ln/>
              </a:rPr>
              <a:t>gösterilmesi işlemi değildir.</a:t>
            </a:r>
            <a:r>
              <a:rPr lang="tr-TR" sz="2000" dirty="0" smtClean="0">
                <a:solidFill>
                  <a:prstClr val="black"/>
                </a:solidFill>
              </a:rPr>
              <a:t> </a:t>
            </a:r>
            <a:endParaRPr lang="tr-TR" sz="2000" dirty="0">
              <a:solidFill>
                <a:prstClr val="black"/>
              </a:solidFill>
            </a:endParaRPr>
          </a:p>
        </p:txBody>
      </p:sp>
    </p:spTree>
    <p:extLst>
      <p:ext uri="{BB962C8B-B14F-4D97-AF65-F5344CB8AC3E}">
        <p14:creationId xmlns:p14="http://schemas.microsoft.com/office/powerpoint/2010/main" val="11239751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9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1" fill="remove"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2066068" y="1104112"/>
            <a:ext cx="7603435" cy="523220"/>
          </a:xfrm>
          <a:prstGeom prst="rect">
            <a:avLst/>
          </a:prstGeom>
        </p:spPr>
        <p:txBody>
          <a:bodyPr wrap="square">
            <a:spAutoFit/>
          </a:bodyPr>
          <a:lstStyle/>
          <a:p>
            <a:pPr algn="ctr"/>
            <a:r>
              <a:rPr lang="tr-TR" sz="2800" b="1" i="1" dirty="0">
                <a:solidFill>
                  <a:srgbClr val="B6242F"/>
                </a:solidFill>
                <a:effectLst>
                  <a:outerShdw blurRad="38100" dist="38100" dir="2700000" algn="tl">
                    <a:srgbClr val="000000">
                      <a:alpha val="43137"/>
                    </a:srgbClr>
                  </a:outerShdw>
                </a:effectLst>
              </a:rPr>
              <a:t>Güvenli Elektronik İmza Oluşturma Araçları </a:t>
            </a:r>
            <a:endParaRPr lang="tr-TR" sz="2800" b="1" i="1" dirty="0">
              <a:ln/>
              <a:solidFill>
                <a:srgbClr val="B6242F"/>
              </a:solidFill>
              <a:effectLst>
                <a:outerShdw blurRad="38100" dist="38100" dir="2700000" algn="tl">
                  <a:srgbClr val="000000">
                    <a:alpha val="43137"/>
                  </a:srgbClr>
                </a:outerShdw>
              </a:effectLst>
            </a:endParaRPr>
          </a:p>
        </p:txBody>
      </p:sp>
      <p:grpSp>
        <p:nvGrpSpPr>
          <p:cNvPr id="54" name="그룹 43">
            <a:extLst>
              <a:ext uri="{FF2B5EF4-FFF2-40B4-BE49-F238E27FC236}">
                <a16:creationId xmlns:a16="http://schemas.microsoft.com/office/drawing/2014/main" xmlns="" id="{97238C91-39C3-4C50-B6C2-A509D639F0F5}"/>
              </a:ext>
            </a:extLst>
          </p:cNvPr>
          <p:cNvGrpSpPr/>
          <p:nvPr/>
        </p:nvGrpSpPr>
        <p:grpSpPr>
          <a:xfrm>
            <a:off x="487020" y="1789043"/>
            <a:ext cx="11704980" cy="4899990"/>
            <a:chOff x="654296" y="1778943"/>
            <a:chExt cx="6531536" cy="1602142"/>
          </a:xfrm>
          <a:solidFill>
            <a:schemeClr val="bg1"/>
          </a:solidFill>
        </p:grpSpPr>
        <p:sp>
          <p:nvSpPr>
            <p:cNvPr id="56" name="Right Arrow Callout 5">
              <a:extLst>
                <a:ext uri="{FF2B5EF4-FFF2-40B4-BE49-F238E27FC236}">
                  <a16:creationId xmlns:a16="http://schemas.microsoft.com/office/drawing/2014/main" xmlns="" id="{AD4F5DD1-3523-4E78-A087-5CEB87F97355}"/>
                </a:ext>
              </a:extLst>
            </p:cNvPr>
            <p:cNvSpPr/>
            <p:nvPr/>
          </p:nvSpPr>
          <p:spPr>
            <a:xfrm>
              <a:off x="4919124" y="1778945"/>
              <a:ext cx="2266708" cy="1602140"/>
            </a:xfrm>
            <a:prstGeom prst="rightArrowCallout">
              <a:avLst>
                <a:gd name="adj1" fmla="val 30293"/>
                <a:gd name="adj2" fmla="val 25630"/>
                <a:gd name="adj3" fmla="val 24276"/>
                <a:gd name="adj4" fmla="val 70272"/>
              </a:avLst>
            </a:prstGeom>
            <a:grp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Right Arrow Callout 6">
              <a:extLst>
                <a:ext uri="{FF2B5EF4-FFF2-40B4-BE49-F238E27FC236}">
                  <a16:creationId xmlns:a16="http://schemas.microsoft.com/office/drawing/2014/main" xmlns="" id="{1915F009-AEE8-4443-89A2-1BB6A5862A92}"/>
                </a:ext>
              </a:extLst>
            </p:cNvPr>
            <p:cNvSpPr/>
            <p:nvPr/>
          </p:nvSpPr>
          <p:spPr>
            <a:xfrm>
              <a:off x="2820474" y="1778944"/>
              <a:ext cx="2266708" cy="1602140"/>
            </a:xfrm>
            <a:prstGeom prst="rightArrowCallout">
              <a:avLst>
                <a:gd name="adj1" fmla="val 30293"/>
                <a:gd name="adj2" fmla="val 25630"/>
                <a:gd name="adj3" fmla="val 24276"/>
                <a:gd name="adj4" fmla="val 71258"/>
              </a:avLst>
            </a:prstGeom>
            <a:grpFill/>
            <a:ln w="63500">
              <a:solidFill>
                <a:schemeClr val="accent2"/>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ight Arrow Callout 7">
              <a:extLst>
                <a:ext uri="{FF2B5EF4-FFF2-40B4-BE49-F238E27FC236}">
                  <a16:creationId xmlns:a16="http://schemas.microsoft.com/office/drawing/2014/main" xmlns="" id="{0317B4CC-8150-49AF-8F0D-4D21F2461FB5}"/>
                </a:ext>
              </a:extLst>
            </p:cNvPr>
            <p:cNvSpPr/>
            <p:nvPr/>
          </p:nvSpPr>
          <p:spPr>
            <a:xfrm>
              <a:off x="654296" y="1778943"/>
              <a:ext cx="2266708" cy="1602140"/>
            </a:xfrm>
            <a:prstGeom prst="rightArrowCallout">
              <a:avLst>
                <a:gd name="adj1" fmla="val 30293"/>
                <a:gd name="adj2" fmla="val 25630"/>
                <a:gd name="adj3" fmla="val 24276"/>
                <a:gd name="adj4" fmla="val 70927"/>
              </a:avLst>
            </a:prstGeom>
            <a:grp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9" name="Resim 58"/>
          <p:cNvPicPr>
            <a:picLocks noChangeAspect="1"/>
          </p:cNvPicPr>
          <p:nvPr/>
        </p:nvPicPr>
        <p:blipFill>
          <a:blip r:embed="rId4">
            <a:clrChange>
              <a:clrFrom>
                <a:srgbClr val="FEFEFE"/>
              </a:clrFrom>
              <a:clrTo>
                <a:srgbClr val="FEFEFE">
                  <a:alpha val="0"/>
                </a:srgbClr>
              </a:clrTo>
            </a:clrChange>
          </a:blip>
          <a:stretch>
            <a:fillRect/>
          </a:stretch>
        </p:blipFill>
        <p:spPr>
          <a:xfrm>
            <a:off x="859607" y="2309967"/>
            <a:ext cx="2412923" cy="1212845"/>
          </a:xfrm>
          <a:prstGeom prst="rect">
            <a:avLst/>
          </a:prstGeom>
          <a:effectLst>
            <a:softEdge rad="12700"/>
          </a:effectLst>
        </p:spPr>
      </p:pic>
      <p:sp>
        <p:nvSpPr>
          <p:cNvPr id="60" name="Dikdörtgen 59"/>
          <p:cNvSpPr/>
          <p:nvPr/>
        </p:nvSpPr>
        <p:spPr>
          <a:xfrm>
            <a:off x="634709" y="3858948"/>
            <a:ext cx="2601344" cy="1754326"/>
          </a:xfrm>
          <a:prstGeom prst="rect">
            <a:avLst/>
          </a:prstGeom>
        </p:spPr>
        <p:txBody>
          <a:bodyPr wrap="square">
            <a:spAutoFit/>
          </a:bodyPr>
          <a:lstStyle/>
          <a:p>
            <a:pPr algn="ctr"/>
            <a:r>
              <a:rPr lang="tr-TR" b="1" u="sng" dirty="0">
                <a:solidFill>
                  <a:srgbClr val="B6242F"/>
                </a:solidFill>
                <a:latin typeface="Corbel" panose="020B0503020204020204" pitchFamily="34" charset="0"/>
              </a:rPr>
              <a:t>Kart Okuyucusu (</a:t>
            </a:r>
            <a:r>
              <a:rPr lang="tr-TR" b="1" u="sng" dirty="0" err="1">
                <a:solidFill>
                  <a:srgbClr val="B6242F"/>
                </a:solidFill>
                <a:latin typeface="Corbel" panose="020B0503020204020204" pitchFamily="34" charset="0"/>
              </a:rPr>
              <a:t>Token</a:t>
            </a:r>
            <a:r>
              <a:rPr lang="tr-TR" b="1" u="sng" dirty="0">
                <a:solidFill>
                  <a:srgbClr val="B6242F"/>
                </a:solidFill>
                <a:latin typeface="Corbel" panose="020B0503020204020204" pitchFamily="34" charset="0"/>
              </a:rPr>
              <a:t>)</a:t>
            </a:r>
          </a:p>
          <a:p>
            <a:pPr algn="ctr"/>
            <a:endParaRPr lang="tr-TR" b="1" u="sng" dirty="0">
              <a:solidFill>
                <a:srgbClr val="B6242F"/>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bilgisini içeren kart, </a:t>
            </a:r>
            <a:r>
              <a:rPr lang="tr-TR" dirty="0" err="1">
                <a:solidFill>
                  <a:prstClr val="black"/>
                </a:solidFill>
                <a:latin typeface="Corbel" panose="020B0503020204020204" pitchFamily="34" charset="0"/>
              </a:rPr>
              <a:t>Token’a</a:t>
            </a:r>
            <a:r>
              <a:rPr lang="tr-TR" dirty="0">
                <a:solidFill>
                  <a:prstClr val="black"/>
                </a:solidFill>
                <a:latin typeface="Corbel" panose="020B0503020204020204" pitchFamily="34" charset="0"/>
              </a:rPr>
              <a:t> takılarak işlem yapılmaktadır.</a:t>
            </a:r>
          </a:p>
        </p:txBody>
      </p:sp>
      <p:pic>
        <p:nvPicPr>
          <p:cNvPr id="61" name="Resim 60"/>
          <p:cNvPicPr>
            <a:picLocks noChangeAspect="1"/>
          </p:cNvPicPr>
          <p:nvPr/>
        </p:nvPicPr>
        <p:blipFill rotWithShape="1">
          <a:blip r:embed="rId5"/>
          <a:srcRect r="6369"/>
          <a:stretch/>
        </p:blipFill>
        <p:spPr>
          <a:xfrm>
            <a:off x="5373726" y="2127502"/>
            <a:ext cx="1097385" cy="1474150"/>
          </a:xfrm>
          <a:prstGeom prst="rect">
            <a:avLst/>
          </a:prstGeom>
          <a:noFill/>
          <a:ln>
            <a:noFill/>
          </a:ln>
          <a:effectLst>
            <a:softEdge rad="12700"/>
          </a:effectLst>
        </p:spPr>
      </p:pic>
      <p:sp>
        <p:nvSpPr>
          <p:cNvPr id="62" name="Dikdörtgen 61"/>
          <p:cNvSpPr/>
          <p:nvPr/>
        </p:nvSpPr>
        <p:spPr>
          <a:xfrm>
            <a:off x="4408549" y="3852679"/>
            <a:ext cx="2812773" cy="2308324"/>
          </a:xfrm>
          <a:prstGeom prst="rect">
            <a:avLst/>
          </a:prstGeom>
        </p:spPr>
        <p:txBody>
          <a:bodyPr wrap="square">
            <a:spAutoFit/>
          </a:bodyPr>
          <a:lstStyle/>
          <a:p>
            <a:pPr algn="ctr"/>
            <a:r>
              <a:rPr lang="tr-TR" b="1" u="sng" dirty="0">
                <a:solidFill>
                  <a:srgbClr val="B6242F"/>
                </a:solidFill>
                <a:latin typeface="Corbel" panose="020B0503020204020204" pitchFamily="34" charset="0"/>
              </a:rPr>
              <a:t>Kimlik Kartı</a:t>
            </a:r>
          </a:p>
          <a:p>
            <a:pPr algn="ctr"/>
            <a:r>
              <a:rPr lang="tr-TR" b="1" u="sng" dirty="0">
                <a:solidFill>
                  <a:srgbClr val="B6242F"/>
                </a:solidFill>
                <a:latin typeface="Corbel" panose="020B0503020204020204" pitchFamily="34" charset="0"/>
              </a:rPr>
              <a:t> </a:t>
            </a:r>
          </a:p>
          <a:p>
            <a:pPr algn="ctr"/>
            <a:r>
              <a:rPr lang="tr-TR" dirty="0">
                <a:solidFill>
                  <a:prstClr val="black"/>
                </a:solidFill>
                <a:latin typeface="Corbel" panose="020B0503020204020204" pitchFamily="34" charset="0"/>
              </a:rPr>
              <a:t>Nitelikli Elektronik Sertifika Türkiye Cumhuriyeti kimlik kartına İçişleri Bakanlığınca yetkilendirilmiş Elektronik Sertifika Hizmet Sağlayıcısı tarafından yüklenmektedir. </a:t>
            </a:r>
          </a:p>
        </p:txBody>
      </p:sp>
      <p:pic>
        <p:nvPicPr>
          <p:cNvPr id="63" name="Resim 62"/>
          <p:cNvPicPr>
            <a:picLocks noChangeAspect="1"/>
          </p:cNvPicPr>
          <p:nvPr/>
        </p:nvPicPr>
        <p:blipFill>
          <a:blip r:embed="rId6"/>
          <a:stretch>
            <a:fillRect/>
          </a:stretch>
        </p:blipFill>
        <p:spPr>
          <a:xfrm>
            <a:off x="8411333" y="2178520"/>
            <a:ext cx="1987779" cy="1498456"/>
          </a:xfrm>
          <a:prstGeom prst="hexagon">
            <a:avLst/>
          </a:prstGeom>
          <a:ln>
            <a:noFill/>
          </a:ln>
          <a:effectLst>
            <a:outerShdw blurRad="292100" dist="139700" dir="2700000" algn="tl" rotWithShape="0">
              <a:srgbClr val="333333">
                <a:alpha val="65000"/>
              </a:srgbClr>
            </a:outerShdw>
          </a:effectLst>
        </p:spPr>
      </p:pic>
      <p:sp>
        <p:nvSpPr>
          <p:cNvPr id="64" name="Dikdörtgen 63">
            <a:extLst>
              <a:ext uri="{FF2B5EF4-FFF2-40B4-BE49-F238E27FC236}">
                <a16:creationId xmlns:a16="http://schemas.microsoft.com/office/drawing/2014/main" xmlns="" id="{B97868E3-416A-4742-9024-A05CCD9A1CE5}"/>
              </a:ext>
            </a:extLst>
          </p:cNvPr>
          <p:cNvSpPr/>
          <p:nvPr/>
        </p:nvSpPr>
        <p:spPr>
          <a:xfrm>
            <a:off x="8378856" y="3845289"/>
            <a:ext cx="2423240" cy="2031325"/>
          </a:xfrm>
          <a:prstGeom prst="rect">
            <a:avLst/>
          </a:prstGeom>
        </p:spPr>
        <p:txBody>
          <a:bodyPr wrap="square">
            <a:spAutoFit/>
          </a:bodyPr>
          <a:lstStyle/>
          <a:p>
            <a:pPr algn="ctr"/>
            <a:r>
              <a:rPr lang="tr-TR" b="1" dirty="0">
                <a:solidFill>
                  <a:srgbClr val="B6242F"/>
                </a:solidFill>
                <a:latin typeface="Corbel" panose="020B0503020204020204" pitchFamily="34" charset="0"/>
              </a:rPr>
              <a:t>    </a:t>
            </a:r>
            <a:r>
              <a:rPr lang="tr-TR" b="1" u="sng" dirty="0">
                <a:solidFill>
                  <a:srgbClr val="B6242F"/>
                </a:solidFill>
                <a:latin typeface="Corbel" panose="020B0503020204020204" pitchFamily="34" charset="0"/>
              </a:rPr>
              <a:t>Mobil</a:t>
            </a:r>
            <a:r>
              <a:rPr lang="tr-TR" b="1" dirty="0">
                <a:solidFill>
                  <a:srgbClr val="B6242F"/>
                </a:solidFill>
                <a:latin typeface="Corbel" panose="020B0503020204020204" pitchFamily="34" charset="0"/>
              </a:rPr>
              <a:t> </a:t>
            </a:r>
            <a:r>
              <a:rPr lang="tr-TR" dirty="0">
                <a:solidFill>
                  <a:prstClr val="black"/>
                </a:solidFill>
                <a:latin typeface="Corbel" panose="020B0503020204020204" pitchFamily="34" charset="0"/>
              </a:rPr>
              <a:t>	</a:t>
            </a:r>
          </a:p>
          <a:p>
            <a:pPr algn="ctr"/>
            <a:endParaRPr lang="tr-TR" dirty="0">
              <a:solidFill>
                <a:prstClr val="black"/>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SIM kartlara GSM operatörleri aracılığıyla yüklenmektedir.</a:t>
            </a:r>
          </a:p>
        </p:txBody>
      </p:sp>
    </p:spTree>
    <p:extLst>
      <p:ext uri="{BB962C8B-B14F-4D97-AF65-F5344CB8AC3E}">
        <p14:creationId xmlns:p14="http://schemas.microsoft.com/office/powerpoint/2010/main" val="294283174"/>
      </p:ext>
    </p:extLst>
  </p:cSld>
  <p:clrMapOvr>
    <a:masterClrMapping/>
  </p:clrMapOvr>
  <p:transition spd="med">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2" name="Dikdörtgen 11"/>
          <p:cNvSpPr/>
          <p:nvPr/>
        </p:nvSpPr>
        <p:spPr>
          <a:xfrm>
            <a:off x="22239"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Tablo 15">
            <a:extLst>
              <a:ext uri="{FF2B5EF4-FFF2-40B4-BE49-F238E27FC236}">
                <a16:creationId xmlns:a16="http://schemas.microsoft.com/office/drawing/2014/main" xmlns="" id="{81074DC7-6209-44A0-BC18-864244BB266F}"/>
              </a:ext>
            </a:extLst>
          </p:cNvPr>
          <p:cNvGraphicFramePr>
            <a:graphicFrameLocks noGrp="1"/>
          </p:cNvGraphicFramePr>
          <p:nvPr>
            <p:extLst>
              <p:ext uri="{D42A27DB-BD31-4B8C-83A1-F6EECF244321}">
                <p14:modId xmlns:p14="http://schemas.microsoft.com/office/powerpoint/2010/main" val="2575718048"/>
              </p:ext>
            </p:extLst>
          </p:nvPr>
        </p:nvGraphicFramePr>
        <p:xfrm>
          <a:off x="593496" y="3037032"/>
          <a:ext cx="5291757" cy="3956325"/>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5508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İdari İşler Başkanı</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Strateji</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ve Bütçe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Mühendislik Fakültesi Dekanı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Bilgi İşlem</a:t>
                      </a:r>
                      <a:r>
                        <a:rPr lang="tr-TR" sz="1200" b="0" i="0" u="none" strike="noStrike" cap="none" spc="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 Daire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766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smtClean="0">
                          <a:ln>
                            <a:noFill/>
                          </a:ln>
                          <a:solidFill>
                            <a:schemeClr val="tx1"/>
                          </a:solidFill>
                          <a:effectLst/>
                          <a:latin typeface="Times New Roman" panose="02020603050405020304" pitchFamily="18" charset="0"/>
                          <a:ea typeface="+mn-ea"/>
                          <a:cs typeface="Times New Roman" panose="02020603050405020304" pitchFamily="18" charset="0"/>
                          <a:sym typeface="Arial"/>
                        </a:rPr>
                        <a:t>Dış İlişkiler Koordinatörü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149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Finansal</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Piyasalar ve Kambiyo Genel Müdürü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
        <p:nvSpPr>
          <p:cNvPr id="17" name="Dikdörtgen 16">
            <a:extLst>
              <a:ext uri="{FF2B5EF4-FFF2-40B4-BE49-F238E27FC236}">
                <a16:creationId xmlns:a16="http://schemas.microsoft.com/office/drawing/2014/main" xmlns="" id="{6ACC7FC5-891F-492E-B975-19E9C755181E}"/>
              </a:ext>
            </a:extLst>
          </p:cNvPr>
          <p:cNvSpPr/>
          <p:nvPr/>
        </p:nvSpPr>
        <p:spPr>
          <a:xfrm>
            <a:off x="2086793" y="1407868"/>
            <a:ext cx="7870365" cy="646331"/>
          </a:xfrm>
          <a:prstGeom prst="rect">
            <a:avLst/>
          </a:prstGeom>
        </p:spPr>
        <p:txBody>
          <a:bodyPr wrap="square">
            <a:spAutoFit/>
          </a:bodyPr>
          <a:lstStyle/>
          <a:p>
            <a:pPr algn="ctr">
              <a:spcAft>
                <a:spcPts val="600"/>
              </a:spcAft>
            </a:pPr>
            <a:r>
              <a:rPr lang="tr-TR" sz="3600" b="1" i="1" dirty="0">
                <a:ln/>
                <a:solidFill>
                  <a:srgbClr val="1B9FB1"/>
                </a:solidFill>
                <a:effectLst>
                  <a:outerShdw blurRad="38100" dist="38100" dir="2700000" algn="tl">
                    <a:srgbClr val="000000">
                      <a:alpha val="43137"/>
                    </a:srgbClr>
                  </a:outerShdw>
                </a:effectLst>
              </a:rPr>
              <a:t>İmza Bölümünde Ünvan Kullanımı</a:t>
            </a:r>
          </a:p>
        </p:txBody>
      </p:sp>
      <p:graphicFrame>
        <p:nvGraphicFramePr>
          <p:cNvPr id="21" name="Tablo 20">
            <a:extLst>
              <a:ext uri="{FF2B5EF4-FFF2-40B4-BE49-F238E27FC236}">
                <a16:creationId xmlns:a16="http://schemas.microsoft.com/office/drawing/2014/main" xmlns="" id="{81074DC7-6209-44A0-BC18-864244BB266F}"/>
              </a:ext>
            </a:extLst>
          </p:cNvPr>
          <p:cNvGraphicFramePr>
            <a:graphicFrameLocks noGrp="1"/>
          </p:cNvGraphicFramePr>
          <p:nvPr>
            <p:extLst>
              <p:ext uri="{D42A27DB-BD31-4B8C-83A1-F6EECF244321}">
                <p14:modId xmlns:p14="http://schemas.microsoft.com/office/powerpoint/2010/main" val="4018612290"/>
              </p:ext>
            </p:extLst>
          </p:nvPr>
        </p:nvGraphicFramePr>
        <p:xfrm>
          <a:off x="6392748" y="3704253"/>
          <a:ext cx="5291757" cy="2880442"/>
        </p:xfrm>
        <a:graphic>
          <a:graphicData uri="http://schemas.openxmlformats.org/drawingml/2006/table">
            <a:tbl>
              <a:tblPr firstRow="1" bandRow="1"/>
              <a:tblGrid>
                <a:gridCol w="5291757">
                  <a:extLst>
                    <a:ext uri="{9D8B030D-6E8A-4147-A177-3AD203B41FA5}">
                      <a16:colId xmlns:a16="http://schemas.microsoft.com/office/drawing/2014/main" xmlns="" val="20000"/>
                    </a:ext>
                  </a:extLst>
                </a:gridCol>
              </a:tblGrid>
              <a:tr h="45075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Aynı Teşkilat İçerisinde Ü</a:t>
                      </a:r>
                      <a:r>
                        <a:rPr lang="tr-TR" sz="1600" b="1" i="0" u="none" strike="noStrike" cap="none" spc="0" noProof="0" dirty="0" smtClean="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nvan </a:t>
                      </a: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Tek Olduğunda</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Bakan</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Vali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Belediye Başkanı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18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Rektör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bl>
          </a:graphicData>
        </a:graphic>
      </p:graphicFrame>
      <p:sp>
        <p:nvSpPr>
          <p:cNvPr id="4" name="Dikdörtgen 3"/>
          <p:cNvSpPr/>
          <p:nvPr/>
        </p:nvSpPr>
        <p:spPr>
          <a:xfrm>
            <a:off x="1828799" y="2371383"/>
            <a:ext cx="8386355" cy="507831"/>
          </a:xfrm>
          <a:prstGeom prst="rect">
            <a:avLst/>
          </a:prstGeom>
          <a:noFill/>
        </p:spPr>
        <p:txBody>
          <a:bodyPr wrap="square">
            <a:spAutoFit/>
          </a:bodyPr>
          <a:lstStyle/>
          <a:p>
            <a:pPr algn="ctr">
              <a:lnSpc>
                <a:spcPct val="150000"/>
              </a:lnSpc>
            </a:pPr>
            <a:r>
              <a:rPr lang="tr-TR" dirty="0">
                <a:solidFill>
                  <a:schemeClr val="accent2">
                    <a:lumMod val="50000"/>
                  </a:schemeClr>
                </a:solidFill>
              </a:rPr>
              <a:t>Ünvan yazımında, atama kararında yer alan görev </a:t>
            </a:r>
            <a:r>
              <a:rPr lang="tr-TR" dirty="0" err="1">
                <a:solidFill>
                  <a:schemeClr val="accent2">
                    <a:lumMod val="50000"/>
                  </a:schemeClr>
                </a:solidFill>
              </a:rPr>
              <a:t>ünvan</a:t>
            </a:r>
            <a:r>
              <a:rPr lang="tr-TR" dirty="0">
                <a:solidFill>
                  <a:schemeClr val="accent2">
                    <a:lumMod val="50000"/>
                  </a:schemeClr>
                </a:solidFill>
              </a:rPr>
              <a:t> bilgisi esas alınmalıdır</a:t>
            </a:r>
            <a:r>
              <a:rPr lang="tr-TR" i="1" dirty="0">
                <a:solidFill>
                  <a:schemeClr val="accent2">
                    <a:lumMod val="50000"/>
                  </a:schemeClr>
                </a:solidFill>
              </a:rPr>
              <a:t>.</a:t>
            </a:r>
          </a:p>
        </p:txBody>
      </p:sp>
    </p:spTree>
    <p:extLst>
      <p:ext uri="{BB962C8B-B14F-4D97-AF65-F5344CB8AC3E}">
        <p14:creationId xmlns:p14="http://schemas.microsoft.com/office/powerpoint/2010/main" val="1556463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par>
                          <p:cTn id="15" fill="hold">
                            <p:stCondLst>
                              <p:cond delay="65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3" name="Dikdörtgen 12"/>
          <p:cNvSpPr/>
          <p:nvPr/>
        </p:nvSpPr>
        <p:spPr>
          <a:xfrm>
            <a:off x="8792" y="2077278"/>
            <a:ext cx="12192000" cy="4770783"/>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10" name="Tablo 9">
            <a:extLst>
              <a:ext uri="{FF2B5EF4-FFF2-40B4-BE49-F238E27FC236}">
                <a16:creationId xmlns:a16="http://schemas.microsoft.com/office/drawing/2014/main" xmlns="" id="{D0201A9E-339C-4DE0-B183-DBA0839BE369}"/>
              </a:ext>
            </a:extLst>
          </p:cNvPr>
          <p:cNvGraphicFramePr>
            <a:graphicFrameLocks noGrp="1"/>
          </p:cNvGraphicFramePr>
          <p:nvPr/>
        </p:nvGraphicFramePr>
        <p:xfrm>
          <a:off x="1718127" y="1939049"/>
          <a:ext cx="4459166" cy="798813"/>
        </p:xfrm>
        <a:graphic>
          <a:graphicData uri="http://schemas.openxmlformats.org/drawingml/2006/table">
            <a:tbl>
              <a:tblPr firstRow="1" bandRow="1"/>
              <a:tblGrid>
                <a:gridCol w="4459166">
                  <a:extLst>
                    <a:ext uri="{9D8B030D-6E8A-4147-A177-3AD203B41FA5}">
                      <a16:colId xmlns:a16="http://schemas.microsoft.com/office/drawing/2014/main" xmlns="" val="20000"/>
                    </a:ext>
                  </a:extLst>
                </a:gridCol>
              </a:tblGrid>
              <a:tr h="32710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6353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 KAYA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1" name="Tablo 10">
            <a:extLst>
              <a:ext uri="{FF2B5EF4-FFF2-40B4-BE49-F238E27FC236}">
                <a16:creationId xmlns:a16="http://schemas.microsoft.com/office/drawing/2014/main" xmlns="" id="{A7A32556-7F5E-4446-AD00-4A3E84D6FB62}"/>
              </a:ext>
            </a:extLst>
          </p:cNvPr>
          <p:cNvGraphicFramePr>
            <a:graphicFrameLocks noGrp="1"/>
          </p:cNvGraphicFramePr>
          <p:nvPr/>
        </p:nvGraphicFramePr>
        <p:xfrm>
          <a:off x="6692924" y="1942892"/>
          <a:ext cx="4262078" cy="828655"/>
        </p:xfrm>
        <a:graphic>
          <a:graphicData uri="http://schemas.openxmlformats.org/drawingml/2006/table">
            <a:tbl>
              <a:tblPr firstRow="1" bandRow="1"/>
              <a:tblGrid>
                <a:gridCol w="4262078">
                  <a:extLst>
                    <a:ext uri="{9D8B030D-6E8A-4147-A177-3AD203B41FA5}">
                      <a16:colId xmlns:a16="http://schemas.microsoft.com/office/drawing/2014/main" xmlns="" val="20000"/>
                    </a:ext>
                  </a:extLst>
                </a:gridCol>
              </a:tblGrid>
              <a:tr h="30159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933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 Asım KAYA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6" name="Dikdörtgen 5"/>
          <p:cNvSpPr/>
          <p:nvPr/>
        </p:nvSpPr>
        <p:spPr>
          <a:xfrm>
            <a:off x="893288" y="1241653"/>
            <a:ext cx="10697818" cy="506763"/>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004234" y="1299736"/>
            <a:ext cx="10459278" cy="369332"/>
          </a:xfrm>
          <a:prstGeom prst="rect">
            <a:avLst/>
          </a:prstGeom>
        </p:spPr>
        <p:txBody>
          <a:bodyPr wrap="square">
            <a:spAutoFit/>
          </a:bodyPr>
          <a:lstStyle/>
          <a:p>
            <a:r>
              <a:rPr lang="tr-TR" dirty="0">
                <a:solidFill>
                  <a:schemeClr val="tx2">
                    <a:lumMod val="10000"/>
                  </a:schemeClr>
                </a:solidFill>
              </a:rPr>
              <a:t>İmza alanında yer alacak yetkili makamın Adı ve SOYADI açık yazılmalı, kısaltma kullanılmamalıdır. </a:t>
            </a:r>
          </a:p>
        </p:txBody>
      </p:sp>
      <p:sp>
        <p:nvSpPr>
          <p:cNvPr id="18" name="Dikdörtgen 17"/>
          <p:cNvSpPr/>
          <p:nvPr/>
        </p:nvSpPr>
        <p:spPr>
          <a:xfrm>
            <a:off x="893288" y="2937695"/>
            <a:ext cx="10697818" cy="518510"/>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1131828" y="3026196"/>
            <a:ext cx="10459278" cy="369332"/>
          </a:xfrm>
          <a:prstGeom prst="rect">
            <a:avLst/>
          </a:prstGeom>
        </p:spPr>
        <p:txBody>
          <a:bodyPr wrap="square">
            <a:spAutoFit/>
          </a:bodyPr>
          <a:lstStyle/>
          <a:p>
            <a:r>
              <a:rPr lang="tr-TR" dirty="0">
                <a:solidFill>
                  <a:schemeClr val="tx2">
                    <a:lumMod val="10000"/>
                  </a:schemeClr>
                </a:solidFill>
              </a:rPr>
              <a:t>Ünvan bilgisi, tek satıra sığmadığında bir alt satır kullanılmalıdır.</a:t>
            </a:r>
          </a:p>
        </p:txBody>
      </p:sp>
      <p:graphicFrame>
        <p:nvGraphicFramePr>
          <p:cNvPr id="22" name="Tablo 21"/>
          <p:cNvGraphicFramePr>
            <a:graphicFrameLocks noGrp="1"/>
          </p:cNvGraphicFramePr>
          <p:nvPr>
            <p:extLst>
              <p:ext uri="{D42A27DB-BD31-4B8C-83A1-F6EECF244321}">
                <p14:modId xmlns:p14="http://schemas.microsoft.com/office/powerpoint/2010/main" val="1649651177"/>
              </p:ext>
            </p:extLst>
          </p:nvPr>
        </p:nvGraphicFramePr>
        <p:xfrm>
          <a:off x="910346" y="3666631"/>
          <a:ext cx="10697819" cy="822960"/>
        </p:xfrm>
        <a:graphic>
          <a:graphicData uri="http://schemas.openxmlformats.org/drawingml/2006/table">
            <a:tbl>
              <a:tblPr firstRow="1" bandRow="1" bandCol="1"/>
              <a:tblGrid>
                <a:gridCol w="3054626">
                  <a:extLst>
                    <a:ext uri="{9D8B030D-6E8A-4147-A177-3AD203B41FA5}">
                      <a16:colId xmlns:a16="http://schemas.microsoft.com/office/drawing/2014/main" xmlns="" val="20001"/>
                    </a:ext>
                  </a:extLst>
                </a:gridCol>
                <a:gridCol w="4263887">
                  <a:extLst>
                    <a:ext uri="{9D8B030D-6E8A-4147-A177-3AD203B41FA5}">
                      <a16:colId xmlns:a16="http://schemas.microsoft.com/office/drawing/2014/main" xmlns="" val="20000"/>
                    </a:ext>
                  </a:extLst>
                </a:gridCol>
                <a:gridCol w="3379306">
                  <a:extLst>
                    <a:ext uri="{9D8B030D-6E8A-4147-A177-3AD203B41FA5}">
                      <a16:colId xmlns:a16="http://schemas.microsoft.com/office/drawing/2014/main" xmlns="" val="20002"/>
                    </a:ext>
                  </a:extLst>
                </a:gridCol>
              </a:tblGrid>
              <a:tr h="7088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Uzun Ünvan Kullanımı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Küçük ve Orta Ölçekli İşletmeleri </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Geliştirme ve Destekleme İdaresi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KOSGEB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23" name="Dikdörtgen 22"/>
          <p:cNvSpPr/>
          <p:nvPr/>
        </p:nvSpPr>
        <p:spPr>
          <a:xfrm>
            <a:off x="910347" y="4786470"/>
            <a:ext cx="10697818" cy="497998"/>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158358" y="4860892"/>
            <a:ext cx="10459278" cy="369332"/>
          </a:xfrm>
          <a:prstGeom prst="rect">
            <a:avLst/>
          </a:prstGeom>
        </p:spPr>
        <p:txBody>
          <a:bodyPr wrap="square">
            <a:spAutoFit/>
          </a:bodyPr>
          <a:lstStyle/>
          <a:p>
            <a:r>
              <a:rPr lang="tr-TR" dirty="0">
                <a:solidFill>
                  <a:schemeClr val="tx2">
                    <a:lumMod val="10000"/>
                  </a:schemeClr>
                </a:solidFill>
              </a:rPr>
              <a:t>Sadece akademik </a:t>
            </a:r>
            <a:r>
              <a:rPr lang="tr-TR" dirty="0" err="1">
                <a:solidFill>
                  <a:schemeClr val="tx2">
                    <a:lumMod val="10000"/>
                  </a:schemeClr>
                </a:solidFill>
              </a:rPr>
              <a:t>ünvanlar</a:t>
            </a:r>
            <a:r>
              <a:rPr lang="tr-TR" dirty="0">
                <a:solidFill>
                  <a:schemeClr val="tx2">
                    <a:lumMod val="10000"/>
                  </a:schemeClr>
                </a:solidFill>
              </a:rPr>
              <a:t> ile askeri rütbelerde kısaltma kullanılmalıdır. </a:t>
            </a:r>
          </a:p>
        </p:txBody>
      </p:sp>
      <p:graphicFrame>
        <p:nvGraphicFramePr>
          <p:cNvPr id="15" name="Tablo 14"/>
          <p:cNvGraphicFramePr>
            <a:graphicFrameLocks noGrp="1"/>
          </p:cNvGraphicFramePr>
          <p:nvPr/>
        </p:nvGraphicFramePr>
        <p:xfrm>
          <a:off x="910346" y="5545544"/>
          <a:ext cx="10680761" cy="822960"/>
        </p:xfrm>
        <a:graphic>
          <a:graphicData uri="http://schemas.openxmlformats.org/drawingml/2006/table">
            <a:tbl>
              <a:tblPr firstRow="1" bandRow="1" bandCol="1"/>
              <a:tblGrid>
                <a:gridCol w="3544208">
                  <a:extLst>
                    <a:ext uri="{9D8B030D-6E8A-4147-A177-3AD203B41FA5}">
                      <a16:colId xmlns:a16="http://schemas.microsoft.com/office/drawing/2014/main" xmlns="" val="20000"/>
                    </a:ext>
                  </a:extLst>
                </a:gridCol>
                <a:gridCol w="3582099">
                  <a:extLst>
                    <a:ext uri="{9D8B030D-6E8A-4147-A177-3AD203B41FA5}">
                      <a16:colId xmlns:a16="http://schemas.microsoft.com/office/drawing/2014/main" xmlns="" val="20001"/>
                    </a:ext>
                  </a:extLst>
                </a:gridCol>
                <a:gridCol w="3554454">
                  <a:extLst>
                    <a:ext uri="{9D8B030D-6E8A-4147-A177-3AD203B41FA5}">
                      <a16:colId xmlns:a16="http://schemas.microsoft.com/office/drawing/2014/main" xmlns="" val="20002"/>
                    </a:ext>
                  </a:extLst>
                </a:gridCol>
              </a:tblGrid>
              <a:tr h="70888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Prof. Dr.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Tümamiral</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760682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8" grpId="0" animBg="1"/>
      <p:bldP spid="19" grpId="0"/>
      <p:bldP spid="23" grpId="0" animBg="1"/>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Dikdörtgen 4"/>
          <p:cNvSpPr/>
          <p:nvPr/>
        </p:nvSpPr>
        <p:spPr>
          <a:xfrm>
            <a:off x="7099713" y="685176"/>
            <a:ext cx="2270710" cy="2885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grpSp>
        <p:nvGrpSpPr>
          <p:cNvPr id="16" name="Google Shape;328;p33"/>
          <p:cNvGrpSpPr/>
          <p:nvPr/>
        </p:nvGrpSpPr>
        <p:grpSpPr>
          <a:xfrm>
            <a:off x="7066987" y="493342"/>
            <a:ext cx="2374664" cy="3207946"/>
            <a:chOff x="2112475" y="238125"/>
            <a:chExt cx="3395050" cy="5238750"/>
          </a:xfrm>
        </p:grpSpPr>
        <p:sp>
          <p:nvSpPr>
            <p:cNvPr id="18" name="Google Shape;329;p3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1;p3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2;p3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Dikdörtgen 21">
            <a:extLst>
              <a:ext uri="{FF2B5EF4-FFF2-40B4-BE49-F238E27FC236}">
                <a16:creationId xmlns:a16="http://schemas.microsoft.com/office/drawing/2014/main" xmlns="" id="{BEA76912-F015-4548-9884-9B36E46AD07C}"/>
              </a:ext>
            </a:extLst>
          </p:cNvPr>
          <p:cNvSpPr/>
          <p:nvPr/>
        </p:nvSpPr>
        <p:spPr>
          <a:xfrm>
            <a:off x="306532" y="1281708"/>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Vekâlet "V."</a:t>
            </a:r>
          </a:p>
        </p:txBody>
      </p:sp>
      <p:sp>
        <p:nvSpPr>
          <p:cNvPr id="4" name="Dikdörtgen 3"/>
          <p:cNvSpPr/>
          <p:nvPr/>
        </p:nvSpPr>
        <p:spPr>
          <a:xfrm>
            <a:off x="306531" y="1804928"/>
            <a:ext cx="6625491" cy="584775"/>
          </a:xfrm>
          <a:prstGeom prst="rect">
            <a:avLst/>
          </a:prstGeom>
        </p:spPr>
        <p:txBody>
          <a:bodyPr wrap="square">
            <a:spAutoFit/>
          </a:bodyPr>
          <a:lstStyle/>
          <a:p>
            <a:pPr algn="just"/>
            <a:r>
              <a:rPr lang="tr-TR" sz="1600" dirty="0"/>
              <a:t>Belge vekâleten imzalandığında, imzalayanın adı ve soyadı birinci satıra, vekâlet olunan makam sonuna </a:t>
            </a:r>
            <a:r>
              <a:rPr lang="tr-TR" sz="1600" b="1" dirty="0"/>
              <a:t>V.</a:t>
            </a:r>
            <a:r>
              <a:rPr lang="tr-TR" sz="1600" dirty="0"/>
              <a:t> konularak ikinci satıra yazılır.</a:t>
            </a:r>
          </a:p>
        </p:txBody>
      </p:sp>
      <p:sp>
        <p:nvSpPr>
          <p:cNvPr id="23" name="Metin kutusu 22"/>
          <p:cNvSpPr txBox="1"/>
          <p:nvPr/>
        </p:nvSpPr>
        <p:spPr>
          <a:xfrm>
            <a:off x="7223135" y="1042462"/>
            <a:ext cx="1994206" cy="738664"/>
          </a:xfrm>
          <a:prstGeom prst="rect">
            <a:avLst/>
          </a:prstGeom>
          <a:noFill/>
          <a:ln>
            <a:noFill/>
          </a:ln>
        </p:spPr>
        <p:txBody>
          <a:bodyPr wrap="square" rtlCol="0">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Personel ve Prensipler Genel Müdür V.</a:t>
            </a:r>
          </a:p>
        </p:txBody>
      </p:sp>
      <p:sp>
        <p:nvSpPr>
          <p:cNvPr id="7" name="Dikdörtgen 6"/>
          <p:cNvSpPr/>
          <p:nvPr/>
        </p:nvSpPr>
        <p:spPr>
          <a:xfrm>
            <a:off x="5172238" y="2243685"/>
            <a:ext cx="6096000" cy="523220"/>
          </a:xfrm>
          <a:prstGeom prst="rect">
            <a:avLst/>
          </a:prstGeom>
        </p:spPr>
        <p:txBody>
          <a:bodyPr>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Ulaştırma Daire Başkan V.</a:t>
            </a:r>
          </a:p>
        </p:txBody>
      </p:sp>
      <p:cxnSp>
        <p:nvCxnSpPr>
          <p:cNvPr id="24" name="Düz Bağlayıcı 23"/>
          <p:cNvCxnSpPr/>
          <p:nvPr/>
        </p:nvCxnSpPr>
        <p:spPr>
          <a:xfrm>
            <a:off x="7369326" y="1953523"/>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24475" y="4110700"/>
            <a:ext cx="7265504"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9217341" y="3891207"/>
            <a:ext cx="2262297" cy="2596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a:extLst>
              <a:ext uri="{FF2B5EF4-FFF2-40B4-BE49-F238E27FC236}">
                <a16:creationId xmlns:a16="http://schemas.microsoft.com/office/drawing/2014/main" xmlns="" id="{BEA76912-F015-4548-9884-9B36E46AD07C}"/>
              </a:ext>
            </a:extLst>
          </p:cNvPr>
          <p:cNvSpPr/>
          <p:nvPr/>
        </p:nvSpPr>
        <p:spPr>
          <a:xfrm>
            <a:off x="306531" y="2510262"/>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Adına "a."</a:t>
            </a:r>
          </a:p>
        </p:txBody>
      </p:sp>
      <p:sp>
        <p:nvSpPr>
          <p:cNvPr id="27" name="Metin kutusu 26"/>
          <p:cNvSpPr txBox="1"/>
          <p:nvPr/>
        </p:nvSpPr>
        <p:spPr>
          <a:xfrm>
            <a:off x="9489882" y="4137017"/>
            <a:ext cx="1743837" cy="830997"/>
          </a:xfrm>
          <a:prstGeom prst="rect">
            <a:avLst/>
          </a:prstGeom>
          <a:noFill/>
          <a:ln>
            <a:noFill/>
          </a:ln>
        </p:spPr>
        <p:txBody>
          <a:bodyPr wrap="square" rtlCol="0">
            <a:spAutoFit/>
          </a:bodyPr>
          <a:lstStyle/>
          <a:p>
            <a:pPr algn="ctr">
              <a:defRPr/>
            </a:pPr>
            <a:r>
              <a:rPr lang="tr-TR" sz="16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a.</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Yardımcısı</a:t>
            </a:r>
          </a:p>
        </p:txBody>
      </p:sp>
      <p:sp>
        <p:nvSpPr>
          <p:cNvPr id="28" name="Dikdörtgen 27"/>
          <p:cNvSpPr/>
          <p:nvPr/>
        </p:nvSpPr>
        <p:spPr>
          <a:xfrm>
            <a:off x="7314454" y="5477330"/>
            <a:ext cx="6096000" cy="461665"/>
          </a:xfrm>
          <a:prstGeom prst="rect">
            <a:avLst/>
          </a:prstGeom>
        </p:spPr>
        <p:txBody>
          <a:bodyPr>
            <a:spAutoFit/>
          </a:bodyPr>
          <a:lstStyle/>
          <a:p>
            <a:pPr algn="ctr">
              <a:defRPr/>
            </a:pPr>
            <a:r>
              <a:rPr lang="tr-TR" sz="8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Destek ve Mali Hizmetler Genel Müdürü a.</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Bilgi ve Belge Yönetimi Daire Başkanı</a:t>
            </a:r>
          </a:p>
        </p:txBody>
      </p:sp>
      <p:cxnSp>
        <p:nvCxnSpPr>
          <p:cNvPr id="29" name="Düz Bağlayıcı 28"/>
          <p:cNvCxnSpPr/>
          <p:nvPr/>
        </p:nvCxnSpPr>
        <p:spPr>
          <a:xfrm>
            <a:off x="9497577" y="5091584"/>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Google Shape;4022;p34"/>
          <p:cNvSpPr/>
          <p:nvPr/>
        </p:nvSpPr>
        <p:spPr>
          <a:xfrm>
            <a:off x="9217341" y="3644068"/>
            <a:ext cx="2262297" cy="2987872"/>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6">
              <a:lumMod val="50000"/>
            </a:schemeClr>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Dikdörtgen 30"/>
          <p:cNvSpPr/>
          <p:nvPr/>
        </p:nvSpPr>
        <p:spPr>
          <a:xfrm>
            <a:off x="306531" y="3105459"/>
            <a:ext cx="6394706" cy="1077218"/>
          </a:xfrm>
          <a:prstGeom prst="rect">
            <a:avLst/>
          </a:prstGeom>
        </p:spPr>
        <p:txBody>
          <a:bodyPr wrap="square">
            <a:spAutoFit/>
          </a:bodyPr>
          <a:lstStyle/>
          <a:p>
            <a:pPr algn="just"/>
            <a:r>
              <a:rPr lang="tr-TR" sz="1600" dirty="0"/>
              <a:t>Belgeyi imza yetkisi devredilen makam imzaladığında, imzalayanın adı ve soyadı birinci satıra, yetki devreden makamı gösteren “</a:t>
            </a:r>
            <a:r>
              <a:rPr lang="tr-TR" sz="1600" b="1" dirty="0"/>
              <a:t>Bakan a.</a:t>
            </a:r>
            <a:r>
              <a:rPr lang="tr-TR" sz="1600" dirty="0"/>
              <a:t>" biçimindeki ibare ikinci satıra, imzalayan makamın </a:t>
            </a:r>
            <a:r>
              <a:rPr lang="tr-TR" sz="1600" dirty="0" err="1"/>
              <a:t>ünvanı</a:t>
            </a:r>
            <a:r>
              <a:rPr lang="tr-TR" sz="1600" dirty="0"/>
              <a:t> ise üçüncü satıra yazılır.</a:t>
            </a:r>
          </a:p>
        </p:txBody>
      </p:sp>
      <p:sp>
        <p:nvSpPr>
          <p:cNvPr id="32" name="Dikdörtgen 31"/>
          <p:cNvSpPr/>
          <p:nvPr/>
        </p:nvSpPr>
        <p:spPr>
          <a:xfrm>
            <a:off x="906929" y="4404602"/>
            <a:ext cx="5424694" cy="1569660"/>
          </a:xfrm>
          <a:prstGeom prst="rect">
            <a:avLst/>
          </a:prstGeom>
        </p:spPr>
        <p:txBody>
          <a:bodyPr wrap="square">
            <a:spAutoFit/>
          </a:bodyPr>
          <a:lstStyle/>
          <a:p>
            <a:pPr algn="just"/>
            <a:r>
              <a:rPr lang="tr-TR" sz="1600" dirty="0">
                <a:solidFill>
                  <a:schemeClr val="accent5">
                    <a:lumMod val="50000"/>
                  </a:schemeClr>
                </a:solidFill>
              </a:rPr>
              <a:t>İdarenin iç yazışmalarında imza yetkisi devredilen </a:t>
            </a:r>
            <a:r>
              <a:rPr lang="tr-TR" sz="1600" dirty="0" err="1">
                <a:solidFill>
                  <a:schemeClr val="accent5">
                    <a:lumMod val="50000"/>
                  </a:schemeClr>
                </a:solidFill>
              </a:rPr>
              <a:t>ünvan</a:t>
            </a:r>
            <a:r>
              <a:rPr lang="tr-TR" sz="1600" dirty="0">
                <a:solidFill>
                  <a:schemeClr val="accent5">
                    <a:lumMod val="50000"/>
                  </a:schemeClr>
                </a:solidFill>
              </a:rPr>
              <a:t> bilgisinin yazılmasına gerek yoktur. </a:t>
            </a:r>
          </a:p>
          <a:p>
            <a:pPr algn="just"/>
            <a:endParaRPr lang="tr-TR" sz="1600" dirty="0">
              <a:solidFill>
                <a:schemeClr val="accent5">
                  <a:lumMod val="50000"/>
                </a:schemeClr>
              </a:solidFill>
            </a:endParaRPr>
          </a:p>
          <a:p>
            <a:pPr algn="just"/>
            <a:r>
              <a:rPr lang="tr-TR" sz="1600" dirty="0">
                <a:solidFill>
                  <a:schemeClr val="accent5">
                    <a:lumMod val="50000"/>
                  </a:schemeClr>
                </a:solidFill>
              </a:rPr>
              <a:t>Ancak dağıtımlı belgelerde muhataplar arasında hem iç birim hem de idare olması durumunda, “... a.” ibaresine ve imza yetkisini devredenin </a:t>
            </a:r>
            <a:r>
              <a:rPr lang="tr-TR" sz="1600" dirty="0" err="1">
                <a:solidFill>
                  <a:schemeClr val="accent5">
                    <a:lumMod val="50000"/>
                  </a:schemeClr>
                </a:solidFill>
              </a:rPr>
              <a:t>ünvanına</a:t>
            </a:r>
            <a:r>
              <a:rPr lang="tr-TR" sz="1600" dirty="0">
                <a:solidFill>
                  <a:schemeClr val="accent5">
                    <a:lumMod val="50000"/>
                  </a:schemeClr>
                </a:solidFill>
              </a:rPr>
              <a:t> yer verilmelidir.</a:t>
            </a:r>
          </a:p>
        </p:txBody>
      </p:sp>
      <p:sp>
        <p:nvSpPr>
          <p:cNvPr id="33" name="Freeform: Shape 96">
            <a:extLst>
              <a:ext uri="{FF2B5EF4-FFF2-40B4-BE49-F238E27FC236}">
                <a16:creationId xmlns:a16="http://schemas.microsoft.com/office/drawing/2014/main" xmlns="" id="{DF375085-4E9E-4CD4-B48E-19513A46CF85}"/>
              </a:ext>
            </a:extLst>
          </p:cNvPr>
          <p:cNvSpPr/>
          <p:nvPr/>
        </p:nvSpPr>
        <p:spPr>
          <a:xfrm flipH="1" flipV="1">
            <a:off x="476390" y="4404602"/>
            <a:ext cx="320485" cy="1651854"/>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Tree>
    <p:extLst>
      <p:ext uri="{BB962C8B-B14F-4D97-AF65-F5344CB8AC3E}">
        <p14:creationId xmlns:p14="http://schemas.microsoft.com/office/powerpoint/2010/main" val="2632517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7" grpId="0"/>
      <p:bldP spid="15" grpId="0" animBg="1"/>
      <p:bldP spid="17" grpId="0" animBg="1"/>
      <p:bldP spid="25" grpId="0" animBg="1"/>
      <p:bldP spid="27" grpId="0"/>
      <p:bldP spid="28" grpId="0"/>
      <p:bldP spid="30" grpId="0" animBg="1"/>
      <p:bldP spid="32" grpId="0"/>
      <p:bldP spid="3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8" name="Dikdörtgen 27"/>
          <p:cNvSpPr/>
          <p:nvPr/>
        </p:nvSpPr>
        <p:spPr>
          <a:xfrm>
            <a:off x="5536097" y="2909423"/>
            <a:ext cx="5883965" cy="3551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xmlns="" id="{BEA76912-F015-4548-9884-9B36E46AD07C}"/>
              </a:ext>
            </a:extLst>
          </p:cNvPr>
          <p:cNvSpPr/>
          <p:nvPr/>
        </p:nvSpPr>
        <p:spPr>
          <a:xfrm>
            <a:off x="185895" y="1403522"/>
            <a:ext cx="11504954"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700" b="1" i="1" dirty="0">
                <a:ln/>
                <a:solidFill>
                  <a:schemeClr val="accent5">
                    <a:lumMod val="50000"/>
                  </a:schemeClr>
                </a:solidFill>
              </a:rPr>
              <a:t>Belge iki veya daha fazla yetkili tarafından imzalandığı durumlarda;</a:t>
            </a:r>
          </a:p>
        </p:txBody>
      </p:sp>
      <p:grpSp>
        <p:nvGrpSpPr>
          <p:cNvPr id="15" name="Google Shape;340;p34"/>
          <p:cNvGrpSpPr/>
          <p:nvPr/>
        </p:nvGrpSpPr>
        <p:grpSpPr>
          <a:xfrm>
            <a:off x="4751715" y="2723322"/>
            <a:ext cx="7443599" cy="413467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9" name="Resim 28"/>
          <p:cNvPicPr>
            <a:picLocks noChangeAspect="1"/>
          </p:cNvPicPr>
          <p:nvPr/>
        </p:nvPicPr>
        <p:blipFill>
          <a:blip r:embed="rId4"/>
          <a:stretch>
            <a:fillRect/>
          </a:stretch>
        </p:blipFill>
        <p:spPr>
          <a:xfrm>
            <a:off x="5713229" y="3376694"/>
            <a:ext cx="5547808" cy="2396743"/>
          </a:xfrm>
          <a:prstGeom prst="rect">
            <a:avLst/>
          </a:prstGeom>
          <a:ln>
            <a:noFill/>
          </a:ln>
          <a:effectLst/>
        </p:spPr>
      </p:pic>
      <p:sp>
        <p:nvSpPr>
          <p:cNvPr id="2" name="Dikdörtgen 1"/>
          <p:cNvSpPr/>
          <p:nvPr/>
        </p:nvSpPr>
        <p:spPr>
          <a:xfrm>
            <a:off x="185895" y="2137355"/>
            <a:ext cx="5085973" cy="2267608"/>
          </a:xfrm>
          <a:prstGeom prst="rect">
            <a:avLst/>
          </a:prstGeom>
        </p:spPr>
        <p:txBody>
          <a:bodyPr wrap="square">
            <a:spAutoFit/>
          </a:bodyPr>
          <a:lstStyle/>
          <a:p>
            <a:pPr marL="180975" lvl="1" indent="-180975" algn="just">
              <a:lnSpc>
                <a:spcPct val="114000"/>
              </a:lnSpc>
              <a:buClr>
                <a:srgbClr val="44546A"/>
              </a:buClr>
            </a:pPr>
            <a:r>
              <a:rPr lang="tr-TR" sz="2800" b="1" dirty="0">
                <a:solidFill>
                  <a:srgbClr val="B6242F"/>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İkili İmza</a:t>
            </a:r>
          </a:p>
          <a:p>
            <a:pPr marL="0" lvl="1" algn="just">
              <a:lnSpc>
                <a:spcPct val="114000"/>
              </a:lnSpc>
              <a:buClr>
                <a:srgbClr val="44546A"/>
              </a:buClr>
            </a:pPr>
            <a:r>
              <a:rPr lang="tr-TR" sz="2400" dirty="0">
                <a:solidFill>
                  <a:prstClr val="black"/>
                </a:solidFill>
                <a:latin typeface="Corbel" panose="020B0503020204020204" pitchFamily="34" charset="0"/>
                <a:cs typeface="Times New Roman" panose="02020603050405020304" pitchFamily="18" charset="0"/>
              </a:rPr>
              <a:t>İki yöneticinin birlikte imzaladıkları belgelerde hiyerarşik olarak üst olan yöneticinin imzası </a:t>
            </a:r>
            <a:r>
              <a:rPr lang="tr-TR" sz="2400" b="1" dirty="0">
                <a:solidFill>
                  <a:prstClr val="black"/>
                </a:solidFill>
                <a:latin typeface="Corbel" panose="020B0503020204020204" pitchFamily="34" charset="0"/>
                <a:cs typeface="Times New Roman" panose="02020603050405020304" pitchFamily="18" charset="0"/>
              </a:rPr>
              <a:t>sağda</a:t>
            </a:r>
            <a:r>
              <a:rPr lang="tr-TR" sz="2400" dirty="0">
                <a:solidFill>
                  <a:prstClr val="black"/>
                </a:solidFill>
                <a:latin typeface="Corbel" panose="020B0503020204020204" pitchFamily="34" charset="0"/>
                <a:cs typeface="Times New Roman" panose="02020603050405020304" pitchFamily="18" charset="0"/>
              </a:rPr>
              <a:t>, diğer yöneticiye ait imza </a:t>
            </a:r>
            <a:r>
              <a:rPr lang="tr-TR" sz="2400" b="1" dirty="0">
                <a:solidFill>
                  <a:prstClr val="black"/>
                </a:solidFill>
                <a:latin typeface="Corbel" panose="020B0503020204020204" pitchFamily="34" charset="0"/>
                <a:cs typeface="Times New Roman" panose="02020603050405020304" pitchFamily="18" charset="0"/>
              </a:rPr>
              <a:t>solda</a:t>
            </a:r>
            <a:r>
              <a:rPr lang="tr-TR" sz="2400" dirty="0">
                <a:solidFill>
                  <a:prstClr val="black"/>
                </a:solidFill>
                <a:latin typeface="Corbel" panose="020B0503020204020204" pitchFamily="34" charset="0"/>
                <a:cs typeface="Times New Roman" panose="02020603050405020304" pitchFamily="18" charset="0"/>
              </a:rPr>
              <a:t> yer alır. </a:t>
            </a:r>
          </a:p>
        </p:txBody>
      </p:sp>
    </p:spTree>
    <p:extLst>
      <p:ext uri="{BB962C8B-B14F-4D97-AF65-F5344CB8AC3E}">
        <p14:creationId xmlns:p14="http://schemas.microsoft.com/office/powerpoint/2010/main" val="1683476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anim calcmode="lin" valueType="num">
                                      <p:cBhvr>
                                        <p:cTn id="12" dur="1500" fill="hold"/>
                                        <p:tgtEl>
                                          <p:spTgt spid="28"/>
                                        </p:tgtEl>
                                        <p:attrNameLst>
                                          <p:attrName>ppt_x</p:attrName>
                                        </p:attrNameLst>
                                      </p:cBhvr>
                                      <p:tavLst>
                                        <p:tav tm="0">
                                          <p:val>
                                            <p:strVal val="#ppt_x"/>
                                          </p:val>
                                        </p:tav>
                                        <p:tav tm="100000">
                                          <p:val>
                                            <p:strVal val="#ppt_x"/>
                                          </p:val>
                                        </p:tav>
                                      </p:tavLst>
                                    </p:anim>
                                    <p:anim calcmode="lin" valueType="num">
                                      <p:cBhvr>
                                        <p:cTn id="13" dur="1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anim calcmode="lin" valueType="num">
                                      <p:cBhvr>
                                        <p:cTn id="17" dur="1500" fill="hold"/>
                                        <p:tgtEl>
                                          <p:spTgt spid="15"/>
                                        </p:tgtEl>
                                        <p:attrNameLst>
                                          <p:attrName>ppt_x</p:attrName>
                                        </p:attrNameLst>
                                      </p:cBhvr>
                                      <p:tavLst>
                                        <p:tav tm="0">
                                          <p:val>
                                            <p:strVal val="#ppt_x"/>
                                          </p:val>
                                        </p:tav>
                                        <p:tav tm="100000">
                                          <p:val>
                                            <p:strVal val="#ppt_x"/>
                                          </p:val>
                                        </p:tav>
                                      </p:tavLst>
                                    </p:anim>
                                    <p:anim calcmode="lin" valueType="num">
                                      <p:cBhvr>
                                        <p:cTn id="18" dur="1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anim calcmode="lin" valueType="num">
                                      <p:cBhvr>
                                        <p:cTn id="22" dur="1500" fill="hold"/>
                                        <p:tgtEl>
                                          <p:spTgt spid="29"/>
                                        </p:tgtEl>
                                        <p:attrNameLst>
                                          <p:attrName>ppt_x</p:attrName>
                                        </p:attrNameLst>
                                      </p:cBhvr>
                                      <p:tavLst>
                                        <p:tav tm="0">
                                          <p:val>
                                            <p:strVal val="#ppt_x"/>
                                          </p:val>
                                        </p:tav>
                                        <p:tav tm="100000">
                                          <p:val>
                                            <p:strVal val="#ppt_x"/>
                                          </p:val>
                                        </p:tav>
                                      </p:tavLst>
                                    </p:anim>
                                    <p:anim calcmode="lin" valueType="num">
                                      <p:cBhvr>
                                        <p:cTn id="23"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xmlns="" id="{BEA76912-F015-4548-9884-9B36E46AD07C}"/>
              </a:ext>
            </a:extLst>
          </p:cNvPr>
          <p:cNvSpPr/>
          <p:nvPr/>
        </p:nvSpPr>
        <p:spPr>
          <a:xfrm>
            <a:off x="264273" y="1326642"/>
            <a:ext cx="11504954"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Belgenin iki veya daha fazla yetkili tarafından imzalandığı durumlarda;</a:t>
            </a:r>
          </a:p>
        </p:txBody>
      </p:sp>
      <p:grpSp>
        <p:nvGrpSpPr>
          <p:cNvPr id="15" name="Google Shape;340;p34"/>
          <p:cNvGrpSpPr/>
          <p:nvPr/>
        </p:nvGrpSpPr>
        <p:grpSpPr>
          <a:xfrm>
            <a:off x="819552" y="4063075"/>
            <a:ext cx="4148444" cy="234830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Dikdörtgen 1"/>
          <p:cNvSpPr/>
          <p:nvPr/>
        </p:nvSpPr>
        <p:spPr>
          <a:xfrm>
            <a:off x="349280" y="2167349"/>
            <a:ext cx="5085973" cy="1706365"/>
          </a:xfrm>
          <a:prstGeom prst="rect">
            <a:avLst/>
          </a:prstGeom>
        </p:spPr>
        <p:txBody>
          <a:bodyPr wrap="square">
            <a:spAutoFit/>
          </a:bodyPr>
          <a:lstStyle/>
          <a:p>
            <a:pPr marL="180975" lvl="1" indent="-180975" algn="just">
              <a:lnSpc>
                <a:spcPct val="114000"/>
              </a:lnSpc>
              <a:buClr>
                <a:srgbClr val="44546A"/>
              </a:buClr>
            </a:pPr>
            <a:r>
              <a:rPr lang="tr-TR" sz="2000" b="1" dirty="0">
                <a:solidFill>
                  <a:srgbClr val="B6242F"/>
                </a:solidFill>
                <a:effectLst>
                  <a:outerShdw blurRad="38100" dist="38100" dir="2700000" algn="tl">
                    <a:srgbClr val="000000">
                      <a:alpha val="43137"/>
                    </a:srgbClr>
                  </a:outerShdw>
                </a:effectLst>
                <a:cs typeface="Times New Roman" panose="02020603050405020304" pitchFamily="18" charset="0"/>
              </a:rPr>
              <a:t>Çoklu İmza</a:t>
            </a:r>
          </a:p>
          <a:p>
            <a:pPr marL="0" lvl="1">
              <a:lnSpc>
                <a:spcPct val="114000"/>
              </a:lnSpc>
              <a:buClr>
                <a:srgbClr val="44546A"/>
              </a:buClr>
            </a:pPr>
            <a:r>
              <a:rPr lang="tr-TR" dirty="0">
                <a:solidFill>
                  <a:prstClr val="black"/>
                </a:solidFill>
                <a:cs typeface="Times New Roman" panose="02020603050405020304" pitchFamily="18" charset="0"/>
              </a:rPr>
              <a:t>İkiden fazla imza atılması durumunda hiyerarşik olarak en alt olan imzacı </a:t>
            </a:r>
            <a:r>
              <a:rPr lang="tr-TR" b="1" dirty="0">
                <a:solidFill>
                  <a:prstClr val="black"/>
                </a:solidFill>
                <a:cs typeface="Times New Roman" panose="02020603050405020304" pitchFamily="18" charset="0"/>
              </a:rPr>
              <a:t>en sağda </a:t>
            </a:r>
            <a:r>
              <a:rPr lang="tr-TR" dirty="0">
                <a:solidFill>
                  <a:prstClr val="black"/>
                </a:solidFill>
                <a:cs typeface="Times New Roman" panose="02020603050405020304" pitchFamily="18" charset="0"/>
              </a:rPr>
              <a:t>ve ilk sırada, bunun dışında kalan imzacılar ise ilk imzacının </a:t>
            </a:r>
            <a:r>
              <a:rPr lang="tr-TR" b="1" dirty="0">
                <a:solidFill>
                  <a:prstClr val="black"/>
                </a:solidFill>
                <a:cs typeface="Times New Roman" panose="02020603050405020304" pitchFamily="18" charset="0"/>
              </a:rPr>
              <a:t>soluna</a:t>
            </a:r>
            <a:r>
              <a:rPr lang="tr-TR" dirty="0">
                <a:solidFill>
                  <a:prstClr val="black"/>
                </a:solidFill>
                <a:cs typeface="Times New Roman" panose="02020603050405020304" pitchFamily="18" charset="0"/>
              </a:rPr>
              <a:t> gelecek şekilde sıralanır. </a:t>
            </a:r>
          </a:p>
        </p:txBody>
      </p:sp>
      <p:pic>
        <p:nvPicPr>
          <p:cNvPr id="14" name="Resim 13"/>
          <p:cNvPicPr>
            <a:picLocks noChangeAspect="1"/>
          </p:cNvPicPr>
          <p:nvPr/>
        </p:nvPicPr>
        <p:blipFill>
          <a:blip r:embed="rId4"/>
          <a:stretch>
            <a:fillRect/>
          </a:stretch>
        </p:blipFill>
        <p:spPr>
          <a:xfrm>
            <a:off x="1229030" y="4161886"/>
            <a:ext cx="3264593" cy="2045319"/>
          </a:xfrm>
          <a:prstGeom prst="rect">
            <a:avLst/>
          </a:prstGeom>
          <a:ln>
            <a:noFill/>
          </a:ln>
          <a:effectLst/>
        </p:spPr>
      </p:pic>
      <p:sp>
        <p:nvSpPr>
          <p:cNvPr id="16" name="Dikdörtgen 15"/>
          <p:cNvSpPr/>
          <p:nvPr/>
        </p:nvSpPr>
        <p:spPr>
          <a:xfrm>
            <a:off x="7306589" y="4135457"/>
            <a:ext cx="3596542" cy="2071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340;p34"/>
          <p:cNvGrpSpPr/>
          <p:nvPr/>
        </p:nvGrpSpPr>
        <p:grpSpPr>
          <a:xfrm>
            <a:off x="6938220" y="4049486"/>
            <a:ext cx="4435173" cy="2412274"/>
            <a:chOff x="1177450" y="241631"/>
            <a:chExt cx="6173152" cy="3616776"/>
          </a:xfrm>
        </p:grpSpPr>
        <p:sp>
          <p:nvSpPr>
            <p:cNvPr id="19"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4" name="Resim 23"/>
          <p:cNvPicPr>
            <a:picLocks noChangeAspect="1"/>
          </p:cNvPicPr>
          <p:nvPr/>
        </p:nvPicPr>
        <p:blipFill rotWithShape="1">
          <a:blip r:embed="rId5"/>
          <a:srcRect l="1080" r="1458" b="2929"/>
          <a:stretch/>
        </p:blipFill>
        <p:spPr>
          <a:xfrm>
            <a:off x="7445829" y="4261497"/>
            <a:ext cx="3366645" cy="1829261"/>
          </a:xfrm>
          <a:prstGeom prst="rect">
            <a:avLst/>
          </a:prstGeom>
          <a:ln>
            <a:noFill/>
          </a:ln>
          <a:effectLst/>
        </p:spPr>
      </p:pic>
      <p:sp>
        <p:nvSpPr>
          <p:cNvPr id="29" name="Dikdörtgen 28"/>
          <p:cNvSpPr/>
          <p:nvPr/>
        </p:nvSpPr>
        <p:spPr>
          <a:xfrm>
            <a:off x="6628779" y="2500677"/>
            <a:ext cx="4952162" cy="1039708"/>
          </a:xfrm>
          <a:prstGeom prst="rect">
            <a:avLst/>
          </a:prstGeom>
        </p:spPr>
        <p:txBody>
          <a:bodyPr wrap="square">
            <a:spAutoFit/>
          </a:bodyPr>
          <a:lstStyle/>
          <a:p>
            <a:pPr marL="0" lvl="1" algn="just">
              <a:lnSpc>
                <a:spcPct val="114000"/>
              </a:lnSpc>
              <a:buClr>
                <a:srgbClr val="44546A"/>
              </a:buClr>
            </a:pPr>
            <a:r>
              <a:rPr lang="tr-TR" dirty="0">
                <a:solidFill>
                  <a:prstClr val="black"/>
                </a:solidFill>
                <a:cs typeface="Times New Roman" panose="02020603050405020304" pitchFamily="18" charset="0"/>
              </a:rPr>
              <a:t>İmzacı bilgilerinin aynı satıra sığmadığı durumlarda alt satıra yazılacak imzacı bilgileri </a:t>
            </a:r>
            <a:r>
              <a:rPr lang="tr-TR" b="1" dirty="0">
                <a:solidFill>
                  <a:prstClr val="black"/>
                </a:solidFill>
                <a:cs typeface="Times New Roman" panose="02020603050405020304" pitchFamily="18" charset="0"/>
              </a:rPr>
              <a:t>sağdan sola doğru veya ortalanarak </a:t>
            </a:r>
            <a:r>
              <a:rPr lang="tr-TR" dirty="0">
                <a:solidFill>
                  <a:prstClr val="black"/>
                </a:solidFill>
                <a:cs typeface="Times New Roman" panose="02020603050405020304" pitchFamily="18" charset="0"/>
              </a:rPr>
              <a:t>yazılır.</a:t>
            </a:r>
          </a:p>
        </p:txBody>
      </p:sp>
    </p:spTree>
    <p:extLst>
      <p:ext uri="{BB962C8B-B14F-4D97-AF65-F5344CB8AC3E}">
        <p14:creationId xmlns:p14="http://schemas.microsoft.com/office/powerpoint/2010/main" val="627603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anim calcmode="lin" valueType="num">
                                      <p:cBhvr>
                                        <p:cTn id="11" dur="1500" fill="hold"/>
                                        <p:tgtEl>
                                          <p:spTgt spid="15"/>
                                        </p:tgtEl>
                                        <p:attrNameLst>
                                          <p:attrName>ppt_x</p:attrName>
                                        </p:attrNameLst>
                                      </p:cBhvr>
                                      <p:tavLst>
                                        <p:tav tm="0">
                                          <p:val>
                                            <p:strVal val="#ppt_x"/>
                                          </p:val>
                                        </p:tav>
                                        <p:tav tm="100000">
                                          <p:val>
                                            <p:strVal val="#ppt_x"/>
                                          </p:val>
                                        </p:tav>
                                      </p:tavLst>
                                    </p:anim>
                                    <p:anim calcmode="lin" valueType="num">
                                      <p:cBhvr>
                                        <p:cTn id="12" dur="1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anim calcmode="lin" valueType="num">
                                      <p:cBhvr>
                                        <p:cTn id="16" dur="1500" fill="hold"/>
                                        <p:tgtEl>
                                          <p:spTgt spid="14"/>
                                        </p:tgtEl>
                                        <p:attrNameLst>
                                          <p:attrName>ppt_x</p:attrName>
                                        </p:attrNameLst>
                                      </p:cBhvr>
                                      <p:tavLst>
                                        <p:tav tm="0">
                                          <p:val>
                                            <p:strVal val="#ppt_x"/>
                                          </p:val>
                                        </p:tav>
                                        <p:tav tm="100000">
                                          <p:val>
                                            <p:strVal val="#ppt_x"/>
                                          </p:val>
                                        </p:tav>
                                      </p:tavLst>
                                    </p:anim>
                                    <p:anim calcmode="lin" valueType="num">
                                      <p:cBhvr>
                                        <p:cTn id="17" dur="15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750"/>
                                        <p:tgtEl>
                                          <p:spTgt spid="29"/>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500"/>
                                        <p:tgtEl>
                                          <p:spTgt spid="16"/>
                                        </p:tgtEl>
                                      </p:cBhvr>
                                    </p:animEffect>
                                    <p:anim calcmode="lin" valueType="num">
                                      <p:cBhvr>
                                        <p:cTn id="25" dur="1500" fill="hold"/>
                                        <p:tgtEl>
                                          <p:spTgt spid="16"/>
                                        </p:tgtEl>
                                        <p:attrNameLst>
                                          <p:attrName>ppt_x</p:attrName>
                                        </p:attrNameLst>
                                      </p:cBhvr>
                                      <p:tavLst>
                                        <p:tav tm="0">
                                          <p:val>
                                            <p:strVal val="#ppt_x"/>
                                          </p:val>
                                        </p:tav>
                                        <p:tav tm="100000">
                                          <p:val>
                                            <p:strVal val="#ppt_x"/>
                                          </p:val>
                                        </p:tav>
                                      </p:tavLst>
                                    </p:anim>
                                    <p:anim calcmode="lin" valueType="num">
                                      <p:cBhvr>
                                        <p:cTn id="26" dur="1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anim calcmode="lin" valueType="num">
                                      <p:cBhvr>
                                        <p:cTn id="35" dur="1500" fill="hold"/>
                                        <p:tgtEl>
                                          <p:spTgt spid="24"/>
                                        </p:tgtEl>
                                        <p:attrNameLst>
                                          <p:attrName>ppt_x</p:attrName>
                                        </p:attrNameLst>
                                      </p:cBhvr>
                                      <p:tavLst>
                                        <p:tav tm="0">
                                          <p:val>
                                            <p:strVal val="#ppt_x"/>
                                          </p:val>
                                        </p:tav>
                                        <p:tav tm="100000">
                                          <p:val>
                                            <p:strVal val="#ppt_x"/>
                                          </p:val>
                                        </p:tav>
                                      </p:tavLst>
                                    </p:anim>
                                    <p:anim calcmode="lin" valueType="num">
                                      <p:cBhvr>
                                        <p:cTn id="36"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xmlns="" id="{BEA76912-F015-4548-9884-9B36E46AD07C}"/>
              </a:ext>
            </a:extLst>
          </p:cNvPr>
          <p:cNvSpPr/>
          <p:nvPr/>
        </p:nvSpPr>
        <p:spPr>
          <a:xfrm>
            <a:off x="437161" y="1434660"/>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İmza Alanında Yazı ve Tablo Bulunmaması</a:t>
            </a:r>
          </a:p>
        </p:txBody>
      </p:sp>
      <p:pic>
        <p:nvPicPr>
          <p:cNvPr id="2" name="Resim 1"/>
          <p:cNvPicPr>
            <a:picLocks noChangeAspect="1"/>
          </p:cNvPicPr>
          <p:nvPr/>
        </p:nvPicPr>
        <p:blipFill rotWithShape="1">
          <a:blip r:embed="rId4"/>
          <a:srcRect l="932" t="2009" r="1426" b="5460"/>
          <a:stretch/>
        </p:blipFill>
        <p:spPr>
          <a:xfrm>
            <a:off x="6889272" y="2780773"/>
            <a:ext cx="4396568" cy="2829196"/>
          </a:xfrm>
          <a:prstGeom prst="rect">
            <a:avLst/>
          </a:prstGeom>
          <a:ln>
            <a:noFill/>
          </a:ln>
        </p:spPr>
      </p:pic>
      <p:sp>
        <p:nvSpPr>
          <p:cNvPr id="3" name="Dikdörtgen 2"/>
          <p:cNvSpPr/>
          <p:nvPr/>
        </p:nvSpPr>
        <p:spPr>
          <a:xfrm>
            <a:off x="437160" y="2174750"/>
            <a:ext cx="10041369" cy="369332"/>
          </a:xfrm>
          <a:prstGeom prst="rect">
            <a:avLst/>
          </a:prstGeom>
        </p:spPr>
        <p:txBody>
          <a:bodyPr wrap="square">
            <a:spAutoFit/>
          </a:bodyPr>
          <a:lstStyle/>
          <a:p>
            <a:r>
              <a:rPr lang="tr-TR" b="1" dirty="0"/>
              <a:t>İmzadan sonra belge içeriğine ait metnin devamı niteliğinde yazı veya tablo olmamalıdır.</a:t>
            </a:r>
          </a:p>
        </p:txBody>
      </p:sp>
      <p:sp>
        <p:nvSpPr>
          <p:cNvPr id="6" name="Dikdörtgen 5"/>
          <p:cNvSpPr/>
          <p:nvPr/>
        </p:nvSpPr>
        <p:spPr>
          <a:xfrm>
            <a:off x="437161" y="2976397"/>
            <a:ext cx="5673015" cy="1754326"/>
          </a:xfrm>
          <a:prstGeom prst="rect">
            <a:avLst/>
          </a:prstGeom>
        </p:spPr>
        <p:txBody>
          <a:bodyPr wrap="square">
            <a:spAutoFit/>
          </a:bodyPr>
          <a:lstStyle/>
          <a:p>
            <a:pPr algn="just"/>
            <a:r>
              <a:rPr lang="tr-TR" b="1" dirty="0"/>
              <a:t>İmzadan sonraki alanın kullanılmak istenmesi durumunda;</a:t>
            </a:r>
          </a:p>
          <a:p>
            <a:pPr algn="just"/>
            <a:endParaRPr lang="tr-TR" b="1" dirty="0"/>
          </a:p>
          <a:p>
            <a:pPr algn="just"/>
            <a:r>
              <a:rPr lang="tr-TR" dirty="0"/>
              <a:t>Metin alanında alfabenin tüm harfleri kullanılarak      </a:t>
            </a:r>
            <a:r>
              <a:rPr lang="tr-TR" dirty="0">
                <a:solidFill>
                  <a:srgbClr val="C00000"/>
                </a:solidFill>
              </a:rPr>
              <a:t>maddeleme</a:t>
            </a:r>
            <a:r>
              <a:rPr lang="tr-TR" dirty="0"/>
              <a:t> veya söz konusu bilgi dokümana  dönüştürülerek </a:t>
            </a:r>
            <a:r>
              <a:rPr lang="tr-TR" dirty="0">
                <a:solidFill>
                  <a:srgbClr val="C00000"/>
                </a:solidFill>
              </a:rPr>
              <a:t>ek</a:t>
            </a:r>
            <a:r>
              <a:rPr lang="tr-TR" dirty="0"/>
              <a:t> yapılmalıdır.</a:t>
            </a:r>
            <a:endParaRPr lang="tr-TR" b="1" dirty="0"/>
          </a:p>
        </p:txBody>
      </p:sp>
      <p:pic>
        <p:nvPicPr>
          <p:cNvPr id="8" name="Resim 7"/>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283020" y="79565"/>
            <a:ext cx="1626746" cy="1343227"/>
          </a:xfrm>
          <a:prstGeom prst="rect">
            <a:avLst/>
          </a:prstGeom>
        </p:spPr>
      </p:pic>
      <p:pic>
        <p:nvPicPr>
          <p:cNvPr id="4" name="Resim 3"/>
          <p:cNvPicPr>
            <a:picLocks noChangeAspect="1"/>
          </p:cNvPicPr>
          <p:nvPr/>
        </p:nvPicPr>
        <p:blipFill>
          <a:blip r:embed="rId6"/>
          <a:stretch>
            <a:fillRect/>
          </a:stretch>
        </p:blipFill>
        <p:spPr>
          <a:xfrm>
            <a:off x="6889272" y="5927581"/>
            <a:ext cx="4396568" cy="704850"/>
          </a:xfrm>
          <a:prstGeom prst="rect">
            <a:avLst/>
          </a:prstGeom>
          <a:ln>
            <a:noFill/>
          </a:ln>
        </p:spPr>
      </p:pic>
      <p:sp>
        <p:nvSpPr>
          <p:cNvPr id="5" name="Metin kutusu 4"/>
          <p:cNvSpPr txBox="1"/>
          <p:nvPr/>
        </p:nvSpPr>
        <p:spPr>
          <a:xfrm>
            <a:off x="6889273" y="5523927"/>
            <a:ext cx="4396568" cy="403654"/>
          </a:xfrm>
          <a:prstGeom prst="rect">
            <a:avLst/>
          </a:prstGeom>
          <a:solidFill>
            <a:schemeClr val="bg1"/>
          </a:solidFill>
        </p:spPr>
        <p:txBody>
          <a:bodyPr wrap="square" rtlCol="0">
            <a:spAutoFit/>
          </a:bodyPr>
          <a:lstStyle/>
          <a:p>
            <a:endParaRPr lang="tr-TR" dirty="0"/>
          </a:p>
        </p:txBody>
      </p:sp>
      <p:sp>
        <p:nvSpPr>
          <p:cNvPr id="7" name="Metin kutusu 6"/>
          <p:cNvSpPr txBox="1"/>
          <p:nvPr/>
        </p:nvSpPr>
        <p:spPr>
          <a:xfrm>
            <a:off x="10478529" y="4333102"/>
            <a:ext cx="535459" cy="230832"/>
          </a:xfrm>
          <a:prstGeom prst="rect">
            <a:avLst/>
          </a:prstGeom>
          <a:solidFill>
            <a:schemeClr val="bg1"/>
          </a:solidFill>
        </p:spPr>
        <p:txBody>
          <a:bodyPr wrap="square" rtlCol="0">
            <a:spAutoFit/>
          </a:bodyPr>
          <a:lstStyle/>
          <a:p>
            <a:r>
              <a:rPr lang="tr-TR" sz="900" dirty="0" smtClean="0">
                <a:solidFill>
                  <a:schemeClr val="tx1">
                    <a:lumMod val="75000"/>
                    <a:lumOff val="25000"/>
                  </a:schemeClr>
                </a:solidFill>
                <a:latin typeface="Times New Roman" panose="02020603050405020304" pitchFamily="18" charset="0"/>
                <a:cs typeface="Times New Roman" panose="02020603050405020304" pitchFamily="18" charset="0"/>
              </a:rPr>
              <a:t>Ünvan</a:t>
            </a:r>
            <a:endParaRPr lang="tr-TR" sz="9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Metin kutusu 13"/>
          <p:cNvSpPr txBox="1"/>
          <p:nvPr/>
        </p:nvSpPr>
        <p:spPr>
          <a:xfrm>
            <a:off x="10350841" y="6236955"/>
            <a:ext cx="539580" cy="200055"/>
          </a:xfrm>
          <a:prstGeom prst="rect">
            <a:avLst/>
          </a:prstGeom>
          <a:solidFill>
            <a:schemeClr val="bg1"/>
          </a:solidFill>
        </p:spPr>
        <p:txBody>
          <a:bodyPr wrap="square" rtlCol="0">
            <a:spAutoFit/>
          </a:bodyPr>
          <a:lstStyle/>
          <a:p>
            <a:pPr algn="r"/>
            <a:r>
              <a:rPr lang="tr-TR" sz="700" dirty="0" smtClean="0">
                <a:solidFill>
                  <a:schemeClr val="tx1">
                    <a:lumMod val="75000"/>
                    <a:lumOff val="25000"/>
                  </a:schemeClr>
                </a:solidFill>
                <a:latin typeface="Times New Roman" panose="02020603050405020304" pitchFamily="18" charset="0"/>
                <a:cs typeface="Times New Roman" panose="02020603050405020304" pitchFamily="18" charset="0"/>
              </a:rPr>
              <a:t>Ünvan</a:t>
            </a:r>
            <a:endParaRPr lang="tr-TR" sz="7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712748"/>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xmlns="" id="{D5CEA213-F813-4A1E-9190-2C1A9D8F1F6D}"/>
              </a:ext>
            </a:extLst>
          </p:cNvPr>
          <p:cNvSpPr/>
          <p:nvPr/>
        </p:nvSpPr>
        <p:spPr>
          <a:xfrm>
            <a:off x="7117587" y="1336790"/>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xmlns="" id="{02FFF0FE-9948-4775-B9EC-11D5B57B5EB4}"/>
              </a:ext>
            </a:extLst>
          </p:cNvPr>
          <p:cNvSpPr/>
          <p:nvPr/>
        </p:nvSpPr>
        <p:spPr>
          <a:xfrm>
            <a:off x="7407204" y="1476771"/>
            <a:ext cx="3932335" cy="4247317"/>
          </a:xfrm>
          <a:prstGeom prst="rect">
            <a:avLst/>
          </a:prstGeom>
        </p:spPr>
        <p:txBody>
          <a:bodyPr wrap="square">
            <a:spAutoFit/>
          </a:bodyPr>
          <a:lstStyle/>
          <a:p>
            <a:pPr algn="ctr"/>
            <a:r>
              <a:rPr lang="tr-TR" dirty="0" smtClean="0">
                <a:solidFill>
                  <a:srgbClr val="252831"/>
                </a:solidFill>
                <a:latin typeface="Tahoma" panose="020B0604030504040204" pitchFamily="34" charset="0"/>
                <a:ea typeface="Tahoma" panose="020B0604030504040204" pitchFamily="34" charset="0"/>
                <a:cs typeface="Tahoma" panose="020B0604030504040204" pitchFamily="34" charset="0"/>
              </a:rPr>
              <a:t>198 maddeli, 18 Haziran 1869 tarihli</a:t>
            </a:r>
            <a:endParaRPr lang="tr-TR" dirty="0">
              <a:solidFill>
                <a:srgbClr val="252831"/>
              </a:solidFill>
              <a:latin typeface="Tahoma" panose="020B0604030504040204" pitchFamily="34" charset="0"/>
              <a:ea typeface="Tahoma" panose="020B0604030504040204" pitchFamily="34" charset="0"/>
              <a:cs typeface="Tahoma" panose="020B0604030504040204" pitchFamily="34" charset="0"/>
            </a:endParaRPr>
          </a:p>
          <a:p>
            <a:pPr algn="ct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‘‘Maarif-i Umumiye Nizamnamesi’’</a:t>
            </a:r>
            <a:endPar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tr-TR" b="1" dirty="0">
              <a:latin typeface="Tahoma" panose="020B0604030504040204" pitchFamily="34" charset="0"/>
              <a:ea typeface="Tahoma" panose="020B0604030504040204" pitchFamily="34" charset="0"/>
              <a:cs typeface="Tahoma" panose="020B0604030504040204" pitchFamily="34" charset="0"/>
            </a:endParaRPr>
          </a:p>
          <a:p>
            <a:r>
              <a:rPr lang="tr-TR" b="1" dirty="0">
                <a:latin typeface="Tahoma" panose="020B0604030504040204" pitchFamily="34" charset="0"/>
                <a:ea typeface="Tahoma" panose="020B0604030504040204" pitchFamily="34" charset="0"/>
                <a:cs typeface="Tahoma" panose="020B0604030504040204" pitchFamily="34" charset="0"/>
              </a:rPr>
              <a:t>İkinci Madde:</a:t>
            </a:r>
            <a:r>
              <a:rPr lang="tr-TR" dirty="0">
                <a:latin typeface="Tahoma" panose="020B0604030504040204" pitchFamily="34" charset="0"/>
                <a:ea typeface="Tahoma" panose="020B0604030504040204" pitchFamily="34" charset="0"/>
                <a:cs typeface="Tahoma" panose="020B0604030504040204" pitchFamily="34" charset="0"/>
              </a:rPr>
              <a:t> </a:t>
            </a:r>
            <a:r>
              <a:rPr lang="tr-TR" dirty="0" err="1">
                <a:latin typeface="Tahoma" panose="020B0604030504040204" pitchFamily="34" charset="0"/>
                <a:ea typeface="Tahoma" panose="020B0604030504040204" pitchFamily="34" charset="0"/>
                <a:cs typeface="Tahoma" panose="020B0604030504040204" pitchFamily="34" charset="0"/>
              </a:rPr>
              <a:t>Merâtib</a:t>
            </a:r>
            <a:r>
              <a:rPr lang="tr-TR" dirty="0">
                <a:latin typeface="Tahoma" panose="020B0604030504040204" pitchFamily="34" charset="0"/>
                <a:ea typeface="Tahoma" panose="020B0604030504040204" pitchFamily="34" charset="0"/>
                <a:cs typeface="Tahoma" panose="020B0604030504040204" pitchFamily="34" charset="0"/>
              </a:rPr>
              <a:t>-i </a:t>
            </a:r>
            <a:r>
              <a:rPr lang="tr-TR" dirty="0" err="1" smtClean="0">
                <a:latin typeface="Tahoma" panose="020B0604030504040204" pitchFamily="34" charset="0"/>
                <a:ea typeface="Tahoma" panose="020B0604030504040204" pitchFamily="34" charset="0"/>
                <a:cs typeface="Tahoma" panose="020B0604030504040204" pitchFamily="34" charset="0"/>
              </a:rPr>
              <a:t>tahsiliye</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esasen </a:t>
            </a:r>
            <a:r>
              <a:rPr lang="tr-TR" dirty="0" err="1">
                <a:latin typeface="Tahoma" panose="020B0604030504040204" pitchFamily="34" charset="0"/>
                <a:ea typeface="Tahoma" panose="020B0604030504040204" pitchFamily="34" charset="0"/>
                <a:cs typeface="Tahoma" panose="020B0604030504040204" pitchFamily="34" charset="0"/>
              </a:rPr>
              <a:t>üçdür</a:t>
            </a:r>
            <a:r>
              <a:rPr lang="tr-TR" dirty="0">
                <a:latin typeface="Tahoma" panose="020B0604030504040204" pitchFamily="34" charset="0"/>
                <a:ea typeface="Tahoma" panose="020B0604030504040204" pitchFamily="34" charset="0"/>
                <a:cs typeface="Tahoma" panose="020B0604030504040204" pitchFamily="34" charset="0"/>
              </a:rPr>
              <a:t>. Birincisi </a:t>
            </a:r>
            <a:r>
              <a:rPr lang="tr-TR" dirty="0" err="1">
                <a:latin typeface="Tahoma" panose="020B0604030504040204" pitchFamily="34" charset="0"/>
                <a:ea typeface="Tahoma" panose="020B0604030504040204" pitchFamily="34" charset="0"/>
                <a:cs typeface="Tahoma" panose="020B0604030504040204" pitchFamily="34" charset="0"/>
              </a:rPr>
              <a:t>sıbyân</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ve </a:t>
            </a:r>
            <a:r>
              <a:rPr lang="tr-TR" dirty="0" err="1" smtClean="0">
                <a:latin typeface="Tahoma" panose="020B0604030504040204" pitchFamily="34" charset="0"/>
                <a:ea typeface="Tahoma" panose="020B0604030504040204" pitchFamily="34" charset="0"/>
                <a:cs typeface="Tahoma" panose="020B0604030504040204" pitchFamily="34" charset="0"/>
              </a:rPr>
              <a:t>rüşdiye</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ve ikincisi </a:t>
            </a:r>
            <a:r>
              <a:rPr lang="tr-TR" dirty="0" smtClean="0">
                <a:latin typeface="Tahoma" panose="020B0604030504040204" pitchFamily="34" charset="0"/>
                <a:ea typeface="Tahoma" panose="020B0604030504040204" pitchFamily="34" charset="0"/>
                <a:cs typeface="Tahoma" panose="020B0604030504040204" pitchFamily="34" charset="0"/>
              </a:rPr>
              <a:t>idadiye ve </a:t>
            </a:r>
            <a:r>
              <a:rPr lang="tr-TR" dirty="0">
                <a:latin typeface="Tahoma" panose="020B0604030504040204" pitchFamily="34" charset="0"/>
                <a:ea typeface="Tahoma" panose="020B0604030504040204" pitchFamily="34" charset="0"/>
                <a:cs typeface="Tahoma" panose="020B0604030504040204" pitchFamily="34" charset="0"/>
              </a:rPr>
              <a:t>sultaniye </a:t>
            </a:r>
            <a:r>
              <a:rPr lang="tr-TR" dirty="0" err="1">
                <a:latin typeface="Tahoma" panose="020B0604030504040204" pitchFamily="34" charset="0"/>
                <a:ea typeface="Tahoma" panose="020B0604030504040204" pitchFamily="34" charset="0"/>
                <a:cs typeface="Tahoma" panose="020B0604030504040204" pitchFamily="34" charset="0"/>
              </a:rPr>
              <a:t>mekteblerine</a:t>
            </a:r>
            <a:r>
              <a:rPr lang="tr-TR" dirty="0">
                <a:latin typeface="Tahoma" panose="020B0604030504040204" pitchFamily="34" charset="0"/>
                <a:ea typeface="Tahoma" panose="020B0604030504040204" pitchFamily="34" charset="0"/>
                <a:cs typeface="Tahoma" panose="020B0604030504040204" pitchFamily="34" charset="0"/>
              </a:rPr>
              <a:t> ve </a:t>
            </a:r>
            <a:r>
              <a:rPr lang="tr-TR" dirty="0" smtClean="0">
                <a:latin typeface="Tahoma" panose="020B0604030504040204" pitchFamily="34" charset="0"/>
                <a:ea typeface="Tahoma" panose="020B0604030504040204" pitchFamily="34" charset="0"/>
                <a:cs typeface="Tahoma" panose="020B0604030504040204" pitchFamily="34" charset="0"/>
              </a:rPr>
              <a:t>üçüncüsü </a:t>
            </a:r>
            <a:r>
              <a:rPr lang="tr-TR" dirty="0" err="1" smtClean="0">
                <a:latin typeface="Tahoma" panose="020B0604030504040204" pitchFamily="34" charset="0"/>
                <a:ea typeface="Tahoma" panose="020B0604030504040204" pitchFamily="34" charset="0"/>
                <a:cs typeface="Tahoma" panose="020B0604030504040204" pitchFamily="34" charset="0"/>
              </a:rPr>
              <a:t>mekâtib</a:t>
            </a:r>
            <a:r>
              <a:rPr lang="tr-TR" dirty="0" smtClean="0">
                <a:latin typeface="Tahoma" panose="020B0604030504040204" pitchFamily="34" charset="0"/>
                <a:ea typeface="Tahoma" panose="020B0604030504040204" pitchFamily="34" charset="0"/>
                <a:cs typeface="Tahoma" panose="020B0604030504040204" pitchFamily="34" charset="0"/>
              </a:rPr>
              <a:t>-i </a:t>
            </a:r>
            <a:r>
              <a:rPr lang="tr-TR" dirty="0" err="1">
                <a:latin typeface="Tahoma" panose="020B0604030504040204" pitchFamily="34" charset="0"/>
                <a:ea typeface="Tahoma" panose="020B0604030504040204" pitchFamily="34" charset="0"/>
                <a:cs typeface="Tahoma" panose="020B0604030504040204" pitchFamily="34" charset="0"/>
              </a:rPr>
              <a:t>âliyeye</a:t>
            </a:r>
            <a:r>
              <a:rPr lang="tr-TR" dirty="0">
                <a:latin typeface="Tahoma" panose="020B0604030504040204" pitchFamily="34" charset="0"/>
                <a:ea typeface="Tahoma" panose="020B0604030504040204" pitchFamily="34" charset="0"/>
                <a:cs typeface="Tahoma" panose="020B0604030504040204" pitchFamily="34" charset="0"/>
              </a:rPr>
              <a:t> mahsus olan derslerdir. </a:t>
            </a:r>
            <a:r>
              <a:rPr lang="tr-TR" dirty="0" smtClean="0">
                <a:latin typeface="Tahoma" panose="020B0604030504040204" pitchFamily="34" charset="0"/>
                <a:ea typeface="Tahoma" panose="020B0604030504040204" pitchFamily="34" charset="0"/>
                <a:cs typeface="Tahoma" panose="020B0604030504040204" pitchFamily="34" charset="0"/>
              </a:rPr>
              <a:t>Bu cihetle </a:t>
            </a:r>
            <a:r>
              <a:rPr lang="tr-TR" dirty="0" err="1">
                <a:latin typeface="Tahoma" panose="020B0604030504040204" pitchFamily="34" charset="0"/>
                <a:ea typeface="Tahoma" panose="020B0604030504040204" pitchFamily="34" charset="0"/>
                <a:cs typeface="Tahoma" panose="020B0604030504040204" pitchFamily="34" charset="0"/>
              </a:rPr>
              <a:t>Memâlik</a:t>
            </a:r>
            <a:r>
              <a:rPr lang="tr-TR" dirty="0">
                <a:latin typeface="Tahoma" panose="020B0604030504040204" pitchFamily="34" charset="0"/>
                <a:ea typeface="Tahoma" panose="020B0604030504040204" pitchFamily="34" charset="0"/>
                <a:cs typeface="Tahoma" panose="020B0604030504040204" pitchFamily="34" charset="0"/>
              </a:rPr>
              <a:t>-i Devlet-i </a:t>
            </a:r>
            <a:r>
              <a:rPr lang="tr-TR" dirty="0" err="1">
                <a:latin typeface="Tahoma" panose="020B0604030504040204" pitchFamily="34" charset="0"/>
                <a:ea typeface="Tahoma" panose="020B0604030504040204" pitchFamily="34" charset="0"/>
                <a:cs typeface="Tahoma" panose="020B0604030504040204" pitchFamily="34" charset="0"/>
              </a:rPr>
              <a:t>Aliyye'de</a:t>
            </a:r>
            <a:r>
              <a:rPr lang="tr-TR" dirty="0">
                <a:latin typeface="Tahoma" panose="020B0604030504040204" pitchFamily="34" charset="0"/>
                <a:ea typeface="Tahoma" panose="020B0604030504040204" pitchFamily="34" charset="0"/>
                <a:cs typeface="Tahoma" panose="020B0604030504040204" pitchFamily="34" charset="0"/>
              </a:rPr>
              <a:t> </a:t>
            </a:r>
            <a:r>
              <a:rPr lang="tr-TR" dirty="0" err="1">
                <a:latin typeface="Tahoma" panose="020B0604030504040204" pitchFamily="34" charset="0"/>
                <a:ea typeface="Tahoma" panose="020B0604030504040204" pitchFamily="34" charset="0"/>
                <a:cs typeface="Tahoma" panose="020B0604030504040204" pitchFamily="34" charset="0"/>
              </a:rPr>
              <a:t>mekâtib</a:t>
            </a:r>
            <a:r>
              <a:rPr lang="tr-TR" dirty="0">
                <a:latin typeface="Tahoma" panose="020B0604030504040204" pitchFamily="34" charset="0"/>
                <a:ea typeface="Tahoma" panose="020B0604030504040204" pitchFamily="34" charset="0"/>
                <a:cs typeface="Tahoma" panose="020B0604030504040204" pitchFamily="34" charset="0"/>
              </a:rPr>
              <a:t>-i umumiye beş sınıfa </a:t>
            </a:r>
            <a:r>
              <a:rPr lang="tr-TR" dirty="0" err="1">
                <a:latin typeface="Tahoma" panose="020B0604030504040204" pitchFamily="34" charset="0"/>
                <a:ea typeface="Tahoma" panose="020B0604030504040204" pitchFamily="34" charset="0"/>
                <a:cs typeface="Tahoma" panose="020B0604030504040204" pitchFamily="34" charset="0"/>
              </a:rPr>
              <a:t>münkasımdır</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Birincisi </a:t>
            </a:r>
            <a:r>
              <a:rPr lang="tr-TR" dirty="0" err="1" smtClean="0">
                <a:latin typeface="Tahoma" panose="020B0604030504040204" pitchFamily="34" charset="0"/>
                <a:ea typeface="Tahoma" panose="020B0604030504040204" pitchFamily="34" charset="0"/>
                <a:cs typeface="Tahoma" panose="020B0604030504040204" pitchFamily="34" charset="0"/>
              </a:rPr>
              <a:t>sıbyân</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ikincisi </a:t>
            </a:r>
            <a:r>
              <a:rPr lang="tr-TR" dirty="0" err="1">
                <a:latin typeface="Tahoma" panose="020B0604030504040204" pitchFamily="34" charset="0"/>
                <a:ea typeface="Tahoma" panose="020B0604030504040204" pitchFamily="34" charset="0"/>
                <a:cs typeface="Tahoma" panose="020B0604030504040204" pitchFamily="34" charset="0"/>
              </a:rPr>
              <a:t>rüşdiye</a:t>
            </a:r>
            <a:r>
              <a:rPr lang="tr-TR" dirty="0">
                <a:latin typeface="Tahoma" panose="020B0604030504040204" pitchFamily="34" charset="0"/>
                <a:ea typeface="Tahoma" panose="020B0604030504040204" pitchFamily="34" charset="0"/>
                <a:cs typeface="Tahoma" panose="020B0604030504040204" pitchFamily="34" charset="0"/>
              </a:rPr>
              <a:t> </a:t>
            </a:r>
            <a:r>
              <a:rPr lang="tr-TR" dirty="0" smtClean="0">
                <a:latin typeface="Tahoma" panose="020B0604030504040204" pitchFamily="34" charset="0"/>
                <a:ea typeface="Tahoma" panose="020B0604030504040204" pitchFamily="34" charset="0"/>
                <a:cs typeface="Tahoma" panose="020B0604030504040204" pitchFamily="34" charset="0"/>
              </a:rPr>
              <a:t>üçüncüsü </a:t>
            </a:r>
            <a:r>
              <a:rPr lang="tr-TR" dirty="0" err="1" smtClean="0">
                <a:latin typeface="Tahoma" panose="020B0604030504040204" pitchFamily="34" charset="0"/>
                <a:ea typeface="Tahoma" panose="020B0604030504040204" pitchFamily="34" charset="0"/>
                <a:cs typeface="Tahoma" panose="020B0604030504040204" pitchFamily="34" charset="0"/>
              </a:rPr>
              <a:t>idâdiye</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dördüncüsü </a:t>
            </a:r>
            <a:r>
              <a:rPr lang="tr-TR" dirty="0" smtClean="0">
                <a:latin typeface="Tahoma" panose="020B0604030504040204" pitchFamily="34" charset="0"/>
                <a:ea typeface="Tahoma" panose="020B0604030504040204" pitchFamily="34" charset="0"/>
                <a:cs typeface="Tahoma" panose="020B0604030504040204" pitchFamily="34" charset="0"/>
              </a:rPr>
              <a:t>sultaniye </a:t>
            </a:r>
            <a:r>
              <a:rPr lang="tr-TR" dirty="0" err="1" smtClean="0">
                <a:latin typeface="Tahoma" panose="020B0604030504040204" pitchFamily="34" charset="0"/>
                <a:ea typeface="Tahoma" panose="020B0604030504040204" pitchFamily="34" charset="0"/>
                <a:cs typeface="Tahoma" panose="020B0604030504040204" pitchFamily="34" charset="0"/>
              </a:rPr>
              <a:t>mektebleri</a:t>
            </a:r>
            <a:r>
              <a:rPr lang="tr-TR" dirty="0" smtClean="0">
                <a:latin typeface="Tahoma" panose="020B0604030504040204" pitchFamily="34" charset="0"/>
                <a:ea typeface="Tahoma" panose="020B0604030504040204" pitchFamily="34" charset="0"/>
                <a:cs typeface="Tahoma" panose="020B0604030504040204" pitchFamily="34" charset="0"/>
              </a:rPr>
              <a:t> </a:t>
            </a:r>
            <a:r>
              <a:rPr lang="tr-TR" dirty="0">
                <a:latin typeface="Tahoma" panose="020B0604030504040204" pitchFamily="34" charset="0"/>
                <a:ea typeface="Tahoma" panose="020B0604030504040204" pitchFamily="34" charset="0"/>
                <a:cs typeface="Tahoma" panose="020B0604030504040204" pitchFamily="34" charset="0"/>
              </a:rPr>
              <a:t>olup beşincisi </a:t>
            </a:r>
            <a:r>
              <a:rPr lang="tr-TR" dirty="0" smtClean="0">
                <a:latin typeface="Tahoma" panose="020B0604030504040204" pitchFamily="34" charset="0"/>
                <a:ea typeface="Tahoma" panose="020B0604030504040204" pitchFamily="34" charset="0"/>
                <a:cs typeface="Tahoma" panose="020B0604030504040204" pitchFamily="34" charset="0"/>
              </a:rPr>
              <a:t>dahi </a:t>
            </a:r>
            <a:r>
              <a:rPr lang="tr-TR" dirty="0" err="1" smtClean="0">
                <a:latin typeface="Tahoma" panose="020B0604030504040204" pitchFamily="34" charset="0"/>
                <a:ea typeface="Tahoma" panose="020B0604030504040204" pitchFamily="34" charset="0"/>
                <a:cs typeface="Tahoma" panose="020B0604030504040204" pitchFamily="34" charset="0"/>
              </a:rPr>
              <a:t>mekâtib</a:t>
            </a:r>
            <a:r>
              <a:rPr lang="tr-TR" dirty="0" smtClean="0">
                <a:latin typeface="Tahoma" panose="020B0604030504040204" pitchFamily="34" charset="0"/>
                <a:ea typeface="Tahoma" panose="020B0604030504040204" pitchFamily="34" charset="0"/>
                <a:cs typeface="Tahoma" panose="020B0604030504040204" pitchFamily="34" charset="0"/>
              </a:rPr>
              <a:t>-i </a:t>
            </a:r>
            <a:r>
              <a:rPr lang="tr-TR" dirty="0">
                <a:latin typeface="Tahoma" panose="020B0604030504040204" pitchFamily="34" charset="0"/>
                <a:ea typeface="Tahoma" panose="020B0604030504040204" pitchFamily="34" charset="0"/>
                <a:cs typeface="Tahoma" panose="020B0604030504040204" pitchFamily="34" charset="0"/>
              </a:rPr>
              <a:t>âliyedir.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44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31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971146" y="2949598"/>
            <a:ext cx="4724400" cy="3044850"/>
          </a:xfrm>
          <a:prstGeom prst="rect">
            <a:avLst/>
          </a:prstGeom>
          <a:effectLst>
            <a:outerShdw blurRad="63500" sx="102000" sy="102000" algn="ctr" rotWithShape="0">
              <a:prstClr val="black">
                <a:alpha val="40000"/>
              </a:prstClr>
            </a:outerShdw>
          </a:effectLst>
        </p:spPr>
      </p:pic>
      <p:pic>
        <p:nvPicPr>
          <p:cNvPr id="3" name="Resim 2"/>
          <p:cNvPicPr>
            <a:picLocks noChangeAspect="1"/>
          </p:cNvPicPr>
          <p:nvPr/>
        </p:nvPicPr>
        <p:blipFill>
          <a:blip r:embed="rId5"/>
          <a:stretch>
            <a:fillRect/>
          </a:stretch>
        </p:blipFill>
        <p:spPr>
          <a:xfrm>
            <a:off x="971146" y="341888"/>
            <a:ext cx="2400300" cy="405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64634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18: Ek</a:t>
            </a:r>
          </a:p>
        </p:txBody>
      </p:sp>
      <p:grpSp>
        <p:nvGrpSpPr>
          <p:cNvPr id="43" name="Graphic 14">
            <a:extLst>
              <a:ext uri="{FF2B5EF4-FFF2-40B4-BE49-F238E27FC236}">
                <a16:creationId xmlns:a16="http://schemas.microsoft.com/office/drawing/2014/main" xmlns="" id="{15DDA8FA-C87D-4C43-81F0-A8F5C8073A26}"/>
              </a:ext>
            </a:extLst>
          </p:cNvPr>
          <p:cNvGrpSpPr/>
          <p:nvPr/>
        </p:nvGrpSpPr>
        <p:grpSpPr>
          <a:xfrm>
            <a:off x="379229" y="1885796"/>
            <a:ext cx="4978400" cy="3631084"/>
            <a:chOff x="2444748" y="555045"/>
            <a:chExt cx="7282048" cy="5727454"/>
          </a:xfrm>
        </p:grpSpPr>
        <p:sp>
          <p:nvSpPr>
            <p:cNvPr id="44" name="Freeform: Shape 74">
              <a:extLst>
                <a:ext uri="{FF2B5EF4-FFF2-40B4-BE49-F238E27FC236}">
                  <a16:creationId xmlns:a16="http://schemas.microsoft.com/office/drawing/2014/main" xmlns=""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5" name="Freeform: Shape 75">
              <a:extLst>
                <a:ext uri="{FF2B5EF4-FFF2-40B4-BE49-F238E27FC236}">
                  <a16:creationId xmlns:a16="http://schemas.microsoft.com/office/drawing/2014/main" xmlns=""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6" name="Freeform: Shape 76">
              <a:extLst>
                <a:ext uri="{FF2B5EF4-FFF2-40B4-BE49-F238E27FC236}">
                  <a16:creationId xmlns:a16="http://schemas.microsoft.com/office/drawing/2014/main" xmlns=""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7" name="Freeform: Shape 77">
              <a:extLst>
                <a:ext uri="{FF2B5EF4-FFF2-40B4-BE49-F238E27FC236}">
                  <a16:creationId xmlns:a16="http://schemas.microsoft.com/office/drawing/2014/main" xmlns=""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8" name="Freeform: Shape 78">
              <a:extLst>
                <a:ext uri="{FF2B5EF4-FFF2-40B4-BE49-F238E27FC236}">
                  <a16:creationId xmlns:a16="http://schemas.microsoft.com/office/drawing/2014/main" xmlns=""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9" name="Freeform: Shape 79">
              <a:extLst>
                <a:ext uri="{FF2B5EF4-FFF2-40B4-BE49-F238E27FC236}">
                  <a16:creationId xmlns:a16="http://schemas.microsoft.com/office/drawing/2014/main" xmlns=""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0" name="Freeform: Shape 80">
              <a:extLst>
                <a:ext uri="{FF2B5EF4-FFF2-40B4-BE49-F238E27FC236}">
                  <a16:creationId xmlns:a16="http://schemas.microsoft.com/office/drawing/2014/main" xmlns=""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1" name="Freeform: Shape 81">
              <a:extLst>
                <a:ext uri="{FF2B5EF4-FFF2-40B4-BE49-F238E27FC236}">
                  <a16:creationId xmlns:a16="http://schemas.microsoft.com/office/drawing/2014/main" xmlns=""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sp>
        <p:nvSpPr>
          <p:cNvPr id="55" name="Freeform 50">
            <a:extLst>
              <a:ext uri="{FF2B5EF4-FFF2-40B4-BE49-F238E27FC236}">
                <a16:creationId xmlns:a16="http://schemas.microsoft.com/office/drawing/2014/main" xmlns="" id="{FF0EE7C3-B3B6-4D19-9DDF-F31AD2592F88}"/>
              </a:ext>
            </a:extLst>
          </p:cNvPr>
          <p:cNvSpPr>
            <a:spLocks noChangeAspect="1"/>
          </p:cNvSpPr>
          <p:nvPr/>
        </p:nvSpPr>
        <p:spPr>
          <a:xfrm flipH="1">
            <a:off x="6296754" y="3007164"/>
            <a:ext cx="4921112" cy="2003119"/>
          </a:xfrm>
          <a:prstGeom prst="wedgeRectCallout">
            <a:avLst>
              <a:gd name="adj1" fmla="val 64230"/>
              <a:gd name="adj2" fmla="val -50229"/>
            </a:avLst>
          </a:prstGeom>
          <a:solidFill>
            <a:schemeClr val="bg2">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8" name="Dikdörtgen 7"/>
          <p:cNvSpPr/>
          <p:nvPr/>
        </p:nvSpPr>
        <p:spPr>
          <a:xfrm>
            <a:off x="6356074" y="3140361"/>
            <a:ext cx="4802471" cy="1754326"/>
          </a:xfrm>
          <a:prstGeom prst="rect">
            <a:avLst/>
          </a:prstGeom>
        </p:spPr>
        <p:txBody>
          <a:bodyPr wrap="square">
            <a:spAutoFit/>
          </a:bodyPr>
          <a:lstStyle/>
          <a:p>
            <a:pPr algn="just"/>
            <a:r>
              <a:rPr lang="tr-TR" dirty="0">
                <a:solidFill>
                  <a:schemeClr val="tx2">
                    <a:lumMod val="10000"/>
                  </a:schemeClr>
                </a:solidFill>
                <a:latin typeface="Calibri" panose="020F0502020204030204" pitchFamily="34" charset="0"/>
                <a:cs typeface="Calibri" panose="020F0502020204030204" pitchFamily="34" charset="0"/>
              </a:rPr>
              <a:t>Ek olarak gönderilecek olan dosya, rapor, form, CD, USB, taslak vb. materyaller niteliğine uygun ifadelerle ‘‘Ek Başlığı’’ altında belirtilir.</a:t>
            </a:r>
          </a:p>
          <a:p>
            <a:pPr algn="just"/>
            <a:endParaRPr lang="tr-TR" dirty="0">
              <a:solidFill>
                <a:schemeClr val="tx2">
                  <a:lumMod val="10000"/>
                </a:schemeClr>
              </a:solidFill>
              <a:latin typeface="Calibri" panose="020F0502020204030204" pitchFamily="34" charset="0"/>
              <a:cs typeface="Calibri" panose="020F0502020204030204" pitchFamily="34" charset="0"/>
            </a:endParaRPr>
          </a:p>
          <a:p>
            <a:pPr algn="just"/>
            <a:r>
              <a:rPr lang="tr-TR" dirty="0">
                <a:solidFill>
                  <a:schemeClr val="tx2">
                    <a:lumMod val="10000"/>
                  </a:schemeClr>
                </a:solidFill>
                <a:latin typeface="Calibri" panose="020F0502020204030204" pitchFamily="34" charset="0"/>
                <a:cs typeface="Calibri" panose="020F0502020204030204" pitchFamily="34" charset="0"/>
              </a:rPr>
              <a:t>Belgeye eklenecek eklerin, özellikle fiziksel materyallerin sayısı belirtilmelidir.</a:t>
            </a:r>
          </a:p>
        </p:txBody>
      </p:sp>
      <p:sp>
        <p:nvSpPr>
          <p:cNvPr id="21" name="Metin kutusu 20"/>
          <p:cNvSpPr txBox="1"/>
          <p:nvPr/>
        </p:nvSpPr>
        <p:spPr>
          <a:xfrm>
            <a:off x="1573230" y="2292646"/>
            <a:ext cx="3472172" cy="30777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 Kişi Listesi (4 Personel) </a:t>
            </a:r>
          </a:p>
        </p:txBody>
      </p:sp>
      <p:sp>
        <p:nvSpPr>
          <p:cNvPr id="22" name="Metin kutusu 21"/>
          <p:cNvSpPr txBox="1"/>
          <p:nvPr/>
        </p:nvSpPr>
        <p:spPr>
          <a:xfrm>
            <a:off x="1573230" y="3465146"/>
            <a:ext cx="3101080" cy="95410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a:t>
            </a:r>
          </a:p>
          <a:p>
            <a:r>
              <a:rPr lang="tr-TR" sz="1400" dirty="0">
                <a:solidFill>
                  <a:prstClr val="black"/>
                </a:solidFill>
                <a:latin typeface="Times New Roman" panose="02020603050405020304" pitchFamily="18" charset="0"/>
                <a:cs typeface="Times New Roman" panose="02020603050405020304" pitchFamily="18" charset="0"/>
              </a:rPr>
              <a:t>1- Kişi Listesi (30 Kişi)</a:t>
            </a:r>
          </a:p>
          <a:p>
            <a:r>
              <a:rPr lang="tr-TR" sz="1400" dirty="0">
                <a:solidFill>
                  <a:prstClr val="black"/>
                </a:solidFill>
                <a:latin typeface="Times New Roman" panose="02020603050405020304" pitchFamily="18" charset="0"/>
                <a:cs typeface="Times New Roman" panose="02020603050405020304" pitchFamily="18" charset="0"/>
              </a:rPr>
              <a:t>2- Yönetmelik Taslağı (2 Sayfa)</a:t>
            </a:r>
          </a:p>
          <a:p>
            <a:r>
              <a:rPr lang="tr-TR" sz="1400" dirty="0">
                <a:solidFill>
                  <a:prstClr val="black"/>
                </a:solidFill>
                <a:latin typeface="Times New Roman" panose="02020603050405020304" pitchFamily="18" charset="0"/>
                <a:cs typeface="Times New Roman" panose="02020603050405020304" pitchFamily="18" charset="0"/>
              </a:rPr>
              <a:t>3- USB (1 Adet)</a:t>
            </a:r>
          </a:p>
        </p:txBody>
      </p:sp>
      <p:sp>
        <p:nvSpPr>
          <p:cNvPr id="23" name="Metin kutusu 22"/>
          <p:cNvSpPr txBox="1"/>
          <p:nvPr/>
        </p:nvSpPr>
        <p:spPr>
          <a:xfrm>
            <a:off x="1573230" y="2859619"/>
            <a:ext cx="2825403" cy="307777"/>
          </a:xfrm>
          <a:prstGeom prst="rect">
            <a:avLst/>
          </a:prstGeom>
          <a:noFill/>
        </p:spPr>
        <p:txBody>
          <a:bodyPr wrap="square" rtlCol="0">
            <a:spAutoFit/>
          </a:bodyPr>
          <a:lstStyle>
            <a:defPPr>
              <a:defRPr lang="tr-TR"/>
            </a:defPPr>
            <a:lvl1pPr>
              <a:defRPr sz="1400">
                <a:solidFill>
                  <a:prstClr val="black"/>
                </a:solidFill>
                <a:latin typeface="Times New Roman" panose="02020603050405020304" pitchFamily="18" charset="0"/>
                <a:cs typeface="Times New Roman" panose="02020603050405020304" pitchFamily="18" charset="0"/>
              </a:defRPr>
            </a:lvl1pPr>
          </a:lstStyle>
          <a:p>
            <a:r>
              <a:rPr lang="tr-TR" dirty="0"/>
              <a:t>Ek: İlgi Yazı (6 Sayfa) </a:t>
            </a:r>
          </a:p>
        </p:txBody>
      </p:sp>
      <p:cxnSp>
        <p:nvCxnSpPr>
          <p:cNvPr id="24" name="Düz Bağlayıcı 23"/>
          <p:cNvCxnSpPr/>
          <p:nvPr/>
        </p:nvCxnSpPr>
        <p:spPr>
          <a:xfrm>
            <a:off x="1609677" y="2721791"/>
            <a:ext cx="2517505" cy="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nvCxnSpPr>
        <p:spPr>
          <a:xfrm>
            <a:off x="1573230" y="3340093"/>
            <a:ext cx="2517505" cy="82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812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4" name="Dikdörtgen 43">
            <a:extLst>
              <a:ext uri="{FF2B5EF4-FFF2-40B4-BE49-F238E27FC236}">
                <a16:creationId xmlns:a16="http://schemas.microsoft.com/office/drawing/2014/main" xmlns="" id="{BEA76912-F015-4548-9884-9B36E46AD07C}"/>
              </a:ext>
            </a:extLst>
          </p:cNvPr>
          <p:cNvSpPr/>
          <p:nvPr/>
        </p:nvSpPr>
        <p:spPr>
          <a:xfrm>
            <a:off x="466786" y="1594499"/>
            <a:ext cx="47512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Ek Listesi</a:t>
            </a:r>
          </a:p>
        </p:txBody>
      </p:sp>
      <p:sp>
        <p:nvSpPr>
          <p:cNvPr id="6" name="Dikdörtgen 5"/>
          <p:cNvSpPr/>
          <p:nvPr/>
        </p:nvSpPr>
        <p:spPr>
          <a:xfrm>
            <a:off x="466786" y="2180420"/>
            <a:ext cx="5347605" cy="1015663"/>
          </a:xfrm>
          <a:prstGeom prst="rect">
            <a:avLst/>
          </a:prstGeom>
        </p:spPr>
        <p:txBody>
          <a:bodyPr wrap="square">
            <a:spAutoFit/>
          </a:bodyPr>
          <a:lstStyle/>
          <a:p>
            <a:r>
              <a:rPr lang="tr-TR" sz="2000" dirty="0">
                <a:solidFill>
                  <a:schemeClr val="tx2">
                    <a:lumMod val="10000"/>
                  </a:schemeClr>
                </a:solidFill>
                <a:latin typeface="Calibri" panose="020F0502020204030204" pitchFamily="34" charset="0"/>
                <a:cs typeface="Calibri" panose="020F0502020204030204" pitchFamily="34" charset="0"/>
              </a:rPr>
              <a:t>Ekler yazı alanına sığmayacak kadar uzunsa</a:t>
            </a:r>
          </a:p>
          <a:p>
            <a:r>
              <a:rPr lang="tr-TR" sz="2000" dirty="0">
                <a:solidFill>
                  <a:schemeClr val="tx2">
                    <a:lumMod val="10000"/>
                  </a:schemeClr>
                </a:solidFill>
                <a:latin typeface="Calibri" panose="020F0502020204030204" pitchFamily="34" charset="0"/>
                <a:cs typeface="Calibri" panose="020F0502020204030204" pitchFamily="34" charset="0"/>
              </a:rPr>
              <a:t>ayrı bir sayfada «</a:t>
            </a:r>
            <a:r>
              <a:rPr lang="tr-TR" sz="2000" b="1" dirty="0">
                <a:solidFill>
                  <a:schemeClr val="tx2">
                    <a:lumMod val="10000"/>
                  </a:schemeClr>
                </a:solidFill>
                <a:latin typeface="Calibri" panose="020F0502020204030204" pitchFamily="34" charset="0"/>
                <a:cs typeface="Calibri" panose="020F0502020204030204" pitchFamily="34" charset="0"/>
              </a:rPr>
              <a:t>Ek Listesi</a:t>
            </a:r>
            <a:r>
              <a:rPr lang="tr-TR" sz="2000" dirty="0">
                <a:solidFill>
                  <a:schemeClr val="tx2">
                    <a:lumMod val="10000"/>
                  </a:schemeClr>
                </a:solidFill>
                <a:latin typeface="Calibri" panose="020F0502020204030204" pitchFamily="34" charset="0"/>
                <a:cs typeface="Calibri" panose="020F0502020204030204" pitchFamily="34" charset="0"/>
              </a:rPr>
              <a:t>» başlığı altında gösterilir ve üst yazıya eklenir.</a:t>
            </a:r>
          </a:p>
        </p:txBody>
      </p:sp>
      <p:pic>
        <p:nvPicPr>
          <p:cNvPr id="7" name="Resim 6"/>
          <p:cNvPicPr>
            <a:picLocks noChangeAspect="1"/>
          </p:cNvPicPr>
          <p:nvPr/>
        </p:nvPicPr>
        <p:blipFill>
          <a:blip r:embed="rId4"/>
          <a:stretch>
            <a:fillRect/>
          </a:stretch>
        </p:blipFill>
        <p:spPr>
          <a:xfrm>
            <a:off x="5834266" y="601264"/>
            <a:ext cx="3776870" cy="5184972"/>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5"/>
          <a:stretch>
            <a:fillRect/>
          </a:stretch>
        </p:blipFill>
        <p:spPr>
          <a:xfrm>
            <a:off x="8133166" y="1771080"/>
            <a:ext cx="3614885" cy="4963667"/>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46" name="Dikdörtgen 45"/>
          <p:cNvSpPr/>
          <p:nvPr/>
        </p:nvSpPr>
        <p:spPr>
          <a:xfrm>
            <a:off x="5834266" y="3602945"/>
            <a:ext cx="903384"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Dikdörtgen 46"/>
          <p:cNvSpPr/>
          <p:nvPr/>
        </p:nvSpPr>
        <p:spPr>
          <a:xfrm>
            <a:off x="8242847" y="1806567"/>
            <a:ext cx="3296483" cy="84718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Ok Bağlayıcısı 48"/>
          <p:cNvCxnSpPr/>
          <p:nvPr/>
        </p:nvCxnSpPr>
        <p:spPr>
          <a:xfrm flipV="1">
            <a:off x="6858000" y="2822713"/>
            <a:ext cx="1520687" cy="95415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593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750"/>
                                        <p:tgtEl>
                                          <p:spTgt spid="46"/>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par>
                          <p:cTn id="30" fill="hold">
                            <p:stCondLst>
                              <p:cond delay="475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46" grpId="0" animBg="1"/>
      <p:bldP spid="4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19: Dağıtım</a:t>
            </a:r>
          </a:p>
        </p:txBody>
      </p:sp>
      <p:pic>
        <p:nvPicPr>
          <p:cNvPr id="22" name="Resim 21"/>
          <p:cNvPicPr>
            <a:picLocks noChangeAspect="1"/>
          </p:cNvPicPr>
          <p:nvPr/>
        </p:nvPicPr>
        <p:blipFill>
          <a:blip r:embed="rId4"/>
          <a:stretch>
            <a:fillRect/>
          </a:stretch>
        </p:blipFill>
        <p:spPr>
          <a:xfrm>
            <a:off x="7052754" y="1612037"/>
            <a:ext cx="3934886" cy="5108886"/>
          </a:xfrm>
          <a:prstGeom prst="rect">
            <a:avLst/>
          </a:prstGeom>
          <a:ln w="3175">
            <a:solidFill>
              <a:sysClr val="windowText" lastClr="000000">
                <a:lumMod val="95000"/>
                <a:lumOff val="5000"/>
              </a:sysClr>
            </a:solidFill>
          </a:ln>
        </p:spPr>
      </p:pic>
      <p:sp>
        <p:nvSpPr>
          <p:cNvPr id="4" name="Dikdörtgen 3"/>
          <p:cNvSpPr/>
          <p:nvPr/>
        </p:nvSpPr>
        <p:spPr>
          <a:xfrm>
            <a:off x="189652" y="1510845"/>
            <a:ext cx="6507492" cy="707886"/>
          </a:xfrm>
          <a:prstGeom prst="rect">
            <a:avLst/>
          </a:prstGeom>
        </p:spPr>
        <p:txBody>
          <a:bodyPr wrap="square">
            <a:spAutoFit/>
          </a:bodyPr>
          <a:lstStyle/>
          <a:p>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Aynı içerikli belgenin birden fazla kuruma iletilmesi gerektiği durumlarda,</a:t>
            </a:r>
          </a:p>
        </p:txBody>
      </p:sp>
      <p:cxnSp>
        <p:nvCxnSpPr>
          <p:cNvPr id="24" name="Düz Ok Bağlayıcısı 23"/>
          <p:cNvCxnSpPr/>
          <p:nvPr/>
        </p:nvCxnSpPr>
        <p:spPr>
          <a:xfrm flipH="1">
            <a:off x="5791200" y="2988733"/>
            <a:ext cx="2768602" cy="1693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1435424" y="2688044"/>
            <a:ext cx="4753342"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başlığına büyük harflerle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DAĞITIM YERLERİNE</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yazılır.</a:t>
            </a:r>
          </a:p>
        </p:txBody>
      </p:sp>
      <p:cxnSp>
        <p:nvCxnSpPr>
          <p:cNvPr id="31" name="Düz Ok Bağlayıcısı 30"/>
          <p:cNvCxnSpPr/>
          <p:nvPr/>
        </p:nvCxnSpPr>
        <p:spPr>
          <a:xfrm flipH="1" flipV="1">
            <a:off x="6019800" y="4854828"/>
            <a:ext cx="1155701" cy="39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1945512" y="4545672"/>
            <a:ext cx="4396021"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kurumlar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başlığında ayrıca belirtilir. </a:t>
            </a:r>
          </a:p>
        </p:txBody>
      </p:sp>
    </p:spTree>
    <p:extLst>
      <p:ext uri="{BB962C8B-B14F-4D97-AF65-F5344CB8AC3E}">
        <p14:creationId xmlns:p14="http://schemas.microsoft.com/office/powerpoint/2010/main" val="2390841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1000"/>
                                        <p:tgtEl>
                                          <p:spTgt spid="24"/>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 </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2" name="Dikdörtgen 21">
            <a:extLst>
              <a:ext uri="{FF2B5EF4-FFF2-40B4-BE49-F238E27FC236}">
                <a16:creationId xmlns:a16="http://schemas.microsoft.com/office/drawing/2014/main" xmlns="" id="{BEA76912-F015-4548-9884-9B36E46AD07C}"/>
              </a:ext>
            </a:extLst>
          </p:cNvPr>
          <p:cNvSpPr/>
          <p:nvPr/>
        </p:nvSpPr>
        <p:spPr>
          <a:xfrm>
            <a:off x="193116" y="1468467"/>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Listesi</a:t>
            </a:r>
          </a:p>
        </p:txBody>
      </p:sp>
      <p:sp>
        <p:nvSpPr>
          <p:cNvPr id="4" name="Dikdörtgen 3"/>
          <p:cNvSpPr/>
          <p:nvPr/>
        </p:nvSpPr>
        <p:spPr>
          <a:xfrm>
            <a:off x="193116" y="2188652"/>
            <a:ext cx="5218205"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Dağıtım bölümü yazı alanına sığmayacak kadar uzunsa “</a:t>
            </a:r>
            <a:r>
              <a:rPr lang="tr-TR" sz="2000" b="1" dirty="0">
                <a:solidFill>
                  <a:schemeClr val="tx2">
                    <a:lumMod val="25000"/>
                  </a:schemeClr>
                </a:solidFill>
                <a:latin typeface="Calibri" panose="020F0502020204030204" pitchFamily="34" charset="0"/>
                <a:cs typeface="Calibri" panose="020F0502020204030204" pitchFamily="34" charset="0"/>
              </a:rPr>
              <a:t>DAĞITIM LİSTESİ</a:t>
            </a:r>
            <a:r>
              <a:rPr lang="tr-TR" sz="2000" dirty="0">
                <a:solidFill>
                  <a:schemeClr val="tx2">
                    <a:lumMod val="25000"/>
                  </a:schemeClr>
                </a:solidFill>
                <a:latin typeface="Calibri" panose="020F0502020204030204" pitchFamily="34" charset="0"/>
                <a:cs typeface="Calibri" panose="020F0502020204030204" pitchFamily="34" charset="0"/>
              </a:rPr>
              <a:t>”  yapılır ve üst yazının devamında ayrı bir sayfada gösterilir.</a:t>
            </a:r>
          </a:p>
        </p:txBody>
      </p:sp>
      <p:pic>
        <p:nvPicPr>
          <p:cNvPr id="9" name="Resim 8"/>
          <p:cNvPicPr>
            <a:picLocks noChangeAspect="1"/>
          </p:cNvPicPr>
          <p:nvPr/>
        </p:nvPicPr>
        <p:blipFill>
          <a:blip r:embed="rId4"/>
          <a:stretch>
            <a:fillRect/>
          </a:stretch>
        </p:blipFill>
        <p:spPr>
          <a:xfrm>
            <a:off x="5655365" y="501872"/>
            <a:ext cx="3965928" cy="5219051"/>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5"/>
          <a:stretch>
            <a:fillRect/>
          </a:stretch>
        </p:blipFill>
        <p:spPr>
          <a:xfrm>
            <a:off x="8229600" y="1557377"/>
            <a:ext cx="3625333" cy="5204205"/>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26" name="Dikdörtgen 25"/>
          <p:cNvSpPr/>
          <p:nvPr/>
        </p:nvSpPr>
        <p:spPr>
          <a:xfrm>
            <a:off x="5655365" y="3522813"/>
            <a:ext cx="993920"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8314406" y="1642534"/>
            <a:ext cx="3296483" cy="205420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a:endCxn id="27" idx="1"/>
          </p:cNvCxnSpPr>
          <p:nvPr/>
        </p:nvCxnSpPr>
        <p:spPr>
          <a:xfrm flipV="1">
            <a:off x="6679099" y="2669636"/>
            <a:ext cx="1635307" cy="102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6"/>
          <a:stretch>
            <a:fillRect/>
          </a:stretch>
        </p:blipFill>
        <p:spPr>
          <a:xfrm>
            <a:off x="8331256" y="1727045"/>
            <a:ext cx="3262782" cy="1883426"/>
          </a:xfrm>
          <a:prstGeom prst="rect">
            <a:avLst/>
          </a:prstGeom>
        </p:spPr>
      </p:pic>
    </p:spTree>
    <p:extLst>
      <p:ext uri="{BB962C8B-B14F-4D97-AF65-F5344CB8AC3E}">
        <p14:creationId xmlns:p14="http://schemas.microsoft.com/office/powerpoint/2010/main" val="1347884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P spid="2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0000">
              <a:schemeClr val="accent1">
                <a:lumMod val="0"/>
                <a:lumOff val="100000"/>
              </a:schemeClr>
            </a:gs>
            <a:gs pos="100000">
              <a:schemeClr val="accent1">
                <a:alpha val="71000"/>
                <a:lumMod val="95000"/>
              </a:schemeClr>
            </a:gs>
          </a:gsLst>
          <a:path path="circle">
            <a:fillToRect r="100000" b="100000"/>
          </a:path>
          <a:tileRect l="-100000" t="-100000"/>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8" name="Dikdörtgen 7"/>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5628539" y="917912"/>
            <a:ext cx="6096000" cy="5940088"/>
          </a:xfrm>
          <a:prstGeom prst="rect">
            <a:avLst/>
          </a:prstGeom>
        </p:spPr>
        <p:txBody>
          <a:bodyPr>
            <a:spAutoFit/>
          </a:bodyPr>
          <a:lstStyle/>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Türkiye Büyük Millet Meclisi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Anayasa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Yargıtay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Uyuşmazlık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Yüksek Seçim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Hâkimler ve Savcılar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Cumhurbaşkanlığına Bağlı Kurum, Kuruluş ve Ofisler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 Bağlı, İlgili ve İlişkili Kurum ve Kuruluşlar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Büyükşehir/İl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Üniversiteler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Kaymakamlıklar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İlçe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Niteliğindeki Meslek Kuruluşları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Dışındaki Tüzel Kişilikler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Gerçek Kişiler</a:t>
            </a:r>
          </a:p>
        </p:txBody>
      </p:sp>
      <p:sp>
        <p:nvSpPr>
          <p:cNvPr id="6" name="Dikdörtgen 5"/>
          <p:cNvSpPr/>
          <p:nvPr/>
        </p:nvSpPr>
        <p:spPr>
          <a:xfrm>
            <a:off x="290675" y="2272021"/>
            <a:ext cx="3918836" cy="2031325"/>
          </a:xfrm>
          <a:prstGeom prst="rect">
            <a:avLst/>
          </a:prstGeom>
        </p:spPr>
        <p:txBody>
          <a:bodyPr wrap="square">
            <a:spAutoFit/>
          </a:bodyPr>
          <a:lstStyle/>
          <a:p>
            <a:pPr algn="just"/>
            <a:r>
              <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belgelerde “Dağıtım Listesi” oluşturulurken gönderilmek istenilen muhatapların sıralaması belirtilen liste dikkate alınarak belirlenmeli ve aynı düzeydeki idareler kendi içerisinde alfabetik olarak sıralanmalıdır.</a:t>
            </a:r>
          </a:p>
          <a:p>
            <a:pPr algn="just"/>
            <a:endPar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Şeritli Sağ Ok 3"/>
          <p:cNvSpPr/>
          <p:nvPr/>
        </p:nvSpPr>
        <p:spPr>
          <a:xfrm>
            <a:off x="4428269" y="2631261"/>
            <a:ext cx="981512" cy="931178"/>
          </a:xfrm>
          <a:prstGeom prst="striped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012056" y="221922"/>
            <a:ext cx="1855899" cy="1532442"/>
          </a:xfrm>
          <a:prstGeom prst="rect">
            <a:avLst/>
          </a:prstGeom>
        </p:spPr>
      </p:pic>
    </p:spTree>
    <p:extLst>
      <p:ext uri="{BB962C8B-B14F-4D97-AF65-F5344CB8AC3E}">
        <p14:creationId xmlns:p14="http://schemas.microsoft.com/office/powerpoint/2010/main" val="1628269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9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1" name="Dikdörtgen 10">
            <a:extLst>
              <a:ext uri="{FF2B5EF4-FFF2-40B4-BE49-F238E27FC236}">
                <a16:creationId xmlns:a16="http://schemas.microsoft.com/office/drawing/2014/main" xmlns="" id="{BEA76912-F015-4548-9884-9B36E46AD07C}"/>
              </a:ext>
            </a:extLst>
          </p:cNvPr>
          <p:cNvSpPr/>
          <p:nvPr/>
        </p:nvSpPr>
        <p:spPr>
          <a:xfrm>
            <a:off x="251839" y="1434911"/>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Planı Kullanım Örnekleri</a:t>
            </a:r>
          </a:p>
        </p:txBody>
      </p:sp>
      <p:graphicFrame>
        <p:nvGraphicFramePr>
          <p:cNvPr id="12" name="Tablo 11"/>
          <p:cNvGraphicFramePr>
            <a:graphicFrameLocks noGrp="1"/>
          </p:cNvGraphicFramePr>
          <p:nvPr/>
        </p:nvGraphicFramePr>
        <p:xfrm>
          <a:off x="1632423" y="2516973"/>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xmlns=""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Tüm Kamu Kurum ve Kuruluşlarına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2119440715"/>
              </p:ext>
            </p:extLst>
          </p:nvPr>
        </p:nvGraphicFramePr>
        <p:xfrm>
          <a:off x="2568594" y="3368702"/>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xmlns=""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Bakanlıklara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8" name="Tablo 7"/>
          <p:cNvGraphicFramePr>
            <a:graphicFrameLocks noGrp="1"/>
          </p:cNvGraphicFramePr>
          <p:nvPr/>
        </p:nvGraphicFramePr>
        <p:xfrm>
          <a:off x="3674583" y="4220431"/>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xmlns=""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81 İl Valiliğine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616997720"/>
              </p:ext>
            </p:extLst>
          </p:nvPr>
        </p:nvGraphicFramePr>
        <p:xfrm>
          <a:off x="4589266" y="5072160"/>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xmlns=""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Üniversite Rektörlüklerine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713937330"/>
              </p:ext>
            </p:extLst>
          </p:nvPr>
        </p:nvGraphicFramePr>
        <p:xfrm>
          <a:off x="5420934" y="5923889"/>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xmlns=""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Büyükşehir Belediye Başkanlıklarına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53979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1" name="Resim 10"/>
          <p:cNvPicPr>
            <a:picLocks noChangeAspect="1"/>
          </p:cNvPicPr>
          <p:nvPr/>
        </p:nvPicPr>
        <p:blipFill>
          <a:blip r:embed="rId4"/>
          <a:stretch>
            <a:fillRect/>
          </a:stretch>
        </p:blipFill>
        <p:spPr>
          <a:xfrm>
            <a:off x="3717905" y="947513"/>
            <a:ext cx="4561390" cy="5888069"/>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2" name="Dikdörtgen 11"/>
          <p:cNvSpPr/>
          <p:nvPr/>
        </p:nvSpPr>
        <p:spPr>
          <a:xfrm>
            <a:off x="5501640" y="1729409"/>
            <a:ext cx="993920"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nvCxnSpPr>
        <p:spPr>
          <a:xfrm flipH="1">
            <a:off x="2951922" y="1848678"/>
            <a:ext cx="2549720" cy="2238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Dikdörtgen 13"/>
          <p:cNvSpPr/>
          <p:nvPr/>
        </p:nvSpPr>
        <p:spPr>
          <a:xfrm>
            <a:off x="357809" y="1357968"/>
            <a:ext cx="2457996" cy="102618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Olur belgelerinde hitap, oluru alınan makama göre belirlenmektedir.</a:t>
            </a:r>
          </a:p>
        </p:txBody>
      </p:sp>
      <p:sp>
        <p:nvSpPr>
          <p:cNvPr id="15" name="Dikdörtgen 14"/>
          <p:cNvSpPr/>
          <p:nvPr/>
        </p:nvSpPr>
        <p:spPr>
          <a:xfrm>
            <a:off x="7444409" y="1357968"/>
            <a:ext cx="744116"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p:cNvCxnSpPr>
            <a:stCxn id="15" idx="3"/>
          </p:cNvCxnSpPr>
          <p:nvPr/>
        </p:nvCxnSpPr>
        <p:spPr>
          <a:xfrm>
            <a:off x="8188525" y="149962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9318917" y="1193331"/>
            <a:ext cx="2686882" cy="68764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dirty="0">
                <a:solidFill>
                  <a:schemeClr val="accent1">
                    <a:lumMod val="50000"/>
                  </a:schemeClr>
                </a:solidFill>
              </a:rPr>
              <a:t>Bu tarih</a:t>
            </a:r>
          </a:p>
          <a:p>
            <a:pPr algn="ctr"/>
            <a:r>
              <a:rPr lang="tr-TR" sz="1400" dirty="0">
                <a:solidFill>
                  <a:schemeClr val="accent1">
                    <a:lumMod val="50000"/>
                  </a:schemeClr>
                </a:solidFill>
              </a:rPr>
              <a:t>olur veren makamın belgeyi</a:t>
            </a:r>
          </a:p>
          <a:p>
            <a:pPr algn="ctr"/>
            <a:r>
              <a:rPr lang="tr-TR" sz="1400" dirty="0">
                <a:solidFill>
                  <a:schemeClr val="accent1">
                    <a:lumMod val="50000"/>
                  </a:schemeClr>
                </a:solidFill>
              </a:rPr>
              <a:t>imzaladığı tarih bilgisidir.</a:t>
            </a:r>
          </a:p>
        </p:txBody>
      </p:sp>
    </p:spTree>
    <p:extLst>
      <p:ext uri="{BB962C8B-B14F-4D97-AF65-F5344CB8AC3E}">
        <p14:creationId xmlns:p14="http://schemas.microsoft.com/office/powerpoint/2010/main" val="388406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75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75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8" name="Resim 17"/>
          <p:cNvPicPr>
            <a:picLocks noChangeAspect="1"/>
          </p:cNvPicPr>
          <p:nvPr/>
        </p:nvPicPr>
        <p:blipFill>
          <a:blip r:embed="rId4"/>
          <a:stretch>
            <a:fillRect/>
          </a:stretch>
        </p:blipFill>
        <p:spPr>
          <a:xfrm>
            <a:off x="3681061" y="726338"/>
            <a:ext cx="4583372" cy="6119121"/>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9" name="Dikdörtgen 18"/>
          <p:cNvSpPr/>
          <p:nvPr/>
        </p:nvSpPr>
        <p:spPr>
          <a:xfrm>
            <a:off x="3941925" y="3177209"/>
            <a:ext cx="4199466" cy="144559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260908" y="3157888"/>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Ara kademe yönetici bulunmaması durumunda olur 2 imzalı; teklif eden ve onaylayan makam olarak düzenlenir.</a:t>
            </a:r>
          </a:p>
        </p:txBody>
      </p:sp>
    </p:spTree>
    <p:extLst>
      <p:ext uri="{BB962C8B-B14F-4D97-AF65-F5344CB8AC3E}">
        <p14:creationId xmlns:p14="http://schemas.microsoft.com/office/powerpoint/2010/main" val="233313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3702042" y="661044"/>
            <a:ext cx="4591749" cy="5910487"/>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9" name="Dikdörtgen 18"/>
          <p:cNvSpPr/>
          <p:nvPr/>
        </p:nvSpPr>
        <p:spPr>
          <a:xfrm>
            <a:off x="3941925" y="3177209"/>
            <a:ext cx="4199466" cy="217856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375238" y="2988277"/>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Fiziksel ortamda hazırlanan olur belgelerinde 2. ve 3. imzayı atan makamlar imzaladıkları tarihi de belirtirler.</a:t>
            </a:r>
          </a:p>
        </p:txBody>
      </p:sp>
      <p:sp>
        <p:nvSpPr>
          <p:cNvPr id="11" name="Dikdörtgen 10"/>
          <p:cNvSpPr/>
          <p:nvPr/>
        </p:nvSpPr>
        <p:spPr>
          <a:xfrm>
            <a:off x="7367451" y="1165427"/>
            <a:ext cx="836023" cy="5153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Düz Ok Bağlayıcısı 11"/>
          <p:cNvCxnSpPr/>
          <p:nvPr/>
        </p:nvCxnSpPr>
        <p:spPr>
          <a:xfrm>
            <a:off x="8203474" y="142608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9423362" y="795081"/>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Belge tarihi, oluru alınan makamın belgeyi imzaladığı ana ait olan  tarih bilgisidir. </a:t>
            </a:r>
          </a:p>
        </p:txBody>
      </p:sp>
    </p:spTree>
    <p:extLst>
      <p:ext uri="{BB962C8B-B14F-4D97-AF65-F5344CB8AC3E}">
        <p14:creationId xmlns:p14="http://schemas.microsoft.com/office/powerpoint/2010/main" val="1996368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75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1" grpId="0" animBg="1"/>
      <p:bldP spid="1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483429" y="2307095"/>
            <a:ext cx="7428412" cy="1815882"/>
          </a:xfrm>
          <a:prstGeom prst="rect">
            <a:avLst/>
          </a:prstGeom>
        </p:spPr>
        <p:txBody>
          <a:bodyPr wrap="square">
            <a:spAutoFit/>
          </a:bodyPr>
          <a:lstStyle/>
          <a:p>
            <a:pPr algn="just"/>
            <a:r>
              <a:rPr lang="tr-TR" sz="28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belgesi, oluru alınacak makama hitaben oluşturulduğu için kurum dışına gönderilmek istendiğinde, bir üst yazıya ek yapılarak muhataba iletilmelidir. </a:t>
            </a:r>
          </a:p>
        </p:txBody>
      </p:sp>
      <p:sp>
        <p:nvSpPr>
          <p:cNvPr id="10" name="Freeform: Shape 96">
            <a:extLst>
              <a:ext uri="{FF2B5EF4-FFF2-40B4-BE49-F238E27FC236}">
                <a16:creationId xmlns:a16="http://schemas.microsoft.com/office/drawing/2014/main" xmlns="" id="{DF375085-4E9E-4CD4-B48E-19513A46CF85}"/>
              </a:ext>
            </a:extLst>
          </p:cNvPr>
          <p:cNvSpPr/>
          <p:nvPr/>
        </p:nvSpPr>
        <p:spPr>
          <a:xfrm flipV="1">
            <a:off x="2236776" y="287485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1" name="Picture 3" descr="D:\Fullppt\005-PNG이미지\magnifying-glass-189254.png">
            <a:extLst>
              <a:ext uri="{FF2B5EF4-FFF2-40B4-BE49-F238E27FC236}">
                <a16:creationId xmlns:a16="http://schemas.microsoft.com/office/drawing/2014/main" xmlns=""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196290" y="1614271"/>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6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5" name="Dikdörtgen 44">
            <a:extLst>
              <a:ext uri="{FF2B5EF4-FFF2-40B4-BE49-F238E27FC236}">
                <a16:creationId xmlns:a16="http://schemas.microsoft.com/office/drawing/2014/main" xmlns="" id="{D5CEA213-F813-4A1E-9190-2C1A9D8F1F6D}"/>
              </a:ext>
            </a:extLst>
          </p:cNvPr>
          <p:cNvSpPr/>
          <p:nvPr/>
        </p:nvSpPr>
        <p:spPr>
          <a:xfrm>
            <a:off x="1407612" y="1022417"/>
            <a:ext cx="4502307" cy="42711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46" name="Dikdörtgen 45">
            <a:extLst>
              <a:ext uri="{FF2B5EF4-FFF2-40B4-BE49-F238E27FC236}">
                <a16:creationId xmlns:a16="http://schemas.microsoft.com/office/drawing/2014/main" xmlns="" id="{02FFF0FE-9948-4775-B9EC-11D5B57B5EB4}"/>
              </a:ext>
            </a:extLst>
          </p:cNvPr>
          <p:cNvSpPr/>
          <p:nvPr/>
        </p:nvSpPr>
        <p:spPr>
          <a:xfrm>
            <a:off x="1591022" y="1297798"/>
            <a:ext cx="4139125" cy="3970318"/>
          </a:xfrm>
          <a:prstGeom prst="rect">
            <a:avLst/>
          </a:prstGeom>
        </p:spPr>
        <p:txBody>
          <a:bodyPr wrap="square">
            <a:spAutoFit/>
          </a:bodyPr>
          <a:lstStyle/>
          <a:p>
            <a:r>
              <a:rPr lang="tr-TR" dirty="0" smtClean="0">
                <a:latin typeface="Tahoma" panose="020B0604030504040204" pitchFamily="34" charset="0"/>
                <a:ea typeface="Tahoma" panose="020B0604030504040204" pitchFamily="34" charset="0"/>
                <a:cs typeface="Tahoma" panose="020B0604030504040204" pitchFamily="34" charset="0"/>
              </a:rPr>
              <a:t>                31 </a:t>
            </a:r>
            <a:r>
              <a:rPr lang="tr-TR" dirty="0">
                <a:latin typeface="Tahoma" panose="020B0604030504040204" pitchFamily="34" charset="0"/>
                <a:ea typeface="Tahoma" panose="020B0604030504040204" pitchFamily="34" charset="0"/>
                <a:cs typeface="Tahoma" panose="020B0604030504040204" pitchFamily="34" charset="0"/>
              </a:rPr>
              <a:t>Ekim 1870 tarihli </a:t>
            </a:r>
            <a:endParaRPr lang="tr-TR" dirty="0" smtClean="0">
              <a:latin typeface="Tahoma" panose="020B0604030504040204" pitchFamily="34" charset="0"/>
              <a:ea typeface="Tahoma" panose="020B0604030504040204" pitchFamily="34" charset="0"/>
              <a:cs typeface="Tahoma" panose="020B0604030504040204" pitchFamily="34" charset="0"/>
            </a:endParaRPr>
          </a:p>
          <a:p>
            <a:pPr algn="ctr"/>
            <a:r>
              <a:rPr lang="tr-TR"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Tıp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E</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ğitiminin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a:t>
            </a:r>
            <a:r>
              <a:rPr lang="tr-TR" i="1" dirty="0" smtClean="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ürkçe Yapılmasına Dair İrade</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pPr algn="just"/>
            <a:endParaRPr lang="tr-TR" dirty="0" smtClean="0">
              <a:latin typeface="Tahoma" panose="020B0604030504040204" pitchFamily="34" charset="0"/>
              <a:ea typeface="Tahoma" panose="020B0604030504040204" pitchFamily="34" charset="0"/>
              <a:cs typeface="Tahoma" panose="020B0604030504040204" pitchFamily="34" charset="0"/>
            </a:endParaRPr>
          </a:p>
          <a:p>
            <a:pPr algn="ctr"/>
            <a:r>
              <a:rPr lang="tr-TR" dirty="0" err="1" smtClean="0">
                <a:latin typeface="Tahoma" panose="020B0604030504040204" pitchFamily="34" charset="0"/>
                <a:ea typeface="Tahoma" panose="020B0604030504040204" pitchFamily="34" charset="0"/>
                <a:cs typeface="Tahoma" panose="020B0604030504040204" pitchFamily="34" charset="0"/>
              </a:rPr>
              <a:t>Mekteb</a:t>
            </a:r>
            <a:r>
              <a:rPr lang="tr-TR" dirty="0" smtClean="0">
                <a:latin typeface="Tahoma" panose="020B0604030504040204" pitchFamily="34" charset="0"/>
                <a:ea typeface="Tahoma" panose="020B0604030504040204" pitchFamily="34" charset="0"/>
                <a:cs typeface="Tahoma" panose="020B0604030504040204" pitchFamily="34" charset="0"/>
              </a:rPr>
              <a:t>-i </a:t>
            </a:r>
            <a:r>
              <a:rPr lang="tr-TR" dirty="0" err="1">
                <a:latin typeface="Tahoma" panose="020B0604030504040204" pitchFamily="34" charset="0"/>
                <a:ea typeface="Tahoma" panose="020B0604030504040204" pitchFamily="34" charset="0"/>
                <a:cs typeface="Tahoma" panose="020B0604030504040204" pitchFamily="34" charset="0"/>
              </a:rPr>
              <a:t>Tıbbiye'de</a:t>
            </a:r>
            <a:r>
              <a:rPr lang="tr-TR" dirty="0">
                <a:latin typeface="Tahoma" panose="020B0604030504040204" pitchFamily="34" charset="0"/>
                <a:ea typeface="Tahoma" panose="020B0604030504040204" pitchFamily="34" charset="0"/>
                <a:cs typeface="Tahoma" panose="020B0604030504040204" pitchFamily="34" charset="0"/>
              </a:rPr>
              <a:t> arzu edilen şekilde doktor yetiştirilmesi için </a:t>
            </a:r>
            <a:r>
              <a:rPr lang="tr-TR" dirty="0" smtClean="0">
                <a:latin typeface="Tahoma" panose="020B0604030504040204" pitchFamily="34" charset="0"/>
                <a:ea typeface="Tahoma" panose="020B0604030504040204" pitchFamily="34" charset="0"/>
                <a:cs typeface="Tahoma" panose="020B0604030504040204" pitchFamily="34" charset="0"/>
              </a:rPr>
              <a:t>öğretimin Türkçe </a:t>
            </a:r>
            <a:r>
              <a:rPr lang="tr-TR" dirty="0">
                <a:latin typeface="Tahoma" panose="020B0604030504040204" pitchFamily="34" charset="0"/>
                <a:ea typeface="Tahoma" panose="020B0604030504040204" pitchFamily="34" charset="0"/>
                <a:cs typeface="Tahoma" panose="020B0604030504040204" pitchFamily="34" charset="0"/>
              </a:rPr>
              <a:t>yapılmasının faydalı olacağı, bu çeşit bilimlerin her </a:t>
            </a:r>
            <a:r>
              <a:rPr lang="tr-TR" dirty="0" smtClean="0">
                <a:latin typeface="Tahoma" panose="020B0604030504040204" pitchFamily="34" charset="0"/>
                <a:ea typeface="Tahoma" panose="020B0604030504040204" pitchFamily="34" charset="0"/>
                <a:cs typeface="Tahoma" panose="020B0604030504040204" pitchFamily="34" charset="0"/>
              </a:rPr>
              <a:t>memlekette kendi </a:t>
            </a:r>
            <a:r>
              <a:rPr lang="tr-TR" dirty="0">
                <a:latin typeface="Tahoma" panose="020B0604030504040204" pitchFamily="34" charset="0"/>
                <a:ea typeface="Tahoma" panose="020B0604030504040204" pitchFamily="34" charset="0"/>
                <a:cs typeface="Tahoma" panose="020B0604030504040204" pitchFamily="34" charset="0"/>
              </a:rPr>
              <a:t>lisanı ile öğretilmekte olduğu, </a:t>
            </a:r>
            <a:r>
              <a:rPr lang="tr-TR" dirty="0" smtClean="0">
                <a:latin typeface="Tahoma" panose="020B0604030504040204" pitchFamily="34" charset="0"/>
                <a:ea typeface="Tahoma" panose="020B0604030504040204" pitchFamily="34" charset="0"/>
                <a:cs typeface="Tahoma" panose="020B0604030504040204" pitchFamily="34" charset="0"/>
              </a:rPr>
              <a:t>memlekette </a:t>
            </a:r>
            <a:r>
              <a:rPr lang="tr-TR" dirty="0">
                <a:latin typeface="Tahoma" panose="020B0604030504040204" pitchFamily="34" charset="0"/>
                <a:ea typeface="Tahoma" panose="020B0604030504040204" pitchFamily="34" charset="0"/>
                <a:cs typeface="Tahoma" panose="020B0604030504040204" pitchFamily="34" charset="0"/>
              </a:rPr>
              <a:t>yeterince </a:t>
            </a:r>
            <a:r>
              <a:rPr lang="tr-TR" dirty="0" smtClean="0">
                <a:latin typeface="Tahoma" panose="020B0604030504040204" pitchFamily="34" charset="0"/>
                <a:ea typeface="Tahoma" panose="020B0604030504040204" pitchFamily="34" charset="0"/>
                <a:cs typeface="Tahoma" panose="020B0604030504040204" pitchFamily="34" charset="0"/>
              </a:rPr>
              <a:t>kitap bulunduğu </a:t>
            </a:r>
            <a:r>
              <a:rPr lang="tr-TR" dirty="0">
                <a:latin typeface="Tahoma" panose="020B0604030504040204" pitchFamily="34" charset="0"/>
                <a:ea typeface="Tahoma" panose="020B0604030504040204" pitchFamily="34" charset="0"/>
                <a:cs typeface="Tahoma" panose="020B0604030504040204" pitchFamily="34" charset="0"/>
              </a:rPr>
              <a:t>ve </a:t>
            </a:r>
            <a:r>
              <a:rPr lang="tr-TR" dirty="0" err="1">
                <a:latin typeface="Tahoma" panose="020B0604030504040204" pitchFamily="34" charset="0"/>
                <a:ea typeface="Tahoma" panose="020B0604030504040204" pitchFamily="34" charset="0"/>
                <a:cs typeface="Tahoma" panose="020B0604030504040204" pitchFamily="34" charset="0"/>
              </a:rPr>
              <a:t>Türkçe'de</a:t>
            </a:r>
            <a:r>
              <a:rPr lang="tr-TR" dirty="0">
                <a:latin typeface="Tahoma" panose="020B0604030504040204" pitchFamily="34" charset="0"/>
                <a:ea typeface="Tahoma" panose="020B0604030504040204" pitchFamily="34" charset="0"/>
                <a:cs typeface="Tahoma" panose="020B0604030504040204" pitchFamily="34" charset="0"/>
              </a:rPr>
              <a:t> tıp terimlerinin karşılığı olduğu </a:t>
            </a:r>
            <a:r>
              <a:rPr lang="tr-TR" dirty="0" smtClean="0">
                <a:latin typeface="Tahoma" panose="020B0604030504040204" pitchFamily="34" charset="0"/>
                <a:ea typeface="Tahoma" panose="020B0604030504040204" pitchFamily="34" charset="0"/>
                <a:cs typeface="Tahoma" panose="020B0604030504040204" pitchFamily="34" charset="0"/>
              </a:rPr>
              <a:t>gerekçeleriyle tıp </a:t>
            </a:r>
            <a:r>
              <a:rPr lang="tr-TR" dirty="0">
                <a:latin typeface="Tahoma" panose="020B0604030504040204" pitchFamily="34" charset="0"/>
                <a:ea typeface="Tahoma" panose="020B0604030504040204" pitchFamily="34" charset="0"/>
                <a:cs typeface="Tahoma" panose="020B0604030504040204" pitchFamily="34" charset="0"/>
              </a:rPr>
              <a:t>öğreniminin Türkçe verilmesinin kabul edildiğine </a:t>
            </a:r>
            <a:r>
              <a:rPr lang="tr-TR" dirty="0" smtClean="0">
                <a:latin typeface="Tahoma" panose="020B0604030504040204" pitchFamily="34" charset="0"/>
                <a:ea typeface="Tahoma" panose="020B0604030504040204" pitchFamily="34" charset="0"/>
                <a:cs typeface="Tahoma" panose="020B0604030504040204" pitchFamily="34" charset="0"/>
              </a:rPr>
              <a:t>dair.</a:t>
            </a:r>
            <a:endParaRPr lang="tr-TR" dirty="0">
              <a:latin typeface="Tahoma" panose="020B0604030504040204" pitchFamily="34" charset="0"/>
              <a:ea typeface="Tahoma" panose="020B0604030504040204" pitchFamily="34" charset="0"/>
              <a:cs typeface="Tahoma" panose="020B0604030504040204" pitchFamily="34" charset="0"/>
            </a:endParaRPr>
          </a:p>
        </p:txBody>
      </p:sp>
      <p:pic>
        <p:nvPicPr>
          <p:cNvPr id="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876" y="63089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6499" y="485113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4"/>
          <a:stretch>
            <a:fillRect/>
          </a:stretch>
        </p:blipFill>
        <p:spPr>
          <a:xfrm>
            <a:off x="7233623" y="325381"/>
            <a:ext cx="4041204" cy="6245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61996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up)">
                                      <p:cBhvr>
                                        <p:cTn id="10" dur="2500"/>
                                        <p:tgtEl>
                                          <p:spTgt spid="4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2500"/>
                                        <p:tgtEl>
                                          <p:spTgt spid="46"/>
                                        </p:tgtEl>
                                      </p:cBhvr>
                                    </p:animEffect>
                                  </p:childTnLst>
                                </p:cTn>
                              </p:par>
                              <p:par>
                                <p:cTn id="14" presetID="22" presetClass="entr" presetSubtype="1"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3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56519" y="108155"/>
            <a:ext cx="1052847"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21 ve 22: Paraf ve Koordinasyon</a:t>
            </a:r>
          </a:p>
        </p:txBody>
      </p:sp>
      <p:sp>
        <p:nvSpPr>
          <p:cNvPr id="14" name="İçerik Yer Tutucusu 2"/>
          <p:cNvSpPr txBox="1">
            <a:spLocks/>
          </p:cNvSpPr>
          <p:nvPr/>
        </p:nvSpPr>
        <p:spPr>
          <a:xfrm>
            <a:off x="405935" y="1324369"/>
            <a:ext cx="8633510" cy="24157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tr-TR" sz="1800" kern="0" dirty="0">
                <a:latin typeface="Lato"/>
                <a:cs typeface="Times New Roman" panose="02020603050405020304" pitchFamily="18" charset="0"/>
              </a:rPr>
              <a:t>Belge onaya sunulurken hiyerarşik olarak belgede paraf (elektronik onay/e-imza) veya imzası bulunması gereken yetkililerin eklenmesi gerekmektedir. (Yetkili atlayarak yazı yazılmamalıdır.)</a:t>
            </a:r>
          </a:p>
          <a:p>
            <a:pPr algn="just"/>
            <a:endParaRPr lang="tr-TR" sz="1800" kern="0" dirty="0">
              <a:latin typeface="Lato"/>
              <a:cs typeface="Times New Roman" panose="02020603050405020304" pitchFamily="18" charset="0"/>
            </a:endParaRPr>
          </a:p>
          <a:p>
            <a:pPr algn="just"/>
            <a:r>
              <a:rPr lang="tr-TR" sz="1800" b="1" i="1" kern="0" dirty="0">
                <a:solidFill>
                  <a:srgbClr val="C00000"/>
                </a:solidFill>
                <a:latin typeface="Lato"/>
                <a:cs typeface="Times New Roman" panose="02020603050405020304" pitchFamily="18" charset="0"/>
              </a:rPr>
              <a:t>Koordine</a:t>
            </a:r>
            <a:r>
              <a:rPr lang="tr-TR" sz="1800" kern="0" dirty="0">
                <a:latin typeface="Lato"/>
                <a:cs typeface="Times New Roman" panose="02020603050405020304" pitchFamily="18" charset="0"/>
              </a:rPr>
              <a:t> parafta, aynı seviyede bulunan amirler için öncelikli olarak yazının oluşturulduğu birimin amirine sunulması akabinde aynı seviyede bulunan diğer amire koordineye sunulması gerekmektedir.</a:t>
            </a:r>
          </a:p>
        </p:txBody>
      </p:sp>
      <p:sp>
        <p:nvSpPr>
          <p:cNvPr id="15" name="Metin kutusu 14"/>
          <p:cNvSpPr txBox="1"/>
          <p:nvPr/>
        </p:nvSpPr>
        <p:spPr>
          <a:xfrm>
            <a:off x="3941925" y="3711798"/>
            <a:ext cx="5688633" cy="954107"/>
          </a:xfrm>
          <a:prstGeom prst="rect">
            <a:avLst/>
          </a:prstGeom>
          <a:noFill/>
          <a:ln>
            <a:solidFill>
              <a:schemeClr val="bg1">
                <a:lumMod val="50000"/>
              </a:schemeClr>
            </a:solidFill>
          </a:ln>
        </p:spPr>
        <p:txBody>
          <a:bodyPr wrap="square" rtlCol="0">
            <a:spAutoFit/>
          </a:bodyPr>
          <a:lstStyle/>
          <a:p>
            <a:pPr algn="just"/>
            <a:r>
              <a:rPr lang="tr-TR" sz="1400" dirty="0" smtClean="0">
                <a:latin typeface="Times New Roman" panose="02020603050405020304" pitchFamily="18" charset="0"/>
                <a:cs typeface="Times New Roman" panose="02020603050405020304" pitchFamily="18" charset="0"/>
              </a:rPr>
              <a:t>18.10.2022   </a:t>
            </a:r>
            <a:r>
              <a:rPr lang="tr-TR" sz="1400" dirty="0">
                <a:latin typeface="Times New Roman" panose="02020603050405020304" pitchFamily="18" charset="0"/>
                <a:cs typeface="Times New Roman" panose="02020603050405020304" pitchFamily="18" charset="0"/>
              </a:rPr>
              <a:t>Uzman                                                       : Mutlu UYSAL</a:t>
            </a:r>
          </a:p>
          <a:p>
            <a:pPr algn="just"/>
            <a:r>
              <a:rPr lang="tr-TR" sz="1400" dirty="0" smtClean="0">
                <a:latin typeface="Times New Roman" panose="02020603050405020304" pitchFamily="18" charset="0"/>
                <a:cs typeface="Times New Roman" panose="02020603050405020304" pitchFamily="18" charset="0"/>
              </a:rPr>
              <a:t>19.10.2022</a:t>
            </a:r>
            <a:r>
              <a:rPr lang="tr-TR" sz="1400" dirty="0">
                <a:latin typeface="Times New Roman" panose="02020603050405020304" pitchFamily="18" charset="0"/>
                <a:cs typeface="Times New Roman" panose="02020603050405020304" pitchFamily="18" charset="0"/>
              </a:rPr>
              <a:t>	Şube Müdürü                                             : Selman SOLHAN</a:t>
            </a:r>
          </a:p>
          <a:p>
            <a:pPr algn="just"/>
            <a:r>
              <a:rPr lang="tr-TR" sz="1400" dirty="0" smtClean="0">
                <a:latin typeface="Times New Roman" panose="02020603050405020304" pitchFamily="18" charset="0"/>
                <a:cs typeface="Times New Roman" panose="02020603050405020304" pitchFamily="18" charset="0"/>
              </a:rPr>
              <a:t>22.10.2022</a:t>
            </a:r>
            <a:r>
              <a:rPr lang="tr-TR" sz="1400" dirty="0">
                <a:latin typeface="Times New Roman" panose="02020603050405020304" pitchFamily="18" charset="0"/>
                <a:cs typeface="Times New Roman" panose="02020603050405020304" pitchFamily="18" charset="0"/>
              </a:rPr>
              <a:t>	Daire Başkanı                                            : Serkan MENTEŞ</a:t>
            </a:r>
          </a:p>
          <a:p>
            <a:pPr algn="just"/>
            <a:r>
              <a:rPr lang="tr-TR" sz="1400" dirty="0" smtClean="0">
                <a:latin typeface="Times New Roman" panose="02020603050405020304" pitchFamily="18" charset="0"/>
                <a:cs typeface="Times New Roman" panose="02020603050405020304" pitchFamily="18" charset="0"/>
              </a:rPr>
              <a:t>24.10.2022   </a:t>
            </a:r>
            <a:r>
              <a:rPr lang="tr-TR" sz="1400" dirty="0">
                <a:latin typeface="Times New Roman" panose="02020603050405020304" pitchFamily="18" charset="0"/>
                <a:cs typeface="Times New Roman" panose="02020603050405020304" pitchFamily="18" charset="0"/>
              </a:rPr>
              <a:t>Genel Müdür                                             : Mehmet TUNCER</a:t>
            </a:r>
          </a:p>
        </p:txBody>
      </p:sp>
      <p:sp>
        <p:nvSpPr>
          <p:cNvPr id="20" name="Metin kutusu 19"/>
          <p:cNvSpPr txBox="1"/>
          <p:nvPr/>
        </p:nvSpPr>
        <p:spPr>
          <a:xfrm>
            <a:off x="6321636" y="5060508"/>
            <a:ext cx="4289757" cy="1169551"/>
          </a:xfrm>
          <a:prstGeom prst="rect">
            <a:avLst/>
          </a:prstGeom>
          <a:noFill/>
          <a:ln>
            <a:solidFill>
              <a:schemeClr val="bg1">
                <a:lumMod val="50000"/>
              </a:schemeClr>
            </a:solidFill>
          </a:ln>
        </p:spPr>
        <p:txBody>
          <a:bodyPr wrap="square" rtlCol="0">
            <a:spAutoFit/>
          </a:bodyPr>
          <a:lstStyle/>
          <a:p>
            <a:pPr algn="just"/>
            <a:r>
              <a:rPr lang="tr-TR" sz="1400" dirty="0" smtClean="0">
                <a:latin typeface="Times New Roman" panose="02020603050405020304" pitchFamily="18" charset="0"/>
                <a:cs typeface="Times New Roman" panose="02020603050405020304" pitchFamily="18" charset="0"/>
              </a:rPr>
              <a:t>18.10.2022   </a:t>
            </a:r>
            <a:r>
              <a:rPr lang="tr-TR" sz="1400" dirty="0">
                <a:latin typeface="Times New Roman" panose="02020603050405020304" pitchFamily="18" charset="0"/>
                <a:cs typeface="Times New Roman" panose="02020603050405020304" pitchFamily="18" charset="0"/>
              </a:rPr>
              <a:t>Uzman           :    Mutlu UYSAL</a:t>
            </a:r>
          </a:p>
          <a:p>
            <a:pPr algn="just"/>
            <a:r>
              <a:rPr lang="tr-TR" sz="1400" dirty="0" smtClean="0">
                <a:latin typeface="Times New Roman" panose="02020603050405020304" pitchFamily="18" charset="0"/>
                <a:cs typeface="Times New Roman" panose="02020603050405020304" pitchFamily="18" charset="0"/>
              </a:rPr>
              <a:t>19.10.2022</a:t>
            </a:r>
            <a:r>
              <a:rPr lang="tr-TR" sz="1400" dirty="0">
                <a:latin typeface="Times New Roman" panose="02020603050405020304" pitchFamily="18" charset="0"/>
                <a:cs typeface="Times New Roman" panose="02020603050405020304" pitchFamily="18" charset="0"/>
              </a:rPr>
              <a:t>	Şube Müdürü :    Selman SOLHAN</a:t>
            </a:r>
          </a:p>
          <a:p>
            <a:pPr algn="just"/>
            <a:r>
              <a:rPr lang="tr-TR" sz="1400" dirty="0" smtClean="0">
                <a:latin typeface="Times New Roman" panose="02020603050405020304" pitchFamily="18" charset="0"/>
                <a:cs typeface="Times New Roman" panose="02020603050405020304" pitchFamily="18" charset="0"/>
              </a:rPr>
              <a:t>22.10.2022</a:t>
            </a:r>
            <a:r>
              <a:rPr lang="tr-TR" sz="1400" dirty="0">
                <a:latin typeface="Times New Roman" panose="02020603050405020304" pitchFamily="18" charset="0"/>
                <a:cs typeface="Times New Roman" panose="02020603050405020304" pitchFamily="18" charset="0"/>
              </a:rPr>
              <a:t>	Daire Başkanı:    Serkan MENTEŞ</a:t>
            </a:r>
          </a:p>
          <a:p>
            <a:pPr algn="just"/>
            <a:r>
              <a:rPr lang="tr-TR" sz="1400" dirty="0" smtClean="0">
                <a:latin typeface="Times New Roman" panose="02020603050405020304" pitchFamily="18" charset="0"/>
                <a:cs typeface="Times New Roman" panose="02020603050405020304" pitchFamily="18" charset="0"/>
              </a:rPr>
              <a:t>24.10.2022   </a:t>
            </a:r>
            <a:r>
              <a:rPr lang="tr-TR" sz="1400" dirty="0">
                <a:latin typeface="Times New Roman" panose="02020603050405020304" pitchFamily="18" charset="0"/>
                <a:cs typeface="Times New Roman" panose="02020603050405020304" pitchFamily="18" charset="0"/>
              </a:rPr>
              <a:t>Koordinasyon</a:t>
            </a:r>
          </a:p>
          <a:p>
            <a:pPr algn="just"/>
            <a:r>
              <a:rPr lang="tr-TR" sz="1400" dirty="0">
                <a:latin typeface="Times New Roman" panose="02020603050405020304" pitchFamily="18" charset="0"/>
                <a:cs typeface="Times New Roman" panose="02020603050405020304" pitchFamily="18" charset="0"/>
              </a:rPr>
              <a:t>                     Daire Başkanı:    Necati KÜÇÜKAYDIN</a:t>
            </a:r>
          </a:p>
        </p:txBody>
      </p:sp>
    </p:spTree>
    <p:extLst>
      <p:ext uri="{BB962C8B-B14F-4D97-AF65-F5344CB8AC3E}">
        <p14:creationId xmlns:p14="http://schemas.microsoft.com/office/powerpoint/2010/main" val="3236935856"/>
      </p:ext>
    </p:extLst>
  </p:cSld>
  <p:clrMapOvr>
    <a:masterClrMapping/>
  </p:clrMapOvr>
  <p:transition spd="med">
    <p:pull/>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23: Belge Doğrulama Bilgileri</a:t>
            </a:r>
          </a:p>
        </p:txBody>
      </p:sp>
      <p:sp>
        <p:nvSpPr>
          <p:cNvPr id="9" name="Dikdörtgen 8"/>
          <p:cNvSpPr/>
          <p:nvPr/>
        </p:nvSpPr>
        <p:spPr>
          <a:xfrm>
            <a:off x="431834" y="1724282"/>
            <a:ext cx="10419522" cy="1446550"/>
          </a:xfrm>
          <a:prstGeom prst="rect">
            <a:avLst/>
          </a:prstGeom>
        </p:spPr>
        <p:txBody>
          <a:bodyPr wrap="square">
            <a:spAutoFit/>
          </a:bodyPr>
          <a:lstStyle/>
          <a:p>
            <a:pPr marL="342900" indent="-342900">
              <a:buFont typeface="Arial" panose="020B0604020202020204" pitchFamily="34" charset="0"/>
              <a:buChar char="•"/>
            </a:pPr>
            <a:r>
              <a:rPr lang="tr-TR" sz="2400" dirty="0">
                <a:solidFill>
                  <a:schemeClr val="bg1"/>
                </a:solidFill>
                <a:latin typeface="Calibri" panose="020F0502020204030204" pitchFamily="34" charset="0"/>
                <a:cs typeface="Calibri" panose="020F0502020204030204" pitchFamily="34" charset="0"/>
              </a:rPr>
              <a:t>Elektronik ortamda güvenli elektronik imza ile imzalanan belgelerde;</a:t>
            </a:r>
          </a:p>
          <a:p>
            <a:pPr lvl="0"/>
            <a:r>
              <a:rPr lang="tr-TR" sz="4000" b="1" dirty="0">
                <a:solidFill>
                  <a:srgbClr val="FFFFFF"/>
                </a:solidFill>
                <a:latin typeface="Calibri" panose="020F0502020204030204" pitchFamily="34" charset="0"/>
                <a:cs typeface="Calibri" panose="020F0502020204030204" pitchFamily="34" charset="0"/>
              </a:rPr>
              <a:t>“</a:t>
            </a:r>
            <a:r>
              <a:rPr lang="tr-TR" sz="2400" dirty="0">
                <a:solidFill>
                  <a:srgbClr val="C00000"/>
                </a:solidFill>
                <a:latin typeface="Calibri" panose="020F0502020204030204" pitchFamily="34" charset="0"/>
                <a:cs typeface="Calibri" panose="020F0502020204030204" pitchFamily="34" charset="0"/>
              </a:rPr>
              <a:t>Bu belge, güvenli elektronik imza ile imzalanmıştır.</a:t>
            </a:r>
            <a:r>
              <a:rPr lang="tr-TR" sz="4000" b="1" dirty="0">
                <a:solidFill>
                  <a:srgbClr val="FFFFFF"/>
                </a:solidFill>
                <a:latin typeface="Calibri" panose="020F0502020204030204" pitchFamily="34" charset="0"/>
                <a:cs typeface="Calibri" panose="020F0502020204030204" pitchFamily="34" charset="0"/>
              </a:rPr>
              <a:t>” </a:t>
            </a:r>
            <a:r>
              <a:rPr lang="tr-TR" sz="2400" dirty="0">
                <a:solidFill>
                  <a:srgbClr val="FFFFFF"/>
                </a:solidFill>
                <a:latin typeface="Calibri" panose="020F0502020204030204" pitchFamily="34" charset="0"/>
                <a:cs typeface="Calibri" panose="020F0502020204030204" pitchFamily="34" charset="0"/>
              </a:rPr>
              <a:t>ibaresi bulunmalıdır.</a:t>
            </a:r>
          </a:p>
          <a:p>
            <a:endParaRPr lang="tr-TR" sz="2400" i="1" dirty="0">
              <a:solidFill>
                <a:schemeClr val="bg1"/>
              </a:solidFill>
              <a:latin typeface="Calibri" panose="020F0502020204030204" pitchFamily="34" charset="0"/>
              <a:cs typeface="Calibri" panose="020F0502020204030204" pitchFamily="34" charset="0"/>
            </a:endParaRPr>
          </a:p>
        </p:txBody>
      </p:sp>
      <p:sp>
        <p:nvSpPr>
          <p:cNvPr id="11" name="Dikdörtgen 10"/>
          <p:cNvSpPr/>
          <p:nvPr/>
        </p:nvSpPr>
        <p:spPr>
          <a:xfrm>
            <a:off x="1712992" y="3116604"/>
            <a:ext cx="9448228" cy="830997"/>
          </a:xfrm>
          <a:prstGeom prst="rect">
            <a:avLst/>
          </a:prstGeom>
        </p:spPr>
        <p:txBody>
          <a:bodyPr wrap="square">
            <a:spAutoFit/>
          </a:bodyPr>
          <a:lstStyle/>
          <a:p>
            <a:pPr marL="342900" indent="-342900" algn="just">
              <a:buFont typeface="Arial" panose="020B0604020202020204" pitchFamily="34" charset="0"/>
              <a:buChar char="•"/>
            </a:pPr>
            <a:r>
              <a:rPr lang="tr-TR" sz="2400" dirty="0">
                <a:solidFill>
                  <a:srgbClr val="C00000"/>
                </a:solidFill>
                <a:latin typeface="Calibri" panose="020F0502020204030204" pitchFamily="34" charset="0"/>
                <a:cs typeface="Calibri" panose="020F0502020204030204" pitchFamily="34" charset="0"/>
              </a:rPr>
              <a:t>İç veya dış ayrımı yapılmaksızın </a:t>
            </a:r>
            <a:r>
              <a:rPr lang="tr-TR" sz="2400" dirty="0">
                <a:solidFill>
                  <a:schemeClr val="bg1"/>
                </a:solidFill>
                <a:latin typeface="Calibri" panose="020F0502020204030204" pitchFamily="34" charset="0"/>
                <a:cs typeface="Calibri" panose="020F0502020204030204" pitchFamily="34" charset="0"/>
              </a:rPr>
              <a:t>resmî yazışmaların tamamında belge doğrulama kodu ve belge doğrulama bilgilerini içeren </a:t>
            </a:r>
            <a:r>
              <a:rPr lang="tr-TR" sz="2400" dirty="0" err="1">
                <a:solidFill>
                  <a:schemeClr val="bg1"/>
                </a:solidFill>
                <a:latin typeface="Calibri" panose="020F0502020204030204" pitchFamily="34" charset="0"/>
                <a:cs typeface="Calibri" panose="020F0502020204030204" pitchFamily="34" charset="0"/>
              </a:rPr>
              <a:t>karekod</a:t>
            </a:r>
            <a:r>
              <a:rPr lang="tr-TR" sz="2400" dirty="0">
                <a:solidFill>
                  <a:schemeClr val="bg1"/>
                </a:solidFill>
                <a:latin typeface="Calibri" panose="020F0502020204030204" pitchFamily="34" charset="0"/>
                <a:cs typeface="Calibri" panose="020F0502020204030204" pitchFamily="34" charset="0"/>
              </a:rPr>
              <a:t> olmalıdır. </a:t>
            </a:r>
          </a:p>
        </p:txBody>
      </p:sp>
      <p:pic>
        <p:nvPicPr>
          <p:cNvPr id="137" name="Google Shape;378;p38"/>
          <p:cNvPicPr preferRelativeResize="0"/>
          <p:nvPr/>
        </p:nvPicPr>
        <p:blipFill>
          <a:blip r:embed="rId4">
            <a:alphaModFix/>
          </a:blip>
          <a:stretch>
            <a:fillRect/>
          </a:stretch>
        </p:blipFill>
        <p:spPr>
          <a:xfrm>
            <a:off x="9949070" y="4462670"/>
            <a:ext cx="1804573" cy="2271721"/>
          </a:xfrm>
          <a:prstGeom prst="rect">
            <a:avLst/>
          </a:prstGeom>
          <a:noFill/>
          <a:ln>
            <a:noFill/>
          </a:ln>
        </p:spPr>
      </p:pic>
      <p:pic>
        <p:nvPicPr>
          <p:cNvPr id="138" name="Google Shape;387;p38"/>
          <p:cNvPicPr preferRelativeResize="0"/>
          <p:nvPr/>
        </p:nvPicPr>
        <p:blipFill>
          <a:blip r:embed="rId5">
            <a:alphaModFix/>
          </a:blip>
          <a:stretch>
            <a:fillRect/>
          </a:stretch>
        </p:blipFill>
        <p:spPr>
          <a:xfrm>
            <a:off x="10736788" y="3840822"/>
            <a:ext cx="1232273" cy="1492812"/>
          </a:xfrm>
          <a:prstGeom prst="rect">
            <a:avLst/>
          </a:prstGeom>
          <a:noFill/>
          <a:ln>
            <a:noFill/>
          </a:ln>
        </p:spPr>
      </p:pic>
      <p:pic>
        <p:nvPicPr>
          <p:cNvPr id="8" name="Resim 7"/>
          <p:cNvPicPr>
            <a:picLocks noChangeAspect="1"/>
          </p:cNvPicPr>
          <p:nvPr/>
        </p:nvPicPr>
        <p:blipFill>
          <a:blip r:embed="rId6">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2393457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23: Belge Doğrulama Bilgileri</a:t>
            </a:r>
          </a:p>
        </p:txBody>
      </p:sp>
      <p:sp>
        <p:nvSpPr>
          <p:cNvPr id="48" name="Dikdörtgen 47">
            <a:extLst>
              <a:ext uri="{FF2B5EF4-FFF2-40B4-BE49-F238E27FC236}">
                <a16:creationId xmlns:a16="http://schemas.microsoft.com/office/drawing/2014/main" xmlns=""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7" name="Dikdörtgen 16"/>
          <p:cNvSpPr/>
          <p:nvPr/>
        </p:nvSpPr>
        <p:spPr>
          <a:xfrm>
            <a:off x="2714559" y="1389965"/>
            <a:ext cx="6917780" cy="404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2020;p33"/>
          <p:cNvGrpSpPr/>
          <p:nvPr/>
        </p:nvGrpSpPr>
        <p:grpSpPr>
          <a:xfrm>
            <a:off x="1780426" y="1150517"/>
            <a:ext cx="8720274" cy="4722560"/>
            <a:chOff x="1177450" y="241631"/>
            <a:chExt cx="6173152" cy="3616776"/>
          </a:xfrm>
          <a:solidFill>
            <a:schemeClr val="bg1">
              <a:lumMod val="85000"/>
            </a:schemeClr>
          </a:solidFill>
        </p:grpSpPr>
        <p:sp>
          <p:nvSpPr>
            <p:cNvPr id="19"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bg2">
                <a:lumMod val="60000"/>
                <a:lumOff val="40000"/>
              </a:schemeClr>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 name="Google Shape;2026;p33"/>
          <p:cNvGrpSpPr/>
          <p:nvPr/>
        </p:nvGrpSpPr>
        <p:grpSpPr>
          <a:xfrm>
            <a:off x="10631816" y="5001470"/>
            <a:ext cx="1102385" cy="1618935"/>
            <a:chOff x="6492887" y="4126007"/>
            <a:chExt cx="271993" cy="422295"/>
          </a:xfrm>
        </p:grpSpPr>
        <p:sp>
          <p:nvSpPr>
            <p:cNvPr id="24"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2048;p33"/>
            <p:cNvGrpSpPr/>
            <p:nvPr/>
          </p:nvGrpSpPr>
          <p:grpSpPr>
            <a:xfrm>
              <a:off x="6551528" y="4270928"/>
              <a:ext cx="147953" cy="112133"/>
              <a:chOff x="6621095" y="1452181"/>
              <a:chExt cx="330894" cy="250785"/>
            </a:xfrm>
          </p:grpSpPr>
          <p:sp>
            <p:nvSpPr>
              <p:cNvPr id="46"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52" name="Resim 51"/>
          <p:cNvPicPr>
            <a:picLocks noChangeAspect="1"/>
          </p:cNvPicPr>
          <p:nvPr/>
        </p:nvPicPr>
        <p:blipFill>
          <a:blip r:embed="rId4"/>
          <a:stretch>
            <a:fillRect/>
          </a:stretch>
        </p:blipFill>
        <p:spPr>
          <a:xfrm>
            <a:off x="2872583" y="2671202"/>
            <a:ext cx="6563848" cy="1278841"/>
          </a:xfrm>
          <a:prstGeom prst="rect">
            <a:avLst/>
          </a:prstGeom>
        </p:spPr>
      </p:pic>
      <p:sp>
        <p:nvSpPr>
          <p:cNvPr id="53" name="Dikdörtgen 52"/>
          <p:cNvSpPr/>
          <p:nvPr/>
        </p:nvSpPr>
        <p:spPr>
          <a:xfrm>
            <a:off x="2938665" y="2960953"/>
            <a:ext cx="3055952" cy="164039"/>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a:stCxn id="53" idx="1"/>
          </p:cNvCxnSpPr>
          <p:nvPr/>
        </p:nvCxnSpPr>
        <p:spPr>
          <a:xfrm flipH="1" flipV="1">
            <a:off x="2357251" y="2671885"/>
            <a:ext cx="581414" cy="371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Dikdörtgen 54"/>
          <p:cNvSpPr/>
          <p:nvPr/>
        </p:nvSpPr>
        <p:spPr>
          <a:xfrm>
            <a:off x="171813" y="2319275"/>
            <a:ext cx="2117035"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 Doğrulama Kodu</a:t>
            </a:r>
          </a:p>
        </p:txBody>
      </p:sp>
      <p:cxnSp>
        <p:nvCxnSpPr>
          <p:cNvPr id="57" name="Düz Ok Bağlayıcısı 56"/>
          <p:cNvCxnSpPr/>
          <p:nvPr/>
        </p:nvCxnSpPr>
        <p:spPr>
          <a:xfrm flipV="1">
            <a:off x="9276917" y="3042972"/>
            <a:ext cx="728993" cy="1860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0098984" y="2624533"/>
            <a:ext cx="1143639"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err="1">
                <a:solidFill>
                  <a:schemeClr val="accent1">
                    <a:lumMod val="50000"/>
                  </a:schemeClr>
                </a:solidFill>
              </a:rPr>
              <a:t>Karekod</a:t>
            </a:r>
            <a:endParaRPr lang="tr-TR" sz="1400" dirty="0">
              <a:solidFill>
                <a:schemeClr val="accent1">
                  <a:lumMod val="50000"/>
                </a:schemeClr>
              </a:solidFill>
            </a:endParaRPr>
          </a:p>
        </p:txBody>
      </p:sp>
      <p:cxnSp>
        <p:nvCxnSpPr>
          <p:cNvPr id="59" name="Düz Ok Bağlayıcısı 58"/>
          <p:cNvCxnSpPr/>
          <p:nvPr/>
        </p:nvCxnSpPr>
        <p:spPr>
          <a:xfrm flipV="1">
            <a:off x="7063804" y="951606"/>
            <a:ext cx="1962252" cy="183381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Dikdörtgen 59"/>
          <p:cNvSpPr/>
          <p:nvPr/>
        </p:nvSpPr>
        <p:spPr>
          <a:xfrm>
            <a:off x="9257250" y="398438"/>
            <a:ext cx="2810180"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Belgenin güvenli elektronik imza ile imzalandığını gösterir ibare.</a:t>
            </a:r>
          </a:p>
        </p:txBody>
      </p:sp>
      <p:sp>
        <p:nvSpPr>
          <p:cNvPr id="61" name="Dikdörtgen 60"/>
          <p:cNvSpPr/>
          <p:nvPr/>
        </p:nvSpPr>
        <p:spPr>
          <a:xfrm>
            <a:off x="399245" y="5873812"/>
            <a:ext cx="10232571" cy="867032"/>
          </a:xfrm>
          <a:prstGeom prst="rect">
            <a:avLst/>
          </a:prstGeom>
        </p:spPr>
        <p:txBody>
          <a:bodyPr wrap="square">
            <a:spAutoFit/>
          </a:bodyPr>
          <a:lstStyle/>
          <a:p>
            <a:pPr algn="just">
              <a:lnSpc>
                <a:spcPct val="150000"/>
              </a:lnSpc>
            </a:pPr>
            <a:r>
              <a:rPr lang="tr-TR" dirty="0">
                <a:solidFill>
                  <a:schemeClr val="accent1">
                    <a:lumMod val="75000"/>
                  </a:schemeClr>
                </a:solidFill>
                <a:latin typeface="Bahnschrift" panose="020B0502040204020203" pitchFamily="34" charset="0"/>
              </a:rPr>
              <a:t>Belge Doğrulama İşlemi,  </a:t>
            </a:r>
          </a:p>
          <a:p>
            <a:pPr algn="just">
              <a:lnSpc>
                <a:spcPct val="150000"/>
              </a:lnSpc>
            </a:pPr>
            <a:r>
              <a:rPr lang="tr-TR" b="1" dirty="0">
                <a:solidFill>
                  <a:schemeClr val="accent1">
                    <a:lumMod val="75000"/>
                  </a:schemeClr>
                </a:solidFill>
                <a:latin typeface="Bahnschrift" panose="020B0502040204020203" pitchFamily="34" charset="0"/>
              </a:rPr>
              <a:t>Dijital Türkiye (e-Devlet)</a:t>
            </a:r>
            <a:r>
              <a:rPr lang="tr-TR" dirty="0">
                <a:solidFill>
                  <a:schemeClr val="accent1">
                    <a:lumMod val="75000"/>
                  </a:schemeClr>
                </a:solidFill>
                <a:latin typeface="Bahnschrift" panose="020B0502040204020203" pitchFamily="34" charset="0"/>
              </a:rPr>
              <a:t> üzerinden </a:t>
            </a:r>
            <a:r>
              <a:rPr lang="tr-TR" b="1" dirty="0">
                <a:solidFill>
                  <a:schemeClr val="accent1">
                    <a:lumMod val="75000"/>
                  </a:schemeClr>
                </a:solidFill>
                <a:latin typeface="Bahnschrift" panose="020B0502040204020203" pitchFamily="34" charset="0"/>
              </a:rPr>
              <a:t>Doğrulama Kodu </a:t>
            </a:r>
            <a:r>
              <a:rPr lang="tr-TR" dirty="0">
                <a:solidFill>
                  <a:schemeClr val="accent1">
                    <a:lumMod val="75000"/>
                  </a:schemeClr>
                </a:solidFill>
                <a:latin typeface="Bahnschrift" panose="020B0502040204020203" pitchFamily="34" charset="0"/>
              </a:rPr>
              <a:t>veya </a:t>
            </a:r>
            <a:r>
              <a:rPr lang="tr-TR" b="1" dirty="0" err="1">
                <a:solidFill>
                  <a:schemeClr val="accent1">
                    <a:lumMod val="75000"/>
                  </a:schemeClr>
                </a:solidFill>
                <a:latin typeface="Bahnschrift" panose="020B0502040204020203" pitchFamily="34" charset="0"/>
              </a:rPr>
              <a:t>Karekod</a:t>
            </a:r>
            <a:r>
              <a:rPr lang="tr-TR" dirty="0">
                <a:solidFill>
                  <a:schemeClr val="accent1">
                    <a:lumMod val="75000"/>
                  </a:schemeClr>
                </a:solidFill>
                <a:latin typeface="Bahnschrift" panose="020B0502040204020203" pitchFamily="34" charset="0"/>
              </a:rPr>
              <a:t> kullanılarak yapılır.</a:t>
            </a:r>
          </a:p>
        </p:txBody>
      </p:sp>
      <p:sp>
        <p:nvSpPr>
          <p:cNvPr id="62" name="Metin kutusu 61"/>
          <p:cNvSpPr txBox="1"/>
          <p:nvPr/>
        </p:nvSpPr>
        <p:spPr>
          <a:xfrm>
            <a:off x="8119871" y="3247665"/>
            <a:ext cx="535459" cy="230832"/>
          </a:xfrm>
          <a:prstGeom prst="rect">
            <a:avLst/>
          </a:prstGeom>
          <a:solidFill>
            <a:schemeClr val="bg1"/>
          </a:solidFill>
        </p:spPr>
        <p:txBody>
          <a:bodyPr wrap="square" rtlCol="0">
            <a:spAutoFit/>
          </a:bodyPr>
          <a:lstStyle/>
          <a:p>
            <a:pPr algn="r"/>
            <a:r>
              <a:rPr lang="tr-TR" sz="900" dirty="0" smtClean="0">
                <a:latin typeface="Times New Roman" panose="02020603050405020304" pitchFamily="18"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56" name="Dikdörtgen 55"/>
          <p:cNvSpPr/>
          <p:nvPr/>
        </p:nvSpPr>
        <p:spPr>
          <a:xfrm>
            <a:off x="8608612" y="3133451"/>
            <a:ext cx="626165" cy="57142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13952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750"/>
                                        <p:tgtEl>
                                          <p:spTgt spid="53"/>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randombar(horizontal)">
                                      <p:cBhvr>
                                        <p:cTn id="24" dur="750"/>
                                        <p:tgtEl>
                                          <p:spTgt spid="56"/>
                                        </p:tgtEl>
                                      </p:cBhvr>
                                    </p:animEffect>
                                  </p:childTnLst>
                                </p:cTn>
                              </p:par>
                              <p:par>
                                <p:cTn id="25" presetID="14"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500"/>
                                        <p:tgtEl>
                                          <p:spTgt spid="57"/>
                                        </p:tgtEl>
                                      </p:cBhvr>
                                    </p:animEffect>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8" grpId="0" animBg="1"/>
      <p:bldP spid="60" grpId="0" animBg="1"/>
      <p:bldP spid="5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xmlns=""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24: İletişim Bilgileri</a:t>
            </a:r>
          </a:p>
        </p:txBody>
      </p:sp>
      <p:grpSp>
        <p:nvGrpSpPr>
          <p:cNvPr id="21" name="Group 130">
            <a:extLst>
              <a:ext uri="{FF2B5EF4-FFF2-40B4-BE49-F238E27FC236}">
                <a16:creationId xmlns:a16="http://schemas.microsoft.com/office/drawing/2014/main" xmlns="" id="{157F62E4-B4F7-4D09-A060-BC06526DF8DB}"/>
              </a:ext>
            </a:extLst>
          </p:cNvPr>
          <p:cNvGrpSpPr/>
          <p:nvPr/>
        </p:nvGrpSpPr>
        <p:grpSpPr>
          <a:xfrm flipH="1">
            <a:off x="10456352" y="4417078"/>
            <a:ext cx="1707670" cy="2313159"/>
            <a:chOff x="504255" y="2118035"/>
            <a:chExt cx="3316520" cy="4339835"/>
          </a:xfrm>
        </p:grpSpPr>
        <p:sp>
          <p:nvSpPr>
            <p:cNvPr id="22" name="Freeform: Shape 131">
              <a:extLst>
                <a:ext uri="{FF2B5EF4-FFF2-40B4-BE49-F238E27FC236}">
                  <a16:creationId xmlns:a16="http://schemas.microsoft.com/office/drawing/2014/main" xmlns="" id="{A9C317AD-4CB8-4364-A1A8-8156DE1E578D}"/>
                </a:ext>
              </a:extLst>
            </p:cNvPr>
            <p:cNvSpPr/>
            <p:nvPr/>
          </p:nvSpPr>
          <p:spPr>
            <a:xfrm>
              <a:off x="521514" y="3587117"/>
              <a:ext cx="3299261" cy="2855212"/>
            </a:xfrm>
            <a:custGeom>
              <a:avLst/>
              <a:gdLst>
                <a:gd name="connsiteX0" fmla="*/ 2601863 w 2608174"/>
                <a:gd name="connsiteY0" fmla="*/ 1488729 h 2257139"/>
                <a:gd name="connsiteX1" fmla="*/ 2598713 w 2608174"/>
                <a:gd name="connsiteY1" fmla="*/ 1465329 h 2257139"/>
                <a:gd name="connsiteX2" fmla="*/ 2501063 w 2608174"/>
                <a:gd name="connsiteY2" fmla="*/ 1155279 h 2257139"/>
                <a:gd name="connsiteX3" fmla="*/ 2437613 w 2608174"/>
                <a:gd name="connsiteY3" fmla="*/ 1049529 h 2257139"/>
                <a:gd name="connsiteX4" fmla="*/ 2371013 w 2608174"/>
                <a:gd name="connsiteY4" fmla="*/ 932079 h 2257139"/>
                <a:gd name="connsiteX5" fmla="*/ 2325113 w 2608174"/>
                <a:gd name="connsiteY5" fmla="*/ 877629 h 2257139"/>
                <a:gd name="connsiteX6" fmla="*/ 2275613 w 2608174"/>
                <a:gd name="connsiteY6" fmla="*/ 806979 h 2257139"/>
                <a:gd name="connsiteX7" fmla="*/ 2196863 w 2608174"/>
                <a:gd name="connsiteY7" fmla="*/ 670179 h 2257139"/>
                <a:gd name="connsiteX8" fmla="*/ 2145563 w 2608174"/>
                <a:gd name="connsiteY8" fmla="*/ 558129 h 2257139"/>
                <a:gd name="connsiteX9" fmla="*/ 2096963 w 2608174"/>
                <a:gd name="connsiteY9" fmla="*/ 433929 h 2257139"/>
                <a:gd name="connsiteX10" fmla="*/ 2057813 w 2608174"/>
                <a:gd name="connsiteY10" fmla="*/ 312879 h 2257139"/>
                <a:gd name="connsiteX11" fmla="*/ 2038463 w 2608174"/>
                <a:gd name="connsiteY11" fmla="*/ 218829 h 2257139"/>
                <a:gd name="connsiteX12" fmla="*/ 2011463 w 2608174"/>
                <a:gd name="connsiteY12" fmla="*/ 88779 h 2257139"/>
                <a:gd name="connsiteX13" fmla="*/ 1879613 w 2608174"/>
                <a:gd name="connsiteY13" fmla="*/ 2379 h 2257139"/>
                <a:gd name="connsiteX14" fmla="*/ 231263 w 2608174"/>
                <a:gd name="connsiteY14" fmla="*/ 361029 h 2257139"/>
                <a:gd name="connsiteX15" fmla="*/ 119213 w 2608174"/>
                <a:gd name="connsiteY15" fmla="*/ 447429 h 2257139"/>
                <a:gd name="connsiteX16" fmla="*/ 115613 w 2608174"/>
                <a:gd name="connsiteY16" fmla="*/ 443379 h 2257139"/>
                <a:gd name="connsiteX17" fmla="*/ 80513 w 2608174"/>
                <a:gd name="connsiteY17" fmla="*/ 651729 h 2257139"/>
                <a:gd name="connsiteX18" fmla="*/ 52613 w 2608174"/>
                <a:gd name="connsiteY18" fmla="*/ 802479 h 2257139"/>
                <a:gd name="connsiteX19" fmla="*/ 27863 w 2608174"/>
                <a:gd name="connsiteY19" fmla="*/ 1013979 h 2257139"/>
                <a:gd name="connsiteX20" fmla="*/ 22013 w 2608174"/>
                <a:gd name="connsiteY20" fmla="*/ 1264179 h 2257139"/>
                <a:gd name="connsiteX21" fmla="*/ 26063 w 2608174"/>
                <a:gd name="connsiteY21" fmla="*/ 1686279 h 2257139"/>
                <a:gd name="connsiteX22" fmla="*/ 16613 w 2608174"/>
                <a:gd name="connsiteY22" fmla="*/ 1805079 h 2257139"/>
                <a:gd name="connsiteX23" fmla="*/ 19313 w 2608174"/>
                <a:gd name="connsiteY23" fmla="*/ 1863579 h 2257139"/>
                <a:gd name="connsiteX24" fmla="*/ 33713 w 2608174"/>
                <a:gd name="connsiteY24" fmla="*/ 1911729 h 2257139"/>
                <a:gd name="connsiteX25" fmla="*/ 20663 w 2608174"/>
                <a:gd name="connsiteY25" fmla="*/ 1965279 h 2257139"/>
                <a:gd name="connsiteX26" fmla="*/ 3563 w 2608174"/>
                <a:gd name="connsiteY26" fmla="*/ 2116479 h 2257139"/>
                <a:gd name="connsiteX27" fmla="*/ 14363 w 2608174"/>
                <a:gd name="connsiteY27" fmla="*/ 2245179 h 2257139"/>
                <a:gd name="connsiteX28" fmla="*/ 131363 w 2608174"/>
                <a:gd name="connsiteY28" fmla="*/ 2241129 h 2257139"/>
                <a:gd name="connsiteX29" fmla="*/ 271313 w 2608174"/>
                <a:gd name="connsiteY29" fmla="*/ 2210079 h 2257139"/>
                <a:gd name="connsiteX30" fmla="*/ 707363 w 2608174"/>
                <a:gd name="connsiteY30" fmla="*/ 2111979 h 2257139"/>
                <a:gd name="connsiteX31" fmla="*/ 1808963 w 2608174"/>
                <a:gd name="connsiteY31" fmla="*/ 1852329 h 2257139"/>
                <a:gd name="connsiteX32" fmla="*/ 2550563 w 2608174"/>
                <a:gd name="connsiteY32" fmla="*/ 1684479 h 2257139"/>
                <a:gd name="connsiteX33" fmla="*/ 2582063 w 2608174"/>
                <a:gd name="connsiteY33" fmla="*/ 1662429 h 2257139"/>
                <a:gd name="connsiteX34" fmla="*/ 2594213 w 2608174"/>
                <a:gd name="connsiteY34" fmla="*/ 1648479 h 2257139"/>
                <a:gd name="connsiteX35" fmla="*/ 2601863 w 2608174"/>
                <a:gd name="connsiteY35" fmla="*/ 1488729 h 2257139"/>
                <a:gd name="connsiteX36" fmla="*/ 29663 w 2608174"/>
                <a:gd name="connsiteY36" fmla="*/ 1160229 h 2257139"/>
                <a:gd name="connsiteX37" fmla="*/ 29663 w 2608174"/>
                <a:gd name="connsiteY37" fmla="*/ 1160229 h 2257139"/>
                <a:gd name="connsiteX38" fmla="*/ 29663 w 2608174"/>
                <a:gd name="connsiteY38" fmla="*/ 1159779 h 2257139"/>
                <a:gd name="connsiteX39" fmla="*/ 29663 w 2608174"/>
                <a:gd name="connsiteY39" fmla="*/ 1160229 h 2257139"/>
                <a:gd name="connsiteX40" fmla="*/ 52613 w 2608174"/>
                <a:gd name="connsiteY40" fmla="*/ 2251029 h 2257139"/>
                <a:gd name="connsiteX41" fmla="*/ 52613 w 2608174"/>
                <a:gd name="connsiteY41" fmla="*/ 2251029 h 2257139"/>
                <a:gd name="connsiteX42" fmla="*/ 53063 w 2608174"/>
                <a:gd name="connsiteY42" fmla="*/ 2250129 h 2257139"/>
                <a:gd name="connsiteX43" fmla="*/ 54413 w 2608174"/>
                <a:gd name="connsiteY43" fmla="*/ 2251029 h 2257139"/>
                <a:gd name="connsiteX44" fmla="*/ 52613 w 2608174"/>
                <a:gd name="connsiteY44" fmla="*/ 2251029 h 2257139"/>
                <a:gd name="connsiteX45" fmla="*/ 52613 w 2608174"/>
                <a:gd name="connsiteY45" fmla="*/ 2251029 h 2257139"/>
                <a:gd name="connsiteX46" fmla="*/ 2029013 w 2608174"/>
                <a:gd name="connsiteY46" fmla="*/ 1417179 h 2257139"/>
                <a:gd name="connsiteX47" fmla="*/ 1971863 w 2608174"/>
                <a:gd name="connsiteY47" fmla="*/ 1433379 h 2257139"/>
                <a:gd name="connsiteX48" fmla="*/ 1966463 w 2608174"/>
                <a:gd name="connsiteY48" fmla="*/ 1435629 h 2257139"/>
                <a:gd name="connsiteX49" fmla="*/ 1938563 w 2608174"/>
                <a:gd name="connsiteY49" fmla="*/ 1414929 h 2257139"/>
                <a:gd name="connsiteX50" fmla="*/ 1929113 w 2608174"/>
                <a:gd name="connsiteY50" fmla="*/ 1358679 h 2257139"/>
                <a:gd name="connsiteX51" fmla="*/ 1925513 w 2608174"/>
                <a:gd name="connsiteY51" fmla="*/ 1284879 h 2257139"/>
                <a:gd name="connsiteX52" fmla="*/ 1927763 w 2608174"/>
                <a:gd name="connsiteY52" fmla="*/ 1247979 h 2257139"/>
                <a:gd name="connsiteX53" fmla="*/ 1939463 w 2608174"/>
                <a:gd name="connsiteY53" fmla="*/ 1223679 h 2257139"/>
                <a:gd name="connsiteX54" fmla="*/ 1952963 w 2608174"/>
                <a:gd name="connsiteY54" fmla="*/ 1219629 h 2257139"/>
                <a:gd name="connsiteX55" fmla="*/ 1958813 w 2608174"/>
                <a:gd name="connsiteY55" fmla="*/ 1225929 h 2257139"/>
                <a:gd name="connsiteX56" fmla="*/ 2033963 w 2608174"/>
                <a:gd name="connsiteY56" fmla="*/ 1384779 h 2257139"/>
                <a:gd name="connsiteX57" fmla="*/ 2034863 w 2608174"/>
                <a:gd name="connsiteY57" fmla="*/ 1387479 h 2257139"/>
                <a:gd name="connsiteX58" fmla="*/ 2029013 w 2608174"/>
                <a:gd name="connsiteY58" fmla="*/ 1417179 h 2257139"/>
                <a:gd name="connsiteX59" fmla="*/ 2208563 w 2608174"/>
                <a:gd name="connsiteY59" fmla="*/ 1761879 h 2257139"/>
                <a:gd name="connsiteX60" fmla="*/ 2208563 w 2608174"/>
                <a:gd name="connsiteY60" fmla="*/ 1761879 h 2257139"/>
                <a:gd name="connsiteX61" fmla="*/ 2208563 w 2608174"/>
                <a:gd name="connsiteY61" fmla="*/ 1761879 h 2257139"/>
                <a:gd name="connsiteX62" fmla="*/ 2208563 w 2608174"/>
                <a:gd name="connsiteY62" fmla="*/ 1761879 h 2257139"/>
                <a:gd name="connsiteX63" fmla="*/ 2379113 w 2608174"/>
                <a:gd name="connsiteY63" fmla="*/ 1726779 h 2257139"/>
                <a:gd name="connsiteX64" fmla="*/ 2379113 w 2608174"/>
                <a:gd name="connsiteY64" fmla="*/ 1726779 h 2257139"/>
                <a:gd name="connsiteX65" fmla="*/ 2379113 w 2608174"/>
                <a:gd name="connsiteY65" fmla="*/ 1726779 h 2257139"/>
                <a:gd name="connsiteX66" fmla="*/ 2379113 w 2608174"/>
                <a:gd name="connsiteY66" fmla="*/ 1726779 h 2257139"/>
                <a:gd name="connsiteX67" fmla="*/ 2379113 w 2608174"/>
                <a:gd name="connsiteY67" fmla="*/ 1726779 h 2257139"/>
                <a:gd name="connsiteX68" fmla="*/ 2590613 w 2608174"/>
                <a:gd name="connsiteY68" fmla="*/ 1444629 h 2257139"/>
                <a:gd name="connsiteX69" fmla="*/ 2590613 w 2608174"/>
                <a:gd name="connsiteY69" fmla="*/ 1443729 h 2257139"/>
                <a:gd name="connsiteX70" fmla="*/ 2591063 w 2608174"/>
                <a:gd name="connsiteY70" fmla="*/ 1443729 h 2257139"/>
                <a:gd name="connsiteX71" fmla="*/ 2590613 w 2608174"/>
                <a:gd name="connsiteY71" fmla="*/ 1444629 h 2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8174" h="2257139">
                  <a:moveTo>
                    <a:pt x="2601863" y="1488729"/>
                  </a:moveTo>
                  <a:cubicBezTo>
                    <a:pt x="2600963" y="1480629"/>
                    <a:pt x="2599613" y="1472979"/>
                    <a:pt x="2598713" y="1465329"/>
                  </a:cubicBezTo>
                  <a:cubicBezTo>
                    <a:pt x="2585213" y="1359129"/>
                    <a:pt x="2556413" y="1247979"/>
                    <a:pt x="2501063" y="1155279"/>
                  </a:cubicBezTo>
                  <a:cubicBezTo>
                    <a:pt x="2479913" y="1120179"/>
                    <a:pt x="2459213" y="1084629"/>
                    <a:pt x="2437613" y="1049529"/>
                  </a:cubicBezTo>
                  <a:cubicBezTo>
                    <a:pt x="2422763" y="1025229"/>
                    <a:pt x="2371463" y="940629"/>
                    <a:pt x="2371013" y="932079"/>
                  </a:cubicBezTo>
                  <a:cubicBezTo>
                    <a:pt x="2370563" y="923529"/>
                    <a:pt x="2337713" y="889329"/>
                    <a:pt x="2325113" y="877629"/>
                  </a:cubicBezTo>
                  <a:cubicBezTo>
                    <a:pt x="2304863" y="858729"/>
                    <a:pt x="2290013" y="829929"/>
                    <a:pt x="2275613" y="806979"/>
                  </a:cubicBezTo>
                  <a:cubicBezTo>
                    <a:pt x="2247713" y="762429"/>
                    <a:pt x="2222063" y="716079"/>
                    <a:pt x="2196863" y="670179"/>
                  </a:cubicBezTo>
                  <a:cubicBezTo>
                    <a:pt x="2177063" y="634179"/>
                    <a:pt x="2159963" y="596829"/>
                    <a:pt x="2145563" y="558129"/>
                  </a:cubicBezTo>
                  <a:cubicBezTo>
                    <a:pt x="2130263" y="518079"/>
                    <a:pt x="2107763" y="475329"/>
                    <a:pt x="2096963" y="433929"/>
                  </a:cubicBezTo>
                  <a:cubicBezTo>
                    <a:pt x="2086613" y="392529"/>
                    <a:pt x="2066813" y="354729"/>
                    <a:pt x="2057813" y="312879"/>
                  </a:cubicBezTo>
                  <a:cubicBezTo>
                    <a:pt x="2051063" y="281829"/>
                    <a:pt x="2044763" y="250329"/>
                    <a:pt x="2038463" y="218829"/>
                  </a:cubicBezTo>
                  <a:cubicBezTo>
                    <a:pt x="2029463" y="175629"/>
                    <a:pt x="2020463" y="131979"/>
                    <a:pt x="2011463" y="88779"/>
                  </a:cubicBezTo>
                  <a:cubicBezTo>
                    <a:pt x="1998863" y="28479"/>
                    <a:pt x="1939913" y="-10221"/>
                    <a:pt x="1879613" y="2379"/>
                  </a:cubicBezTo>
                  <a:cubicBezTo>
                    <a:pt x="1879613" y="2379"/>
                    <a:pt x="259163" y="351579"/>
                    <a:pt x="231263" y="361029"/>
                  </a:cubicBezTo>
                  <a:cubicBezTo>
                    <a:pt x="184913" y="376329"/>
                    <a:pt x="130463" y="393429"/>
                    <a:pt x="119213" y="447429"/>
                  </a:cubicBezTo>
                  <a:cubicBezTo>
                    <a:pt x="117413" y="446529"/>
                    <a:pt x="116063" y="445629"/>
                    <a:pt x="115613" y="443379"/>
                  </a:cubicBezTo>
                  <a:cubicBezTo>
                    <a:pt x="102113" y="512679"/>
                    <a:pt x="71513" y="581529"/>
                    <a:pt x="80513" y="651729"/>
                  </a:cubicBezTo>
                  <a:cubicBezTo>
                    <a:pt x="88163" y="711579"/>
                    <a:pt x="63413" y="752079"/>
                    <a:pt x="52613" y="802479"/>
                  </a:cubicBezTo>
                  <a:cubicBezTo>
                    <a:pt x="40463" y="872229"/>
                    <a:pt x="34613" y="943329"/>
                    <a:pt x="27863" y="1013979"/>
                  </a:cubicBezTo>
                  <a:cubicBezTo>
                    <a:pt x="19313" y="1102179"/>
                    <a:pt x="18413" y="1175529"/>
                    <a:pt x="22013" y="1264179"/>
                  </a:cubicBezTo>
                  <a:cubicBezTo>
                    <a:pt x="27863" y="1398279"/>
                    <a:pt x="-23437" y="1558929"/>
                    <a:pt x="26063" y="1686279"/>
                  </a:cubicBezTo>
                  <a:cubicBezTo>
                    <a:pt x="41813" y="1726779"/>
                    <a:pt x="23813" y="1765479"/>
                    <a:pt x="16613" y="1805079"/>
                  </a:cubicBezTo>
                  <a:cubicBezTo>
                    <a:pt x="13013" y="1824879"/>
                    <a:pt x="11663" y="1844679"/>
                    <a:pt x="19313" y="1863579"/>
                  </a:cubicBezTo>
                  <a:cubicBezTo>
                    <a:pt x="26513" y="1882029"/>
                    <a:pt x="35063" y="1891929"/>
                    <a:pt x="33713" y="1911729"/>
                  </a:cubicBezTo>
                  <a:cubicBezTo>
                    <a:pt x="32363" y="1930179"/>
                    <a:pt x="26063" y="1947729"/>
                    <a:pt x="20663" y="1965279"/>
                  </a:cubicBezTo>
                  <a:cubicBezTo>
                    <a:pt x="5813" y="2014329"/>
                    <a:pt x="4013" y="2065629"/>
                    <a:pt x="3563" y="2116479"/>
                  </a:cubicBezTo>
                  <a:cubicBezTo>
                    <a:pt x="3563" y="2148429"/>
                    <a:pt x="-9487" y="2220429"/>
                    <a:pt x="14363" y="2245179"/>
                  </a:cubicBezTo>
                  <a:cubicBezTo>
                    <a:pt x="38663" y="2270829"/>
                    <a:pt x="99413" y="2248329"/>
                    <a:pt x="131363" y="2241129"/>
                  </a:cubicBezTo>
                  <a:cubicBezTo>
                    <a:pt x="178163" y="2230779"/>
                    <a:pt x="224513" y="2220429"/>
                    <a:pt x="271313" y="2210079"/>
                  </a:cubicBezTo>
                  <a:cubicBezTo>
                    <a:pt x="416663" y="2177679"/>
                    <a:pt x="562013" y="2144829"/>
                    <a:pt x="707363" y="2111979"/>
                  </a:cubicBezTo>
                  <a:cubicBezTo>
                    <a:pt x="891413" y="2070579"/>
                    <a:pt x="1622663" y="1895079"/>
                    <a:pt x="1808963" y="1852329"/>
                  </a:cubicBezTo>
                  <a:cubicBezTo>
                    <a:pt x="1960613" y="1817679"/>
                    <a:pt x="2542913" y="1687179"/>
                    <a:pt x="2550563" y="1684479"/>
                  </a:cubicBezTo>
                  <a:cubicBezTo>
                    <a:pt x="2562713" y="1679979"/>
                    <a:pt x="2573963" y="1673679"/>
                    <a:pt x="2582063" y="1662429"/>
                  </a:cubicBezTo>
                  <a:cubicBezTo>
                    <a:pt x="2586113" y="1657929"/>
                    <a:pt x="2590163" y="1653429"/>
                    <a:pt x="2594213" y="1648479"/>
                  </a:cubicBezTo>
                  <a:cubicBezTo>
                    <a:pt x="2614463" y="1601229"/>
                    <a:pt x="2608613" y="1542279"/>
                    <a:pt x="2601863" y="1488729"/>
                  </a:cubicBezTo>
                  <a:close/>
                  <a:moveTo>
                    <a:pt x="29663" y="1160229"/>
                  </a:moveTo>
                  <a:cubicBezTo>
                    <a:pt x="29663" y="1160229"/>
                    <a:pt x="29663" y="1160229"/>
                    <a:pt x="29663" y="1160229"/>
                  </a:cubicBezTo>
                  <a:cubicBezTo>
                    <a:pt x="29213" y="1160229"/>
                    <a:pt x="29663" y="1159779"/>
                    <a:pt x="29663" y="1159779"/>
                  </a:cubicBezTo>
                  <a:cubicBezTo>
                    <a:pt x="29663" y="1159779"/>
                    <a:pt x="29663" y="1160229"/>
                    <a:pt x="29663" y="1160229"/>
                  </a:cubicBezTo>
                  <a:close/>
                  <a:moveTo>
                    <a:pt x="52613" y="2251029"/>
                  </a:moveTo>
                  <a:cubicBezTo>
                    <a:pt x="52613" y="2251029"/>
                    <a:pt x="52613" y="2251029"/>
                    <a:pt x="52613" y="2251029"/>
                  </a:cubicBezTo>
                  <a:lnTo>
                    <a:pt x="53063" y="2250129"/>
                  </a:lnTo>
                  <a:cubicBezTo>
                    <a:pt x="53513" y="2250579"/>
                    <a:pt x="53963" y="2250579"/>
                    <a:pt x="54413" y="2251029"/>
                  </a:cubicBezTo>
                  <a:cubicBezTo>
                    <a:pt x="53513" y="2251029"/>
                    <a:pt x="53063" y="2251029"/>
                    <a:pt x="52613" y="2251029"/>
                  </a:cubicBezTo>
                  <a:cubicBezTo>
                    <a:pt x="52613" y="2251029"/>
                    <a:pt x="52613" y="2251029"/>
                    <a:pt x="52613" y="2251029"/>
                  </a:cubicBezTo>
                  <a:close/>
                  <a:moveTo>
                    <a:pt x="2029013" y="1417179"/>
                  </a:moveTo>
                  <a:cubicBezTo>
                    <a:pt x="2010113" y="1422579"/>
                    <a:pt x="1990763" y="1427979"/>
                    <a:pt x="1971863" y="1433379"/>
                  </a:cubicBezTo>
                  <a:cubicBezTo>
                    <a:pt x="1970063" y="1433829"/>
                    <a:pt x="1968263" y="1434729"/>
                    <a:pt x="1966463" y="1435629"/>
                  </a:cubicBezTo>
                  <a:cubicBezTo>
                    <a:pt x="1946663" y="1448229"/>
                    <a:pt x="1942163" y="1430679"/>
                    <a:pt x="1938563" y="1414929"/>
                  </a:cubicBezTo>
                  <a:cubicBezTo>
                    <a:pt x="1934513" y="1396479"/>
                    <a:pt x="1931363" y="1377579"/>
                    <a:pt x="1929113" y="1358679"/>
                  </a:cubicBezTo>
                  <a:cubicBezTo>
                    <a:pt x="1926413" y="1333929"/>
                    <a:pt x="1925063" y="1309629"/>
                    <a:pt x="1925513" y="1284879"/>
                  </a:cubicBezTo>
                  <a:cubicBezTo>
                    <a:pt x="1925963" y="1273629"/>
                    <a:pt x="1924163" y="1258779"/>
                    <a:pt x="1927763" y="1247979"/>
                  </a:cubicBezTo>
                  <a:cubicBezTo>
                    <a:pt x="1930463" y="1239879"/>
                    <a:pt x="1935863" y="1231779"/>
                    <a:pt x="1939463" y="1223679"/>
                  </a:cubicBezTo>
                  <a:cubicBezTo>
                    <a:pt x="1942163" y="1216929"/>
                    <a:pt x="1946663" y="1215579"/>
                    <a:pt x="1952963" y="1219629"/>
                  </a:cubicBezTo>
                  <a:cubicBezTo>
                    <a:pt x="1955213" y="1220979"/>
                    <a:pt x="1957463" y="1223229"/>
                    <a:pt x="1958813" y="1225929"/>
                  </a:cubicBezTo>
                  <a:cubicBezTo>
                    <a:pt x="1987613" y="1277229"/>
                    <a:pt x="2019563" y="1327179"/>
                    <a:pt x="2033963" y="1384779"/>
                  </a:cubicBezTo>
                  <a:cubicBezTo>
                    <a:pt x="2034413" y="1385679"/>
                    <a:pt x="2034413" y="1386579"/>
                    <a:pt x="2034863" y="1387479"/>
                  </a:cubicBezTo>
                  <a:cubicBezTo>
                    <a:pt x="2039813" y="1398279"/>
                    <a:pt x="2049263" y="1409979"/>
                    <a:pt x="2029013" y="1417179"/>
                  </a:cubicBezTo>
                  <a:close/>
                  <a:moveTo>
                    <a:pt x="2208563" y="1761879"/>
                  </a:moveTo>
                  <a:cubicBezTo>
                    <a:pt x="2208563" y="1761879"/>
                    <a:pt x="2208563" y="1761879"/>
                    <a:pt x="2208563" y="1761879"/>
                  </a:cubicBezTo>
                  <a:cubicBezTo>
                    <a:pt x="2208563" y="1761879"/>
                    <a:pt x="2208563" y="1762329"/>
                    <a:pt x="2208563" y="1761879"/>
                  </a:cubicBezTo>
                  <a:cubicBezTo>
                    <a:pt x="2208563" y="1762329"/>
                    <a:pt x="2208563" y="1761879"/>
                    <a:pt x="2208563" y="1761879"/>
                  </a:cubicBezTo>
                  <a:close/>
                  <a:moveTo>
                    <a:pt x="2379113" y="1726779"/>
                  </a:moveTo>
                  <a:lnTo>
                    <a:pt x="2379113" y="1726779"/>
                  </a:lnTo>
                  <a:cubicBezTo>
                    <a:pt x="2379113" y="1726779"/>
                    <a:pt x="2379113" y="1726779"/>
                    <a:pt x="2379113" y="1726779"/>
                  </a:cubicBezTo>
                  <a:cubicBezTo>
                    <a:pt x="2379113" y="1726779"/>
                    <a:pt x="2379113" y="1726779"/>
                    <a:pt x="2379113" y="1726779"/>
                  </a:cubicBezTo>
                  <a:cubicBezTo>
                    <a:pt x="2379113" y="1726779"/>
                    <a:pt x="2379113" y="1726779"/>
                    <a:pt x="2379113" y="1726779"/>
                  </a:cubicBezTo>
                  <a:close/>
                  <a:moveTo>
                    <a:pt x="2590613" y="1444629"/>
                  </a:moveTo>
                  <a:cubicBezTo>
                    <a:pt x="2590613" y="1444179"/>
                    <a:pt x="2590613" y="1444179"/>
                    <a:pt x="2590613" y="1443729"/>
                  </a:cubicBezTo>
                  <a:cubicBezTo>
                    <a:pt x="2590613" y="1443729"/>
                    <a:pt x="2590613" y="1443729"/>
                    <a:pt x="2591063" y="1443729"/>
                  </a:cubicBezTo>
                  <a:cubicBezTo>
                    <a:pt x="2590613" y="1443729"/>
                    <a:pt x="2590613" y="1444179"/>
                    <a:pt x="2590613" y="1444629"/>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23" name="Freeform: Shape 132">
              <a:extLst>
                <a:ext uri="{FF2B5EF4-FFF2-40B4-BE49-F238E27FC236}">
                  <a16:creationId xmlns:a16="http://schemas.microsoft.com/office/drawing/2014/main" xmlns="" id="{506083A8-48D8-4313-AF1B-45CFB41BC31E}"/>
                </a:ext>
              </a:extLst>
            </p:cNvPr>
            <p:cNvSpPr/>
            <p:nvPr/>
          </p:nvSpPr>
          <p:spPr>
            <a:xfrm>
              <a:off x="504255" y="3979477"/>
              <a:ext cx="1440380" cy="2478393"/>
            </a:xfrm>
            <a:custGeom>
              <a:avLst/>
              <a:gdLst>
                <a:gd name="connsiteX0" fmla="*/ 1118358 w 1138668"/>
                <a:gd name="connsiteY0" fmla="*/ 1243355 h 1959251"/>
                <a:gd name="connsiteX1" fmla="*/ 1103508 w 1138668"/>
                <a:gd name="connsiteY1" fmla="*/ 992255 h 1959251"/>
                <a:gd name="connsiteX2" fmla="*/ 1085508 w 1138668"/>
                <a:gd name="connsiteY2" fmla="*/ 825755 h 1959251"/>
                <a:gd name="connsiteX3" fmla="*/ 1044108 w 1138668"/>
                <a:gd name="connsiteY3" fmla="*/ 532805 h 1959251"/>
                <a:gd name="connsiteX4" fmla="*/ 951858 w 1138668"/>
                <a:gd name="connsiteY4" fmla="*/ 166955 h 1959251"/>
                <a:gd name="connsiteX5" fmla="*/ 939708 w 1138668"/>
                <a:gd name="connsiteY5" fmla="*/ 151655 h 1959251"/>
                <a:gd name="connsiteX6" fmla="*/ 918108 w 1138668"/>
                <a:gd name="connsiteY6" fmla="*/ 190805 h 1959251"/>
                <a:gd name="connsiteX7" fmla="*/ 981108 w 1138668"/>
                <a:gd name="connsiteY7" fmla="*/ 556205 h 1959251"/>
                <a:gd name="connsiteX8" fmla="*/ 1010808 w 1138668"/>
                <a:gd name="connsiteY8" fmla="*/ 951305 h 1959251"/>
                <a:gd name="connsiteX9" fmla="*/ 977508 w 1138668"/>
                <a:gd name="connsiteY9" fmla="*/ 1159205 h 1959251"/>
                <a:gd name="connsiteX10" fmla="*/ 940608 w 1138668"/>
                <a:gd name="connsiteY10" fmla="*/ 1235705 h 1959251"/>
                <a:gd name="connsiteX11" fmla="*/ 907758 w 1138668"/>
                <a:gd name="connsiteY11" fmla="*/ 1254605 h 1959251"/>
                <a:gd name="connsiteX12" fmla="*/ 884808 w 1138668"/>
                <a:gd name="connsiteY12" fmla="*/ 1224005 h 1959251"/>
                <a:gd name="connsiteX13" fmla="*/ 874908 w 1138668"/>
                <a:gd name="connsiteY13" fmla="*/ 1155155 h 1959251"/>
                <a:gd name="connsiteX14" fmla="*/ 856458 w 1138668"/>
                <a:gd name="connsiteY14" fmla="*/ 1008455 h 1959251"/>
                <a:gd name="connsiteX15" fmla="*/ 820908 w 1138668"/>
                <a:gd name="connsiteY15" fmla="*/ 913055 h 1959251"/>
                <a:gd name="connsiteX16" fmla="*/ 681408 w 1138668"/>
                <a:gd name="connsiteY16" fmla="*/ 1120505 h 1959251"/>
                <a:gd name="connsiteX17" fmla="*/ 622908 w 1138668"/>
                <a:gd name="connsiteY17" fmla="*/ 1231205 h 1959251"/>
                <a:gd name="connsiteX18" fmla="*/ 571158 w 1138668"/>
                <a:gd name="connsiteY18" fmla="*/ 1261355 h 1959251"/>
                <a:gd name="connsiteX19" fmla="*/ 534708 w 1138668"/>
                <a:gd name="connsiteY19" fmla="*/ 1214105 h 1959251"/>
                <a:gd name="connsiteX20" fmla="*/ 513558 w 1138668"/>
                <a:gd name="connsiteY20" fmla="*/ 1099355 h 1959251"/>
                <a:gd name="connsiteX21" fmla="*/ 502758 w 1138668"/>
                <a:gd name="connsiteY21" fmla="*/ 1017005 h 1959251"/>
                <a:gd name="connsiteX22" fmla="*/ 459558 w 1138668"/>
                <a:gd name="connsiteY22" fmla="*/ 1000805 h 1959251"/>
                <a:gd name="connsiteX23" fmla="*/ 430758 w 1138668"/>
                <a:gd name="connsiteY23" fmla="*/ 1025555 h 1959251"/>
                <a:gd name="connsiteX24" fmla="*/ 307908 w 1138668"/>
                <a:gd name="connsiteY24" fmla="*/ 1210505 h 1959251"/>
                <a:gd name="connsiteX25" fmla="*/ 260658 w 1138668"/>
                <a:gd name="connsiteY25" fmla="*/ 1372955 h 1959251"/>
                <a:gd name="connsiteX26" fmla="*/ 296208 w 1138668"/>
                <a:gd name="connsiteY26" fmla="*/ 1399505 h 1959251"/>
                <a:gd name="connsiteX27" fmla="*/ 341208 w 1138668"/>
                <a:gd name="connsiteY27" fmla="*/ 1377005 h 1959251"/>
                <a:gd name="connsiteX28" fmla="*/ 455508 w 1138668"/>
                <a:gd name="connsiteY28" fmla="*/ 1294205 h 1959251"/>
                <a:gd name="connsiteX29" fmla="*/ 472158 w 1138668"/>
                <a:gd name="connsiteY29" fmla="*/ 1287455 h 1959251"/>
                <a:gd name="connsiteX30" fmla="*/ 473508 w 1138668"/>
                <a:gd name="connsiteY30" fmla="*/ 1306355 h 1959251"/>
                <a:gd name="connsiteX31" fmla="*/ 424908 w 1138668"/>
                <a:gd name="connsiteY31" fmla="*/ 1390055 h 1959251"/>
                <a:gd name="connsiteX32" fmla="*/ 342558 w 1138668"/>
                <a:gd name="connsiteY32" fmla="*/ 1448105 h 1959251"/>
                <a:gd name="connsiteX33" fmla="*/ 286308 w 1138668"/>
                <a:gd name="connsiteY33" fmla="*/ 1476005 h 1959251"/>
                <a:gd name="connsiteX34" fmla="*/ 178758 w 1138668"/>
                <a:gd name="connsiteY34" fmla="*/ 1515155 h 1959251"/>
                <a:gd name="connsiteX35" fmla="*/ 96408 w 1138668"/>
                <a:gd name="connsiteY35" fmla="*/ 1460255 h 1959251"/>
                <a:gd name="connsiteX36" fmla="*/ 105858 w 1138668"/>
                <a:gd name="connsiteY36" fmla="*/ 1336055 h 1959251"/>
                <a:gd name="connsiteX37" fmla="*/ 185058 w 1138668"/>
                <a:gd name="connsiteY37" fmla="*/ 1201505 h 1959251"/>
                <a:gd name="connsiteX38" fmla="*/ 330858 w 1138668"/>
                <a:gd name="connsiteY38" fmla="*/ 1075955 h 1959251"/>
                <a:gd name="connsiteX39" fmla="*/ 342108 w 1138668"/>
                <a:gd name="connsiteY39" fmla="*/ 1053455 h 1959251"/>
                <a:gd name="connsiteX40" fmla="*/ 320058 w 1138668"/>
                <a:gd name="connsiteY40" fmla="*/ 1040855 h 1959251"/>
                <a:gd name="connsiteX41" fmla="*/ 273258 w 1138668"/>
                <a:gd name="connsiteY41" fmla="*/ 1035455 h 1959251"/>
                <a:gd name="connsiteX42" fmla="*/ 166608 w 1138668"/>
                <a:gd name="connsiteY42" fmla="*/ 1011155 h 1959251"/>
                <a:gd name="connsiteX43" fmla="*/ 73458 w 1138668"/>
                <a:gd name="connsiteY43" fmla="*/ 872105 h 1959251"/>
                <a:gd name="connsiteX44" fmla="*/ 100458 w 1138668"/>
                <a:gd name="connsiteY44" fmla="*/ 897755 h 1959251"/>
                <a:gd name="connsiteX45" fmla="*/ 158508 w 1138668"/>
                <a:gd name="connsiteY45" fmla="*/ 966155 h 1959251"/>
                <a:gd name="connsiteX46" fmla="*/ 188208 w 1138668"/>
                <a:gd name="connsiteY46" fmla="*/ 985955 h 1959251"/>
                <a:gd name="connsiteX47" fmla="*/ 219708 w 1138668"/>
                <a:gd name="connsiteY47" fmla="*/ 960305 h 1959251"/>
                <a:gd name="connsiteX48" fmla="*/ 209358 w 1138668"/>
                <a:gd name="connsiteY48" fmla="*/ 933305 h 1959251"/>
                <a:gd name="connsiteX49" fmla="*/ 181458 w 1138668"/>
                <a:gd name="connsiteY49" fmla="*/ 884705 h 1959251"/>
                <a:gd name="connsiteX50" fmla="*/ 109008 w 1138668"/>
                <a:gd name="connsiteY50" fmla="*/ 653405 h 1959251"/>
                <a:gd name="connsiteX51" fmla="*/ 117108 w 1138668"/>
                <a:gd name="connsiteY51" fmla="*/ 427055 h 1959251"/>
                <a:gd name="connsiteX52" fmla="*/ 155808 w 1138668"/>
                <a:gd name="connsiteY52" fmla="*/ 238055 h 1959251"/>
                <a:gd name="connsiteX53" fmla="*/ 179208 w 1138668"/>
                <a:gd name="connsiteY53" fmla="*/ 205655 h 1959251"/>
                <a:gd name="connsiteX54" fmla="*/ 205308 w 1138668"/>
                <a:gd name="connsiteY54" fmla="*/ 235355 h 1959251"/>
                <a:gd name="connsiteX55" fmla="*/ 235008 w 1138668"/>
                <a:gd name="connsiteY55" fmla="*/ 341105 h 1959251"/>
                <a:gd name="connsiteX56" fmla="*/ 250308 w 1138668"/>
                <a:gd name="connsiteY56" fmla="*/ 369455 h 1959251"/>
                <a:gd name="connsiteX57" fmla="*/ 260658 w 1138668"/>
                <a:gd name="connsiteY57" fmla="*/ 312755 h 1959251"/>
                <a:gd name="connsiteX58" fmla="*/ 365958 w 1138668"/>
                <a:gd name="connsiteY58" fmla="*/ 120155 h 1959251"/>
                <a:gd name="connsiteX59" fmla="*/ 420408 w 1138668"/>
                <a:gd name="connsiteY59" fmla="*/ 80105 h 1959251"/>
                <a:gd name="connsiteX60" fmla="*/ 421758 w 1138668"/>
                <a:gd name="connsiteY60" fmla="*/ 75605 h 1959251"/>
                <a:gd name="connsiteX61" fmla="*/ 422208 w 1138668"/>
                <a:gd name="connsiteY61" fmla="*/ 73805 h 1959251"/>
                <a:gd name="connsiteX62" fmla="*/ 422208 w 1138668"/>
                <a:gd name="connsiteY62" fmla="*/ 29255 h 1959251"/>
                <a:gd name="connsiteX63" fmla="*/ 421758 w 1138668"/>
                <a:gd name="connsiteY63" fmla="*/ 25205 h 1959251"/>
                <a:gd name="connsiteX64" fmla="*/ 417258 w 1138668"/>
                <a:gd name="connsiteY64" fmla="*/ 3605 h 1959251"/>
                <a:gd name="connsiteX65" fmla="*/ 347058 w 1138668"/>
                <a:gd name="connsiteY65" fmla="*/ 15305 h 1959251"/>
                <a:gd name="connsiteX66" fmla="*/ 201708 w 1138668"/>
                <a:gd name="connsiteY66" fmla="*/ 55805 h 1959251"/>
                <a:gd name="connsiteX67" fmla="*/ 130158 w 1138668"/>
                <a:gd name="connsiteY67" fmla="*/ 103055 h 1959251"/>
                <a:gd name="connsiteX68" fmla="*/ 108558 w 1138668"/>
                <a:gd name="connsiteY68" fmla="*/ 183605 h 1959251"/>
                <a:gd name="connsiteX69" fmla="*/ 100908 w 1138668"/>
                <a:gd name="connsiteY69" fmla="*/ 213305 h 1959251"/>
                <a:gd name="connsiteX70" fmla="*/ 88308 w 1138668"/>
                <a:gd name="connsiteY70" fmla="*/ 294755 h 1959251"/>
                <a:gd name="connsiteX71" fmla="*/ 71658 w 1138668"/>
                <a:gd name="connsiteY71" fmla="*/ 383405 h 1959251"/>
                <a:gd name="connsiteX72" fmla="*/ 37008 w 1138668"/>
                <a:gd name="connsiteY72" fmla="*/ 676355 h 1959251"/>
                <a:gd name="connsiteX73" fmla="*/ 22608 w 1138668"/>
                <a:gd name="connsiteY73" fmla="*/ 825305 h 1959251"/>
                <a:gd name="connsiteX74" fmla="*/ 30258 w 1138668"/>
                <a:gd name="connsiteY74" fmla="*/ 972455 h 1959251"/>
                <a:gd name="connsiteX75" fmla="*/ 19908 w 1138668"/>
                <a:gd name="connsiteY75" fmla="*/ 1148855 h 1959251"/>
                <a:gd name="connsiteX76" fmla="*/ 15858 w 1138668"/>
                <a:gd name="connsiteY76" fmla="*/ 1309505 h 1959251"/>
                <a:gd name="connsiteX77" fmla="*/ 31158 w 1138668"/>
                <a:gd name="connsiteY77" fmla="*/ 1397255 h 1959251"/>
                <a:gd name="connsiteX78" fmla="*/ 19908 w 1138668"/>
                <a:gd name="connsiteY78" fmla="*/ 1490855 h 1959251"/>
                <a:gd name="connsiteX79" fmla="*/ 30258 w 1138668"/>
                <a:gd name="connsiteY79" fmla="*/ 1581755 h 1959251"/>
                <a:gd name="connsiteX80" fmla="*/ 15408 w 1138668"/>
                <a:gd name="connsiteY80" fmla="*/ 1667255 h 1959251"/>
                <a:gd name="connsiteX81" fmla="*/ 3708 w 1138668"/>
                <a:gd name="connsiteY81" fmla="*/ 1831055 h 1959251"/>
                <a:gd name="connsiteX82" fmla="*/ 8658 w 1138668"/>
                <a:gd name="connsiteY82" fmla="*/ 1935005 h 1959251"/>
                <a:gd name="connsiteX83" fmla="*/ 78408 w 1138668"/>
                <a:gd name="connsiteY83" fmla="*/ 1955255 h 1959251"/>
                <a:gd name="connsiteX84" fmla="*/ 222858 w 1138668"/>
                <a:gd name="connsiteY84" fmla="*/ 1897655 h 1959251"/>
                <a:gd name="connsiteX85" fmla="*/ 788058 w 1138668"/>
                <a:gd name="connsiteY85" fmla="*/ 1727555 h 1959251"/>
                <a:gd name="connsiteX86" fmla="*/ 1138608 w 1138668"/>
                <a:gd name="connsiteY86" fmla="*/ 1663655 h 1959251"/>
                <a:gd name="connsiteX87" fmla="*/ 1118358 w 1138668"/>
                <a:gd name="connsiteY87" fmla="*/ 1243355 h 195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38668" h="1959251">
                  <a:moveTo>
                    <a:pt x="1118358" y="1243355"/>
                  </a:moveTo>
                  <a:cubicBezTo>
                    <a:pt x="1119258" y="1159205"/>
                    <a:pt x="1108458" y="1075955"/>
                    <a:pt x="1103508" y="992255"/>
                  </a:cubicBezTo>
                  <a:cubicBezTo>
                    <a:pt x="1096758" y="936905"/>
                    <a:pt x="1090458" y="881555"/>
                    <a:pt x="1085508" y="825755"/>
                  </a:cubicBezTo>
                  <a:cubicBezTo>
                    <a:pt x="1080558" y="803255"/>
                    <a:pt x="1039608" y="545405"/>
                    <a:pt x="1044108" y="532805"/>
                  </a:cubicBezTo>
                  <a:cubicBezTo>
                    <a:pt x="1042308" y="499055"/>
                    <a:pt x="971658" y="230855"/>
                    <a:pt x="951858" y="166955"/>
                  </a:cubicBezTo>
                  <a:cubicBezTo>
                    <a:pt x="950058" y="160655"/>
                    <a:pt x="946458" y="154805"/>
                    <a:pt x="939708" y="151655"/>
                  </a:cubicBezTo>
                  <a:cubicBezTo>
                    <a:pt x="917658" y="156605"/>
                    <a:pt x="919458" y="174605"/>
                    <a:pt x="918108" y="190805"/>
                  </a:cubicBezTo>
                  <a:cubicBezTo>
                    <a:pt x="938808" y="312755"/>
                    <a:pt x="963558" y="433805"/>
                    <a:pt x="981108" y="556205"/>
                  </a:cubicBezTo>
                  <a:cubicBezTo>
                    <a:pt x="999558" y="687155"/>
                    <a:pt x="1019358" y="818105"/>
                    <a:pt x="1010808" y="951305"/>
                  </a:cubicBezTo>
                  <a:cubicBezTo>
                    <a:pt x="1006308" y="1021955"/>
                    <a:pt x="997758" y="1091255"/>
                    <a:pt x="977508" y="1159205"/>
                  </a:cubicBezTo>
                  <a:cubicBezTo>
                    <a:pt x="969408" y="1186655"/>
                    <a:pt x="958608" y="1212755"/>
                    <a:pt x="940608" y="1235705"/>
                  </a:cubicBezTo>
                  <a:cubicBezTo>
                    <a:pt x="932058" y="1246505"/>
                    <a:pt x="923058" y="1258205"/>
                    <a:pt x="907758" y="1254605"/>
                  </a:cubicBezTo>
                  <a:cubicBezTo>
                    <a:pt x="892908" y="1251455"/>
                    <a:pt x="887958" y="1237505"/>
                    <a:pt x="884808" y="1224005"/>
                  </a:cubicBezTo>
                  <a:cubicBezTo>
                    <a:pt x="879408" y="1201505"/>
                    <a:pt x="877158" y="1178555"/>
                    <a:pt x="874908" y="1155155"/>
                  </a:cubicBezTo>
                  <a:cubicBezTo>
                    <a:pt x="870858" y="1106105"/>
                    <a:pt x="868158" y="1056605"/>
                    <a:pt x="856458" y="1008455"/>
                  </a:cubicBezTo>
                  <a:cubicBezTo>
                    <a:pt x="848808" y="976955"/>
                    <a:pt x="837108" y="946805"/>
                    <a:pt x="820908" y="913055"/>
                  </a:cubicBezTo>
                  <a:cubicBezTo>
                    <a:pt x="809658" y="935555"/>
                    <a:pt x="684108" y="1112855"/>
                    <a:pt x="681408" y="1120505"/>
                  </a:cubicBezTo>
                  <a:cubicBezTo>
                    <a:pt x="667458" y="1160555"/>
                    <a:pt x="649908" y="1198355"/>
                    <a:pt x="622908" y="1231205"/>
                  </a:cubicBezTo>
                  <a:cubicBezTo>
                    <a:pt x="609408" y="1247405"/>
                    <a:pt x="594558" y="1264955"/>
                    <a:pt x="571158" y="1261355"/>
                  </a:cubicBezTo>
                  <a:cubicBezTo>
                    <a:pt x="546858" y="1257305"/>
                    <a:pt x="541008" y="1233905"/>
                    <a:pt x="534708" y="1214105"/>
                  </a:cubicBezTo>
                  <a:cubicBezTo>
                    <a:pt x="523008" y="1176755"/>
                    <a:pt x="517608" y="1138055"/>
                    <a:pt x="513558" y="1099355"/>
                  </a:cubicBezTo>
                  <a:cubicBezTo>
                    <a:pt x="510858" y="1071905"/>
                    <a:pt x="509508" y="1044005"/>
                    <a:pt x="502758" y="1017005"/>
                  </a:cubicBezTo>
                  <a:cubicBezTo>
                    <a:pt x="496458" y="991805"/>
                    <a:pt x="480708" y="985955"/>
                    <a:pt x="459558" y="1000805"/>
                  </a:cubicBezTo>
                  <a:cubicBezTo>
                    <a:pt x="449208" y="1008005"/>
                    <a:pt x="439308" y="1016105"/>
                    <a:pt x="430758" y="1025555"/>
                  </a:cubicBezTo>
                  <a:cubicBezTo>
                    <a:pt x="382158" y="1081805"/>
                    <a:pt x="340308" y="1143005"/>
                    <a:pt x="307908" y="1210505"/>
                  </a:cubicBezTo>
                  <a:cubicBezTo>
                    <a:pt x="303858" y="1219055"/>
                    <a:pt x="262008" y="1325705"/>
                    <a:pt x="260658" y="1372955"/>
                  </a:cubicBezTo>
                  <a:cubicBezTo>
                    <a:pt x="259758" y="1399505"/>
                    <a:pt x="271008" y="1407155"/>
                    <a:pt x="296208" y="1399505"/>
                  </a:cubicBezTo>
                  <a:cubicBezTo>
                    <a:pt x="312858" y="1394555"/>
                    <a:pt x="326358" y="1388705"/>
                    <a:pt x="341208" y="1377005"/>
                  </a:cubicBezTo>
                  <a:cubicBezTo>
                    <a:pt x="375858" y="1356755"/>
                    <a:pt x="430758" y="1309955"/>
                    <a:pt x="455508" y="1294205"/>
                  </a:cubicBezTo>
                  <a:cubicBezTo>
                    <a:pt x="460908" y="1291055"/>
                    <a:pt x="465408" y="1282055"/>
                    <a:pt x="472158" y="1287455"/>
                  </a:cubicBezTo>
                  <a:cubicBezTo>
                    <a:pt x="477558" y="1291505"/>
                    <a:pt x="475308" y="1300055"/>
                    <a:pt x="473508" y="1306355"/>
                  </a:cubicBezTo>
                  <a:cubicBezTo>
                    <a:pt x="464958" y="1338755"/>
                    <a:pt x="449658" y="1367105"/>
                    <a:pt x="424908" y="1390055"/>
                  </a:cubicBezTo>
                  <a:cubicBezTo>
                    <a:pt x="425808" y="1395005"/>
                    <a:pt x="354258" y="1442705"/>
                    <a:pt x="342558" y="1448105"/>
                  </a:cubicBezTo>
                  <a:cubicBezTo>
                    <a:pt x="323658" y="1456655"/>
                    <a:pt x="305658" y="1467905"/>
                    <a:pt x="286308" y="1476005"/>
                  </a:cubicBezTo>
                  <a:cubicBezTo>
                    <a:pt x="251208" y="1490405"/>
                    <a:pt x="216558" y="1507955"/>
                    <a:pt x="178758" y="1515155"/>
                  </a:cubicBezTo>
                  <a:cubicBezTo>
                    <a:pt x="131508" y="1524155"/>
                    <a:pt x="102258" y="1505255"/>
                    <a:pt x="96408" y="1460255"/>
                  </a:cubicBezTo>
                  <a:cubicBezTo>
                    <a:pt x="90558" y="1418405"/>
                    <a:pt x="93258" y="1376555"/>
                    <a:pt x="105858" y="1336055"/>
                  </a:cubicBezTo>
                  <a:cubicBezTo>
                    <a:pt x="121608" y="1285205"/>
                    <a:pt x="150408" y="1241555"/>
                    <a:pt x="185058" y="1201505"/>
                  </a:cubicBezTo>
                  <a:cubicBezTo>
                    <a:pt x="197208" y="1183505"/>
                    <a:pt x="294858" y="1102505"/>
                    <a:pt x="330858" y="1075955"/>
                  </a:cubicBezTo>
                  <a:cubicBezTo>
                    <a:pt x="337608" y="1070555"/>
                    <a:pt x="345258" y="1063355"/>
                    <a:pt x="342108" y="1053455"/>
                  </a:cubicBezTo>
                  <a:cubicBezTo>
                    <a:pt x="338958" y="1043555"/>
                    <a:pt x="329058" y="1041755"/>
                    <a:pt x="320058" y="1040855"/>
                  </a:cubicBezTo>
                  <a:cubicBezTo>
                    <a:pt x="304308" y="1039505"/>
                    <a:pt x="289008" y="1036805"/>
                    <a:pt x="273258" y="1035455"/>
                  </a:cubicBezTo>
                  <a:cubicBezTo>
                    <a:pt x="236808" y="1031855"/>
                    <a:pt x="200358" y="1027805"/>
                    <a:pt x="166608" y="1011155"/>
                  </a:cubicBezTo>
                  <a:cubicBezTo>
                    <a:pt x="110358" y="983255"/>
                    <a:pt x="87408" y="933305"/>
                    <a:pt x="73458" y="872105"/>
                  </a:cubicBezTo>
                  <a:cubicBezTo>
                    <a:pt x="88308" y="879305"/>
                    <a:pt x="93708" y="889205"/>
                    <a:pt x="100458" y="897755"/>
                  </a:cubicBezTo>
                  <a:cubicBezTo>
                    <a:pt x="118908" y="921605"/>
                    <a:pt x="136458" y="945455"/>
                    <a:pt x="158508" y="966155"/>
                  </a:cubicBezTo>
                  <a:cubicBezTo>
                    <a:pt x="167508" y="974255"/>
                    <a:pt x="176508" y="981905"/>
                    <a:pt x="188208" y="985955"/>
                  </a:cubicBezTo>
                  <a:cubicBezTo>
                    <a:pt x="208908" y="993155"/>
                    <a:pt x="222408" y="982355"/>
                    <a:pt x="219708" y="960305"/>
                  </a:cubicBezTo>
                  <a:cubicBezTo>
                    <a:pt x="218808" y="950405"/>
                    <a:pt x="214308" y="941405"/>
                    <a:pt x="209358" y="933305"/>
                  </a:cubicBezTo>
                  <a:cubicBezTo>
                    <a:pt x="200358" y="917105"/>
                    <a:pt x="191358" y="900455"/>
                    <a:pt x="181458" y="884705"/>
                  </a:cubicBezTo>
                  <a:cubicBezTo>
                    <a:pt x="136908" y="814055"/>
                    <a:pt x="112158" y="736205"/>
                    <a:pt x="109008" y="653405"/>
                  </a:cubicBezTo>
                  <a:cubicBezTo>
                    <a:pt x="106308" y="577805"/>
                    <a:pt x="105858" y="502205"/>
                    <a:pt x="117108" y="427055"/>
                  </a:cubicBezTo>
                  <a:cubicBezTo>
                    <a:pt x="126558" y="363155"/>
                    <a:pt x="135558" y="299255"/>
                    <a:pt x="155808" y="238055"/>
                  </a:cubicBezTo>
                  <a:cubicBezTo>
                    <a:pt x="160308" y="225005"/>
                    <a:pt x="163008" y="207005"/>
                    <a:pt x="179208" y="205655"/>
                  </a:cubicBezTo>
                  <a:cubicBezTo>
                    <a:pt x="196308" y="204305"/>
                    <a:pt x="199458" y="223205"/>
                    <a:pt x="205308" y="235355"/>
                  </a:cubicBezTo>
                  <a:cubicBezTo>
                    <a:pt x="220608" y="269105"/>
                    <a:pt x="226908" y="305555"/>
                    <a:pt x="235008" y="341105"/>
                  </a:cubicBezTo>
                  <a:cubicBezTo>
                    <a:pt x="237258" y="351005"/>
                    <a:pt x="236808" y="362255"/>
                    <a:pt x="250308" y="369455"/>
                  </a:cubicBezTo>
                  <a:cubicBezTo>
                    <a:pt x="258408" y="351005"/>
                    <a:pt x="258858" y="331655"/>
                    <a:pt x="260658" y="312755"/>
                  </a:cubicBezTo>
                  <a:cubicBezTo>
                    <a:pt x="268758" y="233555"/>
                    <a:pt x="299358" y="167405"/>
                    <a:pt x="365958" y="120155"/>
                  </a:cubicBezTo>
                  <a:cubicBezTo>
                    <a:pt x="384408" y="107105"/>
                    <a:pt x="403758" y="95405"/>
                    <a:pt x="420408" y="80105"/>
                  </a:cubicBezTo>
                  <a:cubicBezTo>
                    <a:pt x="420858" y="78755"/>
                    <a:pt x="421308" y="77405"/>
                    <a:pt x="421758" y="75605"/>
                  </a:cubicBezTo>
                  <a:cubicBezTo>
                    <a:pt x="421758" y="75155"/>
                    <a:pt x="422208" y="74255"/>
                    <a:pt x="422208" y="73805"/>
                  </a:cubicBezTo>
                  <a:cubicBezTo>
                    <a:pt x="422658" y="58955"/>
                    <a:pt x="422658" y="44105"/>
                    <a:pt x="422208" y="29255"/>
                  </a:cubicBezTo>
                  <a:cubicBezTo>
                    <a:pt x="422208" y="28355"/>
                    <a:pt x="421758" y="26555"/>
                    <a:pt x="421758" y="25205"/>
                  </a:cubicBezTo>
                  <a:cubicBezTo>
                    <a:pt x="420408" y="18005"/>
                    <a:pt x="422658" y="9905"/>
                    <a:pt x="417258" y="3605"/>
                  </a:cubicBezTo>
                  <a:cubicBezTo>
                    <a:pt x="407358" y="-8095"/>
                    <a:pt x="357858" y="12155"/>
                    <a:pt x="347058" y="15305"/>
                  </a:cubicBezTo>
                  <a:cubicBezTo>
                    <a:pt x="318258" y="23405"/>
                    <a:pt x="222408" y="49505"/>
                    <a:pt x="201708" y="55805"/>
                  </a:cubicBezTo>
                  <a:cubicBezTo>
                    <a:pt x="172908" y="64805"/>
                    <a:pt x="148608" y="76955"/>
                    <a:pt x="130158" y="103055"/>
                  </a:cubicBezTo>
                  <a:cubicBezTo>
                    <a:pt x="112158" y="128705"/>
                    <a:pt x="114858" y="154355"/>
                    <a:pt x="108558" y="183605"/>
                  </a:cubicBezTo>
                  <a:cubicBezTo>
                    <a:pt x="106308" y="193955"/>
                    <a:pt x="100908" y="214655"/>
                    <a:pt x="100908" y="213305"/>
                  </a:cubicBezTo>
                  <a:cubicBezTo>
                    <a:pt x="86508" y="220955"/>
                    <a:pt x="91908" y="277655"/>
                    <a:pt x="88308" y="294755"/>
                  </a:cubicBezTo>
                  <a:cubicBezTo>
                    <a:pt x="82008" y="324005"/>
                    <a:pt x="76608" y="353705"/>
                    <a:pt x="71658" y="383405"/>
                  </a:cubicBezTo>
                  <a:cubicBezTo>
                    <a:pt x="55908" y="480605"/>
                    <a:pt x="47358" y="578255"/>
                    <a:pt x="37008" y="676355"/>
                  </a:cubicBezTo>
                  <a:cubicBezTo>
                    <a:pt x="31608" y="725855"/>
                    <a:pt x="24858" y="775355"/>
                    <a:pt x="22608" y="825305"/>
                  </a:cubicBezTo>
                  <a:cubicBezTo>
                    <a:pt x="20808" y="868505"/>
                    <a:pt x="16308" y="931955"/>
                    <a:pt x="30258" y="972455"/>
                  </a:cubicBezTo>
                  <a:cubicBezTo>
                    <a:pt x="33408" y="1030505"/>
                    <a:pt x="23958" y="1090805"/>
                    <a:pt x="19908" y="1148855"/>
                  </a:cubicBezTo>
                  <a:cubicBezTo>
                    <a:pt x="15858" y="1202405"/>
                    <a:pt x="12708" y="1255505"/>
                    <a:pt x="15858" y="1309505"/>
                  </a:cubicBezTo>
                  <a:cubicBezTo>
                    <a:pt x="17658" y="1339205"/>
                    <a:pt x="26658" y="1367555"/>
                    <a:pt x="31158" y="1397255"/>
                  </a:cubicBezTo>
                  <a:cubicBezTo>
                    <a:pt x="36108" y="1429655"/>
                    <a:pt x="23508" y="1458905"/>
                    <a:pt x="19908" y="1490855"/>
                  </a:cubicBezTo>
                  <a:cubicBezTo>
                    <a:pt x="16758" y="1521905"/>
                    <a:pt x="27108" y="1551155"/>
                    <a:pt x="30258" y="1581755"/>
                  </a:cubicBezTo>
                  <a:cubicBezTo>
                    <a:pt x="33408" y="1612355"/>
                    <a:pt x="22158" y="1637555"/>
                    <a:pt x="15408" y="1667255"/>
                  </a:cubicBezTo>
                  <a:cubicBezTo>
                    <a:pt x="3258" y="1721255"/>
                    <a:pt x="5058" y="1776155"/>
                    <a:pt x="3708" y="1831055"/>
                  </a:cubicBezTo>
                  <a:cubicBezTo>
                    <a:pt x="2808" y="1864805"/>
                    <a:pt x="-6642" y="1903055"/>
                    <a:pt x="8658" y="1935005"/>
                  </a:cubicBezTo>
                  <a:cubicBezTo>
                    <a:pt x="23058" y="1964705"/>
                    <a:pt x="50058" y="1961105"/>
                    <a:pt x="78408" y="1955255"/>
                  </a:cubicBezTo>
                  <a:cubicBezTo>
                    <a:pt x="127908" y="1945355"/>
                    <a:pt x="179658" y="1923305"/>
                    <a:pt x="222858" y="1897655"/>
                  </a:cubicBezTo>
                  <a:lnTo>
                    <a:pt x="788058" y="1727555"/>
                  </a:lnTo>
                  <a:cubicBezTo>
                    <a:pt x="811908" y="1713605"/>
                    <a:pt x="1138158" y="1666355"/>
                    <a:pt x="1138608" y="1663655"/>
                  </a:cubicBezTo>
                  <a:cubicBezTo>
                    <a:pt x="1139958" y="1634405"/>
                    <a:pt x="1118358" y="1249205"/>
                    <a:pt x="1118358" y="1243355"/>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sp>
          <p:nvSpPr>
            <p:cNvPr id="24" name="Freeform: Shape 133">
              <a:extLst>
                <a:ext uri="{FF2B5EF4-FFF2-40B4-BE49-F238E27FC236}">
                  <a16:creationId xmlns:a16="http://schemas.microsoft.com/office/drawing/2014/main" xmlns="" id="{511B88CB-1A82-4930-9C8E-9C2CB6EEF507}"/>
                </a:ext>
              </a:extLst>
            </p:cNvPr>
            <p:cNvSpPr/>
            <p:nvPr/>
          </p:nvSpPr>
          <p:spPr>
            <a:xfrm>
              <a:off x="1690657" y="4053458"/>
              <a:ext cx="961462" cy="1823289"/>
            </a:xfrm>
            <a:custGeom>
              <a:avLst/>
              <a:gdLst>
                <a:gd name="connsiteX0" fmla="*/ 732618 w 760067"/>
                <a:gd name="connsiteY0" fmla="*/ 1033671 h 1441370"/>
                <a:gd name="connsiteX1" fmla="*/ 656568 w 760067"/>
                <a:gd name="connsiteY1" fmla="*/ 732171 h 1441370"/>
                <a:gd name="connsiteX2" fmla="*/ 622368 w 760067"/>
                <a:gd name="connsiteY2" fmla="*/ 561621 h 1441370"/>
                <a:gd name="connsiteX3" fmla="*/ 602118 w 760067"/>
                <a:gd name="connsiteY3" fmla="*/ 443271 h 1441370"/>
                <a:gd name="connsiteX4" fmla="*/ 456318 w 760067"/>
                <a:gd name="connsiteY4" fmla="*/ 178671 h 1441370"/>
                <a:gd name="connsiteX5" fmla="*/ 32868 w 760067"/>
                <a:gd name="connsiteY5" fmla="*/ 21 h 1441370"/>
                <a:gd name="connsiteX6" fmla="*/ 468 w 760067"/>
                <a:gd name="connsiteY6" fmla="*/ 102621 h 1441370"/>
                <a:gd name="connsiteX7" fmla="*/ 127818 w 760067"/>
                <a:gd name="connsiteY7" fmla="*/ 661521 h 1441370"/>
                <a:gd name="connsiteX8" fmla="*/ 161568 w 760067"/>
                <a:gd name="connsiteY8" fmla="*/ 934221 h 1441370"/>
                <a:gd name="connsiteX9" fmla="*/ 185868 w 760067"/>
                <a:gd name="connsiteY9" fmla="*/ 1279371 h 1441370"/>
                <a:gd name="connsiteX10" fmla="*/ 188568 w 760067"/>
                <a:gd name="connsiteY10" fmla="*/ 1381971 h 1441370"/>
                <a:gd name="connsiteX11" fmla="*/ 188568 w 760067"/>
                <a:gd name="connsiteY11" fmla="*/ 1441371 h 1441370"/>
                <a:gd name="connsiteX12" fmla="*/ 391068 w 760067"/>
                <a:gd name="connsiteY12" fmla="*/ 1393221 h 1441370"/>
                <a:gd name="connsiteX13" fmla="*/ 380268 w 760067"/>
                <a:gd name="connsiteY13" fmla="*/ 1318071 h 1441370"/>
                <a:gd name="connsiteX14" fmla="*/ 406818 w 760067"/>
                <a:gd name="connsiteY14" fmla="*/ 1295121 h 1441370"/>
                <a:gd name="connsiteX15" fmla="*/ 437868 w 760067"/>
                <a:gd name="connsiteY15" fmla="*/ 1285671 h 1441370"/>
                <a:gd name="connsiteX16" fmla="*/ 496818 w 760067"/>
                <a:gd name="connsiteY16" fmla="*/ 1264071 h 1441370"/>
                <a:gd name="connsiteX17" fmla="*/ 555768 w 760067"/>
                <a:gd name="connsiteY17" fmla="*/ 1246971 h 1441370"/>
                <a:gd name="connsiteX18" fmla="*/ 581418 w 760067"/>
                <a:gd name="connsiteY18" fmla="*/ 1240221 h 1441370"/>
                <a:gd name="connsiteX19" fmla="*/ 615168 w 760067"/>
                <a:gd name="connsiteY19" fmla="*/ 1228971 h 1441370"/>
                <a:gd name="connsiteX20" fmla="*/ 690768 w 760067"/>
                <a:gd name="connsiteY20" fmla="*/ 1202871 h 1441370"/>
                <a:gd name="connsiteX21" fmla="*/ 760068 w 760067"/>
                <a:gd name="connsiteY21" fmla="*/ 1180371 h 1441370"/>
                <a:gd name="connsiteX22" fmla="*/ 732618 w 760067"/>
                <a:gd name="connsiteY22" fmla="*/ 1033671 h 1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0067" h="1441370">
                  <a:moveTo>
                    <a:pt x="732618" y="1033671"/>
                  </a:moveTo>
                  <a:cubicBezTo>
                    <a:pt x="707418" y="932871"/>
                    <a:pt x="681768" y="832521"/>
                    <a:pt x="656568" y="732171"/>
                  </a:cubicBezTo>
                  <a:cubicBezTo>
                    <a:pt x="645318" y="675471"/>
                    <a:pt x="633618" y="618771"/>
                    <a:pt x="622368" y="561621"/>
                  </a:cubicBezTo>
                  <a:cubicBezTo>
                    <a:pt x="616968" y="521571"/>
                    <a:pt x="613368" y="481971"/>
                    <a:pt x="602118" y="443271"/>
                  </a:cubicBezTo>
                  <a:cubicBezTo>
                    <a:pt x="594018" y="414921"/>
                    <a:pt x="471168" y="206571"/>
                    <a:pt x="456318" y="178671"/>
                  </a:cubicBezTo>
                  <a:cubicBezTo>
                    <a:pt x="444618" y="176871"/>
                    <a:pt x="40968" y="-2229"/>
                    <a:pt x="32868" y="21"/>
                  </a:cubicBezTo>
                  <a:cubicBezTo>
                    <a:pt x="25218" y="20271"/>
                    <a:pt x="-4032" y="86871"/>
                    <a:pt x="468" y="102621"/>
                  </a:cubicBezTo>
                  <a:cubicBezTo>
                    <a:pt x="62568" y="282171"/>
                    <a:pt x="98568" y="473871"/>
                    <a:pt x="127818" y="661521"/>
                  </a:cubicBezTo>
                  <a:cubicBezTo>
                    <a:pt x="141768" y="751971"/>
                    <a:pt x="153018" y="842871"/>
                    <a:pt x="161568" y="934221"/>
                  </a:cubicBezTo>
                  <a:cubicBezTo>
                    <a:pt x="165618" y="979671"/>
                    <a:pt x="183618" y="1226271"/>
                    <a:pt x="185868" y="1279371"/>
                  </a:cubicBezTo>
                  <a:cubicBezTo>
                    <a:pt x="187218" y="1313571"/>
                    <a:pt x="187218" y="1347771"/>
                    <a:pt x="188568" y="1381971"/>
                  </a:cubicBezTo>
                  <a:cubicBezTo>
                    <a:pt x="189018" y="1393671"/>
                    <a:pt x="188118" y="1422021"/>
                    <a:pt x="188568" y="1441371"/>
                  </a:cubicBezTo>
                  <a:cubicBezTo>
                    <a:pt x="202518" y="1441371"/>
                    <a:pt x="370818" y="1402671"/>
                    <a:pt x="391068" y="1393221"/>
                  </a:cubicBezTo>
                  <a:cubicBezTo>
                    <a:pt x="391068" y="1389621"/>
                    <a:pt x="381168" y="1326621"/>
                    <a:pt x="380268" y="1318071"/>
                  </a:cubicBezTo>
                  <a:cubicBezTo>
                    <a:pt x="384318" y="1304571"/>
                    <a:pt x="394218" y="1297821"/>
                    <a:pt x="406818" y="1295121"/>
                  </a:cubicBezTo>
                  <a:cubicBezTo>
                    <a:pt x="418068" y="1292871"/>
                    <a:pt x="427968" y="1289721"/>
                    <a:pt x="437868" y="1285671"/>
                  </a:cubicBezTo>
                  <a:cubicBezTo>
                    <a:pt x="453618" y="1278921"/>
                    <a:pt x="480168" y="1269021"/>
                    <a:pt x="496818" y="1264071"/>
                  </a:cubicBezTo>
                  <a:lnTo>
                    <a:pt x="555768" y="1246971"/>
                  </a:lnTo>
                  <a:cubicBezTo>
                    <a:pt x="564318" y="1244721"/>
                    <a:pt x="572868" y="1242471"/>
                    <a:pt x="581418" y="1240221"/>
                  </a:cubicBezTo>
                  <a:cubicBezTo>
                    <a:pt x="594468" y="1237071"/>
                    <a:pt x="613818" y="1228971"/>
                    <a:pt x="615168" y="1228971"/>
                  </a:cubicBezTo>
                  <a:cubicBezTo>
                    <a:pt x="643968" y="1224021"/>
                    <a:pt x="662868" y="1208721"/>
                    <a:pt x="690768" y="1202871"/>
                  </a:cubicBezTo>
                  <a:cubicBezTo>
                    <a:pt x="712368" y="1197921"/>
                    <a:pt x="722268" y="1189821"/>
                    <a:pt x="760068" y="1180371"/>
                  </a:cubicBezTo>
                  <a:cubicBezTo>
                    <a:pt x="747018" y="1120071"/>
                    <a:pt x="742068" y="1065621"/>
                    <a:pt x="732618" y="1033671"/>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sp>
          <p:nvSpPr>
            <p:cNvPr id="25" name="Freeform: Shape 134">
              <a:extLst>
                <a:ext uri="{FF2B5EF4-FFF2-40B4-BE49-F238E27FC236}">
                  <a16:creationId xmlns:a16="http://schemas.microsoft.com/office/drawing/2014/main" xmlns="" id="{CA0AF82C-931D-4944-8662-4A0A7BD45AA3}"/>
                </a:ext>
              </a:extLst>
            </p:cNvPr>
            <p:cNvSpPr/>
            <p:nvPr/>
          </p:nvSpPr>
          <p:spPr>
            <a:xfrm>
              <a:off x="1916492" y="4385918"/>
              <a:ext cx="733919" cy="1491968"/>
            </a:xfrm>
            <a:custGeom>
              <a:avLst/>
              <a:gdLst>
                <a:gd name="connsiteX0" fmla="*/ 401987 w 580187"/>
                <a:gd name="connsiteY0" fmla="*/ 978300 h 1179450"/>
                <a:gd name="connsiteX1" fmla="*/ 376337 w 580187"/>
                <a:gd name="connsiteY1" fmla="*/ 985050 h 1179450"/>
                <a:gd name="connsiteX2" fmla="*/ 317387 w 580187"/>
                <a:gd name="connsiteY2" fmla="*/ 1002150 h 1179450"/>
                <a:gd name="connsiteX3" fmla="*/ 258437 w 580187"/>
                <a:gd name="connsiteY3" fmla="*/ 1023750 h 1179450"/>
                <a:gd name="connsiteX4" fmla="*/ 227387 w 580187"/>
                <a:gd name="connsiteY4" fmla="*/ 1033200 h 1179450"/>
                <a:gd name="connsiteX5" fmla="*/ 200837 w 580187"/>
                <a:gd name="connsiteY5" fmla="*/ 1056150 h 1179450"/>
                <a:gd name="connsiteX6" fmla="*/ 211637 w 580187"/>
                <a:gd name="connsiteY6" fmla="*/ 1131300 h 1179450"/>
                <a:gd name="connsiteX7" fmla="*/ 9137 w 580187"/>
                <a:gd name="connsiteY7" fmla="*/ 1179450 h 1179450"/>
                <a:gd name="connsiteX8" fmla="*/ 9137 w 580187"/>
                <a:gd name="connsiteY8" fmla="*/ 1120050 h 1179450"/>
                <a:gd name="connsiteX9" fmla="*/ 6437 w 580187"/>
                <a:gd name="connsiteY9" fmla="*/ 1017450 h 1179450"/>
                <a:gd name="connsiteX10" fmla="*/ 1037 w 580187"/>
                <a:gd name="connsiteY10" fmla="*/ 859050 h 1179450"/>
                <a:gd name="connsiteX11" fmla="*/ 18137 w 580187"/>
                <a:gd name="connsiteY11" fmla="*/ 840150 h 1179450"/>
                <a:gd name="connsiteX12" fmla="*/ 94187 w 580187"/>
                <a:gd name="connsiteY12" fmla="*/ 810000 h 1179450"/>
                <a:gd name="connsiteX13" fmla="*/ 165287 w 580187"/>
                <a:gd name="connsiteY13" fmla="*/ 814050 h 1179450"/>
                <a:gd name="connsiteX14" fmla="*/ 159437 w 580187"/>
                <a:gd name="connsiteY14" fmla="*/ 851850 h 1179450"/>
                <a:gd name="connsiteX15" fmla="*/ 103637 w 580187"/>
                <a:gd name="connsiteY15" fmla="*/ 927900 h 1179450"/>
                <a:gd name="connsiteX16" fmla="*/ 93737 w 580187"/>
                <a:gd name="connsiteY16" fmla="*/ 960300 h 1179450"/>
                <a:gd name="connsiteX17" fmla="*/ 145937 w 580187"/>
                <a:gd name="connsiteY17" fmla="*/ 974250 h 1179450"/>
                <a:gd name="connsiteX18" fmla="*/ 196337 w 580187"/>
                <a:gd name="connsiteY18" fmla="*/ 963000 h 1179450"/>
                <a:gd name="connsiteX19" fmla="*/ 227837 w 580187"/>
                <a:gd name="connsiteY19" fmla="*/ 871650 h 1179450"/>
                <a:gd name="connsiteX20" fmla="*/ 207587 w 580187"/>
                <a:gd name="connsiteY20" fmla="*/ 720900 h 1179450"/>
                <a:gd name="connsiteX21" fmla="*/ 250337 w 580187"/>
                <a:gd name="connsiteY21" fmla="*/ 686700 h 1179450"/>
                <a:gd name="connsiteX22" fmla="*/ 311087 w 580187"/>
                <a:gd name="connsiteY22" fmla="*/ 702450 h 1179450"/>
                <a:gd name="connsiteX23" fmla="*/ 333137 w 580187"/>
                <a:gd name="connsiteY23" fmla="*/ 759600 h 1179450"/>
                <a:gd name="connsiteX24" fmla="*/ 300287 w 580187"/>
                <a:gd name="connsiteY24" fmla="*/ 807750 h 1179450"/>
                <a:gd name="connsiteX25" fmla="*/ 316937 w 580187"/>
                <a:gd name="connsiteY25" fmla="*/ 837900 h 1179450"/>
                <a:gd name="connsiteX26" fmla="*/ 428987 w 580187"/>
                <a:gd name="connsiteY26" fmla="*/ 809550 h 1179450"/>
                <a:gd name="connsiteX27" fmla="*/ 476237 w 580187"/>
                <a:gd name="connsiteY27" fmla="*/ 727650 h 1179450"/>
                <a:gd name="connsiteX28" fmla="*/ 430337 w 580187"/>
                <a:gd name="connsiteY28" fmla="*/ 465750 h 1179450"/>
                <a:gd name="connsiteX29" fmla="*/ 385787 w 580187"/>
                <a:gd name="connsiteY29" fmla="*/ 454050 h 1179450"/>
                <a:gd name="connsiteX30" fmla="*/ 284537 w 580187"/>
                <a:gd name="connsiteY30" fmla="*/ 535950 h 1179450"/>
                <a:gd name="connsiteX31" fmla="*/ 247187 w 580187"/>
                <a:gd name="connsiteY31" fmla="*/ 548100 h 1179450"/>
                <a:gd name="connsiteX32" fmla="*/ 249887 w 580187"/>
                <a:gd name="connsiteY32" fmla="*/ 508950 h 1179450"/>
                <a:gd name="connsiteX33" fmla="*/ 323237 w 580187"/>
                <a:gd name="connsiteY33" fmla="*/ 335250 h 1179450"/>
                <a:gd name="connsiteX34" fmla="*/ 353387 w 580187"/>
                <a:gd name="connsiteY34" fmla="*/ 215550 h 1179450"/>
                <a:gd name="connsiteX35" fmla="*/ 303887 w 580187"/>
                <a:gd name="connsiteY35" fmla="*/ 107100 h 1179450"/>
                <a:gd name="connsiteX36" fmla="*/ 297137 w 580187"/>
                <a:gd name="connsiteY36" fmla="*/ 15300 h 1179450"/>
                <a:gd name="connsiteX37" fmla="*/ 318737 w 580187"/>
                <a:gd name="connsiteY37" fmla="*/ 0 h 1179450"/>
                <a:gd name="connsiteX38" fmla="*/ 422237 w 580187"/>
                <a:gd name="connsiteY38" fmla="*/ 180900 h 1179450"/>
                <a:gd name="connsiteX39" fmla="*/ 442487 w 580187"/>
                <a:gd name="connsiteY39" fmla="*/ 299250 h 1179450"/>
                <a:gd name="connsiteX40" fmla="*/ 476687 w 580187"/>
                <a:gd name="connsiteY40" fmla="*/ 469800 h 1179450"/>
                <a:gd name="connsiteX41" fmla="*/ 552737 w 580187"/>
                <a:gd name="connsiteY41" fmla="*/ 771300 h 1179450"/>
                <a:gd name="connsiteX42" fmla="*/ 580187 w 580187"/>
                <a:gd name="connsiteY42" fmla="*/ 918900 h 1179450"/>
                <a:gd name="connsiteX43" fmla="*/ 510887 w 580187"/>
                <a:gd name="connsiteY43" fmla="*/ 941400 h 1179450"/>
                <a:gd name="connsiteX44" fmla="*/ 435287 w 580187"/>
                <a:gd name="connsiteY44" fmla="*/ 967500 h 1179450"/>
                <a:gd name="connsiteX45" fmla="*/ 401987 w 580187"/>
                <a:gd name="connsiteY45" fmla="*/ 978300 h 11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0187" h="1179450">
                  <a:moveTo>
                    <a:pt x="401987" y="978300"/>
                  </a:moveTo>
                  <a:cubicBezTo>
                    <a:pt x="393437" y="980550"/>
                    <a:pt x="384887" y="982800"/>
                    <a:pt x="376337" y="985050"/>
                  </a:cubicBezTo>
                  <a:lnTo>
                    <a:pt x="317387" y="1002150"/>
                  </a:lnTo>
                  <a:cubicBezTo>
                    <a:pt x="300737" y="1007100"/>
                    <a:pt x="274187" y="1017000"/>
                    <a:pt x="258437" y="1023750"/>
                  </a:cubicBezTo>
                  <a:cubicBezTo>
                    <a:pt x="248537" y="1027800"/>
                    <a:pt x="238637" y="1030950"/>
                    <a:pt x="227387" y="1033200"/>
                  </a:cubicBezTo>
                  <a:cubicBezTo>
                    <a:pt x="214787" y="1035900"/>
                    <a:pt x="204887" y="1042650"/>
                    <a:pt x="200837" y="1056150"/>
                  </a:cubicBezTo>
                  <a:cubicBezTo>
                    <a:pt x="201737" y="1064250"/>
                    <a:pt x="211637" y="1127700"/>
                    <a:pt x="211637" y="1131300"/>
                  </a:cubicBezTo>
                  <a:cubicBezTo>
                    <a:pt x="191387" y="1140750"/>
                    <a:pt x="23087" y="1179450"/>
                    <a:pt x="9137" y="1179450"/>
                  </a:cubicBezTo>
                  <a:cubicBezTo>
                    <a:pt x="9137" y="1160100"/>
                    <a:pt x="9587" y="1131750"/>
                    <a:pt x="9137" y="1120050"/>
                  </a:cubicBezTo>
                  <a:cubicBezTo>
                    <a:pt x="7787" y="1085850"/>
                    <a:pt x="7787" y="1051650"/>
                    <a:pt x="6437" y="1017450"/>
                  </a:cubicBezTo>
                  <a:cubicBezTo>
                    <a:pt x="4187" y="964800"/>
                    <a:pt x="-2563" y="911700"/>
                    <a:pt x="1037" y="859050"/>
                  </a:cubicBezTo>
                  <a:cubicBezTo>
                    <a:pt x="2837" y="849150"/>
                    <a:pt x="10037" y="843750"/>
                    <a:pt x="18137" y="840150"/>
                  </a:cubicBezTo>
                  <a:cubicBezTo>
                    <a:pt x="42887" y="828450"/>
                    <a:pt x="68087" y="817200"/>
                    <a:pt x="94187" y="810000"/>
                  </a:cubicBezTo>
                  <a:cubicBezTo>
                    <a:pt x="112637" y="805050"/>
                    <a:pt x="152687" y="793350"/>
                    <a:pt x="165287" y="814050"/>
                  </a:cubicBezTo>
                  <a:cubicBezTo>
                    <a:pt x="173387" y="827550"/>
                    <a:pt x="166637" y="840150"/>
                    <a:pt x="159437" y="851850"/>
                  </a:cubicBezTo>
                  <a:cubicBezTo>
                    <a:pt x="143237" y="878850"/>
                    <a:pt x="121637" y="902250"/>
                    <a:pt x="103637" y="927900"/>
                  </a:cubicBezTo>
                  <a:cubicBezTo>
                    <a:pt x="96887" y="937350"/>
                    <a:pt x="86987" y="947700"/>
                    <a:pt x="93737" y="960300"/>
                  </a:cubicBezTo>
                  <a:cubicBezTo>
                    <a:pt x="102737" y="976500"/>
                    <a:pt x="130187" y="974700"/>
                    <a:pt x="145937" y="974250"/>
                  </a:cubicBezTo>
                  <a:cubicBezTo>
                    <a:pt x="163037" y="974250"/>
                    <a:pt x="181487" y="971550"/>
                    <a:pt x="196337" y="963000"/>
                  </a:cubicBezTo>
                  <a:cubicBezTo>
                    <a:pt x="229637" y="944550"/>
                    <a:pt x="230537" y="904950"/>
                    <a:pt x="227837" y="871650"/>
                  </a:cubicBezTo>
                  <a:cubicBezTo>
                    <a:pt x="223787" y="821250"/>
                    <a:pt x="211637" y="771300"/>
                    <a:pt x="207587" y="720900"/>
                  </a:cubicBezTo>
                  <a:cubicBezTo>
                    <a:pt x="203987" y="679050"/>
                    <a:pt x="211187" y="673200"/>
                    <a:pt x="250337" y="686700"/>
                  </a:cubicBezTo>
                  <a:cubicBezTo>
                    <a:pt x="270137" y="693450"/>
                    <a:pt x="291287" y="696150"/>
                    <a:pt x="311087" y="702450"/>
                  </a:cubicBezTo>
                  <a:cubicBezTo>
                    <a:pt x="344837" y="713700"/>
                    <a:pt x="350687" y="729450"/>
                    <a:pt x="333137" y="759600"/>
                  </a:cubicBezTo>
                  <a:cubicBezTo>
                    <a:pt x="323237" y="776250"/>
                    <a:pt x="309737" y="790650"/>
                    <a:pt x="300287" y="807750"/>
                  </a:cubicBezTo>
                  <a:cubicBezTo>
                    <a:pt x="289037" y="828000"/>
                    <a:pt x="293987" y="837900"/>
                    <a:pt x="316937" y="837900"/>
                  </a:cubicBezTo>
                  <a:cubicBezTo>
                    <a:pt x="356537" y="837900"/>
                    <a:pt x="394337" y="828900"/>
                    <a:pt x="428987" y="809550"/>
                  </a:cubicBezTo>
                  <a:cubicBezTo>
                    <a:pt x="460937" y="792000"/>
                    <a:pt x="474887" y="762750"/>
                    <a:pt x="476237" y="727650"/>
                  </a:cubicBezTo>
                  <a:cubicBezTo>
                    <a:pt x="480737" y="637200"/>
                    <a:pt x="459137" y="550800"/>
                    <a:pt x="430337" y="465750"/>
                  </a:cubicBezTo>
                  <a:cubicBezTo>
                    <a:pt x="421337" y="439650"/>
                    <a:pt x="407837" y="436950"/>
                    <a:pt x="385787" y="454050"/>
                  </a:cubicBezTo>
                  <a:cubicBezTo>
                    <a:pt x="351587" y="480600"/>
                    <a:pt x="319637" y="510300"/>
                    <a:pt x="284537" y="535950"/>
                  </a:cubicBezTo>
                  <a:cubicBezTo>
                    <a:pt x="273287" y="544050"/>
                    <a:pt x="260687" y="558450"/>
                    <a:pt x="247187" y="548100"/>
                  </a:cubicBezTo>
                  <a:cubicBezTo>
                    <a:pt x="233237" y="537300"/>
                    <a:pt x="244487" y="521550"/>
                    <a:pt x="249887" y="508950"/>
                  </a:cubicBezTo>
                  <a:cubicBezTo>
                    <a:pt x="274637" y="450900"/>
                    <a:pt x="300737" y="393750"/>
                    <a:pt x="323237" y="335250"/>
                  </a:cubicBezTo>
                  <a:cubicBezTo>
                    <a:pt x="338087" y="296550"/>
                    <a:pt x="349787" y="256950"/>
                    <a:pt x="353387" y="215550"/>
                  </a:cubicBezTo>
                  <a:cubicBezTo>
                    <a:pt x="356987" y="171000"/>
                    <a:pt x="344387" y="131400"/>
                    <a:pt x="303887" y="107100"/>
                  </a:cubicBezTo>
                  <a:cubicBezTo>
                    <a:pt x="248087" y="73800"/>
                    <a:pt x="261137" y="47700"/>
                    <a:pt x="297137" y="15300"/>
                  </a:cubicBezTo>
                  <a:cubicBezTo>
                    <a:pt x="303887" y="9450"/>
                    <a:pt x="309287" y="2250"/>
                    <a:pt x="318737" y="0"/>
                  </a:cubicBezTo>
                  <a:cubicBezTo>
                    <a:pt x="355637" y="67950"/>
                    <a:pt x="414137" y="151650"/>
                    <a:pt x="422237" y="180900"/>
                  </a:cubicBezTo>
                  <a:cubicBezTo>
                    <a:pt x="433037" y="219600"/>
                    <a:pt x="437087" y="259200"/>
                    <a:pt x="442487" y="299250"/>
                  </a:cubicBezTo>
                  <a:cubicBezTo>
                    <a:pt x="453737" y="355950"/>
                    <a:pt x="465437" y="412650"/>
                    <a:pt x="476687" y="469800"/>
                  </a:cubicBezTo>
                  <a:cubicBezTo>
                    <a:pt x="501887" y="570600"/>
                    <a:pt x="527537" y="670950"/>
                    <a:pt x="552737" y="771300"/>
                  </a:cubicBezTo>
                  <a:cubicBezTo>
                    <a:pt x="562187" y="803250"/>
                    <a:pt x="567137" y="857700"/>
                    <a:pt x="580187" y="918900"/>
                  </a:cubicBezTo>
                  <a:cubicBezTo>
                    <a:pt x="542837" y="928350"/>
                    <a:pt x="532487" y="936450"/>
                    <a:pt x="510887" y="941400"/>
                  </a:cubicBezTo>
                  <a:cubicBezTo>
                    <a:pt x="482987" y="947700"/>
                    <a:pt x="463637" y="962550"/>
                    <a:pt x="435287" y="967500"/>
                  </a:cubicBezTo>
                  <a:cubicBezTo>
                    <a:pt x="434387" y="967500"/>
                    <a:pt x="415037" y="975150"/>
                    <a:pt x="401987" y="978300"/>
                  </a:cubicBezTo>
                  <a:close/>
                </a:path>
              </a:pathLst>
            </a:custGeom>
            <a:solidFill>
              <a:srgbClr val="E5E5E5"/>
            </a:solidFill>
            <a:ln w="4491" cap="flat">
              <a:noFill/>
              <a:prstDash val="solid"/>
              <a:miter/>
            </a:ln>
          </p:spPr>
          <p:txBody>
            <a:bodyPr rtlCol="0" anchor="ctr"/>
            <a:lstStyle/>
            <a:p>
              <a:endParaRPr lang="en-US">
                <a:solidFill>
                  <a:prstClr val="black"/>
                </a:solidFill>
              </a:endParaRPr>
            </a:p>
          </p:txBody>
        </p:sp>
        <p:sp>
          <p:nvSpPr>
            <p:cNvPr id="26" name="Freeform: Shape 135">
              <a:extLst>
                <a:ext uri="{FF2B5EF4-FFF2-40B4-BE49-F238E27FC236}">
                  <a16:creationId xmlns:a16="http://schemas.microsoft.com/office/drawing/2014/main" xmlns="" id="{DAFB53AF-EB1D-471F-AEBC-64019E7A0453}"/>
                </a:ext>
              </a:extLst>
            </p:cNvPr>
            <p:cNvSpPr/>
            <p:nvPr/>
          </p:nvSpPr>
          <p:spPr>
            <a:xfrm>
              <a:off x="2442072" y="4615890"/>
              <a:ext cx="1342462" cy="946071"/>
            </a:xfrm>
            <a:custGeom>
              <a:avLst/>
              <a:gdLst>
                <a:gd name="connsiteX0" fmla="*/ 0 w 1061260"/>
                <a:gd name="connsiteY0" fmla="*/ 0 h 747900"/>
                <a:gd name="connsiteX1" fmla="*/ 544050 w 1061260"/>
                <a:gd name="connsiteY1" fmla="*/ 277200 h 747900"/>
                <a:gd name="connsiteX2" fmla="*/ 548550 w 1061260"/>
                <a:gd name="connsiteY2" fmla="*/ 278100 h 747900"/>
                <a:gd name="connsiteX3" fmla="*/ 731700 w 1061260"/>
                <a:gd name="connsiteY3" fmla="*/ 239850 h 747900"/>
                <a:gd name="connsiteX4" fmla="*/ 760500 w 1061260"/>
                <a:gd name="connsiteY4" fmla="*/ 239850 h 747900"/>
                <a:gd name="connsiteX5" fmla="*/ 747900 w 1061260"/>
                <a:gd name="connsiteY5" fmla="*/ 265950 h 747900"/>
                <a:gd name="connsiteX6" fmla="*/ 676800 w 1061260"/>
                <a:gd name="connsiteY6" fmla="*/ 324900 h 747900"/>
                <a:gd name="connsiteX7" fmla="*/ 652950 w 1061260"/>
                <a:gd name="connsiteY7" fmla="*/ 359550 h 747900"/>
                <a:gd name="connsiteX8" fmla="*/ 695250 w 1061260"/>
                <a:gd name="connsiteY8" fmla="*/ 370350 h 747900"/>
                <a:gd name="connsiteX9" fmla="*/ 823050 w 1061260"/>
                <a:gd name="connsiteY9" fmla="*/ 361800 h 747900"/>
                <a:gd name="connsiteX10" fmla="*/ 948600 w 1061260"/>
                <a:gd name="connsiteY10" fmla="*/ 400050 h 747900"/>
                <a:gd name="connsiteX11" fmla="*/ 972000 w 1061260"/>
                <a:gd name="connsiteY11" fmla="*/ 433350 h 747900"/>
                <a:gd name="connsiteX12" fmla="*/ 933750 w 1061260"/>
                <a:gd name="connsiteY12" fmla="*/ 433350 h 747900"/>
                <a:gd name="connsiteX13" fmla="*/ 779850 w 1061260"/>
                <a:gd name="connsiteY13" fmla="*/ 406350 h 747900"/>
                <a:gd name="connsiteX14" fmla="*/ 718200 w 1061260"/>
                <a:gd name="connsiteY14" fmla="*/ 426150 h 747900"/>
                <a:gd name="connsiteX15" fmla="*/ 793800 w 1061260"/>
                <a:gd name="connsiteY15" fmla="*/ 427500 h 747900"/>
                <a:gd name="connsiteX16" fmla="*/ 881100 w 1061260"/>
                <a:gd name="connsiteY16" fmla="*/ 429300 h 747900"/>
                <a:gd name="connsiteX17" fmla="*/ 905850 w 1061260"/>
                <a:gd name="connsiteY17" fmla="*/ 444150 h 747900"/>
                <a:gd name="connsiteX18" fmla="*/ 882000 w 1061260"/>
                <a:gd name="connsiteY18" fmla="*/ 459450 h 747900"/>
                <a:gd name="connsiteX19" fmla="*/ 760950 w 1061260"/>
                <a:gd name="connsiteY19" fmla="*/ 475200 h 747900"/>
                <a:gd name="connsiteX20" fmla="*/ 954000 w 1061260"/>
                <a:gd name="connsiteY20" fmla="*/ 556650 h 747900"/>
                <a:gd name="connsiteX21" fmla="*/ 1057050 w 1061260"/>
                <a:gd name="connsiteY21" fmla="*/ 663750 h 747900"/>
                <a:gd name="connsiteX22" fmla="*/ 1057950 w 1061260"/>
                <a:gd name="connsiteY22" fmla="*/ 691650 h 747900"/>
                <a:gd name="connsiteX23" fmla="*/ 1053900 w 1061260"/>
                <a:gd name="connsiteY23" fmla="*/ 747900 h 747900"/>
                <a:gd name="connsiteX24" fmla="*/ 992250 w 1061260"/>
                <a:gd name="connsiteY24" fmla="*/ 630450 h 747900"/>
                <a:gd name="connsiteX25" fmla="*/ 830250 w 1061260"/>
                <a:gd name="connsiteY25" fmla="*/ 516150 h 747900"/>
                <a:gd name="connsiteX26" fmla="*/ 744750 w 1061260"/>
                <a:gd name="connsiteY26" fmla="*/ 502200 h 747900"/>
                <a:gd name="connsiteX27" fmla="*/ 711450 w 1061260"/>
                <a:gd name="connsiteY27" fmla="*/ 536850 h 747900"/>
                <a:gd name="connsiteX28" fmla="*/ 682650 w 1061260"/>
                <a:gd name="connsiteY28" fmla="*/ 559800 h 747900"/>
                <a:gd name="connsiteX29" fmla="*/ 565200 w 1061260"/>
                <a:gd name="connsiteY29" fmla="*/ 587700 h 747900"/>
                <a:gd name="connsiteX30" fmla="*/ 522900 w 1061260"/>
                <a:gd name="connsiteY30" fmla="*/ 596250 h 747900"/>
                <a:gd name="connsiteX31" fmla="*/ 439650 w 1061260"/>
                <a:gd name="connsiteY31" fmla="*/ 402750 h 747900"/>
                <a:gd name="connsiteX32" fmla="*/ 426600 w 1061260"/>
                <a:gd name="connsiteY32" fmla="*/ 405000 h 747900"/>
                <a:gd name="connsiteX33" fmla="*/ 417600 w 1061260"/>
                <a:gd name="connsiteY33" fmla="*/ 420750 h 747900"/>
                <a:gd name="connsiteX34" fmla="*/ 415350 w 1061260"/>
                <a:gd name="connsiteY34" fmla="*/ 502650 h 747900"/>
                <a:gd name="connsiteX35" fmla="*/ 435600 w 1061260"/>
                <a:gd name="connsiteY35" fmla="*/ 628200 h 747900"/>
                <a:gd name="connsiteX36" fmla="*/ 166500 w 1061260"/>
                <a:gd name="connsiteY36" fmla="*/ 734850 h 747900"/>
                <a:gd name="connsiteX37" fmla="*/ 104400 w 1061260"/>
                <a:gd name="connsiteY37" fmla="*/ 468900 h 747900"/>
                <a:gd name="connsiteX38" fmla="*/ 0 w 1061260"/>
                <a:gd name="connsiteY38" fmla="*/ 0 h 7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260" h="747900">
                  <a:moveTo>
                    <a:pt x="0" y="0"/>
                  </a:moveTo>
                  <a:cubicBezTo>
                    <a:pt x="16200" y="11700"/>
                    <a:pt x="542700" y="278550"/>
                    <a:pt x="544050" y="277200"/>
                  </a:cubicBezTo>
                  <a:cubicBezTo>
                    <a:pt x="545850" y="276750"/>
                    <a:pt x="547200" y="276750"/>
                    <a:pt x="548550" y="278100"/>
                  </a:cubicBezTo>
                  <a:cubicBezTo>
                    <a:pt x="570600" y="278550"/>
                    <a:pt x="692550" y="253800"/>
                    <a:pt x="731700" y="239850"/>
                  </a:cubicBezTo>
                  <a:cubicBezTo>
                    <a:pt x="741150" y="236700"/>
                    <a:pt x="753750" y="228600"/>
                    <a:pt x="760500" y="239850"/>
                  </a:cubicBezTo>
                  <a:cubicBezTo>
                    <a:pt x="766800" y="250650"/>
                    <a:pt x="754650" y="258750"/>
                    <a:pt x="747900" y="265950"/>
                  </a:cubicBezTo>
                  <a:cubicBezTo>
                    <a:pt x="726300" y="288000"/>
                    <a:pt x="699750" y="303750"/>
                    <a:pt x="676800" y="324900"/>
                  </a:cubicBezTo>
                  <a:cubicBezTo>
                    <a:pt x="666450" y="334350"/>
                    <a:pt x="647100" y="343800"/>
                    <a:pt x="652950" y="359550"/>
                  </a:cubicBezTo>
                  <a:cubicBezTo>
                    <a:pt x="659250" y="377550"/>
                    <a:pt x="680400" y="371700"/>
                    <a:pt x="695250" y="370350"/>
                  </a:cubicBezTo>
                  <a:cubicBezTo>
                    <a:pt x="737550" y="366750"/>
                    <a:pt x="779850" y="359550"/>
                    <a:pt x="823050" y="361800"/>
                  </a:cubicBezTo>
                  <a:cubicBezTo>
                    <a:pt x="868500" y="364050"/>
                    <a:pt x="910350" y="376200"/>
                    <a:pt x="948600" y="400050"/>
                  </a:cubicBezTo>
                  <a:cubicBezTo>
                    <a:pt x="960750" y="407700"/>
                    <a:pt x="979650" y="418050"/>
                    <a:pt x="972000" y="433350"/>
                  </a:cubicBezTo>
                  <a:cubicBezTo>
                    <a:pt x="964350" y="449100"/>
                    <a:pt x="946350" y="437400"/>
                    <a:pt x="933750" y="433350"/>
                  </a:cubicBezTo>
                  <a:cubicBezTo>
                    <a:pt x="883800" y="416700"/>
                    <a:pt x="832950" y="403200"/>
                    <a:pt x="779850" y="406350"/>
                  </a:cubicBezTo>
                  <a:cubicBezTo>
                    <a:pt x="757800" y="407700"/>
                    <a:pt x="737100" y="411300"/>
                    <a:pt x="718200" y="426150"/>
                  </a:cubicBezTo>
                  <a:cubicBezTo>
                    <a:pt x="743400" y="430200"/>
                    <a:pt x="768600" y="431100"/>
                    <a:pt x="793800" y="427500"/>
                  </a:cubicBezTo>
                  <a:cubicBezTo>
                    <a:pt x="823050" y="423450"/>
                    <a:pt x="852300" y="423450"/>
                    <a:pt x="881100" y="429300"/>
                  </a:cubicBezTo>
                  <a:cubicBezTo>
                    <a:pt x="891000" y="431100"/>
                    <a:pt x="905400" y="431550"/>
                    <a:pt x="905850" y="444150"/>
                  </a:cubicBezTo>
                  <a:cubicBezTo>
                    <a:pt x="906300" y="457650"/>
                    <a:pt x="891900" y="457650"/>
                    <a:pt x="882000" y="459450"/>
                  </a:cubicBezTo>
                  <a:cubicBezTo>
                    <a:pt x="843300" y="467100"/>
                    <a:pt x="803700" y="468450"/>
                    <a:pt x="760950" y="475200"/>
                  </a:cubicBezTo>
                  <a:cubicBezTo>
                    <a:pt x="830700" y="495900"/>
                    <a:pt x="893700" y="522900"/>
                    <a:pt x="954000" y="556650"/>
                  </a:cubicBezTo>
                  <a:cubicBezTo>
                    <a:pt x="997650" y="580950"/>
                    <a:pt x="1042200" y="612900"/>
                    <a:pt x="1057050" y="663750"/>
                  </a:cubicBezTo>
                  <a:cubicBezTo>
                    <a:pt x="1057950" y="673200"/>
                    <a:pt x="1063350" y="682200"/>
                    <a:pt x="1057950" y="691650"/>
                  </a:cubicBezTo>
                  <a:cubicBezTo>
                    <a:pt x="1053900" y="709650"/>
                    <a:pt x="1070100" y="729000"/>
                    <a:pt x="1053900" y="747900"/>
                  </a:cubicBezTo>
                  <a:cubicBezTo>
                    <a:pt x="1034100" y="707400"/>
                    <a:pt x="1014750" y="668250"/>
                    <a:pt x="992250" y="630450"/>
                  </a:cubicBezTo>
                  <a:cubicBezTo>
                    <a:pt x="954900" y="567900"/>
                    <a:pt x="898200" y="534600"/>
                    <a:pt x="830250" y="516150"/>
                  </a:cubicBezTo>
                  <a:cubicBezTo>
                    <a:pt x="802350" y="508500"/>
                    <a:pt x="774450" y="500400"/>
                    <a:pt x="744750" y="502200"/>
                  </a:cubicBezTo>
                  <a:cubicBezTo>
                    <a:pt x="716400" y="504000"/>
                    <a:pt x="711900" y="508950"/>
                    <a:pt x="711450" y="536850"/>
                  </a:cubicBezTo>
                  <a:cubicBezTo>
                    <a:pt x="711000" y="555300"/>
                    <a:pt x="694800" y="557100"/>
                    <a:pt x="682650" y="559800"/>
                  </a:cubicBezTo>
                  <a:cubicBezTo>
                    <a:pt x="643500" y="568800"/>
                    <a:pt x="604350" y="576900"/>
                    <a:pt x="565200" y="587700"/>
                  </a:cubicBezTo>
                  <a:cubicBezTo>
                    <a:pt x="551250" y="591300"/>
                    <a:pt x="537750" y="598950"/>
                    <a:pt x="522900" y="596250"/>
                  </a:cubicBezTo>
                  <a:cubicBezTo>
                    <a:pt x="517950" y="585000"/>
                    <a:pt x="468450" y="454050"/>
                    <a:pt x="439650" y="402750"/>
                  </a:cubicBezTo>
                  <a:cubicBezTo>
                    <a:pt x="433800" y="395550"/>
                    <a:pt x="429300" y="394650"/>
                    <a:pt x="426600" y="405000"/>
                  </a:cubicBezTo>
                  <a:cubicBezTo>
                    <a:pt x="425250" y="411300"/>
                    <a:pt x="421650" y="416250"/>
                    <a:pt x="417600" y="420750"/>
                  </a:cubicBezTo>
                  <a:cubicBezTo>
                    <a:pt x="407700" y="447750"/>
                    <a:pt x="411750" y="475200"/>
                    <a:pt x="415350" y="502650"/>
                  </a:cubicBezTo>
                  <a:cubicBezTo>
                    <a:pt x="418500" y="516600"/>
                    <a:pt x="439200" y="622800"/>
                    <a:pt x="435600" y="628200"/>
                  </a:cubicBezTo>
                  <a:cubicBezTo>
                    <a:pt x="414000" y="644850"/>
                    <a:pt x="184950" y="728100"/>
                    <a:pt x="166500" y="734850"/>
                  </a:cubicBezTo>
                  <a:cubicBezTo>
                    <a:pt x="160200" y="705600"/>
                    <a:pt x="120600" y="541350"/>
                    <a:pt x="104400" y="468900"/>
                  </a:cubicBezTo>
                  <a:cubicBezTo>
                    <a:pt x="67500" y="314550"/>
                    <a:pt x="40500" y="153900"/>
                    <a:pt x="0" y="0"/>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grpSp>
          <p:nvGrpSpPr>
            <p:cNvPr id="27" name="Graphic 2">
              <a:extLst>
                <a:ext uri="{FF2B5EF4-FFF2-40B4-BE49-F238E27FC236}">
                  <a16:creationId xmlns:a16="http://schemas.microsoft.com/office/drawing/2014/main" xmlns="" id="{266A589A-1CC8-4BED-B1D5-3910126FE68B}"/>
                </a:ext>
              </a:extLst>
            </p:cNvPr>
            <p:cNvGrpSpPr/>
            <p:nvPr/>
          </p:nvGrpSpPr>
          <p:grpSpPr>
            <a:xfrm>
              <a:off x="810242" y="2118035"/>
              <a:ext cx="2579113" cy="3290531"/>
              <a:chOff x="554148" y="170374"/>
              <a:chExt cx="2038873" cy="2601273"/>
            </a:xfrm>
            <a:solidFill>
              <a:srgbClr val="BE7E56"/>
            </a:solidFill>
          </p:grpSpPr>
          <p:sp>
            <p:nvSpPr>
              <p:cNvPr id="42" name="Freeform: Shape 151">
                <a:extLst>
                  <a:ext uri="{FF2B5EF4-FFF2-40B4-BE49-F238E27FC236}">
                    <a16:creationId xmlns:a16="http://schemas.microsoft.com/office/drawing/2014/main" xmlns="" id="{3564963E-CE91-48E1-81F7-E5C24BC55E1B}"/>
                  </a:ext>
                </a:extLst>
              </p:cNvPr>
              <p:cNvSpPr/>
              <p:nvPr/>
            </p:nvSpPr>
            <p:spPr>
              <a:xfrm>
                <a:off x="554148" y="170374"/>
                <a:ext cx="2038873" cy="2601273"/>
              </a:xfrm>
              <a:custGeom>
                <a:avLst/>
                <a:gdLst>
                  <a:gd name="connsiteX0" fmla="*/ 2037914 w 2038873"/>
                  <a:gd name="connsiteY0" fmla="*/ 2055187 h 2601273"/>
                  <a:gd name="connsiteX1" fmla="*/ 1980765 w 2038873"/>
                  <a:gd name="connsiteY1" fmla="*/ 2055637 h 2601273"/>
                  <a:gd name="connsiteX2" fmla="*/ 1883114 w 2038873"/>
                  <a:gd name="connsiteY2" fmla="*/ 2121787 h 2601273"/>
                  <a:gd name="connsiteX3" fmla="*/ 1848465 w 2038873"/>
                  <a:gd name="connsiteY3" fmla="*/ 2125837 h 2601273"/>
                  <a:gd name="connsiteX4" fmla="*/ 1825965 w 2038873"/>
                  <a:gd name="connsiteY4" fmla="*/ 2101537 h 2601273"/>
                  <a:gd name="connsiteX5" fmla="*/ 1842614 w 2038873"/>
                  <a:gd name="connsiteY5" fmla="*/ 2077237 h 2601273"/>
                  <a:gd name="connsiteX6" fmla="*/ 1871414 w 2038873"/>
                  <a:gd name="connsiteY6" fmla="*/ 2066887 h 2601273"/>
                  <a:gd name="connsiteX7" fmla="*/ 1942515 w 2038873"/>
                  <a:gd name="connsiteY7" fmla="*/ 2013337 h 2601273"/>
                  <a:gd name="connsiteX8" fmla="*/ 1964114 w 2038873"/>
                  <a:gd name="connsiteY8" fmla="*/ 1931437 h 2601273"/>
                  <a:gd name="connsiteX9" fmla="*/ 1937565 w 2038873"/>
                  <a:gd name="connsiteY9" fmla="*/ 1947187 h 2601273"/>
                  <a:gd name="connsiteX10" fmla="*/ 1690965 w 2038873"/>
                  <a:gd name="connsiteY10" fmla="*/ 1797787 h 2601273"/>
                  <a:gd name="connsiteX11" fmla="*/ 1718864 w 2038873"/>
                  <a:gd name="connsiteY11" fmla="*/ 1669087 h 2601273"/>
                  <a:gd name="connsiteX12" fmla="*/ 1802114 w 2038873"/>
                  <a:gd name="connsiteY12" fmla="*/ 1569637 h 2601273"/>
                  <a:gd name="connsiteX13" fmla="*/ 1763864 w 2038873"/>
                  <a:gd name="connsiteY13" fmla="*/ 1367587 h 2601273"/>
                  <a:gd name="connsiteX14" fmla="*/ 1674315 w 2038873"/>
                  <a:gd name="connsiteY14" fmla="*/ 1292437 h 2601273"/>
                  <a:gd name="connsiteX15" fmla="*/ 1640565 w 2038873"/>
                  <a:gd name="connsiteY15" fmla="*/ 1246987 h 2601273"/>
                  <a:gd name="connsiteX16" fmla="*/ 1681965 w 2038873"/>
                  <a:gd name="connsiteY16" fmla="*/ 1212787 h 2601273"/>
                  <a:gd name="connsiteX17" fmla="*/ 1726065 w 2038873"/>
                  <a:gd name="connsiteY17" fmla="*/ 1141687 h 2601273"/>
                  <a:gd name="connsiteX18" fmla="*/ 1702664 w 2038873"/>
                  <a:gd name="connsiteY18" fmla="*/ 1018837 h 2601273"/>
                  <a:gd name="connsiteX19" fmla="*/ 1625715 w 2038873"/>
                  <a:gd name="connsiteY19" fmla="*/ 914887 h 2601273"/>
                  <a:gd name="connsiteX20" fmla="*/ 1587465 w 2038873"/>
                  <a:gd name="connsiteY20" fmla="*/ 794737 h 2601273"/>
                  <a:gd name="connsiteX21" fmla="*/ 1526265 w 2038873"/>
                  <a:gd name="connsiteY21" fmla="*/ 635887 h 2601273"/>
                  <a:gd name="connsiteX22" fmla="*/ 1431765 w 2038873"/>
                  <a:gd name="connsiteY22" fmla="*/ 488737 h 2601273"/>
                  <a:gd name="connsiteX23" fmla="*/ 1308015 w 2038873"/>
                  <a:gd name="connsiteY23" fmla="*/ 363187 h 2601273"/>
                  <a:gd name="connsiteX24" fmla="*/ 1096965 w 2038873"/>
                  <a:gd name="connsiteY24" fmla="*/ 86437 h 2601273"/>
                  <a:gd name="connsiteX25" fmla="*/ 778364 w 2038873"/>
                  <a:gd name="connsiteY25" fmla="*/ 1387 h 2601273"/>
                  <a:gd name="connsiteX26" fmla="*/ 789614 w 2038873"/>
                  <a:gd name="connsiteY26" fmla="*/ 1837 h 2601273"/>
                  <a:gd name="connsiteX27" fmla="*/ 678914 w 2038873"/>
                  <a:gd name="connsiteY27" fmla="*/ 25687 h 2601273"/>
                  <a:gd name="connsiteX28" fmla="*/ 566864 w 2038873"/>
                  <a:gd name="connsiteY28" fmla="*/ 30187 h 2601273"/>
                  <a:gd name="connsiteX29" fmla="*/ 497114 w 2038873"/>
                  <a:gd name="connsiteY29" fmla="*/ 87787 h 2601273"/>
                  <a:gd name="connsiteX30" fmla="*/ 417464 w 2038873"/>
                  <a:gd name="connsiteY30" fmla="*/ 194887 h 2601273"/>
                  <a:gd name="connsiteX31" fmla="*/ 331514 w 2038873"/>
                  <a:gd name="connsiteY31" fmla="*/ 328087 h 2601273"/>
                  <a:gd name="connsiteX32" fmla="*/ 214964 w 2038873"/>
                  <a:gd name="connsiteY32" fmla="*/ 622387 h 2601273"/>
                  <a:gd name="connsiteX33" fmla="*/ 234764 w 2038873"/>
                  <a:gd name="connsiteY33" fmla="*/ 942337 h 2601273"/>
                  <a:gd name="connsiteX34" fmla="*/ 250964 w 2038873"/>
                  <a:gd name="connsiteY34" fmla="*/ 1066537 h 2601273"/>
                  <a:gd name="connsiteX35" fmla="*/ 192464 w 2038873"/>
                  <a:gd name="connsiteY35" fmla="*/ 1266337 h 2601273"/>
                  <a:gd name="connsiteX36" fmla="*/ 189764 w 2038873"/>
                  <a:gd name="connsiteY36" fmla="*/ 1498987 h 2601273"/>
                  <a:gd name="connsiteX37" fmla="*/ 143864 w 2038873"/>
                  <a:gd name="connsiteY37" fmla="*/ 1606987 h 2601273"/>
                  <a:gd name="connsiteX38" fmla="*/ 67814 w 2038873"/>
                  <a:gd name="connsiteY38" fmla="*/ 1699237 h 2601273"/>
                  <a:gd name="connsiteX39" fmla="*/ 63314 w 2038873"/>
                  <a:gd name="connsiteY39" fmla="*/ 1933687 h 2601273"/>
                  <a:gd name="connsiteX40" fmla="*/ 14714 w 2038873"/>
                  <a:gd name="connsiteY40" fmla="*/ 2010187 h 2601273"/>
                  <a:gd name="connsiteX41" fmla="*/ 91214 w 2038873"/>
                  <a:gd name="connsiteY41" fmla="*/ 2329687 h 2601273"/>
                  <a:gd name="connsiteX42" fmla="*/ 77714 w 2038873"/>
                  <a:gd name="connsiteY42" fmla="*/ 2377837 h 2601273"/>
                  <a:gd name="connsiteX43" fmla="*/ 46214 w 2038873"/>
                  <a:gd name="connsiteY43" fmla="*/ 2423737 h 2601273"/>
                  <a:gd name="connsiteX44" fmla="*/ 116864 w 2038873"/>
                  <a:gd name="connsiteY44" fmla="*/ 2422387 h 2601273"/>
                  <a:gd name="connsiteX45" fmla="*/ 177164 w 2038873"/>
                  <a:gd name="connsiteY45" fmla="*/ 2358037 h 2601273"/>
                  <a:gd name="connsiteX46" fmla="*/ 183914 w 2038873"/>
                  <a:gd name="connsiteY46" fmla="*/ 2263987 h 2601273"/>
                  <a:gd name="connsiteX47" fmla="*/ 166364 w 2038873"/>
                  <a:gd name="connsiteY47" fmla="*/ 2087137 h 2601273"/>
                  <a:gd name="connsiteX48" fmla="*/ 241964 w 2038873"/>
                  <a:gd name="connsiteY48" fmla="*/ 2082637 h 2601273"/>
                  <a:gd name="connsiteX49" fmla="*/ 286964 w 2038873"/>
                  <a:gd name="connsiteY49" fmla="*/ 2149687 h 2601273"/>
                  <a:gd name="connsiteX50" fmla="*/ 406214 w 2038873"/>
                  <a:gd name="connsiteY50" fmla="*/ 2377387 h 2601273"/>
                  <a:gd name="connsiteX51" fmla="*/ 408014 w 2038873"/>
                  <a:gd name="connsiteY51" fmla="*/ 2499787 h 2601273"/>
                  <a:gd name="connsiteX52" fmla="*/ 378764 w 2038873"/>
                  <a:gd name="connsiteY52" fmla="*/ 2558737 h 2601273"/>
                  <a:gd name="connsiteX53" fmla="*/ 377864 w 2038873"/>
                  <a:gd name="connsiteY53" fmla="*/ 2601037 h 2601273"/>
                  <a:gd name="connsiteX54" fmla="*/ 397664 w 2038873"/>
                  <a:gd name="connsiteY54" fmla="*/ 2597887 h 2601273"/>
                  <a:gd name="connsiteX55" fmla="*/ 522314 w 2038873"/>
                  <a:gd name="connsiteY55" fmla="*/ 2533087 h 2601273"/>
                  <a:gd name="connsiteX56" fmla="*/ 535364 w 2038873"/>
                  <a:gd name="connsiteY56" fmla="*/ 2264887 h 2601273"/>
                  <a:gd name="connsiteX57" fmla="*/ 478664 w 2038873"/>
                  <a:gd name="connsiteY57" fmla="*/ 2108287 h 2601273"/>
                  <a:gd name="connsiteX58" fmla="*/ 516014 w 2038873"/>
                  <a:gd name="connsiteY58" fmla="*/ 2028187 h 2601273"/>
                  <a:gd name="connsiteX59" fmla="*/ 575864 w 2038873"/>
                  <a:gd name="connsiteY59" fmla="*/ 2098837 h 2601273"/>
                  <a:gd name="connsiteX60" fmla="*/ 668564 w 2038873"/>
                  <a:gd name="connsiteY60" fmla="*/ 2166337 h 2601273"/>
                  <a:gd name="connsiteX61" fmla="*/ 720764 w 2038873"/>
                  <a:gd name="connsiteY61" fmla="*/ 2190187 h 2601273"/>
                  <a:gd name="connsiteX62" fmla="*/ 727064 w 2038873"/>
                  <a:gd name="connsiteY62" fmla="*/ 2173087 h 2601273"/>
                  <a:gd name="connsiteX63" fmla="*/ 652814 w 2038873"/>
                  <a:gd name="connsiteY63" fmla="*/ 2060137 h 2601273"/>
                  <a:gd name="connsiteX64" fmla="*/ 615014 w 2038873"/>
                  <a:gd name="connsiteY64" fmla="*/ 1882387 h 2601273"/>
                  <a:gd name="connsiteX65" fmla="*/ 655964 w 2038873"/>
                  <a:gd name="connsiteY65" fmla="*/ 1695187 h 2601273"/>
                  <a:gd name="connsiteX66" fmla="*/ 704564 w 2038873"/>
                  <a:gd name="connsiteY66" fmla="*/ 1610587 h 2601273"/>
                  <a:gd name="connsiteX67" fmla="*/ 731564 w 2038873"/>
                  <a:gd name="connsiteY67" fmla="*/ 1528237 h 2601273"/>
                  <a:gd name="connsiteX68" fmla="*/ 1146465 w 2038873"/>
                  <a:gd name="connsiteY68" fmla="*/ 1707787 h 2601273"/>
                  <a:gd name="connsiteX69" fmla="*/ 1217565 w 2038873"/>
                  <a:gd name="connsiteY69" fmla="*/ 1829737 h 2601273"/>
                  <a:gd name="connsiteX70" fmla="*/ 1298565 w 2038873"/>
                  <a:gd name="connsiteY70" fmla="*/ 1988587 h 2601273"/>
                  <a:gd name="connsiteX71" fmla="*/ 1486664 w 2038873"/>
                  <a:gd name="connsiteY71" fmla="*/ 2448937 h 2601273"/>
                  <a:gd name="connsiteX72" fmla="*/ 1489364 w 2038873"/>
                  <a:gd name="connsiteY72" fmla="*/ 2553787 h 2601273"/>
                  <a:gd name="connsiteX73" fmla="*/ 1581614 w 2038873"/>
                  <a:gd name="connsiteY73" fmla="*/ 2449387 h 2601273"/>
                  <a:gd name="connsiteX74" fmla="*/ 1516815 w 2038873"/>
                  <a:gd name="connsiteY74" fmla="*/ 2154187 h 2601273"/>
                  <a:gd name="connsiteX75" fmla="*/ 1565864 w 2038873"/>
                  <a:gd name="connsiteY75" fmla="*/ 2184337 h 2601273"/>
                  <a:gd name="connsiteX76" fmla="*/ 1863765 w 2038873"/>
                  <a:gd name="connsiteY76" fmla="*/ 2246437 h 2601273"/>
                  <a:gd name="connsiteX77" fmla="*/ 2037914 w 2038873"/>
                  <a:gd name="connsiteY77" fmla="*/ 2055187 h 2601273"/>
                  <a:gd name="connsiteX78" fmla="*/ 209114 w 2038873"/>
                  <a:gd name="connsiteY78" fmla="*/ 823987 h 2601273"/>
                  <a:gd name="connsiteX79" fmla="*/ 209114 w 2038873"/>
                  <a:gd name="connsiteY79" fmla="*/ 823987 h 2601273"/>
                  <a:gd name="connsiteX80" fmla="*/ 209114 w 2038873"/>
                  <a:gd name="connsiteY80" fmla="*/ 823987 h 2601273"/>
                  <a:gd name="connsiteX81" fmla="*/ 209114 w 2038873"/>
                  <a:gd name="connsiteY81" fmla="*/ 823987 h 2601273"/>
                  <a:gd name="connsiteX82" fmla="*/ 209114 w 2038873"/>
                  <a:gd name="connsiteY82" fmla="*/ 823987 h 2601273"/>
                  <a:gd name="connsiteX83" fmla="*/ 209114 w 2038873"/>
                  <a:gd name="connsiteY83" fmla="*/ 823987 h 2601273"/>
                  <a:gd name="connsiteX84" fmla="*/ 846314 w 2038873"/>
                  <a:gd name="connsiteY84" fmla="*/ 1749187 h 2601273"/>
                  <a:gd name="connsiteX85" fmla="*/ 844964 w 2038873"/>
                  <a:gd name="connsiteY85" fmla="*/ 1725337 h 2601273"/>
                  <a:gd name="connsiteX86" fmla="*/ 844514 w 2038873"/>
                  <a:gd name="connsiteY86" fmla="*/ 1724437 h 2601273"/>
                  <a:gd name="connsiteX87" fmla="*/ 846764 w 2038873"/>
                  <a:gd name="connsiteY87" fmla="*/ 1727137 h 2601273"/>
                  <a:gd name="connsiteX88" fmla="*/ 846314 w 2038873"/>
                  <a:gd name="connsiteY88" fmla="*/ 1749187 h 26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8873" h="2601273">
                    <a:moveTo>
                      <a:pt x="2037914" y="2055187"/>
                    </a:moveTo>
                    <a:cubicBezTo>
                      <a:pt x="2032965" y="2008837"/>
                      <a:pt x="1997414" y="2036737"/>
                      <a:pt x="1980765" y="2055637"/>
                    </a:cubicBezTo>
                    <a:cubicBezTo>
                      <a:pt x="1954664" y="2085787"/>
                      <a:pt x="1920914" y="2108737"/>
                      <a:pt x="1883114" y="2121787"/>
                    </a:cubicBezTo>
                    <a:cubicBezTo>
                      <a:pt x="1871864" y="2125387"/>
                      <a:pt x="1859715" y="2128537"/>
                      <a:pt x="1848465" y="2125837"/>
                    </a:cubicBezTo>
                    <a:cubicBezTo>
                      <a:pt x="1836765" y="2123137"/>
                      <a:pt x="1826414" y="2113237"/>
                      <a:pt x="1825965" y="2101537"/>
                    </a:cubicBezTo>
                    <a:cubicBezTo>
                      <a:pt x="1825965" y="2091187"/>
                      <a:pt x="1833614" y="2082187"/>
                      <a:pt x="1842614" y="2077237"/>
                    </a:cubicBezTo>
                    <a:cubicBezTo>
                      <a:pt x="1851614" y="2072287"/>
                      <a:pt x="1861965" y="2070037"/>
                      <a:pt x="1871414" y="2066887"/>
                    </a:cubicBezTo>
                    <a:cubicBezTo>
                      <a:pt x="1900215" y="2057887"/>
                      <a:pt x="1925414" y="2038087"/>
                      <a:pt x="1942515" y="2013337"/>
                    </a:cubicBezTo>
                    <a:cubicBezTo>
                      <a:pt x="1950614" y="2001637"/>
                      <a:pt x="1982565" y="1941787"/>
                      <a:pt x="1964114" y="1931437"/>
                    </a:cubicBezTo>
                    <a:cubicBezTo>
                      <a:pt x="1952864" y="1925137"/>
                      <a:pt x="1944315" y="1939087"/>
                      <a:pt x="1937565" y="1947187"/>
                    </a:cubicBezTo>
                    <a:cubicBezTo>
                      <a:pt x="1836765" y="2064187"/>
                      <a:pt x="1699965" y="1899487"/>
                      <a:pt x="1690965" y="1797787"/>
                    </a:cubicBezTo>
                    <a:cubicBezTo>
                      <a:pt x="1686914" y="1753237"/>
                      <a:pt x="1697265" y="1708237"/>
                      <a:pt x="1718864" y="1669087"/>
                    </a:cubicBezTo>
                    <a:cubicBezTo>
                      <a:pt x="1740015" y="1630837"/>
                      <a:pt x="1785465" y="1607887"/>
                      <a:pt x="1802114" y="1569637"/>
                    </a:cubicBezTo>
                    <a:cubicBezTo>
                      <a:pt x="1830015" y="1503937"/>
                      <a:pt x="1811565" y="1418887"/>
                      <a:pt x="1763864" y="1367587"/>
                    </a:cubicBezTo>
                    <a:cubicBezTo>
                      <a:pt x="1737315" y="1338787"/>
                      <a:pt x="1702664" y="1318987"/>
                      <a:pt x="1674315" y="1292437"/>
                    </a:cubicBezTo>
                    <a:cubicBezTo>
                      <a:pt x="1664414" y="1282987"/>
                      <a:pt x="1639664" y="1262737"/>
                      <a:pt x="1640565" y="1246987"/>
                    </a:cubicBezTo>
                    <a:cubicBezTo>
                      <a:pt x="1641914" y="1228087"/>
                      <a:pt x="1668914" y="1222237"/>
                      <a:pt x="1681965" y="1212787"/>
                    </a:cubicBezTo>
                    <a:cubicBezTo>
                      <a:pt x="1704914" y="1195687"/>
                      <a:pt x="1720664" y="1169587"/>
                      <a:pt x="1726065" y="1141687"/>
                    </a:cubicBezTo>
                    <a:cubicBezTo>
                      <a:pt x="1734614" y="1099837"/>
                      <a:pt x="1722914" y="1056187"/>
                      <a:pt x="1702664" y="1018837"/>
                    </a:cubicBezTo>
                    <a:cubicBezTo>
                      <a:pt x="1681965" y="980587"/>
                      <a:pt x="1646414" y="951787"/>
                      <a:pt x="1625715" y="914887"/>
                    </a:cubicBezTo>
                    <a:cubicBezTo>
                      <a:pt x="1605465" y="878437"/>
                      <a:pt x="1598265" y="834337"/>
                      <a:pt x="1587465" y="794737"/>
                    </a:cubicBezTo>
                    <a:cubicBezTo>
                      <a:pt x="1572614" y="739837"/>
                      <a:pt x="1551914" y="686287"/>
                      <a:pt x="1526265" y="635887"/>
                    </a:cubicBezTo>
                    <a:cubicBezTo>
                      <a:pt x="1500164" y="583687"/>
                      <a:pt x="1468215" y="534637"/>
                      <a:pt x="1431765" y="488737"/>
                    </a:cubicBezTo>
                    <a:cubicBezTo>
                      <a:pt x="1394414" y="441937"/>
                      <a:pt x="1348515" y="406387"/>
                      <a:pt x="1308015" y="363187"/>
                    </a:cubicBezTo>
                    <a:cubicBezTo>
                      <a:pt x="1227914" y="277687"/>
                      <a:pt x="1191914" y="161587"/>
                      <a:pt x="1096965" y="86437"/>
                    </a:cubicBezTo>
                    <a:cubicBezTo>
                      <a:pt x="1009215" y="17137"/>
                      <a:pt x="887264" y="-6263"/>
                      <a:pt x="778364" y="1387"/>
                    </a:cubicBezTo>
                    <a:cubicBezTo>
                      <a:pt x="781964" y="1387"/>
                      <a:pt x="786014" y="1837"/>
                      <a:pt x="789614" y="1837"/>
                    </a:cubicBezTo>
                    <a:cubicBezTo>
                      <a:pt x="754514" y="37"/>
                      <a:pt x="714014" y="22087"/>
                      <a:pt x="678914" y="25687"/>
                    </a:cubicBezTo>
                    <a:cubicBezTo>
                      <a:pt x="641564" y="29737"/>
                      <a:pt x="603314" y="20287"/>
                      <a:pt x="566864" y="30187"/>
                    </a:cubicBezTo>
                    <a:cubicBezTo>
                      <a:pt x="534464" y="39187"/>
                      <a:pt x="517814" y="63487"/>
                      <a:pt x="497114" y="87787"/>
                    </a:cubicBezTo>
                    <a:cubicBezTo>
                      <a:pt x="468314" y="121987"/>
                      <a:pt x="441314" y="157087"/>
                      <a:pt x="417464" y="194887"/>
                    </a:cubicBezTo>
                    <a:cubicBezTo>
                      <a:pt x="389114" y="239437"/>
                      <a:pt x="360314" y="283987"/>
                      <a:pt x="331514" y="328087"/>
                    </a:cubicBezTo>
                    <a:cubicBezTo>
                      <a:pt x="273914" y="417187"/>
                      <a:pt x="232964" y="517537"/>
                      <a:pt x="214964" y="622387"/>
                    </a:cubicBezTo>
                    <a:cubicBezTo>
                      <a:pt x="195614" y="733537"/>
                      <a:pt x="213164" y="833437"/>
                      <a:pt x="234764" y="942337"/>
                    </a:cubicBezTo>
                    <a:cubicBezTo>
                      <a:pt x="242864" y="983287"/>
                      <a:pt x="250964" y="1024687"/>
                      <a:pt x="250964" y="1066537"/>
                    </a:cubicBezTo>
                    <a:cubicBezTo>
                      <a:pt x="250514" y="1141687"/>
                      <a:pt x="212714" y="1197487"/>
                      <a:pt x="192464" y="1266337"/>
                    </a:cubicBezTo>
                    <a:cubicBezTo>
                      <a:pt x="169514" y="1343287"/>
                      <a:pt x="164564" y="1422037"/>
                      <a:pt x="189764" y="1498987"/>
                    </a:cubicBezTo>
                    <a:cubicBezTo>
                      <a:pt x="197864" y="1523287"/>
                      <a:pt x="156464" y="1586737"/>
                      <a:pt x="143864" y="1606987"/>
                    </a:cubicBezTo>
                    <a:cubicBezTo>
                      <a:pt x="123614" y="1639837"/>
                      <a:pt x="84464" y="1666387"/>
                      <a:pt x="67814" y="1699237"/>
                    </a:cubicBezTo>
                    <a:cubicBezTo>
                      <a:pt x="30914" y="1771237"/>
                      <a:pt x="100214" y="1858087"/>
                      <a:pt x="63314" y="1933687"/>
                    </a:cubicBezTo>
                    <a:cubicBezTo>
                      <a:pt x="50264" y="1960687"/>
                      <a:pt x="29564" y="1983637"/>
                      <a:pt x="14714" y="2010187"/>
                    </a:cubicBezTo>
                    <a:cubicBezTo>
                      <a:pt x="-46486" y="2119087"/>
                      <a:pt x="103814" y="2215837"/>
                      <a:pt x="91214" y="2329687"/>
                    </a:cubicBezTo>
                    <a:cubicBezTo>
                      <a:pt x="89414" y="2346337"/>
                      <a:pt x="84914" y="2362987"/>
                      <a:pt x="77714" y="2377837"/>
                    </a:cubicBezTo>
                    <a:cubicBezTo>
                      <a:pt x="71864" y="2389987"/>
                      <a:pt x="46214" y="2411587"/>
                      <a:pt x="46214" y="2423737"/>
                    </a:cubicBezTo>
                    <a:cubicBezTo>
                      <a:pt x="46664" y="2454787"/>
                      <a:pt x="102464" y="2429587"/>
                      <a:pt x="116864" y="2422387"/>
                    </a:cubicBezTo>
                    <a:cubicBezTo>
                      <a:pt x="143414" y="2408887"/>
                      <a:pt x="165464" y="2385487"/>
                      <a:pt x="177164" y="2358037"/>
                    </a:cubicBezTo>
                    <a:cubicBezTo>
                      <a:pt x="189314" y="2328337"/>
                      <a:pt x="189764" y="2295487"/>
                      <a:pt x="183914" y="2263987"/>
                    </a:cubicBezTo>
                    <a:cubicBezTo>
                      <a:pt x="173564" y="2207737"/>
                      <a:pt x="129914" y="2142487"/>
                      <a:pt x="166364" y="2087137"/>
                    </a:cubicBezTo>
                    <a:cubicBezTo>
                      <a:pt x="187514" y="2055187"/>
                      <a:pt x="217214" y="2053387"/>
                      <a:pt x="241964" y="2082637"/>
                    </a:cubicBezTo>
                    <a:cubicBezTo>
                      <a:pt x="259514" y="2103337"/>
                      <a:pt x="272564" y="2126737"/>
                      <a:pt x="286964" y="2149687"/>
                    </a:cubicBezTo>
                    <a:cubicBezTo>
                      <a:pt x="332414" y="2221687"/>
                      <a:pt x="383714" y="2294137"/>
                      <a:pt x="406214" y="2377387"/>
                    </a:cubicBezTo>
                    <a:cubicBezTo>
                      <a:pt x="417014" y="2417437"/>
                      <a:pt x="419714" y="2459737"/>
                      <a:pt x="408014" y="2499787"/>
                    </a:cubicBezTo>
                    <a:cubicBezTo>
                      <a:pt x="401714" y="2520937"/>
                      <a:pt x="391364" y="2540737"/>
                      <a:pt x="378764" y="2558737"/>
                    </a:cubicBezTo>
                    <a:cubicBezTo>
                      <a:pt x="369314" y="2571787"/>
                      <a:pt x="346364" y="2597437"/>
                      <a:pt x="377864" y="2601037"/>
                    </a:cubicBezTo>
                    <a:cubicBezTo>
                      <a:pt x="384614" y="2601937"/>
                      <a:pt x="391364" y="2600137"/>
                      <a:pt x="397664" y="2597887"/>
                    </a:cubicBezTo>
                    <a:cubicBezTo>
                      <a:pt x="442664" y="2584387"/>
                      <a:pt x="485864" y="2562787"/>
                      <a:pt x="522314" y="2533087"/>
                    </a:cubicBezTo>
                    <a:cubicBezTo>
                      <a:pt x="605114" y="2466037"/>
                      <a:pt x="570914" y="2349037"/>
                      <a:pt x="535364" y="2264887"/>
                    </a:cubicBezTo>
                    <a:cubicBezTo>
                      <a:pt x="513764" y="2214037"/>
                      <a:pt x="489464" y="2163187"/>
                      <a:pt x="478664" y="2108287"/>
                    </a:cubicBezTo>
                    <a:cubicBezTo>
                      <a:pt x="474164" y="2085337"/>
                      <a:pt x="466514" y="1971487"/>
                      <a:pt x="516014" y="2028187"/>
                    </a:cubicBezTo>
                    <a:cubicBezTo>
                      <a:pt x="536264" y="2051587"/>
                      <a:pt x="552914" y="2077237"/>
                      <a:pt x="575864" y="2098837"/>
                    </a:cubicBezTo>
                    <a:cubicBezTo>
                      <a:pt x="603764" y="2125387"/>
                      <a:pt x="634814" y="2147887"/>
                      <a:pt x="668564" y="2166337"/>
                    </a:cubicBezTo>
                    <a:cubicBezTo>
                      <a:pt x="680714" y="2173087"/>
                      <a:pt x="706814" y="2191087"/>
                      <a:pt x="720764" y="2190187"/>
                    </a:cubicBezTo>
                    <a:cubicBezTo>
                      <a:pt x="740114" y="2188837"/>
                      <a:pt x="732014" y="2185237"/>
                      <a:pt x="727064" y="2173087"/>
                    </a:cubicBezTo>
                    <a:cubicBezTo>
                      <a:pt x="711764" y="2132587"/>
                      <a:pt x="670814" y="2100637"/>
                      <a:pt x="652814" y="2060137"/>
                    </a:cubicBezTo>
                    <a:cubicBezTo>
                      <a:pt x="628064" y="2004337"/>
                      <a:pt x="615014" y="1943587"/>
                      <a:pt x="615014" y="1882387"/>
                    </a:cubicBezTo>
                    <a:cubicBezTo>
                      <a:pt x="615014" y="1818037"/>
                      <a:pt x="628964" y="1753687"/>
                      <a:pt x="655964" y="1695187"/>
                    </a:cubicBezTo>
                    <a:cubicBezTo>
                      <a:pt x="669464" y="1665937"/>
                      <a:pt x="692414" y="1640287"/>
                      <a:pt x="704564" y="1610587"/>
                    </a:cubicBezTo>
                    <a:cubicBezTo>
                      <a:pt x="715364" y="1584487"/>
                      <a:pt x="721214" y="1554787"/>
                      <a:pt x="731564" y="1528237"/>
                    </a:cubicBezTo>
                    <a:cubicBezTo>
                      <a:pt x="773864" y="1478737"/>
                      <a:pt x="1018215" y="1589437"/>
                      <a:pt x="1146465" y="1707787"/>
                    </a:cubicBezTo>
                    <a:cubicBezTo>
                      <a:pt x="1142414" y="1712737"/>
                      <a:pt x="1213065" y="1820737"/>
                      <a:pt x="1217565" y="1829737"/>
                    </a:cubicBezTo>
                    <a:cubicBezTo>
                      <a:pt x="1244565" y="1882837"/>
                      <a:pt x="1271565" y="1935487"/>
                      <a:pt x="1298565" y="1988587"/>
                    </a:cubicBezTo>
                    <a:cubicBezTo>
                      <a:pt x="1371015" y="2133487"/>
                      <a:pt x="1479465" y="2282887"/>
                      <a:pt x="1486664" y="2448937"/>
                    </a:cubicBezTo>
                    <a:cubicBezTo>
                      <a:pt x="1487565" y="2470987"/>
                      <a:pt x="1468215" y="2541637"/>
                      <a:pt x="1489364" y="2553787"/>
                    </a:cubicBezTo>
                    <a:cubicBezTo>
                      <a:pt x="1524914" y="2574487"/>
                      <a:pt x="1573515" y="2474137"/>
                      <a:pt x="1581614" y="2449387"/>
                    </a:cubicBezTo>
                    <a:cubicBezTo>
                      <a:pt x="1615815" y="2343637"/>
                      <a:pt x="1552364" y="2250037"/>
                      <a:pt x="1516815" y="2154187"/>
                    </a:cubicBezTo>
                    <a:cubicBezTo>
                      <a:pt x="1537965" y="2164087"/>
                      <a:pt x="1551914" y="2174437"/>
                      <a:pt x="1565864" y="2184337"/>
                    </a:cubicBezTo>
                    <a:cubicBezTo>
                      <a:pt x="1651815" y="2243287"/>
                      <a:pt x="1761164" y="2268487"/>
                      <a:pt x="1863765" y="2246437"/>
                    </a:cubicBezTo>
                    <a:cubicBezTo>
                      <a:pt x="1959614" y="2226637"/>
                      <a:pt x="2049164" y="2161837"/>
                      <a:pt x="2037914" y="2055187"/>
                    </a:cubicBezTo>
                    <a:close/>
                    <a:moveTo>
                      <a:pt x="209114" y="823987"/>
                    </a:moveTo>
                    <a:cubicBezTo>
                      <a:pt x="209114" y="823987"/>
                      <a:pt x="209114" y="823987"/>
                      <a:pt x="209114" y="823987"/>
                    </a:cubicBezTo>
                    <a:cubicBezTo>
                      <a:pt x="209114" y="823987"/>
                      <a:pt x="209114" y="823987"/>
                      <a:pt x="209114" y="823987"/>
                    </a:cubicBezTo>
                    <a:cubicBezTo>
                      <a:pt x="209114" y="823987"/>
                      <a:pt x="209114" y="823987"/>
                      <a:pt x="209114" y="823987"/>
                    </a:cubicBezTo>
                    <a:cubicBezTo>
                      <a:pt x="209114" y="823987"/>
                      <a:pt x="208664" y="823987"/>
                      <a:pt x="209114" y="823987"/>
                    </a:cubicBezTo>
                    <a:cubicBezTo>
                      <a:pt x="208664" y="823987"/>
                      <a:pt x="209114" y="823987"/>
                      <a:pt x="209114" y="823987"/>
                    </a:cubicBezTo>
                    <a:close/>
                    <a:moveTo>
                      <a:pt x="846314" y="1749187"/>
                    </a:moveTo>
                    <a:cubicBezTo>
                      <a:pt x="845864" y="1741087"/>
                      <a:pt x="845414" y="1732987"/>
                      <a:pt x="844964" y="1725337"/>
                    </a:cubicBezTo>
                    <a:cubicBezTo>
                      <a:pt x="844964" y="1724437"/>
                      <a:pt x="844514" y="1723987"/>
                      <a:pt x="844514" y="1724437"/>
                    </a:cubicBezTo>
                    <a:cubicBezTo>
                      <a:pt x="841814" y="1725337"/>
                      <a:pt x="846764" y="1721737"/>
                      <a:pt x="846764" y="1727137"/>
                    </a:cubicBezTo>
                    <a:cubicBezTo>
                      <a:pt x="846314" y="1733887"/>
                      <a:pt x="846314" y="1741537"/>
                      <a:pt x="846314" y="1749187"/>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sp>
            <p:nvSpPr>
              <p:cNvPr id="43" name="Freeform: Shape 152">
                <a:extLst>
                  <a:ext uri="{FF2B5EF4-FFF2-40B4-BE49-F238E27FC236}">
                    <a16:creationId xmlns:a16="http://schemas.microsoft.com/office/drawing/2014/main" xmlns="" id="{F9D18605-82F2-4B76-869E-B212C14DB647}"/>
                  </a:ext>
                </a:extLst>
              </p:cNvPr>
              <p:cNvSpPr/>
              <p:nvPr/>
            </p:nvSpPr>
            <p:spPr>
              <a:xfrm>
                <a:off x="2099762" y="997060"/>
                <a:ext cx="8200" cy="21149"/>
              </a:xfrm>
              <a:custGeom>
                <a:avLst/>
                <a:gdLst>
                  <a:gd name="connsiteX0" fmla="*/ 0 w 8200"/>
                  <a:gd name="connsiteY0" fmla="*/ 0 h 21149"/>
                  <a:gd name="connsiteX1" fmla="*/ 6750 w 8200"/>
                  <a:gd name="connsiteY1" fmla="*/ 21150 h 21149"/>
                  <a:gd name="connsiteX2" fmla="*/ 0 w 8200"/>
                  <a:gd name="connsiteY2" fmla="*/ 0 h 21149"/>
                </a:gdLst>
                <a:ahLst/>
                <a:cxnLst>
                  <a:cxn ang="0">
                    <a:pos x="connsiteX0" y="connsiteY0"/>
                  </a:cxn>
                  <a:cxn ang="0">
                    <a:pos x="connsiteX1" y="connsiteY1"/>
                  </a:cxn>
                  <a:cxn ang="0">
                    <a:pos x="connsiteX2" y="connsiteY2"/>
                  </a:cxn>
                </a:cxnLst>
                <a:rect l="l" t="t" r="r" b="b"/>
                <a:pathLst>
                  <a:path w="8200" h="21149">
                    <a:moveTo>
                      <a:pt x="0" y="0"/>
                    </a:moveTo>
                    <a:cubicBezTo>
                      <a:pt x="2700" y="8100"/>
                      <a:pt x="4050" y="12600"/>
                      <a:pt x="6750" y="21150"/>
                    </a:cubicBezTo>
                    <a:cubicBezTo>
                      <a:pt x="9450" y="9900"/>
                      <a:pt x="9000" y="4950"/>
                      <a:pt x="0" y="0"/>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grpSp>
        <p:sp>
          <p:nvSpPr>
            <p:cNvPr id="28" name="Freeform: Shape 137">
              <a:extLst>
                <a:ext uri="{FF2B5EF4-FFF2-40B4-BE49-F238E27FC236}">
                  <a16:creationId xmlns:a16="http://schemas.microsoft.com/office/drawing/2014/main" xmlns="" id="{70884273-DDD7-4CE8-B3D3-A7F830E7E41F}"/>
                </a:ext>
              </a:extLst>
            </p:cNvPr>
            <p:cNvSpPr/>
            <p:nvPr/>
          </p:nvSpPr>
          <p:spPr>
            <a:xfrm>
              <a:off x="541376" y="6213430"/>
              <a:ext cx="124107" cy="240868"/>
            </a:xfrm>
            <a:custGeom>
              <a:avLst/>
              <a:gdLst>
                <a:gd name="connsiteX0" fmla="*/ 81912 w 98111"/>
                <a:gd name="connsiteY0" fmla="*/ 242 h 190414"/>
                <a:gd name="connsiteX1" fmla="*/ 98112 w 98111"/>
                <a:gd name="connsiteY1" fmla="*/ 181143 h 190414"/>
                <a:gd name="connsiteX2" fmla="*/ 36462 w 98111"/>
                <a:gd name="connsiteY2" fmla="*/ 188793 h 190414"/>
                <a:gd name="connsiteX3" fmla="*/ 13062 w 98111"/>
                <a:gd name="connsiteY3" fmla="*/ 188793 h 190414"/>
                <a:gd name="connsiteX4" fmla="*/ 12 w 98111"/>
                <a:gd name="connsiteY4" fmla="*/ 148293 h 190414"/>
                <a:gd name="connsiteX5" fmla="*/ 9912 w 98111"/>
                <a:gd name="connsiteY5" fmla="*/ 107342 h 190414"/>
                <a:gd name="connsiteX6" fmla="*/ 59412 w 98111"/>
                <a:gd name="connsiteY6" fmla="*/ 15092 h 190414"/>
                <a:gd name="connsiteX7" fmla="*/ 81912 w 98111"/>
                <a:gd name="connsiteY7" fmla="*/ 242 h 19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1" h="190414">
                  <a:moveTo>
                    <a:pt x="81912" y="242"/>
                  </a:moveTo>
                  <a:cubicBezTo>
                    <a:pt x="66162" y="59642"/>
                    <a:pt x="76962" y="123543"/>
                    <a:pt x="98112" y="181143"/>
                  </a:cubicBezTo>
                  <a:cubicBezTo>
                    <a:pt x="94062" y="185192"/>
                    <a:pt x="45462" y="187442"/>
                    <a:pt x="36462" y="188793"/>
                  </a:cubicBezTo>
                  <a:cubicBezTo>
                    <a:pt x="28812" y="189692"/>
                    <a:pt x="20712" y="191942"/>
                    <a:pt x="13062" y="188793"/>
                  </a:cubicBezTo>
                  <a:cubicBezTo>
                    <a:pt x="-888" y="178442"/>
                    <a:pt x="12" y="162692"/>
                    <a:pt x="12" y="148293"/>
                  </a:cubicBezTo>
                  <a:cubicBezTo>
                    <a:pt x="12" y="134342"/>
                    <a:pt x="2712" y="119942"/>
                    <a:pt x="9912" y="107342"/>
                  </a:cubicBezTo>
                  <a:cubicBezTo>
                    <a:pt x="27462" y="77192"/>
                    <a:pt x="46812" y="47942"/>
                    <a:pt x="59412" y="15092"/>
                  </a:cubicBezTo>
                  <a:cubicBezTo>
                    <a:pt x="63012" y="6992"/>
                    <a:pt x="69762" y="-1558"/>
                    <a:pt x="81912" y="242"/>
                  </a:cubicBezTo>
                  <a:close/>
                </a:path>
              </a:pathLst>
            </a:custGeom>
            <a:solidFill>
              <a:srgbClr val="CBCBCB"/>
            </a:solidFill>
            <a:ln w="4491" cap="flat">
              <a:noFill/>
              <a:prstDash val="solid"/>
              <a:miter/>
            </a:ln>
          </p:spPr>
          <p:txBody>
            <a:bodyPr rtlCol="0" anchor="ctr"/>
            <a:lstStyle/>
            <a:p>
              <a:endParaRPr lang="en-US">
                <a:solidFill>
                  <a:prstClr val="black"/>
                </a:solidFill>
              </a:endParaRPr>
            </a:p>
          </p:txBody>
        </p:sp>
        <p:sp>
          <p:nvSpPr>
            <p:cNvPr id="31" name="Freeform: Shape 140">
              <a:extLst>
                <a:ext uri="{FF2B5EF4-FFF2-40B4-BE49-F238E27FC236}">
                  <a16:creationId xmlns:a16="http://schemas.microsoft.com/office/drawing/2014/main" xmlns="" id="{4D0B4980-8F21-48AB-BE1E-E6979003BCF7}"/>
                </a:ext>
              </a:extLst>
            </p:cNvPr>
            <p:cNvSpPr/>
            <p:nvPr/>
          </p:nvSpPr>
          <p:spPr>
            <a:xfrm>
              <a:off x="981979" y="5618173"/>
              <a:ext cx="119898" cy="147005"/>
            </a:xfrm>
            <a:custGeom>
              <a:avLst/>
              <a:gdLst>
                <a:gd name="connsiteX0" fmla="*/ 37800 w 94783"/>
                <a:gd name="connsiteY0" fmla="*/ 116213 h 116212"/>
                <a:gd name="connsiteX1" fmla="*/ 0 w 94783"/>
                <a:gd name="connsiteY1" fmla="*/ 70313 h 116212"/>
                <a:gd name="connsiteX2" fmla="*/ 80100 w 94783"/>
                <a:gd name="connsiteY2" fmla="*/ 3262 h 116212"/>
                <a:gd name="connsiteX3" fmla="*/ 93600 w 94783"/>
                <a:gd name="connsiteY3" fmla="*/ 6863 h 116212"/>
                <a:gd name="connsiteX4" fmla="*/ 37800 w 94783"/>
                <a:gd name="connsiteY4" fmla="*/ 116213 h 11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16212">
                  <a:moveTo>
                    <a:pt x="37800" y="116213"/>
                  </a:moveTo>
                  <a:cubicBezTo>
                    <a:pt x="25200" y="100912"/>
                    <a:pt x="12600" y="85613"/>
                    <a:pt x="0" y="70313"/>
                  </a:cubicBezTo>
                  <a:cubicBezTo>
                    <a:pt x="22950" y="43313"/>
                    <a:pt x="52200" y="24412"/>
                    <a:pt x="80100" y="3262"/>
                  </a:cubicBezTo>
                  <a:cubicBezTo>
                    <a:pt x="84600" y="113"/>
                    <a:pt x="90450" y="-3488"/>
                    <a:pt x="93600" y="6863"/>
                  </a:cubicBezTo>
                  <a:cubicBezTo>
                    <a:pt x="101700" y="35213"/>
                    <a:pt x="66600" y="104963"/>
                    <a:pt x="37800" y="116213"/>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32" name="Freeform: Shape 141">
              <a:extLst>
                <a:ext uri="{FF2B5EF4-FFF2-40B4-BE49-F238E27FC236}">
                  <a16:creationId xmlns:a16="http://schemas.microsoft.com/office/drawing/2014/main" xmlns="" id="{AA1F7EF0-4B6F-436B-9956-B5A306EBD2C9}"/>
                </a:ext>
              </a:extLst>
            </p:cNvPr>
            <p:cNvSpPr/>
            <p:nvPr/>
          </p:nvSpPr>
          <p:spPr>
            <a:xfrm>
              <a:off x="1205604" y="2416015"/>
              <a:ext cx="1527537" cy="2908574"/>
            </a:xfrm>
            <a:custGeom>
              <a:avLst/>
              <a:gdLst>
                <a:gd name="connsiteX0" fmla="*/ 1196617 w 1207568"/>
                <a:gd name="connsiteY0" fmla="*/ 2076124 h 2299323"/>
                <a:gd name="connsiteX1" fmla="*/ 1035517 w 1207568"/>
                <a:gd name="connsiteY1" fmla="*/ 1650874 h 2299323"/>
                <a:gd name="connsiteX2" fmla="*/ 949567 w 1207568"/>
                <a:gd name="connsiteY2" fmla="*/ 1429474 h 2299323"/>
                <a:gd name="connsiteX3" fmla="*/ 938767 w 1207568"/>
                <a:gd name="connsiteY3" fmla="*/ 1213024 h 2299323"/>
                <a:gd name="connsiteX4" fmla="*/ 1037317 w 1207568"/>
                <a:gd name="connsiteY4" fmla="*/ 1175224 h 2299323"/>
                <a:gd name="connsiteX5" fmla="*/ 1096267 w 1207568"/>
                <a:gd name="connsiteY5" fmla="*/ 1232823 h 2299323"/>
                <a:gd name="connsiteX6" fmla="*/ 1179967 w 1207568"/>
                <a:gd name="connsiteY6" fmla="*/ 1373224 h 2299323"/>
                <a:gd name="connsiteX7" fmla="*/ 1193017 w 1207568"/>
                <a:gd name="connsiteY7" fmla="*/ 1385374 h 2299323"/>
                <a:gd name="connsiteX8" fmla="*/ 1099417 w 1207568"/>
                <a:gd name="connsiteY8" fmla="*/ 1091524 h 2299323"/>
                <a:gd name="connsiteX9" fmla="*/ 1023367 w 1207568"/>
                <a:gd name="connsiteY9" fmla="*/ 878674 h 2299323"/>
                <a:gd name="connsiteX10" fmla="*/ 1047217 w 1207568"/>
                <a:gd name="connsiteY10" fmla="*/ 714424 h 2299323"/>
                <a:gd name="connsiteX11" fmla="*/ 1077367 w 1207568"/>
                <a:gd name="connsiteY11" fmla="*/ 834123 h 2299323"/>
                <a:gd name="connsiteX12" fmla="*/ 1114267 w 1207568"/>
                <a:gd name="connsiteY12" fmla="*/ 763473 h 2299323"/>
                <a:gd name="connsiteX13" fmla="*/ 1037767 w 1207568"/>
                <a:gd name="connsiteY13" fmla="*/ 531273 h 2299323"/>
                <a:gd name="connsiteX14" fmla="*/ 851017 w 1207568"/>
                <a:gd name="connsiteY14" fmla="*/ 424174 h 2299323"/>
                <a:gd name="connsiteX15" fmla="*/ 622417 w 1207568"/>
                <a:gd name="connsiteY15" fmla="*/ 184323 h 2299323"/>
                <a:gd name="connsiteX16" fmla="*/ 513967 w 1207568"/>
                <a:gd name="connsiteY16" fmla="*/ 37623 h 2299323"/>
                <a:gd name="connsiteX17" fmla="*/ 313717 w 1207568"/>
                <a:gd name="connsiteY17" fmla="*/ 33123 h 2299323"/>
                <a:gd name="connsiteX18" fmla="*/ 239017 w 1207568"/>
                <a:gd name="connsiteY18" fmla="*/ 37173 h 2299323"/>
                <a:gd name="connsiteX19" fmla="*/ 182317 w 1207568"/>
                <a:gd name="connsiteY19" fmla="*/ 70923 h 2299323"/>
                <a:gd name="connsiteX20" fmla="*/ 114367 w 1207568"/>
                <a:gd name="connsiteY20" fmla="*/ 192423 h 2299323"/>
                <a:gd name="connsiteX21" fmla="*/ 113917 w 1207568"/>
                <a:gd name="connsiteY21" fmla="*/ 193773 h 2299323"/>
                <a:gd name="connsiteX22" fmla="*/ 65317 w 1207568"/>
                <a:gd name="connsiteY22" fmla="*/ 282423 h 2299323"/>
                <a:gd name="connsiteX23" fmla="*/ 41917 w 1207568"/>
                <a:gd name="connsiteY23" fmla="*/ 411573 h 2299323"/>
                <a:gd name="connsiteX24" fmla="*/ 2767 w 1207568"/>
                <a:gd name="connsiteY24" fmla="*/ 544324 h 2299323"/>
                <a:gd name="connsiteX25" fmla="*/ 1867 w 1207568"/>
                <a:gd name="connsiteY25" fmla="*/ 556924 h 2299323"/>
                <a:gd name="connsiteX26" fmla="*/ 15817 w 1207568"/>
                <a:gd name="connsiteY26" fmla="*/ 553773 h 2299323"/>
                <a:gd name="connsiteX27" fmla="*/ 83767 w 1207568"/>
                <a:gd name="connsiteY27" fmla="*/ 447573 h 2299323"/>
                <a:gd name="connsiteX28" fmla="*/ 95467 w 1207568"/>
                <a:gd name="connsiteY28" fmla="*/ 435873 h 2299323"/>
                <a:gd name="connsiteX29" fmla="*/ 107167 w 1207568"/>
                <a:gd name="connsiteY29" fmla="*/ 448023 h 2299323"/>
                <a:gd name="connsiteX30" fmla="*/ 123367 w 1207568"/>
                <a:gd name="connsiteY30" fmla="*/ 497973 h 2299323"/>
                <a:gd name="connsiteX31" fmla="*/ 173767 w 1207568"/>
                <a:gd name="connsiteY31" fmla="*/ 894873 h 2299323"/>
                <a:gd name="connsiteX32" fmla="*/ 343867 w 1207568"/>
                <a:gd name="connsiteY32" fmla="*/ 1233724 h 2299323"/>
                <a:gd name="connsiteX33" fmla="*/ 228217 w 1207568"/>
                <a:gd name="connsiteY33" fmla="*/ 1659424 h 2299323"/>
                <a:gd name="connsiteX34" fmla="*/ 292117 w 1207568"/>
                <a:gd name="connsiteY34" fmla="*/ 1826374 h 2299323"/>
                <a:gd name="connsiteX35" fmla="*/ 419017 w 1207568"/>
                <a:gd name="connsiteY35" fmla="*/ 1946073 h 2299323"/>
                <a:gd name="connsiteX36" fmla="*/ 351517 w 1207568"/>
                <a:gd name="connsiteY36" fmla="*/ 1845274 h 2299323"/>
                <a:gd name="connsiteX37" fmla="*/ 307417 w 1207568"/>
                <a:gd name="connsiteY37" fmla="*/ 1712974 h 2299323"/>
                <a:gd name="connsiteX38" fmla="*/ 370867 w 1207568"/>
                <a:gd name="connsiteY38" fmla="*/ 1428573 h 2299323"/>
                <a:gd name="connsiteX39" fmla="*/ 417217 w 1207568"/>
                <a:gd name="connsiteY39" fmla="*/ 1289974 h 2299323"/>
                <a:gd name="connsiteX40" fmla="*/ 828517 w 1207568"/>
                <a:gd name="connsiteY40" fmla="*/ 1469974 h 2299323"/>
                <a:gd name="connsiteX41" fmla="*/ 1008067 w 1207568"/>
                <a:gd name="connsiteY41" fmla="*/ 1794874 h 2299323"/>
                <a:gd name="connsiteX42" fmla="*/ 1150717 w 1207568"/>
                <a:gd name="connsiteY42" fmla="*/ 2087374 h 2299323"/>
                <a:gd name="connsiteX43" fmla="*/ 1176367 w 1207568"/>
                <a:gd name="connsiteY43" fmla="*/ 2196724 h 2299323"/>
                <a:gd name="connsiteX44" fmla="*/ 1170967 w 1207568"/>
                <a:gd name="connsiteY44" fmla="*/ 2299324 h 2299323"/>
                <a:gd name="connsiteX45" fmla="*/ 1196617 w 1207568"/>
                <a:gd name="connsiteY45" fmla="*/ 2076124 h 22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68" h="2299323">
                  <a:moveTo>
                    <a:pt x="1196617" y="2076124"/>
                  </a:moveTo>
                  <a:cubicBezTo>
                    <a:pt x="1157017" y="1928974"/>
                    <a:pt x="1100767" y="1788573"/>
                    <a:pt x="1035517" y="1650874"/>
                  </a:cubicBezTo>
                  <a:cubicBezTo>
                    <a:pt x="1001767" y="1579323"/>
                    <a:pt x="969817" y="1506424"/>
                    <a:pt x="949567" y="1429474"/>
                  </a:cubicBezTo>
                  <a:cubicBezTo>
                    <a:pt x="931117" y="1357924"/>
                    <a:pt x="920317" y="1285924"/>
                    <a:pt x="938767" y="1213024"/>
                  </a:cubicBezTo>
                  <a:cubicBezTo>
                    <a:pt x="952267" y="1159024"/>
                    <a:pt x="990967" y="1144624"/>
                    <a:pt x="1037317" y="1175224"/>
                  </a:cubicBezTo>
                  <a:cubicBezTo>
                    <a:pt x="1060717" y="1190974"/>
                    <a:pt x="1079617" y="1211224"/>
                    <a:pt x="1096267" y="1232823"/>
                  </a:cubicBezTo>
                  <a:cubicBezTo>
                    <a:pt x="1130017" y="1276024"/>
                    <a:pt x="1152517" y="1325974"/>
                    <a:pt x="1179967" y="1373224"/>
                  </a:cubicBezTo>
                  <a:cubicBezTo>
                    <a:pt x="1184017" y="1379974"/>
                    <a:pt x="1184917" y="1385374"/>
                    <a:pt x="1193017" y="1385374"/>
                  </a:cubicBezTo>
                  <a:cubicBezTo>
                    <a:pt x="1212367" y="1291323"/>
                    <a:pt x="1139467" y="1172524"/>
                    <a:pt x="1099417" y="1091524"/>
                  </a:cubicBezTo>
                  <a:cubicBezTo>
                    <a:pt x="1066117" y="1024023"/>
                    <a:pt x="1033717" y="953823"/>
                    <a:pt x="1023367" y="878674"/>
                  </a:cubicBezTo>
                  <a:cubicBezTo>
                    <a:pt x="1018867" y="846273"/>
                    <a:pt x="1006267" y="732873"/>
                    <a:pt x="1047217" y="714424"/>
                  </a:cubicBezTo>
                  <a:cubicBezTo>
                    <a:pt x="1088617" y="695523"/>
                    <a:pt x="1078717" y="812523"/>
                    <a:pt x="1077367" y="834123"/>
                  </a:cubicBezTo>
                  <a:cubicBezTo>
                    <a:pt x="1098967" y="817023"/>
                    <a:pt x="1106617" y="788674"/>
                    <a:pt x="1114267" y="763473"/>
                  </a:cubicBezTo>
                  <a:cubicBezTo>
                    <a:pt x="1140367" y="677523"/>
                    <a:pt x="1109767" y="584824"/>
                    <a:pt x="1037767" y="531273"/>
                  </a:cubicBezTo>
                  <a:cubicBezTo>
                    <a:pt x="979717" y="488073"/>
                    <a:pt x="915367" y="456123"/>
                    <a:pt x="851017" y="424174"/>
                  </a:cubicBezTo>
                  <a:cubicBezTo>
                    <a:pt x="751567" y="375123"/>
                    <a:pt x="675067" y="279273"/>
                    <a:pt x="622417" y="184323"/>
                  </a:cubicBezTo>
                  <a:cubicBezTo>
                    <a:pt x="592717" y="130773"/>
                    <a:pt x="562567" y="75423"/>
                    <a:pt x="513967" y="37623"/>
                  </a:cubicBezTo>
                  <a:cubicBezTo>
                    <a:pt x="462217" y="-2877"/>
                    <a:pt x="364567" y="-19527"/>
                    <a:pt x="313717" y="33123"/>
                  </a:cubicBezTo>
                  <a:cubicBezTo>
                    <a:pt x="288967" y="34923"/>
                    <a:pt x="264217" y="35823"/>
                    <a:pt x="239017" y="37173"/>
                  </a:cubicBezTo>
                  <a:cubicBezTo>
                    <a:pt x="214267" y="38523"/>
                    <a:pt x="198067" y="52023"/>
                    <a:pt x="182317" y="70923"/>
                  </a:cubicBezTo>
                  <a:cubicBezTo>
                    <a:pt x="152167" y="107373"/>
                    <a:pt x="129667" y="148323"/>
                    <a:pt x="114367" y="192423"/>
                  </a:cubicBezTo>
                  <a:cubicBezTo>
                    <a:pt x="114367" y="192873"/>
                    <a:pt x="113917" y="193323"/>
                    <a:pt x="113917" y="193773"/>
                  </a:cubicBezTo>
                  <a:cubicBezTo>
                    <a:pt x="88717" y="218523"/>
                    <a:pt x="75667" y="249573"/>
                    <a:pt x="65317" y="282423"/>
                  </a:cubicBezTo>
                  <a:cubicBezTo>
                    <a:pt x="51817" y="324273"/>
                    <a:pt x="48217" y="368373"/>
                    <a:pt x="41917" y="411573"/>
                  </a:cubicBezTo>
                  <a:cubicBezTo>
                    <a:pt x="35167" y="457473"/>
                    <a:pt x="18517" y="500674"/>
                    <a:pt x="2767" y="544324"/>
                  </a:cubicBezTo>
                  <a:cubicBezTo>
                    <a:pt x="1417" y="547924"/>
                    <a:pt x="-2183" y="553324"/>
                    <a:pt x="1867" y="556924"/>
                  </a:cubicBezTo>
                  <a:cubicBezTo>
                    <a:pt x="7267" y="561424"/>
                    <a:pt x="12217" y="556473"/>
                    <a:pt x="15817" y="553773"/>
                  </a:cubicBezTo>
                  <a:cubicBezTo>
                    <a:pt x="33367" y="538473"/>
                    <a:pt x="75667" y="465123"/>
                    <a:pt x="83767" y="447573"/>
                  </a:cubicBezTo>
                  <a:cubicBezTo>
                    <a:pt x="86017" y="442623"/>
                    <a:pt x="87817" y="435424"/>
                    <a:pt x="95467" y="435873"/>
                  </a:cubicBezTo>
                  <a:cubicBezTo>
                    <a:pt x="102667" y="436323"/>
                    <a:pt x="104917" y="442623"/>
                    <a:pt x="107167" y="448023"/>
                  </a:cubicBezTo>
                  <a:cubicBezTo>
                    <a:pt x="113017" y="461523"/>
                    <a:pt x="125167" y="494373"/>
                    <a:pt x="123367" y="497973"/>
                  </a:cubicBezTo>
                  <a:cubicBezTo>
                    <a:pt x="160717" y="628023"/>
                    <a:pt x="118867" y="767523"/>
                    <a:pt x="173767" y="894873"/>
                  </a:cubicBezTo>
                  <a:cubicBezTo>
                    <a:pt x="223267" y="1009624"/>
                    <a:pt x="358267" y="1096024"/>
                    <a:pt x="343867" y="1233724"/>
                  </a:cubicBezTo>
                  <a:cubicBezTo>
                    <a:pt x="328567" y="1381323"/>
                    <a:pt x="224167" y="1509124"/>
                    <a:pt x="228217" y="1659424"/>
                  </a:cubicBezTo>
                  <a:cubicBezTo>
                    <a:pt x="230017" y="1720174"/>
                    <a:pt x="253867" y="1779573"/>
                    <a:pt x="292117" y="1826374"/>
                  </a:cubicBezTo>
                  <a:cubicBezTo>
                    <a:pt x="313717" y="1852924"/>
                    <a:pt x="372217" y="1933924"/>
                    <a:pt x="419017" y="1946073"/>
                  </a:cubicBezTo>
                  <a:cubicBezTo>
                    <a:pt x="407317" y="1922674"/>
                    <a:pt x="370417" y="1880823"/>
                    <a:pt x="351517" y="1845274"/>
                  </a:cubicBezTo>
                  <a:cubicBezTo>
                    <a:pt x="330817" y="1806124"/>
                    <a:pt x="313267" y="1757073"/>
                    <a:pt x="307417" y="1712974"/>
                  </a:cubicBezTo>
                  <a:cubicBezTo>
                    <a:pt x="293467" y="1602724"/>
                    <a:pt x="334417" y="1526224"/>
                    <a:pt x="370867" y="1428573"/>
                  </a:cubicBezTo>
                  <a:cubicBezTo>
                    <a:pt x="387967" y="1382224"/>
                    <a:pt x="405067" y="1336774"/>
                    <a:pt x="417217" y="1289974"/>
                  </a:cubicBezTo>
                  <a:cubicBezTo>
                    <a:pt x="431167" y="1301224"/>
                    <a:pt x="828967" y="1472224"/>
                    <a:pt x="828517" y="1469974"/>
                  </a:cubicBezTo>
                  <a:cubicBezTo>
                    <a:pt x="890167" y="1570323"/>
                    <a:pt x="954517" y="1691374"/>
                    <a:pt x="1008067" y="1794874"/>
                  </a:cubicBezTo>
                  <a:cubicBezTo>
                    <a:pt x="1058467" y="1892073"/>
                    <a:pt x="1123717" y="1980724"/>
                    <a:pt x="1150717" y="2087374"/>
                  </a:cubicBezTo>
                  <a:cubicBezTo>
                    <a:pt x="1159717" y="2122923"/>
                    <a:pt x="1173217" y="2159824"/>
                    <a:pt x="1176367" y="2196724"/>
                  </a:cubicBezTo>
                  <a:cubicBezTo>
                    <a:pt x="1177717" y="2215173"/>
                    <a:pt x="1169617" y="2245324"/>
                    <a:pt x="1170967" y="2299324"/>
                  </a:cubicBezTo>
                  <a:cubicBezTo>
                    <a:pt x="1211017" y="2234074"/>
                    <a:pt x="1215967" y="2149024"/>
                    <a:pt x="1196617" y="2076124"/>
                  </a:cubicBezTo>
                  <a:close/>
                </a:path>
              </a:pathLst>
            </a:custGeom>
            <a:solidFill>
              <a:srgbClr val="A06A49"/>
            </a:solidFill>
            <a:ln w="4491" cap="flat">
              <a:noFill/>
              <a:prstDash val="solid"/>
              <a:miter/>
            </a:ln>
          </p:spPr>
          <p:txBody>
            <a:bodyPr rtlCol="0" anchor="ctr"/>
            <a:lstStyle/>
            <a:p>
              <a:endParaRPr lang="en-US">
                <a:solidFill>
                  <a:prstClr val="black"/>
                </a:solidFill>
              </a:endParaRPr>
            </a:p>
          </p:txBody>
        </p:sp>
        <p:sp>
          <p:nvSpPr>
            <p:cNvPr id="33" name="Freeform: Shape 142">
              <a:extLst>
                <a:ext uri="{FF2B5EF4-FFF2-40B4-BE49-F238E27FC236}">
                  <a16:creationId xmlns:a16="http://schemas.microsoft.com/office/drawing/2014/main" xmlns="" id="{C1FC722C-5B35-4323-9A7F-0E3F7FBA95F2}"/>
                </a:ext>
              </a:extLst>
            </p:cNvPr>
            <p:cNvSpPr/>
            <p:nvPr/>
          </p:nvSpPr>
          <p:spPr>
            <a:xfrm>
              <a:off x="1341544" y="2459929"/>
              <a:ext cx="971895" cy="1317055"/>
            </a:xfrm>
            <a:custGeom>
              <a:avLst/>
              <a:gdLst>
                <a:gd name="connsiteX0" fmla="*/ 14103 w 768315"/>
                <a:gd name="connsiteY0" fmla="*/ 166709 h 1041175"/>
                <a:gd name="connsiteX1" fmla="*/ 82053 w 768315"/>
                <a:gd name="connsiteY1" fmla="*/ 45209 h 1041175"/>
                <a:gd name="connsiteX2" fmla="*/ 138753 w 768315"/>
                <a:gd name="connsiteY2" fmla="*/ 11459 h 1041175"/>
                <a:gd name="connsiteX3" fmla="*/ 233703 w 768315"/>
                <a:gd name="connsiteY3" fmla="*/ 5609 h 1041175"/>
                <a:gd name="connsiteX4" fmla="*/ 312903 w 768315"/>
                <a:gd name="connsiteY4" fmla="*/ 2909 h 1041175"/>
                <a:gd name="connsiteX5" fmla="*/ 494253 w 768315"/>
                <a:gd name="connsiteY5" fmla="*/ 199559 h 1041175"/>
                <a:gd name="connsiteX6" fmla="*/ 589653 w 768315"/>
                <a:gd name="connsiteY6" fmla="*/ 305759 h 1041175"/>
                <a:gd name="connsiteX7" fmla="*/ 644553 w 768315"/>
                <a:gd name="connsiteY7" fmla="*/ 344009 h 1041175"/>
                <a:gd name="connsiteX8" fmla="*/ 702153 w 768315"/>
                <a:gd name="connsiteY8" fmla="*/ 867809 h 1041175"/>
                <a:gd name="connsiteX9" fmla="*/ 449703 w 768315"/>
                <a:gd name="connsiteY9" fmla="*/ 1041059 h 1041175"/>
                <a:gd name="connsiteX10" fmla="*/ 337653 w 768315"/>
                <a:gd name="connsiteY10" fmla="*/ 1003259 h 1041175"/>
                <a:gd name="connsiteX11" fmla="*/ 98703 w 768315"/>
                <a:gd name="connsiteY11" fmla="*/ 746759 h 1041175"/>
                <a:gd name="connsiteX12" fmla="*/ 46953 w 768315"/>
                <a:gd name="connsiteY12" fmla="*/ 537509 h 1041175"/>
                <a:gd name="connsiteX13" fmla="*/ 13203 w 768315"/>
                <a:gd name="connsiteY13" fmla="*/ 352109 h 1041175"/>
                <a:gd name="connsiteX14" fmla="*/ 8703 w 768315"/>
                <a:gd name="connsiteY14" fmla="*/ 182459 h 1041175"/>
                <a:gd name="connsiteX15" fmla="*/ 14103 w 768315"/>
                <a:gd name="connsiteY15" fmla="*/ 166709 h 10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315" h="1041175">
                  <a:moveTo>
                    <a:pt x="14103" y="166709"/>
                  </a:moveTo>
                  <a:cubicBezTo>
                    <a:pt x="29853" y="122609"/>
                    <a:pt x="51903" y="81209"/>
                    <a:pt x="82053" y="45209"/>
                  </a:cubicBezTo>
                  <a:cubicBezTo>
                    <a:pt x="97803" y="26309"/>
                    <a:pt x="114003" y="12809"/>
                    <a:pt x="138753" y="11459"/>
                  </a:cubicBezTo>
                  <a:cubicBezTo>
                    <a:pt x="170703" y="10109"/>
                    <a:pt x="202203" y="8759"/>
                    <a:pt x="233703" y="5609"/>
                  </a:cubicBezTo>
                  <a:cubicBezTo>
                    <a:pt x="259353" y="2909"/>
                    <a:pt x="287703" y="-3841"/>
                    <a:pt x="312903" y="2909"/>
                  </a:cubicBezTo>
                  <a:cubicBezTo>
                    <a:pt x="397953" y="26759"/>
                    <a:pt x="446103" y="133409"/>
                    <a:pt x="494253" y="199559"/>
                  </a:cubicBezTo>
                  <a:cubicBezTo>
                    <a:pt x="522153" y="238259"/>
                    <a:pt x="552753" y="275609"/>
                    <a:pt x="589653" y="305759"/>
                  </a:cubicBezTo>
                  <a:cubicBezTo>
                    <a:pt x="606753" y="319709"/>
                    <a:pt x="628803" y="329159"/>
                    <a:pt x="644553" y="344009"/>
                  </a:cubicBezTo>
                  <a:cubicBezTo>
                    <a:pt x="784953" y="478559"/>
                    <a:pt x="808353" y="705359"/>
                    <a:pt x="702153" y="867809"/>
                  </a:cubicBezTo>
                  <a:cubicBezTo>
                    <a:pt x="650403" y="947459"/>
                    <a:pt x="549153" y="1036559"/>
                    <a:pt x="449703" y="1041059"/>
                  </a:cubicBezTo>
                  <a:cubicBezTo>
                    <a:pt x="407853" y="1042859"/>
                    <a:pt x="373653" y="1023509"/>
                    <a:pt x="337653" y="1003259"/>
                  </a:cubicBezTo>
                  <a:cubicBezTo>
                    <a:pt x="231453" y="943859"/>
                    <a:pt x="142803" y="861959"/>
                    <a:pt x="98703" y="746759"/>
                  </a:cubicBezTo>
                  <a:cubicBezTo>
                    <a:pt x="73053" y="679709"/>
                    <a:pt x="60003" y="608609"/>
                    <a:pt x="46953" y="537509"/>
                  </a:cubicBezTo>
                  <a:cubicBezTo>
                    <a:pt x="35703" y="475859"/>
                    <a:pt x="24453" y="413759"/>
                    <a:pt x="13203" y="352109"/>
                  </a:cubicBezTo>
                  <a:cubicBezTo>
                    <a:pt x="3303" y="297659"/>
                    <a:pt x="-8397" y="236909"/>
                    <a:pt x="8703" y="182459"/>
                  </a:cubicBezTo>
                  <a:cubicBezTo>
                    <a:pt x="10503" y="177509"/>
                    <a:pt x="12303" y="172109"/>
                    <a:pt x="14103" y="166709"/>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sp>
          <p:nvSpPr>
            <p:cNvPr id="34" name="Freeform: Shape 143">
              <a:extLst>
                <a:ext uri="{FF2B5EF4-FFF2-40B4-BE49-F238E27FC236}">
                  <a16:creationId xmlns:a16="http://schemas.microsoft.com/office/drawing/2014/main" xmlns="" id="{AAABE40F-0A4E-491D-90C7-C0571497B680}"/>
                </a:ext>
              </a:extLst>
            </p:cNvPr>
            <p:cNvSpPr/>
            <p:nvPr/>
          </p:nvSpPr>
          <p:spPr>
            <a:xfrm>
              <a:off x="1598462" y="2911028"/>
              <a:ext cx="741437" cy="1864734"/>
            </a:xfrm>
            <a:custGeom>
              <a:avLst/>
              <a:gdLst>
                <a:gd name="connsiteX0" fmla="*/ 525150 w 586130"/>
                <a:gd name="connsiteY0" fmla="*/ 1090350 h 1474133"/>
                <a:gd name="connsiteX1" fmla="*/ 455400 w 586130"/>
                <a:gd name="connsiteY1" fmla="*/ 1223550 h 1474133"/>
                <a:gd name="connsiteX2" fmla="*/ 380700 w 586130"/>
                <a:gd name="connsiteY2" fmla="*/ 1473300 h 1474133"/>
                <a:gd name="connsiteX3" fmla="*/ 360000 w 586130"/>
                <a:gd name="connsiteY3" fmla="*/ 1459350 h 1474133"/>
                <a:gd name="connsiteX4" fmla="*/ 252900 w 586130"/>
                <a:gd name="connsiteY4" fmla="*/ 1296000 h 1474133"/>
                <a:gd name="connsiteX5" fmla="*/ 213750 w 586130"/>
                <a:gd name="connsiteY5" fmla="*/ 1056600 h 1474133"/>
                <a:gd name="connsiteX6" fmla="*/ 149850 w 586130"/>
                <a:gd name="connsiteY6" fmla="*/ 948150 h 1474133"/>
                <a:gd name="connsiteX7" fmla="*/ 108900 w 586130"/>
                <a:gd name="connsiteY7" fmla="*/ 904050 h 1474133"/>
                <a:gd name="connsiteX8" fmla="*/ 130500 w 586130"/>
                <a:gd name="connsiteY8" fmla="*/ 818100 h 1474133"/>
                <a:gd name="connsiteX9" fmla="*/ 130500 w 586130"/>
                <a:gd name="connsiteY9" fmla="*/ 750600 h 1474133"/>
                <a:gd name="connsiteX10" fmla="*/ 52200 w 586130"/>
                <a:gd name="connsiteY10" fmla="*/ 607500 h 1474133"/>
                <a:gd name="connsiteX11" fmla="*/ 0 w 586130"/>
                <a:gd name="connsiteY11" fmla="*/ 543600 h 1474133"/>
                <a:gd name="connsiteX12" fmla="*/ 140400 w 586130"/>
                <a:gd name="connsiteY12" fmla="*/ 648900 h 1474133"/>
                <a:gd name="connsiteX13" fmla="*/ 366300 w 586130"/>
                <a:gd name="connsiteY13" fmla="*/ 634050 h 1474133"/>
                <a:gd name="connsiteX14" fmla="*/ 504000 w 586130"/>
                <a:gd name="connsiteY14" fmla="*/ 496800 h 1474133"/>
                <a:gd name="connsiteX15" fmla="*/ 552600 w 586130"/>
                <a:gd name="connsiteY15" fmla="*/ 360900 h 1474133"/>
                <a:gd name="connsiteX16" fmla="*/ 544950 w 586130"/>
                <a:gd name="connsiteY16" fmla="*/ 167400 h 1474133"/>
                <a:gd name="connsiteX17" fmla="*/ 482400 w 586130"/>
                <a:gd name="connsiteY17" fmla="*/ 49050 h 1474133"/>
                <a:gd name="connsiteX18" fmla="*/ 445500 w 586130"/>
                <a:gd name="connsiteY18" fmla="*/ 0 h 1474133"/>
                <a:gd name="connsiteX19" fmla="*/ 546750 w 586130"/>
                <a:gd name="connsiteY19" fmla="*/ 54450 h 1474133"/>
                <a:gd name="connsiteX20" fmla="*/ 584100 w 586130"/>
                <a:gd name="connsiteY20" fmla="*/ 154800 h 1474133"/>
                <a:gd name="connsiteX21" fmla="*/ 582300 w 586130"/>
                <a:gd name="connsiteY21" fmla="*/ 285300 h 1474133"/>
                <a:gd name="connsiteX22" fmla="*/ 555750 w 586130"/>
                <a:gd name="connsiteY22" fmla="*/ 423450 h 1474133"/>
                <a:gd name="connsiteX23" fmla="*/ 506250 w 586130"/>
                <a:gd name="connsiteY23" fmla="*/ 556200 h 1474133"/>
                <a:gd name="connsiteX24" fmla="*/ 473850 w 586130"/>
                <a:gd name="connsiteY24" fmla="*/ 851400 h 1474133"/>
                <a:gd name="connsiteX25" fmla="*/ 488250 w 586130"/>
                <a:gd name="connsiteY25" fmla="*/ 980100 h 1474133"/>
                <a:gd name="connsiteX26" fmla="*/ 525150 w 586130"/>
                <a:gd name="connsiteY26" fmla="*/ 1090350 h 1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130" h="1474133">
                  <a:moveTo>
                    <a:pt x="525150" y="1090350"/>
                  </a:moveTo>
                  <a:cubicBezTo>
                    <a:pt x="488700" y="1131300"/>
                    <a:pt x="474750" y="1173150"/>
                    <a:pt x="455400" y="1223550"/>
                  </a:cubicBezTo>
                  <a:cubicBezTo>
                    <a:pt x="426600" y="1296900"/>
                    <a:pt x="389700" y="1469700"/>
                    <a:pt x="380700" y="1473300"/>
                  </a:cubicBezTo>
                  <a:cubicBezTo>
                    <a:pt x="370350" y="1477350"/>
                    <a:pt x="364950" y="1465650"/>
                    <a:pt x="360000" y="1459350"/>
                  </a:cubicBezTo>
                  <a:cubicBezTo>
                    <a:pt x="319500" y="1407600"/>
                    <a:pt x="283950" y="1353600"/>
                    <a:pt x="252900" y="1296000"/>
                  </a:cubicBezTo>
                  <a:cubicBezTo>
                    <a:pt x="222750" y="1240200"/>
                    <a:pt x="225900" y="1098900"/>
                    <a:pt x="213750" y="1056600"/>
                  </a:cubicBezTo>
                  <a:cubicBezTo>
                    <a:pt x="202050" y="1015650"/>
                    <a:pt x="178200" y="979650"/>
                    <a:pt x="149850" y="948150"/>
                  </a:cubicBezTo>
                  <a:cubicBezTo>
                    <a:pt x="136350" y="933300"/>
                    <a:pt x="126000" y="915300"/>
                    <a:pt x="108900" y="904050"/>
                  </a:cubicBezTo>
                  <a:cubicBezTo>
                    <a:pt x="116100" y="875250"/>
                    <a:pt x="128250" y="847800"/>
                    <a:pt x="130500" y="818100"/>
                  </a:cubicBezTo>
                  <a:cubicBezTo>
                    <a:pt x="130050" y="795600"/>
                    <a:pt x="135450" y="777600"/>
                    <a:pt x="130500" y="750600"/>
                  </a:cubicBezTo>
                  <a:cubicBezTo>
                    <a:pt x="120600" y="693900"/>
                    <a:pt x="85950" y="651150"/>
                    <a:pt x="52200" y="607500"/>
                  </a:cubicBezTo>
                  <a:cubicBezTo>
                    <a:pt x="35550" y="585900"/>
                    <a:pt x="17550" y="564750"/>
                    <a:pt x="0" y="543600"/>
                  </a:cubicBezTo>
                  <a:cubicBezTo>
                    <a:pt x="37350" y="575100"/>
                    <a:pt x="102150" y="629100"/>
                    <a:pt x="140400" y="648900"/>
                  </a:cubicBezTo>
                  <a:cubicBezTo>
                    <a:pt x="214200" y="686700"/>
                    <a:pt x="296100" y="688050"/>
                    <a:pt x="366300" y="634050"/>
                  </a:cubicBezTo>
                  <a:cubicBezTo>
                    <a:pt x="418050" y="594450"/>
                    <a:pt x="464850" y="549000"/>
                    <a:pt x="504000" y="496800"/>
                  </a:cubicBezTo>
                  <a:cubicBezTo>
                    <a:pt x="534150" y="456300"/>
                    <a:pt x="545400" y="409050"/>
                    <a:pt x="552600" y="360900"/>
                  </a:cubicBezTo>
                  <a:cubicBezTo>
                    <a:pt x="562050" y="296100"/>
                    <a:pt x="562500" y="231300"/>
                    <a:pt x="544950" y="167400"/>
                  </a:cubicBezTo>
                  <a:cubicBezTo>
                    <a:pt x="531000" y="118350"/>
                    <a:pt x="516600" y="86400"/>
                    <a:pt x="482400" y="49050"/>
                  </a:cubicBezTo>
                  <a:cubicBezTo>
                    <a:pt x="472050" y="37350"/>
                    <a:pt x="464850" y="20250"/>
                    <a:pt x="445500" y="0"/>
                  </a:cubicBezTo>
                  <a:cubicBezTo>
                    <a:pt x="481950" y="13500"/>
                    <a:pt x="515700" y="31500"/>
                    <a:pt x="546750" y="54450"/>
                  </a:cubicBezTo>
                  <a:cubicBezTo>
                    <a:pt x="576450" y="76500"/>
                    <a:pt x="581850" y="120600"/>
                    <a:pt x="584100" y="154800"/>
                  </a:cubicBezTo>
                  <a:cubicBezTo>
                    <a:pt x="587250" y="198450"/>
                    <a:pt x="586800" y="242100"/>
                    <a:pt x="582300" y="285300"/>
                  </a:cubicBezTo>
                  <a:cubicBezTo>
                    <a:pt x="577800" y="332100"/>
                    <a:pt x="568800" y="378450"/>
                    <a:pt x="555750" y="423450"/>
                  </a:cubicBezTo>
                  <a:cubicBezTo>
                    <a:pt x="542250" y="469350"/>
                    <a:pt x="521550" y="511650"/>
                    <a:pt x="506250" y="556200"/>
                  </a:cubicBezTo>
                  <a:cubicBezTo>
                    <a:pt x="472500" y="655650"/>
                    <a:pt x="478350" y="747450"/>
                    <a:pt x="473850" y="851400"/>
                  </a:cubicBezTo>
                  <a:cubicBezTo>
                    <a:pt x="477450" y="891450"/>
                    <a:pt x="479250" y="940950"/>
                    <a:pt x="488250" y="980100"/>
                  </a:cubicBezTo>
                  <a:cubicBezTo>
                    <a:pt x="498600" y="1023300"/>
                    <a:pt x="517950" y="1067400"/>
                    <a:pt x="525150" y="1090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5" name="Freeform: Shape 144">
              <a:extLst>
                <a:ext uri="{FF2B5EF4-FFF2-40B4-BE49-F238E27FC236}">
                  <a16:creationId xmlns:a16="http://schemas.microsoft.com/office/drawing/2014/main" xmlns="" id="{9F004AFD-6468-4182-8BDE-449A3A80CB28}"/>
                </a:ext>
              </a:extLst>
            </p:cNvPr>
            <p:cNvSpPr/>
            <p:nvPr/>
          </p:nvSpPr>
          <p:spPr>
            <a:xfrm>
              <a:off x="623400" y="5802459"/>
              <a:ext cx="1699636" cy="653834"/>
            </a:xfrm>
            <a:custGeom>
              <a:avLst/>
              <a:gdLst>
                <a:gd name="connsiteX0" fmla="*/ 1338270 w 1343618"/>
                <a:gd name="connsiteY0" fmla="*/ 174828 h 516877"/>
                <a:gd name="connsiteX1" fmla="*/ 1263120 w 1343618"/>
                <a:gd name="connsiteY1" fmla="*/ 58728 h 516877"/>
                <a:gd name="connsiteX2" fmla="*/ 1194270 w 1343618"/>
                <a:gd name="connsiteY2" fmla="*/ 6078 h 516877"/>
                <a:gd name="connsiteX3" fmla="*/ 1045320 w 1343618"/>
                <a:gd name="connsiteY3" fmla="*/ 29028 h 516877"/>
                <a:gd name="connsiteX4" fmla="*/ 874320 w 1343618"/>
                <a:gd name="connsiteY4" fmla="*/ 73128 h 516877"/>
                <a:gd name="connsiteX5" fmla="*/ 830670 w 1343618"/>
                <a:gd name="connsiteY5" fmla="*/ 85728 h 516877"/>
                <a:gd name="connsiteX6" fmla="*/ 815820 w 1343618"/>
                <a:gd name="connsiteY6" fmla="*/ 90678 h 516877"/>
                <a:gd name="connsiteX7" fmla="*/ 794220 w 1343618"/>
                <a:gd name="connsiteY7" fmla="*/ 96978 h 516877"/>
                <a:gd name="connsiteX8" fmla="*/ 744270 w 1343618"/>
                <a:gd name="connsiteY8" fmla="*/ 119928 h 516877"/>
                <a:gd name="connsiteX9" fmla="*/ 699270 w 1343618"/>
                <a:gd name="connsiteY9" fmla="*/ 151428 h 516877"/>
                <a:gd name="connsiteX10" fmla="*/ 662370 w 1343618"/>
                <a:gd name="connsiteY10" fmla="*/ 184728 h 516877"/>
                <a:gd name="connsiteX11" fmla="*/ 628620 w 1343618"/>
                <a:gd name="connsiteY11" fmla="*/ 233778 h 516877"/>
                <a:gd name="connsiteX12" fmla="*/ 626370 w 1343618"/>
                <a:gd name="connsiteY12" fmla="*/ 234678 h 516877"/>
                <a:gd name="connsiteX13" fmla="*/ 624570 w 1343618"/>
                <a:gd name="connsiteY13" fmla="*/ 234228 h 516877"/>
                <a:gd name="connsiteX14" fmla="*/ 637170 w 1343618"/>
                <a:gd name="connsiteY14" fmla="*/ 201378 h 516877"/>
                <a:gd name="connsiteX15" fmla="*/ 676320 w 1343618"/>
                <a:gd name="connsiteY15" fmla="*/ 132078 h 516877"/>
                <a:gd name="connsiteX16" fmla="*/ 676320 w 1343618"/>
                <a:gd name="connsiteY16" fmla="*/ 125328 h 516877"/>
                <a:gd name="connsiteX17" fmla="*/ 629970 w 1343618"/>
                <a:gd name="connsiteY17" fmla="*/ 70428 h 516877"/>
                <a:gd name="connsiteX18" fmla="*/ 548070 w 1343618"/>
                <a:gd name="connsiteY18" fmla="*/ 33528 h 516877"/>
                <a:gd name="connsiteX19" fmla="*/ 529170 w 1343618"/>
                <a:gd name="connsiteY19" fmla="*/ 26778 h 516877"/>
                <a:gd name="connsiteX20" fmla="*/ 476070 w 1343618"/>
                <a:gd name="connsiteY20" fmla="*/ 15078 h 516877"/>
                <a:gd name="connsiteX21" fmla="*/ 443670 w 1343618"/>
                <a:gd name="connsiteY21" fmla="*/ 15528 h 516877"/>
                <a:gd name="connsiteX22" fmla="*/ 388320 w 1343618"/>
                <a:gd name="connsiteY22" fmla="*/ 35778 h 516877"/>
                <a:gd name="connsiteX23" fmla="*/ 375270 w 1343618"/>
                <a:gd name="connsiteY23" fmla="*/ 45228 h 516877"/>
                <a:gd name="connsiteX24" fmla="*/ 378420 w 1343618"/>
                <a:gd name="connsiteY24" fmla="*/ 68178 h 516877"/>
                <a:gd name="connsiteX25" fmla="*/ 353670 w 1343618"/>
                <a:gd name="connsiteY25" fmla="*/ 59628 h 516877"/>
                <a:gd name="connsiteX26" fmla="*/ 306420 w 1343618"/>
                <a:gd name="connsiteY26" fmla="*/ 43428 h 516877"/>
                <a:gd name="connsiteX27" fmla="*/ 255120 w 1343618"/>
                <a:gd name="connsiteY27" fmla="*/ 46578 h 516877"/>
                <a:gd name="connsiteX28" fmla="*/ 191220 w 1343618"/>
                <a:gd name="connsiteY28" fmla="*/ 96078 h 516877"/>
                <a:gd name="connsiteX29" fmla="*/ 97170 w 1343618"/>
                <a:gd name="connsiteY29" fmla="*/ 204528 h 516877"/>
                <a:gd name="connsiteX30" fmla="*/ 11220 w 1343618"/>
                <a:gd name="connsiteY30" fmla="*/ 337728 h 516877"/>
                <a:gd name="connsiteX31" fmla="*/ 19320 w 1343618"/>
                <a:gd name="connsiteY31" fmla="*/ 503778 h 516877"/>
                <a:gd name="connsiteX32" fmla="*/ 92220 w 1343618"/>
                <a:gd name="connsiteY32" fmla="*/ 512328 h 516877"/>
                <a:gd name="connsiteX33" fmla="*/ 192570 w 1343618"/>
                <a:gd name="connsiteY33" fmla="*/ 506928 h 516877"/>
                <a:gd name="connsiteX34" fmla="*/ 437820 w 1343618"/>
                <a:gd name="connsiteY34" fmla="*/ 487128 h 516877"/>
                <a:gd name="connsiteX35" fmla="*/ 517020 w 1343618"/>
                <a:gd name="connsiteY35" fmla="*/ 397128 h 516877"/>
                <a:gd name="connsiteX36" fmla="*/ 534570 w 1343618"/>
                <a:gd name="connsiteY36" fmla="*/ 379128 h 516877"/>
                <a:gd name="connsiteX37" fmla="*/ 539070 w 1343618"/>
                <a:gd name="connsiteY37" fmla="*/ 374178 h 516877"/>
                <a:gd name="connsiteX38" fmla="*/ 571020 w 1343618"/>
                <a:gd name="connsiteY38" fmla="*/ 389928 h 516877"/>
                <a:gd name="connsiteX39" fmla="*/ 599370 w 1343618"/>
                <a:gd name="connsiteY39" fmla="*/ 405678 h 516877"/>
                <a:gd name="connsiteX40" fmla="*/ 661920 w 1343618"/>
                <a:gd name="connsiteY40" fmla="*/ 403878 h 516877"/>
                <a:gd name="connsiteX41" fmla="*/ 794220 w 1343618"/>
                <a:gd name="connsiteY41" fmla="*/ 358878 h 516877"/>
                <a:gd name="connsiteX42" fmla="*/ 818970 w 1343618"/>
                <a:gd name="connsiteY42" fmla="*/ 360678 h 516877"/>
                <a:gd name="connsiteX43" fmla="*/ 845070 w 1343618"/>
                <a:gd name="connsiteY43" fmla="*/ 338628 h 516877"/>
                <a:gd name="connsiteX44" fmla="*/ 903570 w 1343618"/>
                <a:gd name="connsiteY44" fmla="*/ 301728 h 516877"/>
                <a:gd name="connsiteX45" fmla="*/ 913470 w 1343618"/>
                <a:gd name="connsiteY45" fmla="*/ 297228 h 516877"/>
                <a:gd name="connsiteX46" fmla="*/ 1196070 w 1343618"/>
                <a:gd name="connsiteY46" fmla="*/ 229728 h 516877"/>
                <a:gd name="connsiteX47" fmla="*/ 1340070 w 1343618"/>
                <a:gd name="connsiteY47" fmla="*/ 198228 h 516877"/>
                <a:gd name="connsiteX48" fmla="*/ 1338270 w 1343618"/>
                <a:gd name="connsiteY48" fmla="*/ 174828 h 51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3618" h="516877">
                  <a:moveTo>
                    <a:pt x="1338270" y="174828"/>
                  </a:moveTo>
                  <a:cubicBezTo>
                    <a:pt x="1319370" y="132078"/>
                    <a:pt x="1294170" y="93378"/>
                    <a:pt x="1263120" y="58728"/>
                  </a:cubicBezTo>
                  <a:cubicBezTo>
                    <a:pt x="1243770" y="37128"/>
                    <a:pt x="1221720" y="17778"/>
                    <a:pt x="1194270" y="6078"/>
                  </a:cubicBezTo>
                  <a:cubicBezTo>
                    <a:pt x="1151070" y="-12822"/>
                    <a:pt x="1087620" y="17328"/>
                    <a:pt x="1045320" y="29028"/>
                  </a:cubicBezTo>
                  <a:cubicBezTo>
                    <a:pt x="988620" y="44328"/>
                    <a:pt x="929670" y="55578"/>
                    <a:pt x="874320" y="73128"/>
                  </a:cubicBezTo>
                  <a:cubicBezTo>
                    <a:pt x="860370" y="79428"/>
                    <a:pt x="845070" y="80778"/>
                    <a:pt x="830670" y="85728"/>
                  </a:cubicBezTo>
                  <a:cubicBezTo>
                    <a:pt x="825720" y="87978"/>
                    <a:pt x="820770" y="89328"/>
                    <a:pt x="815820" y="90678"/>
                  </a:cubicBezTo>
                  <a:cubicBezTo>
                    <a:pt x="808620" y="92478"/>
                    <a:pt x="801420" y="94728"/>
                    <a:pt x="794220" y="96978"/>
                  </a:cubicBezTo>
                  <a:cubicBezTo>
                    <a:pt x="776670" y="102378"/>
                    <a:pt x="756870" y="105078"/>
                    <a:pt x="744270" y="119928"/>
                  </a:cubicBezTo>
                  <a:cubicBezTo>
                    <a:pt x="731670" y="134778"/>
                    <a:pt x="716370" y="143778"/>
                    <a:pt x="699270" y="151428"/>
                  </a:cubicBezTo>
                  <a:cubicBezTo>
                    <a:pt x="683070" y="158178"/>
                    <a:pt x="667770" y="167178"/>
                    <a:pt x="662370" y="184728"/>
                  </a:cubicBezTo>
                  <a:cubicBezTo>
                    <a:pt x="656520" y="204978"/>
                    <a:pt x="644370" y="220278"/>
                    <a:pt x="628620" y="233778"/>
                  </a:cubicBezTo>
                  <a:cubicBezTo>
                    <a:pt x="627720" y="234228"/>
                    <a:pt x="627270" y="234678"/>
                    <a:pt x="626370" y="234678"/>
                  </a:cubicBezTo>
                  <a:cubicBezTo>
                    <a:pt x="625920" y="234678"/>
                    <a:pt x="624570" y="234228"/>
                    <a:pt x="624570" y="234228"/>
                  </a:cubicBezTo>
                  <a:cubicBezTo>
                    <a:pt x="626370" y="222528"/>
                    <a:pt x="630420" y="211728"/>
                    <a:pt x="637170" y="201378"/>
                  </a:cubicBezTo>
                  <a:cubicBezTo>
                    <a:pt x="650220" y="178428"/>
                    <a:pt x="670020" y="159078"/>
                    <a:pt x="676320" y="132078"/>
                  </a:cubicBezTo>
                  <a:cubicBezTo>
                    <a:pt x="676770" y="129828"/>
                    <a:pt x="676320" y="127578"/>
                    <a:pt x="676320" y="125328"/>
                  </a:cubicBezTo>
                  <a:cubicBezTo>
                    <a:pt x="672270" y="97878"/>
                    <a:pt x="650670" y="83928"/>
                    <a:pt x="629970" y="70428"/>
                  </a:cubicBezTo>
                  <a:cubicBezTo>
                    <a:pt x="604770" y="54228"/>
                    <a:pt x="575520" y="45228"/>
                    <a:pt x="548070" y="33528"/>
                  </a:cubicBezTo>
                  <a:cubicBezTo>
                    <a:pt x="541770" y="31278"/>
                    <a:pt x="535470" y="29028"/>
                    <a:pt x="529170" y="26778"/>
                  </a:cubicBezTo>
                  <a:cubicBezTo>
                    <a:pt x="511620" y="21378"/>
                    <a:pt x="494970" y="13728"/>
                    <a:pt x="476070" y="15078"/>
                  </a:cubicBezTo>
                  <a:cubicBezTo>
                    <a:pt x="465270" y="18228"/>
                    <a:pt x="454470" y="18228"/>
                    <a:pt x="443670" y="15528"/>
                  </a:cubicBezTo>
                  <a:cubicBezTo>
                    <a:pt x="422520" y="15078"/>
                    <a:pt x="406320" y="28128"/>
                    <a:pt x="388320" y="35778"/>
                  </a:cubicBezTo>
                  <a:cubicBezTo>
                    <a:pt x="383370" y="38478"/>
                    <a:pt x="378870" y="40728"/>
                    <a:pt x="375270" y="45228"/>
                  </a:cubicBezTo>
                  <a:cubicBezTo>
                    <a:pt x="369420" y="53778"/>
                    <a:pt x="381120" y="60078"/>
                    <a:pt x="378420" y="68178"/>
                  </a:cubicBezTo>
                  <a:cubicBezTo>
                    <a:pt x="369420" y="68178"/>
                    <a:pt x="361770" y="63228"/>
                    <a:pt x="353670" y="59628"/>
                  </a:cubicBezTo>
                  <a:cubicBezTo>
                    <a:pt x="338370" y="52878"/>
                    <a:pt x="323970" y="43428"/>
                    <a:pt x="306420" y="43428"/>
                  </a:cubicBezTo>
                  <a:cubicBezTo>
                    <a:pt x="289770" y="47928"/>
                    <a:pt x="272220" y="45228"/>
                    <a:pt x="255120" y="46578"/>
                  </a:cubicBezTo>
                  <a:cubicBezTo>
                    <a:pt x="224970" y="51528"/>
                    <a:pt x="209220" y="75378"/>
                    <a:pt x="191220" y="96078"/>
                  </a:cubicBezTo>
                  <a:cubicBezTo>
                    <a:pt x="159270" y="132528"/>
                    <a:pt x="131820" y="170778"/>
                    <a:pt x="97170" y="204528"/>
                  </a:cubicBezTo>
                  <a:cubicBezTo>
                    <a:pt x="59820" y="240978"/>
                    <a:pt x="28770" y="288228"/>
                    <a:pt x="11220" y="337728"/>
                  </a:cubicBezTo>
                  <a:cubicBezTo>
                    <a:pt x="-5880" y="393978"/>
                    <a:pt x="-3630" y="449328"/>
                    <a:pt x="19320" y="503778"/>
                  </a:cubicBezTo>
                  <a:cubicBezTo>
                    <a:pt x="29220" y="525828"/>
                    <a:pt x="69720" y="513678"/>
                    <a:pt x="92220" y="512328"/>
                  </a:cubicBezTo>
                  <a:cubicBezTo>
                    <a:pt x="125520" y="510528"/>
                    <a:pt x="158820" y="508728"/>
                    <a:pt x="192570" y="506928"/>
                  </a:cubicBezTo>
                  <a:cubicBezTo>
                    <a:pt x="272670" y="506928"/>
                    <a:pt x="359520" y="503778"/>
                    <a:pt x="437820" y="487128"/>
                  </a:cubicBezTo>
                  <a:cubicBezTo>
                    <a:pt x="518820" y="469578"/>
                    <a:pt x="513870" y="460128"/>
                    <a:pt x="517020" y="397128"/>
                  </a:cubicBezTo>
                  <a:cubicBezTo>
                    <a:pt x="522870" y="391278"/>
                    <a:pt x="528720" y="384978"/>
                    <a:pt x="534570" y="379128"/>
                  </a:cubicBezTo>
                  <a:cubicBezTo>
                    <a:pt x="536370" y="377778"/>
                    <a:pt x="537720" y="375978"/>
                    <a:pt x="539070" y="374178"/>
                  </a:cubicBezTo>
                  <a:cubicBezTo>
                    <a:pt x="552570" y="372828"/>
                    <a:pt x="562920" y="377778"/>
                    <a:pt x="571020" y="389928"/>
                  </a:cubicBezTo>
                  <a:cubicBezTo>
                    <a:pt x="577320" y="399378"/>
                    <a:pt x="587220" y="405678"/>
                    <a:pt x="599370" y="405678"/>
                  </a:cubicBezTo>
                  <a:cubicBezTo>
                    <a:pt x="620070" y="406128"/>
                    <a:pt x="641220" y="404328"/>
                    <a:pt x="661920" y="403878"/>
                  </a:cubicBezTo>
                  <a:cubicBezTo>
                    <a:pt x="710520" y="402528"/>
                    <a:pt x="748770" y="368328"/>
                    <a:pt x="794220" y="358878"/>
                  </a:cubicBezTo>
                  <a:cubicBezTo>
                    <a:pt x="800970" y="361128"/>
                    <a:pt x="809070" y="361578"/>
                    <a:pt x="818970" y="360678"/>
                  </a:cubicBezTo>
                  <a:cubicBezTo>
                    <a:pt x="829320" y="355728"/>
                    <a:pt x="838770" y="348528"/>
                    <a:pt x="845070" y="338628"/>
                  </a:cubicBezTo>
                  <a:cubicBezTo>
                    <a:pt x="864420" y="326478"/>
                    <a:pt x="880170" y="307578"/>
                    <a:pt x="903570" y="301728"/>
                  </a:cubicBezTo>
                  <a:cubicBezTo>
                    <a:pt x="906720" y="300378"/>
                    <a:pt x="909870" y="298128"/>
                    <a:pt x="913470" y="297228"/>
                  </a:cubicBezTo>
                  <a:cubicBezTo>
                    <a:pt x="1006620" y="270678"/>
                    <a:pt x="1101570" y="251778"/>
                    <a:pt x="1196070" y="229728"/>
                  </a:cubicBezTo>
                  <a:cubicBezTo>
                    <a:pt x="1243770" y="218478"/>
                    <a:pt x="1291470" y="206328"/>
                    <a:pt x="1340070" y="198228"/>
                  </a:cubicBezTo>
                  <a:cubicBezTo>
                    <a:pt x="1347270" y="191028"/>
                    <a:pt x="1341870" y="182478"/>
                    <a:pt x="1338270" y="174828"/>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grpSp>
          <p:nvGrpSpPr>
            <p:cNvPr id="36" name="Graphic 2">
              <a:extLst>
                <a:ext uri="{FF2B5EF4-FFF2-40B4-BE49-F238E27FC236}">
                  <a16:creationId xmlns:a16="http://schemas.microsoft.com/office/drawing/2014/main" xmlns="" id="{FC93B116-40F0-47F1-9DE4-84BE2A182EFF}"/>
                </a:ext>
              </a:extLst>
            </p:cNvPr>
            <p:cNvGrpSpPr/>
            <p:nvPr/>
          </p:nvGrpSpPr>
          <p:grpSpPr>
            <a:xfrm>
              <a:off x="622274" y="5802176"/>
              <a:ext cx="1700616" cy="654400"/>
              <a:chOff x="405553" y="3082808"/>
              <a:chExt cx="1344393" cy="517325"/>
            </a:xfrm>
            <a:solidFill>
              <a:srgbClr val="E2C2A7"/>
            </a:solidFill>
          </p:grpSpPr>
          <p:sp>
            <p:nvSpPr>
              <p:cNvPr id="38" name="Freeform: Shape 147">
                <a:extLst>
                  <a:ext uri="{FF2B5EF4-FFF2-40B4-BE49-F238E27FC236}">
                    <a16:creationId xmlns:a16="http://schemas.microsoft.com/office/drawing/2014/main" xmlns="" id="{6C848313-2706-4326-88D5-22EB39D1998C}"/>
                  </a:ext>
                </a:extLst>
              </p:cNvPr>
              <p:cNvSpPr/>
              <p:nvPr/>
            </p:nvSpPr>
            <p:spPr>
              <a:xfrm>
                <a:off x="405553" y="3359561"/>
                <a:ext cx="517459" cy="240572"/>
              </a:xfrm>
              <a:custGeom>
                <a:avLst/>
                <a:gdLst>
                  <a:gd name="connsiteX0" fmla="*/ 472909 w 517459"/>
                  <a:gd name="connsiteY0" fmla="*/ 76500 h 240572"/>
                  <a:gd name="connsiteX1" fmla="*/ 308209 w 517459"/>
                  <a:gd name="connsiteY1" fmla="*/ 27000 h 240572"/>
                  <a:gd name="connsiteX2" fmla="*/ 260059 w 517459"/>
                  <a:gd name="connsiteY2" fmla="*/ 18450 h 240572"/>
                  <a:gd name="connsiteX3" fmla="*/ 275359 w 517459"/>
                  <a:gd name="connsiteY3" fmla="*/ 27450 h 240572"/>
                  <a:gd name="connsiteX4" fmla="*/ 408559 w 517459"/>
                  <a:gd name="connsiteY4" fmla="*/ 67050 h 240572"/>
                  <a:gd name="connsiteX5" fmla="*/ 482809 w 517459"/>
                  <a:gd name="connsiteY5" fmla="*/ 103050 h 240572"/>
                  <a:gd name="connsiteX6" fmla="*/ 501709 w 517459"/>
                  <a:gd name="connsiteY6" fmla="*/ 153000 h 240572"/>
                  <a:gd name="connsiteX7" fmla="*/ 460309 w 517459"/>
                  <a:gd name="connsiteY7" fmla="*/ 170550 h 240572"/>
                  <a:gd name="connsiteX8" fmla="*/ 409459 w 517459"/>
                  <a:gd name="connsiteY8" fmla="*/ 163800 h 240572"/>
                  <a:gd name="connsiteX9" fmla="*/ 278959 w 517459"/>
                  <a:gd name="connsiteY9" fmla="*/ 135900 h 240572"/>
                  <a:gd name="connsiteX10" fmla="*/ 343309 w 517459"/>
                  <a:gd name="connsiteY10" fmla="*/ 165150 h 240572"/>
                  <a:gd name="connsiteX11" fmla="*/ 371659 w 517459"/>
                  <a:gd name="connsiteY11" fmla="*/ 192600 h 240572"/>
                  <a:gd name="connsiteX12" fmla="*/ 336559 w 517459"/>
                  <a:gd name="connsiteY12" fmla="*/ 211050 h 240572"/>
                  <a:gd name="connsiteX13" fmla="*/ 181759 w 517459"/>
                  <a:gd name="connsiteY13" fmla="*/ 201150 h 240572"/>
                  <a:gd name="connsiteX14" fmla="*/ 80059 w 517459"/>
                  <a:gd name="connsiteY14" fmla="*/ 192600 h 240572"/>
                  <a:gd name="connsiteX15" fmla="*/ 62059 w 517459"/>
                  <a:gd name="connsiteY15" fmla="*/ 186300 h 240572"/>
                  <a:gd name="connsiteX16" fmla="*/ 35509 w 517459"/>
                  <a:gd name="connsiteY16" fmla="*/ 133200 h 240572"/>
                  <a:gd name="connsiteX17" fmla="*/ 34159 w 517459"/>
                  <a:gd name="connsiteY17" fmla="*/ 49050 h 240572"/>
                  <a:gd name="connsiteX18" fmla="*/ 41809 w 517459"/>
                  <a:gd name="connsiteY18" fmla="*/ 0 h 240572"/>
                  <a:gd name="connsiteX19" fmla="*/ 11659 w 517459"/>
                  <a:gd name="connsiteY19" fmla="*/ 62550 h 240572"/>
                  <a:gd name="connsiteX20" fmla="*/ 19759 w 517459"/>
                  <a:gd name="connsiteY20" fmla="*/ 228600 h 240572"/>
                  <a:gd name="connsiteX21" fmla="*/ 205609 w 517459"/>
                  <a:gd name="connsiteY21" fmla="*/ 231300 h 240572"/>
                  <a:gd name="connsiteX22" fmla="*/ 438259 w 517459"/>
                  <a:gd name="connsiteY22" fmla="*/ 211950 h 240572"/>
                  <a:gd name="connsiteX23" fmla="*/ 517459 w 517459"/>
                  <a:gd name="connsiteY23" fmla="*/ 121950 h 240572"/>
                  <a:gd name="connsiteX24" fmla="*/ 472909 w 517459"/>
                  <a:gd name="connsiteY24" fmla="*/ 76500 h 2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59" h="240572">
                    <a:moveTo>
                      <a:pt x="472909" y="76500"/>
                    </a:moveTo>
                    <a:cubicBezTo>
                      <a:pt x="421159" y="49950"/>
                      <a:pt x="364009" y="40050"/>
                      <a:pt x="308209" y="27000"/>
                    </a:cubicBezTo>
                    <a:cubicBezTo>
                      <a:pt x="292909" y="23400"/>
                      <a:pt x="277609" y="15300"/>
                      <a:pt x="260059" y="18450"/>
                    </a:cubicBezTo>
                    <a:cubicBezTo>
                      <a:pt x="263659" y="25650"/>
                      <a:pt x="269959" y="25650"/>
                      <a:pt x="275359" y="27450"/>
                    </a:cubicBezTo>
                    <a:cubicBezTo>
                      <a:pt x="319909" y="40500"/>
                      <a:pt x="364009" y="54000"/>
                      <a:pt x="408559" y="67050"/>
                    </a:cubicBezTo>
                    <a:cubicBezTo>
                      <a:pt x="435109" y="75150"/>
                      <a:pt x="460759" y="85950"/>
                      <a:pt x="482809" y="103050"/>
                    </a:cubicBezTo>
                    <a:cubicBezTo>
                      <a:pt x="499009" y="115650"/>
                      <a:pt x="505759" y="135000"/>
                      <a:pt x="501709" y="153000"/>
                    </a:cubicBezTo>
                    <a:cubicBezTo>
                      <a:pt x="497209" y="171900"/>
                      <a:pt x="476959" y="171900"/>
                      <a:pt x="460309" y="170550"/>
                    </a:cubicBezTo>
                    <a:cubicBezTo>
                      <a:pt x="443209" y="169200"/>
                      <a:pt x="426109" y="166950"/>
                      <a:pt x="409459" y="163800"/>
                    </a:cubicBezTo>
                    <a:cubicBezTo>
                      <a:pt x="365809" y="154800"/>
                      <a:pt x="322609" y="145350"/>
                      <a:pt x="278959" y="135900"/>
                    </a:cubicBezTo>
                    <a:cubicBezTo>
                      <a:pt x="299659" y="147150"/>
                      <a:pt x="321709" y="155700"/>
                      <a:pt x="343309" y="165150"/>
                    </a:cubicBezTo>
                    <a:cubicBezTo>
                      <a:pt x="355909" y="171000"/>
                      <a:pt x="374359" y="176400"/>
                      <a:pt x="371659" y="192600"/>
                    </a:cubicBezTo>
                    <a:cubicBezTo>
                      <a:pt x="369409" y="208350"/>
                      <a:pt x="350059" y="208800"/>
                      <a:pt x="336559" y="211050"/>
                    </a:cubicBezTo>
                    <a:cubicBezTo>
                      <a:pt x="284359" y="221400"/>
                      <a:pt x="232609" y="216000"/>
                      <a:pt x="181759" y="201150"/>
                    </a:cubicBezTo>
                    <a:cubicBezTo>
                      <a:pt x="148459" y="191250"/>
                      <a:pt x="116059" y="173700"/>
                      <a:pt x="80059" y="192600"/>
                    </a:cubicBezTo>
                    <a:cubicBezTo>
                      <a:pt x="73759" y="196200"/>
                      <a:pt x="67459" y="191250"/>
                      <a:pt x="62059" y="186300"/>
                    </a:cubicBezTo>
                    <a:cubicBezTo>
                      <a:pt x="46309" y="171900"/>
                      <a:pt x="40009" y="153000"/>
                      <a:pt x="35509" y="133200"/>
                    </a:cubicBezTo>
                    <a:cubicBezTo>
                      <a:pt x="28309" y="101700"/>
                      <a:pt x="27409" y="79650"/>
                      <a:pt x="34159" y="49050"/>
                    </a:cubicBezTo>
                    <a:cubicBezTo>
                      <a:pt x="36409" y="38700"/>
                      <a:pt x="40459" y="16200"/>
                      <a:pt x="41809" y="0"/>
                    </a:cubicBezTo>
                    <a:cubicBezTo>
                      <a:pt x="34159" y="8550"/>
                      <a:pt x="14359" y="56250"/>
                      <a:pt x="11659" y="62550"/>
                    </a:cubicBezTo>
                    <a:cubicBezTo>
                      <a:pt x="-5441" y="118800"/>
                      <a:pt x="-4541" y="154350"/>
                      <a:pt x="19759" y="228600"/>
                    </a:cubicBezTo>
                    <a:cubicBezTo>
                      <a:pt x="27859" y="253350"/>
                      <a:pt x="152509" y="232200"/>
                      <a:pt x="205609" y="231300"/>
                    </a:cubicBezTo>
                    <a:cubicBezTo>
                      <a:pt x="283459" y="225450"/>
                      <a:pt x="361309" y="228600"/>
                      <a:pt x="438259" y="211950"/>
                    </a:cubicBezTo>
                    <a:cubicBezTo>
                      <a:pt x="519259" y="194400"/>
                      <a:pt x="514309" y="184950"/>
                      <a:pt x="517459" y="121950"/>
                    </a:cubicBezTo>
                    <a:cubicBezTo>
                      <a:pt x="508909" y="100350"/>
                      <a:pt x="492259" y="86400"/>
                      <a:pt x="472909" y="76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9" name="Freeform: Shape 148">
                <a:extLst>
                  <a:ext uri="{FF2B5EF4-FFF2-40B4-BE49-F238E27FC236}">
                    <a16:creationId xmlns:a16="http://schemas.microsoft.com/office/drawing/2014/main" xmlns="" id="{389695C0-7557-45DF-B164-19E60E8F9848}"/>
                  </a:ext>
                </a:extLst>
              </p:cNvPr>
              <p:cNvSpPr/>
              <p:nvPr/>
            </p:nvSpPr>
            <p:spPr>
              <a:xfrm>
                <a:off x="691713" y="3244811"/>
                <a:ext cx="533250" cy="244421"/>
              </a:xfrm>
              <a:custGeom>
                <a:avLst/>
                <a:gdLst>
                  <a:gd name="connsiteX0" fmla="*/ 497700 w 533250"/>
                  <a:gd name="connsiteY0" fmla="*/ 157500 h 244421"/>
                  <a:gd name="connsiteX1" fmla="*/ 515700 w 533250"/>
                  <a:gd name="connsiteY1" fmla="*/ 51750 h 244421"/>
                  <a:gd name="connsiteX2" fmla="*/ 522450 w 533250"/>
                  <a:gd name="connsiteY2" fmla="*/ 0 h 244421"/>
                  <a:gd name="connsiteX3" fmla="*/ 501300 w 533250"/>
                  <a:gd name="connsiteY3" fmla="*/ 97200 h 244421"/>
                  <a:gd name="connsiteX4" fmla="*/ 451800 w 533250"/>
                  <a:gd name="connsiteY4" fmla="*/ 192150 h 244421"/>
                  <a:gd name="connsiteX5" fmla="*/ 414900 w 533250"/>
                  <a:gd name="connsiteY5" fmla="*/ 198900 h 244421"/>
                  <a:gd name="connsiteX6" fmla="*/ 409500 w 533250"/>
                  <a:gd name="connsiteY6" fmla="*/ 164250 h 244421"/>
                  <a:gd name="connsiteX7" fmla="*/ 428400 w 533250"/>
                  <a:gd name="connsiteY7" fmla="*/ 102150 h 244421"/>
                  <a:gd name="connsiteX8" fmla="*/ 446400 w 533250"/>
                  <a:gd name="connsiteY8" fmla="*/ 37800 h 244421"/>
                  <a:gd name="connsiteX9" fmla="*/ 427050 w 533250"/>
                  <a:gd name="connsiteY9" fmla="*/ 75600 h 244421"/>
                  <a:gd name="connsiteX10" fmla="*/ 377100 w 533250"/>
                  <a:gd name="connsiteY10" fmla="*/ 192600 h 244421"/>
                  <a:gd name="connsiteX11" fmla="*/ 339300 w 533250"/>
                  <a:gd name="connsiteY11" fmla="*/ 207900 h 244421"/>
                  <a:gd name="connsiteX12" fmla="*/ 321300 w 533250"/>
                  <a:gd name="connsiteY12" fmla="*/ 176850 h 244421"/>
                  <a:gd name="connsiteX13" fmla="*/ 321300 w 533250"/>
                  <a:gd name="connsiteY13" fmla="*/ 147600 h 244421"/>
                  <a:gd name="connsiteX14" fmla="*/ 304650 w 533250"/>
                  <a:gd name="connsiteY14" fmla="*/ 137250 h 244421"/>
                  <a:gd name="connsiteX15" fmla="*/ 270900 w 533250"/>
                  <a:gd name="connsiteY15" fmla="*/ 126900 h 244421"/>
                  <a:gd name="connsiteX16" fmla="*/ 246600 w 533250"/>
                  <a:gd name="connsiteY16" fmla="*/ 59400 h 244421"/>
                  <a:gd name="connsiteX17" fmla="*/ 173700 w 533250"/>
                  <a:gd name="connsiteY17" fmla="*/ 70200 h 244421"/>
                  <a:gd name="connsiteX18" fmla="*/ 28800 w 533250"/>
                  <a:gd name="connsiteY18" fmla="*/ 10350 h 244421"/>
                  <a:gd name="connsiteX19" fmla="*/ 0 w 533250"/>
                  <a:gd name="connsiteY19" fmla="*/ 11700 h 244421"/>
                  <a:gd name="connsiteX20" fmla="*/ 57600 w 533250"/>
                  <a:gd name="connsiteY20" fmla="*/ 40500 h 244421"/>
                  <a:gd name="connsiteX21" fmla="*/ 218250 w 533250"/>
                  <a:gd name="connsiteY21" fmla="*/ 91800 h 244421"/>
                  <a:gd name="connsiteX22" fmla="*/ 241200 w 533250"/>
                  <a:gd name="connsiteY22" fmla="*/ 107100 h 244421"/>
                  <a:gd name="connsiteX23" fmla="*/ 248850 w 533250"/>
                  <a:gd name="connsiteY23" fmla="*/ 213300 h 244421"/>
                  <a:gd name="connsiteX24" fmla="*/ 285300 w 533250"/>
                  <a:gd name="connsiteY24" fmla="*/ 228600 h 244421"/>
                  <a:gd name="connsiteX25" fmla="*/ 313650 w 533250"/>
                  <a:gd name="connsiteY25" fmla="*/ 244350 h 244421"/>
                  <a:gd name="connsiteX26" fmla="*/ 376200 w 533250"/>
                  <a:gd name="connsiteY26" fmla="*/ 242550 h 244421"/>
                  <a:gd name="connsiteX27" fmla="*/ 533250 w 533250"/>
                  <a:gd name="connsiteY27" fmla="*/ 194850 h 244421"/>
                  <a:gd name="connsiteX28" fmla="*/ 497700 w 533250"/>
                  <a:gd name="connsiteY28" fmla="*/ 157500 h 24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250" h="244421">
                    <a:moveTo>
                      <a:pt x="497700" y="157500"/>
                    </a:moveTo>
                    <a:cubicBezTo>
                      <a:pt x="508050" y="122850"/>
                      <a:pt x="509400" y="86850"/>
                      <a:pt x="515700" y="51750"/>
                    </a:cubicBezTo>
                    <a:cubicBezTo>
                      <a:pt x="518400" y="36900"/>
                      <a:pt x="524250" y="22050"/>
                      <a:pt x="522450" y="0"/>
                    </a:cubicBezTo>
                    <a:cubicBezTo>
                      <a:pt x="510750" y="36000"/>
                      <a:pt x="505800" y="66600"/>
                      <a:pt x="501300" y="97200"/>
                    </a:cubicBezTo>
                    <a:cubicBezTo>
                      <a:pt x="495900" y="134550"/>
                      <a:pt x="483300" y="168750"/>
                      <a:pt x="451800" y="192150"/>
                    </a:cubicBezTo>
                    <a:cubicBezTo>
                      <a:pt x="441450" y="199800"/>
                      <a:pt x="428400" y="208350"/>
                      <a:pt x="414900" y="198900"/>
                    </a:cubicBezTo>
                    <a:cubicBezTo>
                      <a:pt x="401400" y="189900"/>
                      <a:pt x="405900" y="176400"/>
                      <a:pt x="409500" y="164250"/>
                    </a:cubicBezTo>
                    <a:cubicBezTo>
                      <a:pt x="415350" y="143550"/>
                      <a:pt x="422550" y="122850"/>
                      <a:pt x="428400" y="102150"/>
                    </a:cubicBezTo>
                    <a:cubicBezTo>
                      <a:pt x="434700" y="81000"/>
                      <a:pt x="440550" y="59400"/>
                      <a:pt x="446400" y="37800"/>
                    </a:cubicBezTo>
                    <a:cubicBezTo>
                      <a:pt x="433800" y="48150"/>
                      <a:pt x="429750" y="62100"/>
                      <a:pt x="427050" y="75600"/>
                    </a:cubicBezTo>
                    <a:cubicBezTo>
                      <a:pt x="418950" y="118350"/>
                      <a:pt x="398250" y="155250"/>
                      <a:pt x="377100" y="192600"/>
                    </a:cubicBezTo>
                    <a:cubicBezTo>
                      <a:pt x="367650" y="209250"/>
                      <a:pt x="354600" y="211050"/>
                      <a:pt x="339300" y="207900"/>
                    </a:cubicBezTo>
                    <a:cubicBezTo>
                      <a:pt x="322200" y="204750"/>
                      <a:pt x="319950" y="191700"/>
                      <a:pt x="321300" y="176850"/>
                    </a:cubicBezTo>
                    <a:cubicBezTo>
                      <a:pt x="322200" y="166950"/>
                      <a:pt x="321750" y="157500"/>
                      <a:pt x="321300" y="147600"/>
                    </a:cubicBezTo>
                    <a:cubicBezTo>
                      <a:pt x="320850" y="137250"/>
                      <a:pt x="318150" y="129150"/>
                      <a:pt x="304650" y="137250"/>
                    </a:cubicBezTo>
                    <a:cubicBezTo>
                      <a:pt x="289800" y="146250"/>
                      <a:pt x="280350" y="139950"/>
                      <a:pt x="270900" y="126900"/>
                    </a:cubicBezTo>
                    <a:cubicBezTo>
                      <a:pt x="256950" y="107100"/>
                      <a:pt x="250200" y="85050"/>
                      <a:pt x="246600" y="59400"/>
                    </a:cubicBezTo>
                    <a:cubicBezTo>
                      <a:pt x="222750" y="77850"/>
                      <a:pt x="198450" y="75150"/>
                      <a:pt x="173700" y="70200"/>
                    </a:cubicBezTo>
                    <a:cubicBezTo>
                      <a:pt x="121500" y="59400"/>
                      <a:pt x="77400" y="29250"/>
                      <a:pt x="28800" y="10350"/>
                    </a:cubicBezTo>
                    <a:cubicBezTo>
                      <a:pt x="20700" y="7200"/>
                      <a:pt x="12600" y="3150"/>
                      <a:pt x="0" y="11700"/>
                    </a:cubicBezTo>
                    <a:cubicBezTo>
                      <a:pt x="20700" y="22500"/>
                      <a:pt x="38700" y="32850"/>
                      <a:pt x="57600" y="40500"/>
                    </a:cubicBezTo>
                    <a:cubicBezTo>
                      <a:pt x="109800" y="62100"/>
                      <a:pt x="159300" y="91800"/>
                      <a:pt x="218250" y="91800"/>
                    </a:cubicBezTo>
                    <a:cubicBezTo>
                      <a:pt x="228150" y="91800"/>
                      <a:pt x="236250" y="97650"/>
                      <a:pt x="241200" y="107100"/>
                    </a:cubicBezTo>
                    <a:cubicBezTo>
                      <a:pt x="259650" y="141300"/>
                      <a:pt x="269100" y="175950"/>
                      <a:pt x="248850" y="213300"/>
                    </a:cubicBezTo>
                    <a:cubicBezTo>
                      <a:pt x="264150" y="210150"/>
                      <a:pt x="276300" y="215100"/>
                      <a:pt x="285300" y="228600"/>
                    </a:cubicBezTo>
                    <a:cubicBezTo>
                      <a:pt x="291600" y="238050"/>
                      <a:pt x="301500" y="244350"/>
                      <a:pt x="313650" y="244350"/>
                    </a:cubicBezTo>
                    <a:cubicBezTo>
                      <a:pt x="334350" y="244800"/>
                      <a:pt x="355500" y="243000"/>
                      <a:pt x="376200" y="242550"/>
                    </a:cubicBezTo>
                    <a:cubicBezTo>
                      <a:pt x="433350" y="240750"/>
                      <a:pt x="476100" y="194400"/>
                      <a:pt x="533250" y="194850"/>
                    </a:cubicBezTo>
                    <a:cubicBezTo>
                      <a:pt x="500400" y="190350"/>
                      <a:pt x="490500" y="181800"/>
                      <a:pt x="497700" y="157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0" name="Freeform: Shape 149">
                <a:extLst>
                  <a:ext uri="{FF2B5EF4-FFF2-40B4-BE49-F238E27FC236}">
                    <a16:creationId xmlns:a16="http://schemas.microsoft.com/office/drawing/2014/main" xmlns="" id="{3614A10C-1262-425F-B6BB-3C100A319C6C}"/>
                  </a:ext>
                </a:extLst>
              </p:cNvPr>
              <p:cNvSpPr/>
              <p:nvPr/>
            </p:nvSpPr>
            <p:spPr>
              <a:xfrm>
                <a:off x="809162" y="3164711"/>
                <a:ext cx="178650" cy="136349"/>
              </a:xfrm>
              <a:custGeom>
                <a:avLst/>
                <a:gdLst>
                  <a:gd name="connsiteX0" fmla="*/ 178650 w 178650"/>
                  <a:gd name="connsiteY0" fmla="*/ 136350 h 136349"/>
                  <a:gd name="connsiteX1" fmla="*/ 168300 w 178650"/>
                  <a:gd name="connsiteY1" fmla="*/ 119250 h 136349"/>
                  <a:gd name="connsiteX2" fmla="*/ 173700 w 178650"/>
                  <a:gd name="connsiteY2" fmla="*/ 47250 h 136349"/>
                  <a:gd name="connsiteX3" fmla="*/ 177750 w 178650"/>
                  <a:gd name="connsiteY3" fmla="*/ 37800 h 136349"/>
                  <a:gd name="connsiteX4" fmla="*/ 166050 w 178650"/>
                  <a:gd name="connsiteY4" fmla="*/ 33300 h 136349"/>
                  <a:gd name="connsiteX5" fmla="*/ 93600 w 178650"/>
                  <a:gd name="connsiteY5" fmla="*/ 14850 h 136349"/>
                  <a:gd name="connsiteX6" fmla="*/ 0 w 178650"/>
                  <a:gd name="connsiteY6" fmla="*/ 0 h 136349"/>
                  <a:gd name="connsiteX7" fmla="*/ 102150 w 178650"/>
                  <a:gd name="connsiteY7" fmla="*/ 46800 h 136349"/>
                  <a:gd name="connsiteX8" fmla="*/ 178650 w 178650"/>
                  <a:gd name="connsiteY8" fmla="*/ 136350 h 13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0" h="136349">
                    <a:moveTo>
                      <a:pt x="178650" y="136350"/>
                    </a:moveTo>
                    <a:cubicBezTo>
                      <a:pt x="173250" y="127350"/>
                      <a:pt x="170550" y="123300"/>
                      <a:pt x="168300" y="119250"/>
                    </a:cubicBezTo>
                    <a:cubicBezTo>
                      <a:pt x="149400" y="85950"/>
                      <a:pt x="149850" y="78300"/>
                      <a:pt x="173700" y="47250"/>
                    </a:cubicBezTo>
                    <a:cubicBezTo>
                      <a:pt x="175950" y="44550"/>
                      <a:pt x="180000" y="41850"/>
                      <a:pt x="177750" y="37800"/>
                    </a:cubicBezTo>
                    <a:cubicBezTo>
                      <a:pt x="175500" y="33300"/>
                      <a:pt x="170550" y="32400"/>
                      <a:pt x="166050" y="33300"/>
                    </a:cubicBezTo>
                    <a:cubicBezTo>
                      <a:pt x="139050" y="37350"/>
                      <a:pt x="117000" y="24750"/>
                      <a:pt x="93600" y="14850"/>
                    </a:cubicBezTo>
                    <a:cubicBezTo>
                      <a:pt x="64350" y="2250"/>
                      <a:pt x="31950" y="2700"/>
                      <a:pt x="0" y="0"/>
                    </a:cubicBezTo>
                    <a:cubicBezTo>
                      <a:pt x="34200" y="15750"/>
                      <a:pt x="72450" y="22500"/>
                      <a:pt x="102150" y="46800"/>
                    </a:cubicBezTo>
                    <a:cubicBezTo>
                      <a:pt x="131850" y="70200"/>
                      <a:pt x="140850" y="111150"/>
                      <a:pt x="178650" y="136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1" name="Freeform: Shape 150">
                <a:extLst>
                  <a:ext uri="{FF2B5EF4-FFF2-40B4-BE49-F238E27FC236}">
                    <a16:creationId xmlns:a16="http://schemas.microsoft.com/office/drawing/2014/main" xmlns="" id="{0466BC9D-61E1-4650-ACA8-D461A5394A60}"/>
                  </a:ext>
                </a:extLst>
              </p:cNvPr>
              <p:cNvSpPr/>
              <p:nvPr/>
            </p:nvSpPr>
            <p:spPr>
              <a:xfrm>
                <a:off x="1250554" y="3082808"/>
                <a:ext cx="499392" cy="340652"/>
              </a:xfrm>
              <a:custGeom>
                <a:avLst/>
                <a:gdLst>
                  <a:gd name="connsiteX0" fmla="*/ 494159 w 499392"/>
                  <a:gd name="connsiteY0" fmla="*/ 175053 h 340652"/>
                  <a:gd name="connsiteX1" fmla="*/ 419008 w 499392"/>
                  <a:gd name="connsiteY1" fmla="*/ 58953 h 340652"/>
                  <a:gd name="connsiteX2" fmla="*/ 350159 w 499392"/>
                  <a:gd name="connsiteY2" fmla="*/ 6303 h 340652"/>
                  <a:gd name="connsiteX3" fmla="*/ 293909 w 499392"/>
                  <a:gd name="connsiteY3" fmla="*/ 2253 h 340652"/>
                  <a:gd name="connsiteX4" fmla="*/ 337559 w 499392"/>
                  <a:gd name="connsiteY4" fmla="*/ 39603 h 340652"/>
                  <a:gd name="connsiteX5" fmla="*/ 392459 w 499392"/>
                  <a:gd name="connsiteY5" fmla="*/ 135903 h 340652"/>
                  <a:gd name="connsiteX6" fmla="*/ 372209 w 499392"/>
                  <a:gd name="connsiteY6" fmla="*/ 181353 h 340652"/>
                  <a:gd name="connsiteX7" fmla="*/ 333059 w 499392"/>
                  <a:gd name="connsiteY7" fmla="*/ 164253 h 340652"/>
                  <a:gd name="connsiteX8" fmla="*/ 319559 w 499392"/>
                  <a:gd name="connsiteY8" fmla="*/ 153903 h 340652"/>
                  <a:gd name="connsiteX9" fmla="*/ 309209 w 499392"/>
                  <a:gd name="connsiteY9" fmla="*/ 169203 h 340652"/>
                  <a:gd name="connsiteX10" fmla="*/ 256559 w 499392"/>
                  <a:gd name="connsiteY10" fmla="*/ 217803 h 340652"/>
                  <a:gd name="connsiteX11" fmla="*/ 96359 w 499392"/>
                  <a:gd name="connsiteY11" fmla="*/ 207453 h 340652"/>
                  <a:gd name="connsiteX12" fmla="*/ 72509 w 499392"/>
                  <a:gd name="connsiteY12" fmla="*/ 205653 h 340652"/>
                  <a:gd name="connsiteX13" fmla="*/ 509 w 499392"/>
                  <a:gd name="connsiteY13" fmla="*/ 340653 h 340652"/>
                  <a:gd name="connsiteX14" fmla="*/ 59009 w 499392"/>
                  <a:gd name="connsiteY14" fmla="*/ 301953 h 340652"/>
                  <a:gd name="connsiteX15" fmla="*/ 68909 w 499392"/>
                  <a:gd name="connsiteY15" fmla="*/ 299253 h 340652"/>
                  <a:gd name="connsiteX16" fmla="*/ 351508 w 499392"/>
                  <a:gd name="connsiteY16" fmla="*/ 231753 h 340652"/>
                  <a:gd name="connsiteX17" fmla="*/ 495508 w 499392"/>
                  <a:gd name="connsiteY17" fmla="*/ 200253 h 340652"/>
                  <a:gd name="connsiteX18" fmla="*/ 494159 w 499392"/>
                  <a:gd name="connsiteY18" fmla="*/ 175053 h 3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392" h="340652">
                    <a:moveTo>
                      <a:pt x="494159" y="175053"/>
                    </a:moveTo>
                    <a:cubicBezTo>
                      <a:pt x="475258" y="132303"/>
                      <a:pt x="450059" y="93603"/>
                      <a:pt x="419008" y="58953"/>
                    </a:cubicBezTo>
                    <a:cubicBezTo>
                      <a:pt x="399659" y="37353"/>
                      <a:pt x="377609" y="18003"/>
                      <a:pt x="350159" y="6303"/>
                    </a:cubicBezTo>
                    <a:cubicBezTo>
                      <a:pt x="338459" y="1353"/>
                      <a:pt x="324959" y="-2697"/>
                      <a:pt x="293909" y="2253"/>
                    </a:cubicBezTo>
                    <a:cubicBezTo>
                      <a:pt x="319109" y="16653"/>
                      <a:pt x="328559" y="30153"/>
                      <a:pt x="337559" y="39603"/>
                    </a:cubicBezTo>
                    <a:cubicBezTo>
                      <a:pt x="363209" y="67503"/>
                      <a:pt x="384359" y="98103"/>
                      <a:pt x="392459" y="135903"/>
                    </a:cubicBezTo>
                    <a:cubicBezTo>
                      <a:pt x="396959" y="156603"/>
                      <a:pt x="387959" y="175053"/>
                      <a:pt x="372209" y="181353"/>
                    </a:cubicBezTo>
                    <a:cubicBezTo>
                      <a:pt x="353758" y="188553"/>
                      <a:pt x="342059" y="179553"/>
                      <a:pt x="333059" y="164253"/>
                    </a:cubicBezTo>
                    <a:cubicBezTo>
                      <a:pt x="329909" y="159303"/>
                      <a:pt x="326758" y="153003"/>
                      <a:pt x="319559" y="153903"/>
                    </a:cubicBezTo>
                    <a:cubicBezTo>
                      <a:pt x="311008" y="154803"/>
                      <a:pt x="309659" y="162903"/>
                      <a:pt x="309209" y="169203"/>
                    </a:cubicBezTo>
                    <a:cubicBezTo>
                      <a:pt x="305609" y="200703"/>
                      <a:pt x="285809" y="214203"/>
                      <a:pt x="256559" y="217803"/>
                    </a:cubicBezTo>
                    <a:cubicBezTo>
                      <a:pt x="202559" y="224103"/>
                      <a:pt x="149009" y="222303"/>
                      <a:pt x="96359" y="207453"/>
                    </a:cubicBezTo>
                    <a:cubicBezTo>
                      <a:pt x="88259" y="205203"/>
                      <a:pt x="81059" y="201603"/>
                      <a:pt x="72509" y="205653"/>
                    </a:cubicBezTo>
                    <a:cubicBezTo>
                      <a:pt x="40559" y="220053"/>
                      <a:pt x="-5341" y="305103"/>
                      <a:pt x="509" y="340653"/>
                    </a:cubicBezTo>
                    <a:cubicBezTo>
                      <a:pt x="19859" y="328503"/>
                      <a:pt x="30208" y="311403"/>
                      <a:pt x="59009" y="301953"/>
                    </a:cubicBezTo>
                    <a:cubicBezTo>
                      <a:pt x="62159" y="300603"/>
                      <a:pt x="65309" y="300153"/>
                      <a:pt x="68909" y="299253"/>
                    </a:cubicBezTo>
                    <a:cubicBezTo>
                      <a:pt x="162059" y="272703"/>
                      <a:pt x="257008" y="253803"/>
                      <a:pt x="351508" y="231753"/>
                    </a:cubicBezTo>
                    <a:cubicBezTo>
                      <a:pt x="399209" y="220503"/>
                      <a:pt x="446909" y="208353"/>
                      <a:pt x="495508" y="200253"/>
                    </a:cubicBezTo>
                    <a:cubicBezTo>
                      <a:pt x="503159" y="191253"/>
                      <a:pt x="497758" y="182703"/>
                      <a:pt x="494159" y="175053"/>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grpSp>
        <p:sp>
          <p:nvSpPr>
            <p:cNvPr id="37" name="Freeform: Shape 146">
              <a:extLst>
                <a:ext uri="{FF2B5EF4-FFF2-40B4-BE49-F238E27FC236}">
                  <a16:creationId xmlns:a16="http://schemas.microsoft.com/office/drawing/2014/main" xmlns="" id="{F80DBFC6-9075-48FD-9126-8734B12D4E4C}"/>
                </a:ext>
              </a:extLst>
            </p:cNvPr>
            <p:cNvSpPr/>
            <p:nvPr/>
          </p:nvSpPr>
          <p:spPr>
            <a:xfrm>
              <a:off x="2063940" y="5747308"/>
              <a:ext cx="273881" cy="307612"/>
            </a:xfrm>
            <a:custGeom>
              <a:avLst/>
              <a:gdLst>
                <a:gd name="connsiteX0" fmla="*/ 200825 w 216512"/>
                <a:gd name="connsiteY0" fmla="*/ 243177 h 243177"/>
                <a:gd name="connsiteX1" fmla="*/ 142775 w 216512"/>
                <a:gd name="connsiteY1" fmla="*/ 133827 h 243177"/>
                <a:gd name="connsiteX2" fmla="*/ 78875 w 216512"/>
                <a:gd name="connsiteY2" fmla="*/ 69027 h 243177"/>
                <a:gd name="connsiteX3" fmla="*/ 125 w 216512"/>
                <a:gd name="connsiteY3" fmla="*/ 45177 h 243177"/>
                <a:gd name="connsiteX4" fmla="*/ 12725 w 216512"/>
                <a:gd name="connsiteY4" fmla="*/ 31677 h 243177"/>
                <a:gd name="connsiteX5" fmla="*/ 68075 w 216512"/>
                <a:gd name="connsiteY5" fmla="*/ 8727 h 243177"/>
                <a:gd name="connsiteX6" fmla="*/ 86525 w 216512"/>
                <a:gd name="connsiteY6" fmla="*/ 3777 h 243177"/>
                <a:gd name="connsiteX7" fmla="*/ 98675 w 216512"/>
                <a:gd name="connsiteY7" fmla="*/ 627 h 243177"/>
                <a:gd name="connsiteX8" fmla="*/ 111275 w 216512"/>
                <a:gd name="connsiteY8" fmla="*/ 1077 h 243177"/>
                <a:gd name="connsiteX9" fmla="*/ 145025 w 216512"/>
                <a:gd name="connsiteY9" fmla="*/ 24927 h 243177"/>
                <a:gd name="connsiteX10" fmla="*/ 175625 w 216512"/>
                <a:gd name="connsiteY10" fmla="*/ 83877 h 243177"/>
                <a:gd name="connsiteX11" fmla="*/ 215225 w 216512"/>
                <a:gd name="connsiteY11" fmla="*/ 204927 h 243177"/>
                <a:gd name="connsiteX12" fmla="*/ 205775 w 216512"/>
                <a:gd name="connsiteY12" fmla="*/ 242727 h 243177"/>
                <a:gd name="connsiteX13" fmla="*/ 200825 w 216512"/>
                <a:gd name="connsiteY13" fmla="*/ 243177 h 2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512" h="243177">
                  <a:moveTo>
                    <a:pt x="200825" y="243177"/>
                  </a:moveTo>
                  <a:cubicBezTo>
                    <a:pt x="190925" y="201777"/>
                    <a:pt x="166625" y="168027"/>
                    <a:pt x="142775" y="133827"/>
                  </a:cubicBezTo>
                  <a:cubicBezTo>
                    <a:pt x="125225" y="108627"/>
                    <a:pt x="103625" y="87477"/>
                    <a:pt x="78875" y="69027"/>
                  </a:cubicBezTo>
                  <a:cubicBezTo>
                    <a:pt x="61775" y="56427"/>
                    <a:pt x="10475" y="45177"/>
                    <a:pt x="125" y="45177"/>
                  </a:cubicBezTo>
                  <a:cubicBezTo>
                    <a:pt x="-1225" y="39327"/>
                    <a:pt x="8675" y="34377"/>
                    <a:pt x="12725" y="31677"/>
                  </a:cubicBezTo>
                  <a:cubicBezTo>
                    <a:pt x="29825" y="21327"/>
                    <a:pt x="49175" y="14577"/>
                    <a:pt x="68075" y="8727"/>
                  </a:cubicBezTo>
                  <a:cubicBezTo>
                    <a:pt x="74375" y="6927"/>
                    <a:pt x="80225" y="5127"/>
                    <a:pt x="86525" y="3777"/>
                  </a:cubicBezTo>
                  <a:cubicBezTo>
                    <a:pt x="90575" y="2877"/>
                    <a:pt x="94625" y="1977"/>
                    <a:pt x="98675" y="627"/>
                  </a:cubicBezTo>
                  <a:cubicBezTo>
                    <a:pt x="103175" y="-273"/>
                    <a:pt x="107225" y="-273"/>
                    <a:pt x="111275" y="1077"/>
                  </a:cubicBezTo>
                  <a:cubicBezTo>
                    <a:pt x="125675" y="4677"/>
                    <a:pt x="136475" y="13677"/>
                    <a:pt x="145025" y="24927"/>
                  </a:cubicBezTo>
                  <a:cubicBezTo>
                    <a:pt x="152225" y="35277"/>
                    <a:pt x="171575" y="73077"/>
                    <a:pt x="175625" y="83877"/>
                  </a:cubicBezTo>
                  <a:cubicBezTo>
                    <a:pt x="185525" y="105927"/>
                    <a:pt x="213425" y="192777"/>
                    <a:pt x="215225" y="204927"/>
                  </a:cubicBezTo>
                  <a:cubicBezTo>
                    <a:pt x="215675" y="218427"/>
                    <a:pt x="221075" y="233277"/>
                    <a:pt x="205775" y="242727"/>
                  </a:cubicBezTo>
                  <a:cubicBezTo>
                    <a:pt x="203975" y="243177"/>
                    <a:pt x="202625" y="243177"/>
                    <a:pt x="200825" y="243177"/>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grpSp>
      <p:grpSp>
        <p:nvGrpSpPr>
          <p:cNvPr id="44" name="Group 168">
            <a:extLst>
              <a:ext uri="{FF2B5EF4-FFF2-40B4-BE49-F238E27FC236}">
                <a16:creationId xmlns:a16="http://schemas.microsoft.com/office/drawing/2014/main" xmlns="" id="{8905D8E4-EB15-4EA3-8C43-E442DF6542D0}"/>
              </a:ext>
            </a:extLst>
          </p:cNvPr>
          <p:cNvGrpSpPr/>
          <p:nvPr/>
        </p:nvGrpSpPr>
        <p:grpSpPr>
          <a:xfrm flipH="1">
            <a:off x="10013527" y="5640669"/>
            <a:ext cx="1595295" cy="1175110"/>
            <a:chOff x="3021553" y="4231522"/>
            <a:chExt cx="3075220" cy="2188279"/>
          </a:xfrm>
        </p:grpSpPr>
        <p:sp>
          <p:nvSpPr>
            <p:cNvPr id="45" name="Freeform: Shape 169">
              <a:extLst>
                <a:ext uri="{FF2B5EF4-FFF2-40B4-BE49-F238E27FC236}">
                  <a16:creationId xmlns:a16="http://schemas.microsoft.com/office/drawing/2014/main" xmlns="" id="{88F4DB34-1E16-4194-BF4E-7E9013D33E90}"/>
                </a:ext>
              </a:extLst>
            </p:cNvPr>
            <p:cNvSpPr/>
            <p:nvPr/>
          </p:nvSpPr>
          <p:spPr>
            <a:xfrm>
              <a:off x="3021553" y="5856257"/>
              <a:ext cx="2510902" cy="563544"/>
            </a:xfrm>
            <a:custGeom>
              <a:avLst/>
              <a:gdLst>
                <a:gd name="connsiteX0" fmla="*/ 1075050 w 1984950"/>
                <a:gd name="connsiteY0" fmla="*/ 445500 h 445500"/>
                <a:gd name="connsiteX1" fmla="*/ 0 w 1984950"/>
                <a:gd name="connsiteY1" fmla="*/ 440100 h 445500"/>
                <a:gd name="connsiteX2" fmla="*/ 1154250 w 1984950"/>
                <a:gd name="connsiteY2" fmla="*/ 0 h 445500"/>
                <a:gd name="connsiteX3" fmla="*/ 1984950 w 1984950"/>
                <a:gd name="connsiteY3" fmla="*/ 59400 h 445500"/>
              </a:gdLst>
              <a:ahLst/>
              <a:cxnLst>
                <a:cxn ang="0">
                  <a:pos x="connsiteX0" y="connsiteY0"/>
                </a:cxn>
                <a:cxn ang="0">
                  <a:pos x="connsiteX1" y="connsiteY1"/>
                </a:cxn>
                <a:cxn ang="0">
                  <a:pos x="connsiteX2" y="connsiteY2"/>
                </a:cxn>
                <a:cxn ang="0">
                  <a:pos x="connsiteX3" y="connsiteY3"/>
                </a:cxn>
              </a:cxnLst>
              <a:rect l="l" t="t" r="r" b="b"/>
              <a:pathLst>
                <a:path w="1984950" h="445500">
                  <a:moveTo>
                    <a:pt x="1075050" y="445500"/>
                  </a:moveTo>
                  <a:lnTo>
                    <a:pt x="0" y="440100"/>
                  </a:lnTo>
                  <a:lnTo>
                    <a:pt x="1154250" y="0"/>
                  </a:lnTo>
                  <a:lnTo>
                    <a:pt x="1984950" y="59400"/>
                  </a:lnTo>
                  <a:close/>
                </a:path>
              </a:pathLst>
            </a:custGeom>
            <a:solidFill>
              <a:srgbClr val="949596"/>
            </a:solidFill>
            <a:ln w="4491" cap="flat">
              <a:noFill/>
              <a:prstDash val="solid"/>
              <a:miter/>
            </a:ln>
          </p:spPr>
          <p:txBody>
            <a:bodyPr rtlCol="0" anchor="ctr"/>
            <a:lstStyle/>
            <a:p>
              <a:endParaRPr lang="en-US">
                <a:solidFill>
                  <a:prstClr val="black"/>
                </a:solidFill>
              </a:endParaRPr>
            </a:p>
          </p:txBody>
        </p:sp>
        <p:sp>
          <p:nvSpPr>
            <p:cNvPr id="46" name="Freeform: Shape 170">
              <a:extLst>
                <a:ext uri="{FF2B5EF4-FFF2-40B4-BE49-F238E27FC236}">
                  <a16:creationId xmlns:a16="http://schemas.microsoft.com/office/drawing/2014/main" xmlns="" id="{9EEE9E6C-45A4-4F22-A599-2E0519B6D875}"/>
                </a:ext>
              </a:extLst>
            </p:cNvPr>
            <p:cNvSpPr/>
            <p:nvPr/>
          </p:nvSpPr>
          <p:spPr>
            <a:xfrm>
              <a:off x="4393414" y="4232824"/>
              <a:ext cx="1703359" cy="2124929"/>
            </a:xfrm>
            <a:custGeom>
              <a:avLst/>
              <a:gdLst>
                <a:gd name="connsiteX0" fmla="*/ 1143900 w 1346561"/>
                <a:gd name="connsiteY0" fmla="*/ 1227127 h 1679826"/>
                <a:gd name="connsiteX1" fmla="*/ 0 w 1346561"/>
                <a:gd name="connsiteY1" fmla="*/ 1679826 h 1679826"/>
                <a:gd name="connsiteX2" fmla="*/ 178650 w 1346561"/>
                <a:gd name="connsiteY2" fmla="*/ 375726 h 1679826"/>
                <a:gd name="connsiteX3" fmla="*/ 272700 w 1346561"/>
                <a:gd name="connsiteY3" fmla="*/ 281676 h 1679826"/>
                <a:gd name="connsiteX4" fmla="*/ 1224900 w 1346561"/>
                <a:gd name="connsiteY4" fmla="*/ 32376 h 1679826"/>
                <a:gd name="connsiteX5" fmla="*/ 1340550 w 1346561"/>
                <a:gd name="connsiteY5" fmla="*/ 94926 h 1679826"/>
                <a:gd name="connsiteX6" fmla="*/ 1143900 w 1346561"/>
                <a:gd name="connsiteY6" fmla="*/ 1227127 h 1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561" h="1679826">
                  <a:moveTo>
                    <a:pt x="1143900" y="1227127"/>
                  </a:moveTo>
                  <a:lnTo>
                    <a:pt x="0" y="1679826"/>
                  </a:lnTo>
                  <a:lnTo>
                    <a:pt x="178650" y="375726"/>
                  </a:lnTo>
                  <a:cubicBezTo>
                    <a:pt x="178650" y="308226"/>
                    <a:pt x="204750" y="281676"/>
                    <a:pt x="272700" y="281676"/>
                  </a:cubicBezTo>
                  <a:lnTo>
                    <a:pt x="1224900" y="32376"/>
                  </a:lnTo>
                  <a:cubicBezTo>
                    <a:pt x="1327950" y="6276"/>
                    <a:pt x="1361700" y="-48624"/>
                    <a:pt x="1340550" y="94926"/>
                  </a:cubicBezTo>
                  <a:lnTo>
                    <a:pt x="1143900" y="1227127"/>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7" name="Freeform: Shape 171">
              <a:extLst>
                <a:ext uri="{FF2B5EF4-FFF2-40B4-BE49-F238E27FC236}">
                  <a16:creationId xmlns:a16="http://schemas.microsoft.com/office/drawing/2014/main" xmlns="" id="{2A16CBC6-1F13-40A6-A38A-F1DA3032712D}"/>
                </a:ext>
              </a:extLst>
            </p:cNvPr>
            <p:cNvSpPr/>
            <p:nvPr/>
          </p:nvSpPr>
          <p:spPr>
            <a:xfrm>
              <a:off x="4467984" y="4231522"/>
              <a:ext cx="1621467" cy="1528532"/>
            </a:xfrm>
            <a:custGeom>
              <a:avLst/>
              <a:gdLst>
                <a:gd name="connsiteX0" fmla="*/ 1160100 w 1281823"/>
                <a:gd name="connsiteY0" fmla="*/ 32505 h 1208355"/>
                <a:gd name="connsiteX1" fmla="*/ 207900 w 1281823"/>
                <a:gd name="connsiteY1" fmla="*/ 281805 h 1208355"/>
                <a:gd name="connsiteX2" fmla="*/ 113850 w 1281823"/>
                <a:gd name="connsiteY2" fmla="*/ 375855 h 1208355"/>
                <a:gd name="connsiteX3" fmla="*/ 0 w 1281823"/>
                <a:gd name="connsiteY3" fmla="*/ 1208355 h 1208355"/>
                <a:gd name="connsiteX4" fmla="*/ 1280250 w 1281823"/>
                <a:gd name="connsiteY4" fmla="*/ 60855 h 1208355"/>
                <a:gd name="connsiteX5" fmla="*/ 1160100 w 1281823"/>
                <a:gd name="connsiteY5" fmla="*/ 32505 h 12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823" h="1208355">
                  <a:moveTo>
                    <a:pt x="1160100" y="32505"/>
                  </a:moveTo>
                  <a:lnTo>
                    <a:pt x="207900" y="281805"/>
                  </a:lnTo>
                  <a:cubicBezTo>
                    <a:pt x="140400" y="281805"/>
                    <a:pt x="113850" y="307905"/>
                    <a:pt x="113850" y="375855"/>
                  </a:cubicBezTo>
                  <a:lnTo>
                    <a:pt x="0" y="1208355"/>
                  </a:lnTo>
                  <a:lnTo>
                    <a:pt x="1280250" y="60855"/>
                  </a:lnTo>
                  <a:cubicBezTo>
                    <a:pt x="1290150" y="-39045"/>
                    <a:pt x="1253700" y="8655"/>
                    <a:pt x="1160100" y="32505"/>
                  </a:cubicBez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48" name="Freeform: Shape 172">
              <a:extLst>
                <a:ext uri="{FF2B5EF4-FFF2-40B4-BE49-F238E27FC236}">
                  <a16:creationId xmlns:a16="http://schemas.microsoft.com/office/drawing/2014/main" xmlns="" id="{0C88516C-6E09-4CCD-9CEA-F53762FC0268}"/>
                </a:ext>
              </a:extLst>
            </p:cNvPr>
            <p:cNvSpPr/>
            <p:nvPr/>
          </p:nvSpPr>
          <p:spPr>
            <a:xfrm>
              <a:off x="3056847" y="5800472"/>
              <a:ext cx="2506348" cy="562973"/>
            </a:xfrm>
            <a:custGeom>
              <a:avLst/>
              <a:gdLst>
                <a:gd name="connsiteX0" fmla="*/ 1071450 w 1981350"/>
                <a:gd name="connsiteY0" fmla="*/ 445050 h 445049"/>
                <a:gd name="connsiteX1" fmla="*/ 0 w 1981350"/>
                <a:gd name="connsiteY1" fmla="*/ 389250 h 445049"/>
                <a:gd name="connsiteX2" fmla="*/ 1150200 w 1981350"/>
                <a:gd name="connsiteY2" fmla="*/ 0 h 445049"/>
                <a:gd name="connsiteX3" fmla="*/ 1981350 w 1981350"/>
                <a:gd name="connsiteY3" fmla="*/ 58950 h 445049"/>
              </a:gdLst>
              <a:ahLst/>
              <a:cxnLst>
                <a:cxn ang="0">
                  <a:pos x="connsiteX0" y="connsiteY0"/>
                </a:cxn>
                <a:cxn ang="0">
                  <a:pos x="connsiteX1" y="connsiteY1"/>
                </a:cxn>
                <a:cxn ang="0">
                  <a:pos x="connsiteX2" y="connsiteY2"/>
                </a:cxn>
                <a:cxn ang="0">
                  <a:pos x="connsiteX3" y="connsiteY3"/>
                </a:cxn>
              </a:cxnLst>
              <a:rect l="l" t="t" r="r" b="b"/>
              <a:pathLst>
                <a:path w="1981350" h="445049">
                  <a:moveTo>
                    <a:pt x="1071450" y="445050"/>
                  </a:moveTo>
                  <a:lnTo>
                    <a:pt x="0" y="389250"/>
                  </a:lnTo>
                  <a:lnTo>
                    <a:pt x="1150200" y="0"/>
                  </a:lnTo>
                  <a:lnTo>
                    <a:pt x="1981350" y="58950"/>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9" name="Freeform: Shape 173">
              <a:extLst>
                <a:ext uri="{FF2B5EF4-FFF2-40B4-BE49-F238E27FC236}">
                  <a16:creationId xmlns:a16="http://schemas.microsoft.com/office/drawing/2014/main" xmlns="" id="{346381F1-7CF5-470A-978C-BD6720FDB3FA}"/>
                </a:ext>
              </a:extLst>
            </p:cNvPr>
            <p:cNvSpPr/>
            <p:nvPr/>
          </p:nvSpPr>
          <p:spPr>
            <a:xfrm>
              <a:off x="3056847" y="5811857"/>
              <a:ext cx="1436183" cy="481005"/>
            </a:xfrm>
            <a:custGeom>
              <a:avLst/>
              <a:gdLst>
                <a:gd name="connsiteX0" fmla="*/ 1135350 w 1135350"/>
                <a:gd name="connsiteY0" fmla="*/ 0 h 380250"/>
                <a:gd name="connsiteX1" fmla="*/ 1094850 w 1135350"/>
                <a:gd name="connsiteY1" fmla="*/ 362250 h 380250"/>
                <a:gd name="connsiteX2" fmla="*/ 0 w 1135350"/>
                <a:gd name="connsiteY2" fmla="*/ 380250 h 380250"/>
              </a:gdLst>
              <a:ahLst/>
              <a:cxnLst>
                <a:cxn ang="0">
                  <a:pos x="connsiteX0" y="connsiteY0"/>
                </a:cxn>
                <a:cxn ang="0">
                  <a:pos x="connsiteX1" y="connsiteY1"/>
                </a:cxn>
                <a:cxn ang="0">
                  <a:pos x="connsiteX2" y="connsiteY2"/>
                </a:cxn>
              </a:cxnLst>
              <a:rect l="l" t="t" r="r" b="b"/>
              <a:pathLst>
                <a:path w="1135350" h="380250">
                  <a:moveTo>
                    <a:pt x="1135350" y="0"/>
                  </a:moveTo>
                  <a:lnTo>
                    <a:pt x="1094850" y="362250"/>
                  </a:lnTo>
                  <a:lnTo>
                    <a:pt x="0" y="380250"/>
                  </a:ln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50" name="Freeform: Shape 174">
              <a:extLst>
                <a:ext uri="{FF2B5EF4-FFF2-40B4-BE49-F238E27FC236}">
                  <a16:creationId xmlns:a16="http://schemas.microsoft.com/office/drawing/2014/main" xmlns="" id="{47B60716-B518-46FA-824E-B34D9D311F12}"/>
                </a:ext>
              </a:extLst>
            </p:cNvPr>
            <p:cNvSpPr/>
            <p:nvPr/>
          </p:nvSpPr>
          <p:spPr>
            <a:xfrm>
              <a:off x="3697237" y="5946196"/>
              <a:ext cx="776438" cy="306818"/>
            </a:xfrm>
            <a:custGeom>
              <a:avLst/>
              <a:gdLst>
                <a:gd name="connsiteX0" fmla="*/ 613800 w 613800"/>
                <a:gd name="connsiteY0" fmla="*/ 0 h 242550"/>
                <a:gd name="connsiteX1" fmla="*/ 590850 w 613800"/>
                <a:gd name="connsiteY1" fmla="*/ 229050 h 242550"/>
                <a:gd name="connsiteX2" fmla="*/ 0 w 613800"/>
                <a:gd name="connsiteY2" fmla="*/ 242550 h 242550"/>
              </a:gdLst>
              <a:ahLst/>
              <a:cxnLst>
                <a:cxn ang="0">
                  <a:pos x="connsiteX0" y="connsiteY0"/>
                </a:cxn>
                <a:cxn ang="0">
                  <a:pos x="connsiteX1" y="connsiteY1"/>
                </a:cxn>
                <a:cxn ang="0">
                  <a:pos x="connsiteX2" y="connsiteY2"/>
                </a:cxn>
              </a:cxnLst>
              <a:rect l="l" t="t" r="r" b="b"/>
              <a:pathLst>
                <a:path w="613800" h="242550">
                  <a:moveTo>
                    <a:pt x="613800" y="0"/>
                  </a:moveTo>
                  <a:lnTo>
                    <a:pt x="590850" y="229050"/>
                  </a:lnTo>
                  <a:lnTo>
                    <a:pt x="0" y="242550"/>
                  </a:lnTo>
                  <a:close/>
                </a:path>
              </a:pathLst>
            </a:custGeom>
            <a:solidFill>
              <a:srgbClr val="9599A2"/>
            </a:solidFill>
            <a:ln w="4491" cap="flat">
              <a:noFill/>
              <a:prstDash val="solid"/>
              <a:miter/>
            </a:ln>
          </p:spPr>
          <p:txBody>
            <a:bodyPr rtlCol="0" anchor="ctr"/>
            <a:lstStyle/>
            <a:p>
              <a:endParaRPr lang="en-US">
                <a:solidFill>
                  <a:prstClr val="black"/>
                </a:solidFill>
              </a:endParaRPr>
            </a:p>
          </p:txBody>
        </p:sp>
      </p:grpSp>
      <p:pic>
        <p:nvPicPr>
          <p:cNvPr id="6" name="Resim 5"/>
          <p:cNvPicPr>
            <a:picLocks noChangeAspect="1"/>
          </p:cNvPicPr>
          <p:nvPr/>
        </p:nvPicPr>
        <p:blipFill>
          <a:blip r:embed="rId4"/>
          <a:stretch>
            <a:fillRect/>
          </a:stretch>
        </p:blipFill>
        <p:spPr>
          <a:xfrm>
            <a:off x="1620540" y="1264512"/>
            <a:ext cx="8835562" cy="1450416"/>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53" name="Dikdörtgen 52"/>
          <p:cNvSpPr/>
          <p:nvPr/>
        </p:nvSpPr>
        <p:spPr>
          <a:xfrm>
            <a:off x="1727798" y="1749853"/>
            <a:ext cx="4741211" cy="7339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p:nvPr/>
        </p:nvCxnSpPr>
        <p:spPr>
          <a:xfrm>
            <a:off x="3630816" y="2483833"/>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294978" y="3611927"/>
            <a:ext cx="3856524" cy="19987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Belgeyi gönderen idarenin </a:t>
            </a:r>
          </a:p>
          <a:p>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Adresi</a:t>
            </a:r>
          </a:p>
          <a:p>
            <a:pPr marL="285750" indent="-285750">
              <a:buFont typeface="Wingdings" panose="05000000000000000000" pitchFamily="2" charset="2"/>
              <a:buChar char="§"/>
            </a:pPr>
            <a:r>
              <a:rPr lang="tr-TR" sz="1600" dirty="0">
                <a:solidFill>
                  <a:schemeClr val="accent1">
                    <a:lumMod val="50000"/>
                  </a:schemeClr>
                </a:solidFill>
              </a:rPr>
              <a:t>Posta kodu</a:t>
            </a:r>
          </a:p>
          <a:p>
            <a:pPr marL="285750" indent="-285750">
              <a:buFont typeface="Wingdings" panose="05000000000000000000" pitchFamily="2" charset="2"/>
              <a:buChar char="§"/>
            </a:pPr>
            <a:r>
              <a:rPr lang="tr-TR" sz="1600" dirty="0">
                <a:solidFill>
                  <a:schemeClr val="accent1">
                    <a:lumMod val="50000"/>
                  </a:schemeClr>
                </a:solidFill>
              </a:rPr>
              <a:t>Telefon ve faks numarası,</a:t>
            </a:r>
          </a:p>
          <a:p>
            <a:pPr marL="285750" indent="-285750">
              <a:buFont typeface="Wingdings" panose="05000000000000000000" pitchFamily="2" charset="2"/>
              <a:buChar char="§"/>
            </a:pPr>
            <a:r>
              <a:rPr lang="tr-TR" sz="1600" dirty="0">
                <a:solidFill>
                  <a:schemeClr val="accent1">
                    <a:lumMod val="50000"/>
                  </a:schemeClr>
                </a:solidFill>
              </a:rPr>
              <a:t>e-posta adresi, internet adresi </a:t>
            </a:r>
          </a:p>
          <a:p>
            <a:pPr marL="285750" indent="-285750">
              <a:buFont typeface="Wingdings" panose="05000000000000000000" pitchFamily="2" charset="2"/>
              <a:buChar char="§"/>
            </a:pPr>
            <a:r>
              <a:rPr lang="tr-TR" sz="1600" dirty="0">
                <a:solidFill>
                  <a:schemeClr val="accent1">
                    <a:lumMod val="50000"/>
                  </a:schemeClr>
                </a:solidFill>
              </a:rPr>
              <a:t>Kayıtlı elektronik posta (KEP) adresi</a:t>
            </a:r>
          </a:p>
        </p:txBody>
      </p:sp>
      <p:cxnSp>
        <p:nvCxnSpPr>
          <p:cNvPr id="60" name="Düz Ok Bağlayıcısı 59"/>
          <p:cNvCxnSpPr/>
          <p:nvPr/>
        </p:nvCxnSpPr>
        <p:spPr>
          <a:xfrm>
            <a:off x="8245886" y="2499605"/>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Dikdörtgen 60"/>
          <p:cNvSpPr/>
          <p:nvPr/>
        </p:nvSpPr>
        <p:spPr>
          <a:xfrm>
            <a:off x="7129874" y="3593440"/>
            <a:ext cx="2547653" cy="131591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Bilgi alınacak kişinin</a:t>
            </a:r>
          </a:p>
          <a:p>
            <a:r>
              <a:rPr lang="tr-TR" sz="1600" b="1" dirty="0">
                <a:solidFill>
                  <a:schemeClr val="accent1">
                    <a:lumMod val="50000"/>
                  </a:schemeClr>
                </a:solidFill>
              </a:rPr>
              <a:t> </a:t>
            </a:r>
          </a:p>
          <a:p>
            <a:pPr marL="285750" indent="-285750">
              <a:buFont typeface="Wingdings" panose="05000000000000000000" pitchFamily="2" charset="2"/>
              <a:buChar char="§"/>
            </a:pPr>
            <a:r>
              <a:rPr lang="tr-TR" sz="1600" dirty="0">
                <a:solidFill>
                  <a:schemeClr val="accent1">
                    <a:lumMod val="50000"/>
                  </a:schemeClr>
                </a:solidFill>
              </a:rPr>
              <a:t>Adı Soyadı</a:t>
            </a:r>
          </a:p>
          <a:p>
            <a:pPr marL="285750" indent="-285750">
              <a:buFont typeface="Wingdings" panose="05000000000000000000" pitchFamily="2" charset="2"/>
              <a:buChar char="§"/>
            </a:pPr>
            <a:r>
              <a:rPr lang="tr-TR" sz="1600" dirty="0" err="1">
                <a:solidFill>
                  <a:schemeClr val="accent1">
                    <a:lumMod val="50000"/>
                  </a:schemeClr>
                </a:solidFill>
              </a:rPr>
              <a:t>Ünvanı</a:t>
            </a:r>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Telefon numarası</a:t>
            </a:r>
          </a:p>
        </p:txBody>
      </p:sp>
      <p:sp>
        <p:nvSpPr>
          <p:cNvPr id="51" name="Dikdörtgen 50"/>
          <p:cNvSpPr/>
          <p:nvPr/>
        </p:nvSpPr>
        <p:spPr>
          <a:xfrm>
            <a:off x="2324075" y="5895358"/>
            <a:ext cx="6883038" cy="461665"/>
          </a:xfrm>
          <a:prstGeom prst="rect">
            <a:avLst/>
          </a:prstGeom>
        </p:spPr>
        <p:txBody>
          <a:bodyPr wrap="none">
            <a:spAutoFit/>
          </a:bodyPr>
          <a:lstStyle/>
          <a:p>
            <a:pPr algn="ctr"/>
            <a:r>
              <a:rPr lang="tr-TR" sz="24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İhtiyaç halinde birden fazla kişi bilgisine yer verilebilir</a:t>
            </a:r>
            <a:r>
              <a:rPr lang="tr-TR"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2" name="Metin kutusu 51"/>
          <p:cNvSpPr txBox="1"/>
          <p:nvPr/>
        </p:nvSpPr>
        <p:spPr>
          <a:xfrm>
            <a:off x="8706781" y="1908017"/>
            <a:ext cx="628447" cy="253916"/>
          </a:xfrm>
          <a:prstGeom prst="rect">
            <a:avLst/>
          </a:prstGeom>
          <a:solidFill>
            <a:schemeClr val="bg1"/>
          </a:solidFill>
        </p:spPr>
        <p:txBody>
          <a:bodyPr wrap="square" rtlCol="0">
            <a:spAutoFit/>
          </a:bodyPr>
          <a:lstStyle/>
          <a:p>
            <a:pPr algn="r"/>
            <a:r>
              <a:rPr lang="tr-TR" sz="1000" dirty="0" smtClean="0">
                <a:latin typeface="Times New Roman" panose="02020603050405020304" pitchFamily="18"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59" name="Dikdörtgen 58"/>
          <p:cNvSpPr/>
          <p:nvPr/>
        </p:nvSpPr>
        <p:spPr>
          <a:xfrm>
            <a:off x="7288415" y="1729975"/>
            <a:ext cx="2087217" cy="7644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9240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750"/>
                                        <p:tgtEl>
                                          <p:spTgt spid="53"/>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randombar(horizontal)">
                                      <p:cBhvr>
                                        <p:cTn id="11" dur="500"/>
                                        <p:tgtEl>
                                          <p:spTgt spid="54"/>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10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randombar(horizontal)">
                                      <p:cBhvr>
                                        <p:cTn id="20" dur="500"/>
                                        <p:tgtEl>
                                          <p:spTgt spid="59"/>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250"/>
                                        <p:tgtEl>
                                          <p:spTgt spid="60"/>
                                        </p:tgtEl>
                                      </p:cBhvr>
                                    </p:animEffect>
                                  </p:childTnLst>
                                </p:cTn>
                              </p:par>
                            </p:childTnLst>
                          </p:cTn>
                        </p:par>
                        <p:par>
                          <p:cTn id="25" fill="hold">
                            <p:stCondLst>
                              <p:cond delay="750"/>
                            </p:stCondLst>
                            <p:childTnLst>
                              <p:par>
                                <p:cTn id="26" presetID="14" presetClass="entr" presetSubtype="1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randombar(horizontal)">
                                      <p:cBhvr>
                                        <p:cTn id="28" dur="1000"/>
                                        <p:tgtEl>
                                          <p:spTgt spid="61"/>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61" grpId="0" animBg="1"/>
      <p:bldP spid="5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xmlns=""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Gizlilik Dereceli Belgeler</a:t>
            </a:r>
          </a:p>
          <a:p>
            <a:pPr lvl="0">
              <a:buFont typeface="Wingdings" panose="05000000000000000000" pitchFamily="2" charset="2"/>
              <a:buChar char="§"/>
            </a:pPr>
            <a:r>
              <a:rPr lang="tr-TR" sz="3200" dirty="0">
                <a:solidFill>
                  <a:prstClr val="white"/>
                </a:solidFill>
                <a:latin typeface="Calibri" panose="020F0502020204030204"/>
              </a:rPr>
              <a:t>Süreli ve Kişiye Özel Yazışmalar</a:t>
            </a:r>
          </a:p>
          <a:p>
            <a:pPr lvl="0">
              <a:buFont typeface="Wingdings" panose="05000000000000000000" pitchFamily="2" charset="2"/>
              <a:buChar char="§"/>
            </a:pPr>
            <a:r>
              <a:rPr lang="tr-TR" sz="3200" dirty="0">
                <a:solidFill>
                  <a:prstClr val="white"/>
                </a:solidFill>
                <a:latin typeface="Calibri" panose="020F0502020204030204"/>
              </a:rPr>
              <a:t>Sayfa Numarası</a:t>
            </a:r>
          </a:p>
          <a:p>
            <a:pPr lvl="0">
              <a:buFont typeface="Wingdings" panose="05000000000000000000" pitchFamily="2" charset="2"/>
              <a:buChar char="§"/>
            </a:pPr>
            <a:r>
              <a:rPr lang="tr-TR" sz="3200" dirty="0" err="1">
                <a:solidFill>
                  <a:prstClr val="white"/>
                </a:solidFill>
                <a:latin typeface="Calibri" panose="020F0502020204030204"/>
              </a:rPr>
              <a:t>Üstveri</a:t>
            </a:r>
            <a:r>
              <a:rPr lang="tr-TR" sz="3200" dirty="0">
                <a:solidFill>
                  <a:prstClr val="white"/>
                </a:solidFill>
                <a:latin typeface="Calibri" panose="020F0502020204030204"/>
              </a:rPr>
              <a:t> Elemanları</a:t>
            </a:r>
          </a:p>
        </p:txBody>
      </p:sp>
    </p:spTree>
    <p:extLst>
      <p:ext uri="{BB962C8B-B14F-4D97-AF65-F5344CB8AC3E}">
        <p14:creationId xmlns:p14="http://schemas.microsoft.com/office/powerpoint/2010/main" val="752120066"/>
      </p:ext>
    </p:extLst>
  </p:cSld>
  <p:clrMapOvr>
    <a:masterClrMapping/>
  </p:clrMapOvr>
  <p:transition spd="med">
    <p:pull/>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28600"/>
            <a:ext cx="12192000" cy="7315200"/>
          </a:xfrm>
          <a:prstGeom prst="rect">
            <a:avLst/>
          </a:prstGeom>
        </p:spPr>
      </p:pic>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Lst>
          </a:blip>
          <a:srcRect l="492" r="492" b="384"/>
          <a:stretch>
            <a:fillRect/>
          </a:stretch>
        </p:blipFill>
        <p:spPr>
          <a:xfrm>
            <a:off x="0" y="-228600"/>
            <a:ext cx="12264997" cy="8745465"/>
          </a:xfrm>
          <a:prstGeom prst="rect">
            <a:avLst/>
          </a:prstGeom>
        </p:spPr>
      </p:pic>
      <p:grpSp>
        <p:nvGrpSpPr>
          <p:cNvPr id="4" name="Group 4"/>
          <p:cNvGrpSpPr/>
          <p:nvPr/>
        </p:nvGrpSpPr>
        <p:grpSpPr>
          <a:xfrm>
            <a:off x="-1254171" y="597047"/>
            <a:ext cx="7810576" cy="4471035"/>
            <a:chOff x="0" y="-2673175"/>
            <a:chExt cx="15621152" cy="8942067"/>
          </a:xfrm>
        </p:grpSpPr>
        <p:sp>
          <p:nvSpPr>
            <p:cNvPr id="5" name="TextBox 5"/>
            <p:cNvSpPr txBox="1"/>
            <p:nvPr/>
          </p:nvSpPr>
          <p:spPr>
            <a:xfrm>
              <a:off x="216608" y="-2673175"/>
              <a:ext cx="15404544" cy="3539429"/>
            </a:xfrm>
            <a:prstGeom prst="rect">
              <a:avLst/>
            </a:prstGeom>
          </p:spPr>
          <p:txBody>
            <a:bodyPr lIns="0" tIns="0" rIns="0" bIns="0" rtlCol="0" anchor="t">
              <a:spAutoFit/>
            </a:bodyPr>
            <a:lstStyle/>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Gizlilik</a:t>
              </a: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a:t>
              </a:r>
            </a:p>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nedir</a:t>
              </a: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6" name="TextBox 6"/>
            <p:cNvSpPr txBox="1"/>
            <p:nvPr/>
          </p:nvSpPr>
          <p:spPr>
            <a:xfrm>
              <a:off x="0" y="-19050"/>
              <a:ext cx="15404544" cy="564258"/>
            </a:xfrm>
            <a:prstGeom prst="rect">
              <a:avLst/>
            </a:prstGeom>
          </p:spPr>
          <p:txBody>
            <a:bodyPr lIns="0" tIns="0" rIns="0" bIns="0" rtlCol="0" anchor="t">
              <a:spAutoFit/>
            </a:bodyPr>
            <a:lstStyle/>
            <a:p>
              <a:pPr marL="0" marR="0" lvl="0" indent="0" algn="l"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678986"/>
              <a:ext cx="15404544" cy="58990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7"/>
          <p:cNvSpPr/>
          <p:nvPr/>
        </p:nvSpPr>
        <p:spPr>
          <a:xfrm>
            <a:off x="624857" y="3192409"/>
            <a:ext cx="4427525" cy="230832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bir bilginin bilmesi gereken prensibinin dışında kalan kişiler tarafından öğrenilmesi sonucunda oluşabilecek veya öngörülebilecek zararın boyutuna ve etki alanına göre alınan önlemlerdir.  </a:t>
            </a:r>
          </a:p>
        </p:txBody>
      </p:sp>
    </p:spTree>
    <p:extLst>
      <p:ext uri="{BB962C8B-B14F-4D97-AF65-F5344CB8AC3E}">
        <p14:creationId xmlns:p14="http://schemas.microsoft.com/office/powerpoint/2010/main" val="7371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61288" y="223810"/>
            <a:ext cx="630101" cy="633018"/>
          </a:xfrm>
          <a:prstGeom prst="rect">
            <a:avLst/>
          </a:prstGeom>
        </p:spPr>
      </p:pic>
      <p:pic>
        <p:nvPicPr>
          <p:cNvPr id="4" name="Picture 4"/>
          <p:cNvPicPr>
            <a:picLocks noChangeAspect="1"/>
          </p:cNvPicPr>
          <p:nvPr/>
        </p:nvPicPr>
        <p:blipFill>
          <a:blip r:embed="rId5"/>
          <a:srcRect/>
          <a:stretch>
            <a:fillRect/>
          </a:stretch>
        </p:blipFill>
        <p:spPr>
          <a:xfrm>
            <a:off x="2883755" y="947638"/>
            <a:ext cx="6424491" cy="3970113"/>
          </a:xfrm>
          <a:prstGeom prst="rect">
            <a:avLst/>
          </a:prstGeom>
        </p:spPr>
      </p:pic>
      <p:sp>
        <p:nvSpPr>
          <p:cNvPr id="5" name="TextBox 5"/>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Millî</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Dereceleri</a:t>
            </a:r>
          </a:p>
        </p:txBody>
      </p:sp>
      <p:sp>
        <p:nvSpPr>
          <p:cNvPr id="6" name="TextBox 6"/>
          <p:cNvSpPr txBox="1"/>
          <p:nvPr/>
        </p:nvSpPr>
        <p:spPr>
          <a:xfrm>
            <a:off x="7501783" y="4843700"/>
            <a:ext cx="3924024" cy="1093248"/>
          </a:xfrm>
          <a:prstGeom prst="rect">
            <a:avLst/>
          </a:prstGeom>
        </p:spPr>
        <p:txBody>
          <a:bodyPr wrap="square" lIns="0" tIns="0" rIns="0" bIns="0" rtlCol="0" anchor="t">
            <a:spAutoFit/>
          </a:body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Açıklanması veya yetkisiz kişilerce öğrenilmesi hâlinde Devletin dış ilişkilerine, millî savunmasına, millî güvenliğine ve müttefiklerle olan faaliyetlerine önemli derecede zarar verebilecek belgeler için kullanılır.</a:t>
            </a:r>
          </a:p>
        </p:txBody>
      </p:sp>
      <p:sp>
        <p:nvSpPr>
          <p:cNvPr id="7" name="TextBox 7"/>
          <p:cNvSpPr txBox="1"/>
          <p:nvPr/>
        </p:nvSpPr>
        <p:spPr>
          <a:xfrm>
            <a:off x="2600383" y="4895555"/>
            <a:ext cx="4096593" cy="734175"/>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Devletin menfaatlerine, güvenlik, istihbarat ve teknoloji faaliyetlerine zarar verebilecek belgeler için kullanılır. </a:t>
            </a:r>
          </a:p>
        </p:txBody>
      </p:sp>
      <p:sp>
        <p:nvSpPr>
          <p:cNvPr id="8" name="TextBox 8"/>
          <p:cNvSpPr txBox="1"/>
          <p:nvPr/>
        </p:nvSpPr>
        <p:spPr>
          <a:xfrm>
            <a:off x="461288" y="3633439"/>
            <a:ext cx="4572000" cy="913712"/>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herhangi bir idari faaliyete, gerçek veya tüzel kişiye, idari soruşturmaya, adli soruşturmaya ve kovuşturmaya zarar verebilecek belgeler için kullanılır.</a:t>
            </a:r>
          </a:p>
        </p:txBody>
      </p:sp>
      <p:sp>
        <p:nvSpPr>
          <p:cNvPr id="9" name="Metin kutusu 8"/>
          <p:cNvSpPr txBox="1"/>
          <p:nvPr/>
        </p:nvSpPr>
        <p:spPr>
          <a:xfrm>
            <a:off x="1091389" y="2365374"/>
            <a:ext cx="2630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‘‘Elektronik Ortam’’</a:t>
            </a:r>
          </a:p>
        </p:txBody>
      </p:sp>
      <p:sp>
        <p:nvSpPr>
          <p:cNvPr id="10" name="Metin kutusu 9"/>
          <p:cNvSpPr txBox="1"/>
          <p:nvPr/>
        </p:nvSpPr>
        <p:spPr>
          <a:xfrm>
            <a:off x="6061564" y="6102303"/>
            <a:ext cx="226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‘‘Fiziksel Ortam’’</a:t>
            </a:r>
          </a:p>
        </p:txBody>
      </p:sp>
    </p:spTree>
    <p:extLst>
      <p:ext uri="{BB962C8B-B14F-4D97-AF65-F5344CB8AC3E}">
        <p14:creationId xmlns:p14="http://schemas.microsoft.com/office/powerpoint/2010/main" val="208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06400" y="279400"/>
            <a:ext cx="630101" cy="633018"/>
          </a:xfrm>
          <a:prstGeom prst="rect">
            <a:avLst/>
          </a:prstGeom>
        </p:spPr>
      </p:pic>
      <p:sp>
        <p:nvSpPr>
          <p:cNvPr id="4" name="TextBox 4"/>
          <p:cNvSpPr txBox="1"/>
          <p:nvPr/>
        </p:nvSpPr>
        <p:spPr>
          <a:xfrm>
            <a:off x="1168400" y="45112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Derecesinin İşaretlenmesi</a:t>
            </a:r>
          </a:p>
        </p:txBody>
      </p:sp>
      <p:sp>
        <p:nvSpPr>
          <p:cNvPr id="5" name="TextBox 5"/>
          <p:cNvSpPr txBox="1"/>
          <p:nvPr/>
        </p:nvSpPr>
        <p:spPr>
          <a:xfrm>
            <a:off x="530868" y="5558862"/>
            <a:ext cx="10825510" cy="569900"/>
          </a:xfrm>
          <a:prstGeom prst="rect">
            <a:avLst/>
          </a:prstGeom>
        </p:spPr>
        <p:txBody>
          <a:bodyPr wrap="square" lIns="0" tIns="0" rIns="0" bIns="0" rtlCol="0" anchor="t">
            <a:spAutoFit/>
          </a:bodyPr>
          <a:lstStyle/>
          <a:p>
            <a:pPr marL="259093" marR="0" lvl="1" indent="-129546" algn="just" defTabSz="609630" rtl="0" eaLnBrk="1" fontAlgn="auto" latinLnBrk="0" hangingPunct="1">
              <a:lnSpc>
                <a:spcPct val="105000"/>
              </a:lnSpc>
              <a:spcBef>
                <a:spcPct val="0"/>
              </a:spcBef>
              <a:spcAft>
                <a:spcPts val="0"/>
              </a:spcAft>
              <a:buClrTx/>
              <a:buSzTx/>
              <a:buFont typeface="Arial"/>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bir belgenin veya ekinin bulunduğu elektronik malzemenin dışı içerdiği belgenin gizlilik derecesi yazılarak veya yapıştırılarak işaretlenmeli</a:t>
            </a:r>
          </a:p>
        </p:txBody>
      </p:sp>
      <p:sp>
        <p:nvSpPr>
          <p:cNvPr id="7" name="AutoShape 7"/>
          <p:cNvSpPr/>
          <p:nvPr/>
        </p:nvSpPr>
        <p:spPr>
          <a:xfrm rot="-2700000">
            <a:off x="7835013" y="3051929"/>
            <a:ext cx="1219412" cy="0"/>
          </a:xfrm>
          <a:prstGeom prst="line">
            <a:avLst/>
          </a:prstGeom>
          <a:ln w="28575" cap="flat">
            <a:solidFill>
              <a:srgbClr val="C1272D"/>
            </a:solidFill>
            <a:prstDash val="sysDot"/>
            <a:headEnd type="none" w="sm" len="sm"/>
            <a:tailEnd type="none" w="sm" len="sm"/>
          </a:ln>
        </p:spPr>
      </p:sp>
      <p:sp>
        <p:nvSpPr>
          <p:cNvPr id="8" name="AutoShape 8"/>
          <p:cNvSpPr/>
          <p:nvPr/>
        </p:nvSpPr>
        <p:spPr>
          <a:xfrm rot="2620797">
            <a:off x="7850392" y="2201653"/>
            <a:ext cx="1181531" cy="0"/>
          </a:xfrm>
          <a:prstGeom prst="line">
            <a:avLst/>
          </a:prstGeom>
          <a:ln w="28575" cap="flat">
            <a:solidFill>
              <a:srgbClr val="C1272D"/>
            </a:solidFill>
            <a:prstDash val="sysDot"/>
            <a:headEnd type="none" w="sm" len="sm"/>
            <a:tailEnd type="none" w="sm" len="sm"/>
          </a:ln>
        </p:spPr>
      </p:sp>
      <p:pic>
        <p:nvPicPr>
          <p:cNvPr id="9" name="Picture 9"/>
          <p:cNvPicPr>
            <a:picLocks noChangeAspect="1"/>
          </p:cNvPicPr>
          <p:nvPr/>
        </p:nvPicPr>
        <p:blipFill>
          <a:blip r:embed="rId3"/>
          <a:srcRect t="507" b="507"/>
          <a:stretch>
            <a:fillRect/>
          </a:stretch>
        </p:blipFill>
        <p:spPr>
          <a:xfrm>
            <a:off x="2667759" y="1173657"/>
            <a:ext cx="5339040" cy="1245958"/>
          </a:xfrm>
          <a:prstGeom prst="rect">
            <a:avLst/>
          </a:prstGeom>
        </p:spPr>
      </p:pic>
      <p:pic>
        <p:nvPicPr>
          <p:cNvPr id="10" name="Picture 10"/>
          <p:cNvPicPr>
            <a:picLocks noChangeAspect="1"/>
          </p:cNvPicPr>
          <p:nvPr/>
        </p:nvPicPr>
        <p:blipFill>
          <a:blip r:embed="rId4"/>
          <a:srcRect l="3094" r="3859"/>
          <a:stretch>
            <a:fillRect/>
          </a:stretch>
        </p:blipFill>
        <p:spPr>
          <a:xfrm>
            <a:off x="2667759" y="3049867"/>
            <a:ext cx="5339040" cy="903175"/>
          </a:xfrm>
          <a:prstGeom prst="rect">
            <a:avLst/>
          </a:prstGeom>
        </p:spPr>
      </p:pic>
      <p:sp>
        <p:nvSpPr>
          <p:cNvPr id="11" name="TextBox 11"/>
          <p:cNvSpPr txBox="1"/>
          <p:nvPr/>
        </p:nvSpPr>
        <p:spPr>
          <a:xfrm>
            <a:off x="8882639" y="1821232"/>
            <a:ext cx="2351819" cy="1745093"/>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belgelerin üzerinde üst ve alt orta kenarda, kırmızı renkli olacak şekilde gizlilik derecesi gösterilmelidir</a:t>
            </a:r>
            <a:r>
              <a:rPr kumimoji="0" lang="tr-TR" sz="1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2" name="Dikdörtgen 1"/>
          <p:cNvSpPr/>
          <p:nvPr/>
        </p:nvSpPr>
        <p:spPr>
          <a:xfrm>
            <a:off x="530868" y="4504102"/>
            <a:ext cx="11518892"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Muhtelif gizlilik derecelerine sahip eki veya ilgisi olan belgeye</a:t>
            </a:r>
            <a:r>
              <a:rPr kumimoji="0" lang="tr-TR" sz="1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en yüksek gizlilik derecesini taşıyan ekin veya ilginin gizlilik derecesi verilmeli</a:t>
            </a:r>
          </a:p>
        </p:txBody>
      </p:sp>
      <p:sp>
        <p:nvSpPr>
          <p:cNvPr id="12" name="Metin kutusu 11"/>
          <p:cNvSpPr txBox="1"/>
          <p:nvPr/>
        </p:nvSpPr>
        <p:spPr>
          <a:xfrm>
            <a:off x="6853880" y="3483057"/>
            <a:ext cx="535459" cy="215444"/>
          </a:xfrm>
          <a:prstGeom prst="rect">
            <a:avLst/>
          </a:prstGeom>
          <a:solidFill>
            <a:schemeClr val="bg1"/>
          </a:solidFill>
        </p:spPr>
        <p:txBody>
          <a:bodyPr wrap="square" rtlCol="0">
            <a:spAutoFit/>
          </a:bodyPr>
          <a:lstStyle/>
          <a:p>
            <a:pPr algn="r"/>
            <a:r>
              <a:rPr lang="tr-TR" sz="800" dirty="0" smtClean="0">
                <a:solidFill>
                  <a:schemeClr val="tx1">
                    <a:lumMod val="75000"/>
                    <a:lumOff val="25000"/>
                  </a:schemeClr>
                </a:solidFill>
                <a:latin typeface="Times New Roman" panose="02020603050405020304" pitchFamily="18" charset="0"/>
                <a:cs typeface="Times New Roman" panose="02020603050405020304" pitchFamily="18" charset="0"/>
              </a:rPr>
              <a:t>Ünvan</a:t>
            </a:r>
            <a:endParaRPr lang="tr-TR" sz="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0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11" name="Picture 4"/>
          <p:cNvPicPr>
            <a:picLocks noChangeAspect="1"/>
          </p:cNvPicPr>
          <p:nvPr/>
        </p:nvPicPr>
        <p:blipFill>
          <a:blip r:embed="rId2"/>
          <a:srcRect/>
          <a:stretch>
            <a:fillRect/>
          </a:stretch>
        </p:blipFill>
        <p:spPr>
          <a:xfrm>
            <a:off x="457200" y="373129"/>
            <a:ext cx="583530" cy="586231"/>
          </a:xfrm>
          <a:prstGeom prst="rect">
            <a:avLst/>
          </a:prstGeom>
        </p:spPr>
      </p:pic>
      <p:sp>
        <p:nvSpPr>
          <p:cNvPr id="12" name="TextBox 18"/>
          <p:cNvSpPr txBox="1"/>
          <p:nvPr/>
        </p:nvSpPr>
        <p:spPr>
          <a:xfrm>
            <a:off x="1168401" y="521513"/>
            <a:ext cx="7885447" cy="282129"/>
          </a:xfrm>
          <a:prstGeom prst="rect">
            <a:avLst/>
          </a:prstGeom>
        </p:spPr>
        <p:txBody>
          <a:bodyPr wrap="square"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ve Gizli Belgenin Oluşturulacağı Cihaz Özellikleri</a:t>
            </a:r>
            <a:endParaRPr kumimoji="0" lang="en-US"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3" name="Dikdörtgen 12"/>
          <p:cNvSpPr/>
          <p:nvPr/>
        </p:nvSpPr>
        <p:spPr>
          <a:xfrm>
            <a:off x="5087298" y="959360"/>
            <a:ext cx="6850701" cy="5355312"/>
          </a:xfrm>
          <a:prstGeom prst="rect">
            <a:avLst/>
          </a:prstGeom>
        </p:spPr>
        <p:txBody>
          <a:bodyPr wrap="square">
            <a:spAutoFit/>
          </a:bodyPr>
          <a:lstStyle/>
          <a:p>
            <a:pPr marL="0" marR="0" lvl="0" indent="0" algn="just" defTabSz="60966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orbel" panose="020B0503020204020204" pitchFamily="34" charset="0"/>
              <a:ea typeface="+mn-ea"/>
              <a:cs typeface="Arial" panose="020B0604020202020204" pitchFamily="34" charset="0"/>
            </a:endParaRP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güvenliğinin sağlanması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bağlantı noktalarının kontrolü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Cihazlara </a:t>
            </a:r>
            <a:r>
              <a:rPr kumimoji="0" lang="tr-TR" sz="1800" b="1" i="0" u="none" strike="noStrike" kern="1200" cap="none" spc="0" normalizeH="0" baseline="0" noProof="0" dirty="0" err="1">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yazılımsal</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 olarak erişim güvenliği sağlanması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Güvenli derin silme yazılımlarının  </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ve fiziksel olarak imhanın kullanılması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 uygulamalarının kapalı ağda çalıştırılması ve güncellenmesi</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Cihazlarda kullanılan ve atıl duruma gelen sarf malzemeleri yetkili kişi gözetiminde </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imha edilmesi</a:t>
            </a:r>
          </a:p>
        </p:txBody>
      </p:sp>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14" y="2265940"/>
            <a:ext cx="4069675" cy="2345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7027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a:off x="373716" y="167243"/>
            <a:ext cx="717673" cy="720995"/>
          </a:xfrm>
          <a:prstGeom prst="rect">
            <a:avLst/>
          </a:prstGeom>
        </p:spPr>
      </p:pic>
      <p:sp>
        <p:nvSpPr>
          <p:cNvPr id="8" name="TextBox 8"/>
          <p:cNvSpPr txBox="1"/>
          <p:nvPr/>
        </p:nvSpPr>
        <p:spPr>
          <a:xfrm>
            <a:off x="1189144" y="27425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10"/>
          <p:cNvSpPr txBox="1"/>
          <p:nvPr/>
        </p:nvSpPr>
        <p:spPr>
          <a:xfrm>
            <a:off x="1189144" y="654050"/>
            <a:ext cx="4256764"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 Bürosunun İşleyişi</a:t>
            </a:r>
          </a:p>
        </p:txBody>
      </p:sp>
      <p:sp>
        <p:nvSpPr>
          <p:cNvPr id="10" name="Dikdörtgen 9"/>
          <p:cNvSpPr/>
          <p:nvPr/>
        </p:nvSpPr>
        <p:spPr>
          <a:xfrm>
            <a:off x="798021" y="1209104"/>
            <a:ext cx="7760715" cy="29578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Olmayan İdare</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a:t>
            </a: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İdareye gelebilecek veya idarece üretilebilecek Çok Gizli belgelerin işlemleri büro personeli marifetiyle gerçekleştirilmelidir. İlgisiz kişilerin erişemeyeceği ve kontrollü bir şekilde girilebilen bir odada kasa içerisinde, Çok Gizli belge veya belgeler muhafaza edilmelidir.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11" name="Dikdörtgen 10"/>
          <p:cNvSpPr/>
          <p:nvPr/>
        </p:nvSpPr>
        <p:spPr>
          <a:xfrm>
            <a:off x="5239099" y="4557114"/>
            <a:ext cx="6639274" cy="21268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Olan İdare:</a:t>
            </a:r>
            <a:r>
              <a:rPr kumimoji="0" lang="tr-TR" b="0" i="0" u="none" strike="noStrike" kern="1200" cap="none" spc="0" normalizeH="0" baseline="0" noProof="0" dirty="0">
                <a:ln>
                  <a:noFill/>
                </a:ln>
                <a:solidFill>
                  <a:srgbClr val="000000"/>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Savunma, güvenlik ve istihbarat görevlerini icra eden idarelerde ve bu idarelerle müşterek faaliyet yürüten idarelerde büro personeli sadece söz konusu büroyla ilgili faaliyetleri gerçekleştirmek üzere görevlendirilebilmektedir. </a:t>
            </a:r>
          </a:p>
        </p:txBody>
      </p:sp>
      <p:pic>
        <p:nvPicPr>
          <p:cNvPr id="17" name="Resim 16"/>
          <p:cNvPicPr>
            <a:picLocks noChangeAspect="1"/>
          </p:cNvPicPr>
          <p:nvPr/>
        </p:nvPicPr>
        <p:blipFill rotWithShape="1">
          <a:blip r:embed="rId3"/>
          <a:srcRect b="3616"/>
          <a:stretch/>
        </p:blipFill>
        <p:spPr>
          <a:xfrm>
            <a:off x="9865478" y="990600"/>
            <a:ext cx="1278083" cy="2535486"/>
          </a:xfrm>
          <a:prstGeom prst="rect">
            <a:avLst/>
          </a:prstGeom>
        </p:spPr>
      </p:pic>
      <p:pic>
        <p:nvPicPr>
          <p:cNvPr id="18" name="Resim 17"/>
          <p:cNvPicPr>
            <a:picLocks noChangeAspect="1"/>
          </p:cNvPicPr>
          <p:nvPr/>
        </p:nvPicPr>
        <p:blipFill rotWithShape="1">
          <a:blip r:embed="rId4"/>
          <a:srcRect b="7652"/>
          <a:stretch/>
        </p:blipFill>
        <p:spPr>
          <a:xfrm>
            <a:off x="1734246" y="3775100"/>
            <a:ext cx="1680163" cy="2560249"/>
          </a:xfrm>
          <a:prstGeom prst="rect">
            <a:avLst/>
          </a:prstGeom>
        </p:spPr>
      </p:pic>
    </p:spTree>
    <p:extLst>
      <p:ext uri="{BB962C8B-B14F-4D97-AF65-F5344CB8AC3E}">
        <p14:creationId xmlns:p14="http://schemas.microsoft.com/office/powerpoint/2010/main" val="980891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22929</TotalTime>
  <Words>7717</Words>
  <Application>Microsoft Office PowerPoint</Application>
  <PresentationFormat>Özel</PresentationFormat>
  <Paragraphs>1349</Paragraphs>
  <Slides>141</Slides>
  <Notes>85</Notes>
  <HiddenSlides>0</HiddenSlides>
  <MMClips>1</MMClips>
  <ScaleCrop>false</ScaleCrop>
  <HeadingPairs>
    <vt:vector size="4" baseType="variant">
      <vt:variant>
        <vt:lpstr>Tema</vt:lpstr>
      </vt:variant>
      <vt:variant>
        <vt:i4>5</vt:i4>
      </vt:variant>
      <vt:variant>
        <vt:lpstr>Slayt Başlıkları</vt:lpstr>
      </vt:variant>
      <vt:variant>
        <vt:i4>141</vt:i4>
      </vt:variant>
    </vt:vector>
  </HeadingPairs>
  <TitlesOfParts>
    <vt:vector size="146" baseType="lpstr">
      <vt:lpstr>Volsce template</vt:lpstr>
      <vt:lpstr>Section Break Slide Master</vt:lpstr>
      <vt:lpstr>3_Volsce template</vt:lpstr>
      <vt:lpstr>4_Volsce template</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Nida Kayalı</dc:creator>
  <cp:lastModifiedBy>Windows Kullanıcısı</cp:lastModifiedBy>
  <cp:revision>1008</cp:revision>
  <dcterms:created xsi:type="dcterms:W3CDTF">2020-06-24T07:46:59Z</dcterms:created>
  <dcterms:modified xsi:type="dcterms:W3CDTF">2024-02-28T11:31:05Z</dcterms:modified>
</cp:coreProperties>
</file>