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81" r:id="rId17"/>
    <p:sldId id="285" r:id="rId18"/>
    <p:sldId id="286" r:id="rId19"/>
    <p:sldId id="287" r:id="rId20"/>
    <p:sldId id="288" r:id="rId21"/>
    <p:sldId id="272" r:id="rId22"/>
    <p:sldId id="303" r:id="rId23"/>
    <p:sldId id="273" r:id="rId24"/>
    <p:sldId id="274" r:id="rId25"/>
    <p:sldId id="275" r:id="rId26"/>
    <p:sldId id="304" r:id="rId27"/>
    <p:sldId id="289" r:id="rId28"/>
    <p:sldId id="290" r:id="rId29"/>
    <p:sldId id="291" r:id="rId30"/>
    <p:sldId id="292" r:id="rId31"/>
    <p:sldId id="305" r:id="rId32"/>
    <p:sldId id="306" r:id="rId33"/>
    <p:sldId id="307" r:id="rId34"/>
    <p:sldId id="308" r:id="rId35"/>
    <p:sldId id="309" r:id="rId36"/>
    <p:sldId id="310" r:id="rId37"/>
    <p:sldId id="311" r:id="rId38"/>
    <p:sldId id="312" r:id="rId39"/>
    <p:sldId id="313" r:id="rId40"/>
    <p:sldId id="279" r:id="rId41"/>
    <p:sldId id="314" r:id="rId42"/>
    <p:sldId id="280" r:id="rId43"/>
    <p:sldId id="284" r:id="rId44"/>
    <p:sldId id="297" r:id="rId45"/>
    <p:sldId id="298" r:id="rId46"/>
    <p:sldId id="299" r:id="rId47"/>
    <p:sldId id="300" r:id="rId48"/>
    <p:sldId id="301" r:id="rId49"/>
    <p:sldId id="302"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0"/>
    <p:restoredTop sz="94599"/>
  </p:normalViewPr>
  <p:slideViewPr>
    <p:cSldViewPr snapToGrid="0">
      <p:cViewPr varScale="1">
        <p:scale>
          <a:sx n="66" d="100"/>
          <a:sy n="66" d="100"/>
        </p:scale>
        <p:origin x="62"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6621A-472A-4E95-A930-2BDCDCC54A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884EF1-0834-476B-8438-8726810B1A9F}">
      <dgm:prSet/>
      <dgm:spPr/>
      <dgm:t>
        <a:bodyPr/>
        <a:lstStyle/>
        <a:p>
          <a:r>
            <a:rPr lang="tr-TR" dirty="0"/>
            <a:t>Ne- Nerede- Ne Zaman- Kimle- Nasıl?</a:t>
          </a:r>
          <a:endParaRPr lang="en-US" dirty="0"/>
        </a:p>
      </dgm:t>
    </dgm:pt>
    <dgm:pt modelId="{E548368F-C961-487B-A8CE-E58C1D4164D7}" type="parTrans" cxnId="{BAC3BDAE-73B2-42B5-BACC-BF7E3665CE59}">
      <dgm:prSet/>
      <dgm:spPr/>
      <dgm:t>
        <a:bodyPr/>
        <a:lstStyle/>
        <a:p>
          <a:endParaRPr lang="en-US"/>
        </a:p>
      </dgm:t>
    </dgm:pt>
    <dgm:pt modelId="{28F146C5-9264-4257-818C-F08EB450C9D0}" type="sibTrans" cxnId="{BAC3BDAE-73B2-42B5-BACC-BF7E3665CE59}">
      <dgm:prSet/>
      <dgm:spPr/>
      <dgm:t>
        <a:bodyPr/>
        <a:lstStyle/>
        <a:p>
          <a:endParaRPr lang="en-US"/>
        </a:p>
      </dgm:t>
    </dgm:pt>
    <dgm:pt modelId="{3998CCB0-7B7F-47A8-AD55-0004A36DD95E}">
      <dgm:prSet/>
      <dgm:spPr/>
      <dgm:t>
        <a:bodyPr/>
        <a:lstStyle/>
        <a:p>
          <a:r>
            <a:rPr lang="tr-TR" dirty="0"/>
            <a:t>Ne yapılacak?</a:t>
          </a:r>
          <a:endParaRPr lang="en-US" dirty="0"/>
        </a:p>
      </dgm:t>
    </dgm:pt>
    <dgm:pt modelId="{ACDD6B2B-EDC3-4909-8965-1F7A66DF450E}" type="parTrans" cxnId="{3FE5E603-B02D-40A7-9E7A-CD3E7E334DA6}">
      <dgm:prSet/>
      <dgm:spPr/>
      <dgm:t>
        <a:bodyPr/>
        <a:lstStyle/>
        <a:p>
          <a:endParaRPr lang="en-US"/>
        </a:p>
      </dgm:t>
    </dgm:pt>
    <dgm:pt modelId="{07CFB2A9-11EE-41FD-A715-D15751BAEA54}" type="sibTrans" cxnId="{3FE5E603-B02D-40A7-9E7A-CD3E7E334DA6}">
      <dgm:prSet/>
      <dgm:spPr/>
      <dgm:t>
        <a:bodyPr/>
        <a:lstStyle/>
        <a:p>
          <a:endParaRPr lang="en-US"/>
        </a:p>
      </dgm:t>
    </dgm:pt>
    <dgm:pt modelId="{F6DF63DC-49D0-4850-A3DF-1380A0DA246D}">
      <dgm:prSet/>
      <dgm:spPr/>
      <dgm:t>
        <a:bodyPr/>
        <a:lstStyle/>
        <a:p>
          <a:r>
            <a:rPr lang="tr-TR" dirty="0"/>
            <a:t>Neden bu işi yapıyoruz?</a:t>
          </a:r>
          <a:endParaRPr lang="en-US" dirty="0"/>
        </a:p>
      </dgm:t>
    </dgm:pt>
    <dgm:pt modelId="{492DB4F7-97B1-4C91-B6D1-81369BA9FC42}" type="parTrans" cxnId="{99DE361C-BDC7-405C-A8E9-13E30D6580C7}">
      <dgm:prSet/>
      <dgm:spPr/>
      <dgm:t>
        <a:bodyPr/>
        <a:lstStyle/>
        <a:p>
          <a:endParaRPr lang="en-US"/>
        </a:p>
      </dgm:t>
    </dgm:pt>
    <dgm:pt modelId="{DF6E97EB-3348-4F1E-94C2-6D13F8AFDDAE}" type="sibTrans" cxnId="{99DE361C-BDC7-405C-A8E9-13E30D6580C7}">
      <dgm:prSet/>
      <dgm:spPr/>
      <dgm:t>
        <a:bodyPr/>
        <a:lstStyle/>
        <a:p>
          <a:endParaRPr lang="en-US"/>
        </a:p>
      </dgm:t>
    </dgm:pt>
    <dgm:pt modelId="{30EF9D6B-50B1-4CCA-94B1-44C673534F90}">
      <dgm:prSet/>
      <dgm:spPr/>
      <dgm:t>
        <a:bodyPr/>
        <a:lstStyle/>
        <a:p>
          <a:r>
            <a:rPr lang="tr-TR" dirty="0"/>
            <a:t>Kim sorumlu olacak?</a:t>
          </a:r>
          <a:endParaRPr lang="en-US" dirty="0"/>
        </a:p>
      </dgm:t>
    </dgm:pt>
    <dgm:pt modelId="{B69F3F31-673C-4716-A9E8-2616E0BB066B}" type="parTrans" cxnId="{F2EDC1F0-13B2-438D-BE54-46F5C03106E2}">
      <dgm:prSet/>
      <dgm:spPr/>
      <dgm:t>
        <a:bodyPr/>
        <a:lstStyle/>
        <a:p>
          <a:endParaRPr lang="en-US"/>
        </a:p>
      </dgm:t>
    </dgm:pt>
    <dgm:pt modelId="{0328446C-7FB2-4367-A7D8-274EF2889334}" type="sibTrans" cxnId="{F2EDC1F0-13B2-438D-BE54-46F5C03106E2}">
      <dgm:prSet/>
      <dgm:spPr/>
      <dgm:t>
        <a:bodyPr/>
        <a:lstStyle/>
        <a:p>
          <a:endParaRPr lang="en-US"/>
        </a:p>
      </dgm:t>
    </dgm:pt>
    <dgm:pt modelId="{5FA28EA6-49F8-4BAC-947C-12F869F94B66}">
      <dgm:prSet/>
      <dgm:spPr/>
      <dgm:t>
        <a:bodyPr/>
        <a:lstStyle/>
        <a:p>
          <a:r>
            <a:rPr lang="tr-TR" dirty="0"/>
            <a:t>Nasıl bir yöntem izlenecek?</a:t>
          </a:r>
          <a:endParaRPr lang="en-US" dirty="0"/>
        </a:p>
      </dgm:t>
    </dgm:pt>
    <dgm:pt modelId="{016A609F-F2AC-4732-B830-0FFB911D3EF7}" type="parTrans" cxnId="{82DDEF09-FDC4-4171-B685-42A9601332CB}">
      <dgm:prSet/>
      <dgm:spPr/>
      <dgm:t>
        <a:bodyPr/>
        <a:lstStyle/>
        <a:p>
          <a:endParaRPr lang="en-US"/>
        </a:p>
      </dgm:t>
    </dgm:pt>
    <dgm:pt modelId="{A444E0C1-2A81-4A44-A9F5-A3B2F36CCD42}" type="sibTrans" cxnId="{82DDEF09-FDC4-4171-B685-42A9601332CB}">
      <dgm:prSet/>
      <dgm:spPr/>
      <dgm:t>
        <a:bodyPr/>
        <a:lstStyle/>
        <a:p>
          <a:endParaRPr lang="en-US"/>
        </a:p>
      </dgm:t>
    </dgm:pt>
    <dgm:pt modelId="{F40B577B-0006-432A-849F-08B05E8FC190}">
      <dgm:prSet/>
      <dgm:spPr/>
      <dgm:t>
        <a:bodyPr/>
        <a:lstStyle/>
        <a:p>
          <a:r>
            <a:rPr lang="tr-TR" dirty="0"/>
            <a:t>Ne kadar sürecek?</a:t>
          </a:r>
          <a:endParaRPr lang="en-US" dirty="0"/>
        </a:p>
      </dgm:t>
    </dgm:pt>
    <dgm:pt modelId="{41438F4D-71B4-4086-98C1-4D0205D7BC7F}" type="parTrans" cxnId="{25AAB62E-F955-4074-80B5-50B899174097}">
      <dgm:prSet/>
      <dgm:spPr/>
      <dgm:t>
        <a:bodyPr/>
        <a:lstStyle/>
        <a:p>
          <a:endParaRPr lang="en-US"/>
        </a:p>
      </dgm:t>
    </dgm:pt>
    <dgm:pt modelId="{1B64D0EC-4D82-4BF9-8CDB-63AA181F0EF1}" type="sibTrans" cxnId="{25AAB62E-F955-4074-80B5-50B899174097}">
      <dgm:prSet/>
      <dgm:spPr/>
      <dgm:t>
        <a:bodyPr/>
        <a:lstStyle/>
        <a:p>
          <a:endParaRPr lang="en-US"/>
        </a:p>
      </dgm:t>
    </dgm:pt>
    <dgm:pt modelId="{0F84B4D3-3120-2B41-80C8-64E1B70DE17D}" type="pres">
      <dgm:prSet presAssocID="{8C36621A-472A-4E95-A930-2BDCDCC54A0F}" presName="Name0" presStyleCnt="0">
        <dgm:presLayoutVars>
          <dgm:dir/>
          <dgm:animLvl val="lvl"/>
          <dgm:resizeHandles val="exact"/>
        </dgm:presLayoutVars>
      </dgm:prSet>
      <dgm:spPr/>
    </dgm:pt>
    <dgm:pt modelId="{6F7EBD3C-9581-9942-B397-8B4C37B4F166}" type="pres">
      <dgm:prSet presAssocID="{ED884EF1-0834-476B-8438-8726810B1A9F}" presName="linNode" presStyleCnt="0"/>
      <dgm:spPr/>
    </dgm:pt>
    <dgm:pt modelId="{652D1E14-9A57-C444-84CB-D8F31167C8D0}" type="pres">
      <dgm:prSet presAssocID="{ED884EF1-0834-476B-8438-8726810B1A9F}" presName="parentText" presStyleLbl="node1" presStyleIdx="0" presStyleCnt="6" custScaleX="172347">
        <dgm:presLayoutVars>
          <dgm:chMax val="1"/>
          <dgm:bulletEnabled val="1"/>
        </dgm:presLayoutVars>
      </dgm:prSet>
      <dgm:spPr/>
    </dgm:pt>
    <dgm:pt modelId="{C1C83126-4708-6940-825A-99B164C8F2A6}" type="pres">
      <dgm:prSet presAssocID="{28F146C5-9264-4257-818C-F08EB450C9D0}" presName="sp" presStyleCnt="0"/>
      <dgm:spPr/>
    </dgm:pt>
    <dgm:pt modelId="{DB7B7601-5321-3749-9C1F-F399B9B51234}" type="pres">
      <dgm:prSet presAssocID="{3998CCB0-7B7F-47A8-AD55-0004A36DD95E}" presName="linNode" presStyleCnt="0"/>
      <dgm:spPr/>
    </dgm:pt>
    <dgm:pt modelId="{B66666D0-629A-AB48-9C71-DE4935B65FD2}" type="pres">
      <dgm:prSet presAssocID="{3998CCB0-7B7F-47A8-AD55-0004A36DD95E}" presName="parentText" presStyleLbl="node1" presStyleIdx="1" presStyleCnt="6" custScaleX="171569">
        <dgm:presLayoutVars>
          <dgm:chMax val="1"/>
          <dgm:bulletEnabled val="1"/>
        </dgm:presLayoutVars>
      </dgm:prSet>
      <dgm:spPr/>
    </dgm:pt>
    <dgm:pt modelId="{B1FED3A5-D291-A549-AD23-F2CBE09B103B}" type="pres">
      <dgm:prSet presAssocID="{07CFB2A9-11EE-41FD-A715-D15751BAEA54}" presName="sp" presStyleCnt="0"/>
      <dgm:spPr/>
    </dgm:pt>
    <dgm:pt modelId="{181F1B9D-F07D-9046-8A92-4563DC308D61}" type="pres">
      <dgm:prSet presAssocID="{F6DF63DC-49D0-4850-A3DF-1380A0DA246D}" presName="linNode" presStyleCnt="0"/>
      <dgm:spPr/>
    </dgm:pt>
    <dgm:pt modelId="{5AD450D2-85AF-D244-B336-C945D3ADFFDF}" type="pres">
      <dgm:prSet presAssocID="{F6DF63DC-49D0-4850-A3DF-1380A0DA246D}" presName="parentText" presStyleLbl="node1" presStyleIdx="2" presStyleCnt="6" custScaleX="167594">
        <dgm:presLayoutVars>
          <dgm:chMax val="1"/>
          <dgm:bulletEnabled val="1"/>
        </dgm:presLayoutVars>
      </dgm:prSet>
      <dgm:spPr/>
    </dgm:pt>
    <dgm:pt modelId="{6A1CE8D2-0D9D-464A-8331-C68EA60371F4}" type="pres">
      <dgm:prSet presAssocID="{DF6E97EB-3348-4F1E-94C2-6D13F8AFDDAE}" presName="sp" presStyleCnt="0"/>
      <dgm:spPr/>
    </dgm:pt>
    <dgm:pt modelId="{A564ED19-FF00-BD4B-87BE-62212E4574E5}" type="pres">
      <dgm:prSet presAssocID="{30EF9D6B-50B1-4CCA-94B1-44C673534F90}" presName="linNode" presStyleCnt="0"/>
      <dgm:spPr/>
    </dgm:pt>
    <dgm:pt modelId="{55B54D1A-5256-D546-9690-EB3F00FC9D53}" type="pres">
      <dgm:prSet presAssocID="{30EF9D6B-50B1-4CCA-94B1-44C673534F90}" presName="parentText" presStyleLbl="node1" presStyleIdx="3" presStyleCnt="6" custScaleX="167568">
        <dgm:presLayoutVars>
          <dgm:chMax val="1"/>
          <dgm:bulletEnabled val="1"/>
        </dgm:presLayoutVars>
      </dgm:prSet>
      <dgm:spPr/>
    </dgm:pt>
    <dgm:pt modelId="{3A55D30C-E369-5048-ABDD-902502B33BAD}" type="pres">
      <dgm:prSet presAssocID="{0328446C-7FB2-4367-A7D8-274EF2889334}" presName="sp" presStyleCnt="0"/>
      <dgm:spPr/>
    </dgm:pt>
    <dgm:pt modelId="{60AF0584-2FAB-1F45-AA57-3FDEC083E951}" type="pres">
      <dgm:prSet presAssocID="{5FA28EA6-49F8-4BAC-947C-12F869F94B66}" presName="linNode" presStyleCnt="0"/>
      <dgm:spPr/>
    </dgm:pt>
    <dgm:pt modelId="{B9E5AA1E-5791-7742-B831-5F4A871318BD}" type="pres">
      <dgm:prSet presAssocID="{5FA28EA6-49F8-4BAC-947C-12F869F94B66}" presName="parentText" presStyleLbl="node1" presStyleIdx="4" presStyleCnt="6" custScaleX="168919">
        <dgm:presLayoutVars>
          <dgm:chMax val="1"/>
          <dgm:bulletEnabled val="1"/>
        </dgm:presLayoutVars>
      </dgm:prSet>
      <dgm:spPr/>
    </dgm:pt>
    <dgm:pt modelId="{D96D309C-4D47-B149-BF1F-967FFC501F49}" type="pres">
      <dgm:prSet presAssocID="{A444E0C1-2A81-4A44-A9F5-A3B2F36CCD42}" presName="sp" presStyleCnt="0"/>
      <dgm:spPr/>
    </dgm:pt>
    <dgm:pt modelId="{798263FF-FE21-2E43-BB30-0C3B69649592}" type="pres">
      <dgm:prSet presAssocID="{F40B577B-0006-432A-849F-08B05E8FC190}" presName="linNode" presStyleCnt="0"/>
      <dgm:spPr/>
    </dgm:pt>
    <dgm:pt modelId="{A3033F8D-6D28-8C47-A91E-7450F26EAA38}" type="pres">
      <dgm:prSet presAssocID="{F40B577B-0006-432A-849F-08B05E8FC190}" presName="parentText" presStyleLbl="node1" presStyleIdx="5" presStyleCnt="6" custScaleX="172347">
        <dgm:presLayoutVars>
          <dgm:chMax val="1"/>
          <dgm:bulletEnabled val="1"/>
        </dgm:presLayoutVars>
      </dgm:prSet>
      <dgm:spPr/>
    </dgm:pt>
  </dgm:ptLst>
  <dgm:cxnLst>
    <dgm:cxn modelId="{3FE5E603-B02D-40A7-9E7A-CD3E7E334DA6}" srcId="{8C36621A-472A-4E95-A930-2BDCDCC54A0F}" destId="{3998CCB0-7B7F-47A8-AD55-0004A36DD95E}" srcOrd="1" destOrd="0" parTransId="{ACDD6B2B-EDC3-4909-8965-1F7A66DF450E}" sibTransId="{07CFB2A9-11EE-41FD-A715-D15751BAEA54}"/>
    <dgm:cxn modelId="{82DDEF09-FDC4-4171-B685-42A9601332CB}" srcId="{8C36621A-472A-4E95-A930-2BDCDCC54A0F}" destId="{5FA28EA6-49F8-4BAC-947C-12F869F94B66}" srcOrd="4" destOrd="0" parTransId="{016A609F-F2AC-4732-B830-0FFB911D3EF7}" sibTransId="{A444E0C1-2A81-4A44-A9F5-A3B2F36CCD42}"/>
    <dgm:cxn modelId="{C6EF4619-29FD-924A-863A-358C6B309CA6}" type="presOf" srcId="{F6DF63DC-49D0-4850-A3DF-1380A0DA246D}" destId="{5AD450D2-85AF-D244-B336-C945D3ADFFDF}" srcOrd="0" destOrd="0" presId="urn:microsoft.com/office/officeart/2005/8/layout/vList5"/>
    <dgm:cxn modelId="{99DE361C-BDC7-405C-A8E9-13E30D6580C7}" srcId="{8C36621A-472A-4E95-A930-2BDCDCC54A0F}" destId="{F6DF63DC-49D0-4850-A3DF-1380A0DA246D}" srcOrd="2" destOrd="0" parTransId="{492DB4F7-97B1-4C91-B6D1-81369BA9FC42}" sibTransId="{DF6E97EB-3348-4F1E-94C2-6D13F8AFDDAE}"/>
    <dgm:cxn modelId="{BC608F29-4E32-3A4F-8BA1-982745DC820D}" type="presOf" srcId="{ED884EF1-0834-476B-8438-8726810B1A9F}" destId="{652D1E14-9A57-C444-84CB-D8F31167C8D0}" srcOrd="0" destOrd="0" presId="urn:microsoft.com/office/officeart/2005/8/layout/vList5"/>
    <dgm:cxn modelId="{25AAB62E-F955-4074-80B5-50B899174097}" srcId="{8C36621A-472A-4E95-A930-2BDCDCC54A0F}" destId="{F40B577B-0006-432A-849F-08B05E8FC190}" srcOrd="5" destOrd="0" parTransId="{41438F4D-71B4-4086-98C1-4D0205D7BC7F}" sibTransId="{1B64D0EC-4D82-4BF9-8CDB-63AA181F0EF1}"/>
    <dgm:cxn modelId="{3F2BF92E-B63D-2E44-80B1-4343744BFF3B}" type="presOf" srcId="{F40B577B-0006-432A-849F-08B05E8FC190}" destId="{A3033F8D-6D28-8C47-A91E-7450F26EAA38}" srcOrd="0" destOrd="0" presId="urn:microsoft.com/office/officeart/2005/8/layout/vList5"/>
    <dgm:cxn modelId="{0DE75845-B569-884E-AD94-425F91E65DAE}" type="presOf" srcId="{30EF9D6B-50B1-4CCA-94B1-44C673534F90}" destId="{55B54D1A-5256-D546-9690-EB3F00FC9D53}" srcOrd="0" destOrd="0" presId="urn:microsoft.com/office/officeart/2005/8/layout/vList5"/>
    <dgm:cxn modelId="{DAFF1A92-6741-4A45-8989-BFDA8EA3C03D}" type="presOf" srcId="{5FA28EA6-49F8-4BAC-947C-12F869F94B66}" destId="{B9E5AA1E-5791-7742-B831-5F4A871318BD}" srcOrd="0" destOrd="0" presId="urn:microsoft.com/office/officeart/2005/8/layout/vList5"/>
    <dgm:cxn modelId="{A33A6A9F-8F62-5147-994E-ACCC520BB639}" type="presOf" srcId="{3998CCB0-7B7F-47A8-AD55-0004A36DD95E}" destId="{B66666D0-629A-AB48-9C71-DE4935B65FD2}" srcOrd="0" destOrd="0" presId="urn:microsoft.com/office/officeart/2005/8/layout/vList5"/>
    <dgm:cxn modelId="{BAC3BDAE-73B2-42B5-BACC-BF7E3665CE59}" srcId="{8C36621A-472A-4E95-A930-2BDCDCC54A0F}" destId="{ED884EF1-0834-476B-8438-8726810B1A9F}" srcOrd="0" destOrd="0" parTransId="{E548368F-C961-487B-A8CE-E58C1D4164D7}" sibTransId="{28F146C5-9264-4257-818C-F08EB450C9D0}"/>
    <dgm:cxn modelId="{7F2990BD-7EAE-F74C-BB91-0D04395FCDFC}" type="presOf" srcId="{8C36621A-472A-4E95-A930-2BDCDCC54A0F}" destId="{0F84B4D3-3120-2B41-80C8-64E1B70DE17D}" srcOrd="0" destOrd="0" presId="urn:microsoft.com/office/officeart/2005/8/layout/vList5"/>
    <dgm:cxn modelId="{F2EDC1F0-13B2-438D-BE54-46F5C03106E2}" srcId="{8C36621A-472A-4E95-A930-2BDCDCC54A0F}" destId="{30EF9D6B-50B1-4CCA-94B1-44C673534F90}" srcOrd="3" destOrd="0" parTransId="{B69F3F31-673C-4716-A9E8-2616E0BB066B}" sibTransId="{0328446C-7FB2-4367-A7D8-274EF2889334}"/>
    <dgm:cxn modelId="{9213030E-FA98-6E4F-87AF-484AE8156F64}" type="presParOf" srcId="{0F84B4D3-3120-2B41-80C8-64E1B70DE17D}" destId="{6F7EBD3C-9581-9942-B397-8B4C37B4F166}" srcOrd="0" destOrd="0" presId="urn:microsoft.com/office/officeart/2005/8/layout/vList5"/>
    <dgm:cxn modelId="{F3C35375-8165-6347-BEB2-4606144890CE}" type="presParOf" srcId="{6F7EBD3C-9581-9942-B397-8B4C37B4F166}" destId="{652D1E14-9A57-C444-84CB-D8F31167C8D0}" srcOrd="0" destOrd="0" presId="urn:microsoft.com/office/officeart/2005/8/layout/vList5"/>
    <dgm:cxn modelId="{5918727C-B3DE-6D41-92A8-C69F5740E047}" type="presParOf" srcId="{0F84B4D3-3120-2B41-80C8-64E1B70DE17D}" destId="{C1C83126-4708-6940-825A-99B164C8F2A6}" srcOrd="1" destOrd="0" presId="urn:microsoft.com/office/officeart/2005/8/layout/vList5"/>
    <dgm:cxn modelId="{213F510B-AD23-5D41-8A75-6F3B8A329457}" type="presParOf" srcId="{0F84B4D3-3120-2B41-80C8-64E1B70DE17D}" destId="{DB7B7601-5321-3749-9C1F-F399B9B51234}" srcOrd="2" destOrd="0" presId="urn:microsoft.com/office/officeart/2005/8/layout/vList5"/>
    <dgm:cxn modelId="{84FFB135-E613-AF48-BBA7-FB00FF6C6070}" type="presParOf" srcId="{DB7B7601-5321-3749-9C1F-F399B9B51234}" destId="{B66666D0-629A-AB48-9C71-DE4935B65FD2}" srcOrd="0" destOrd="0" presId="urn:microsoft.com/office/officeart/2005/8/layout/vList5"/>
    <dgm:cxn modelId="{D3B52BB5-8579-B347-8BF0-EAE99644CE26}" type="presParOf" srcId="{0F84B4D3-3120-2B41-80C8-64E1B70DE17D}" destId="{B1FED3A5-D291-A549-AD23-F2CBE09B103B}" srcOrd="3" destOrd="0" presId="urn:microsoft.com/office/officeart/2005/8/layout/vList5"/>
    <dgm:cxn modelId="{E976F1B3-CA9A-E84A-AB4E-B28BA647009C}" type="presParOf" srcId="{0F84B4D3-3120-2B41-80C8-64E1B70DE17D}" destId="{181F1B9D-F07D-9046-8A92-4563DC308D61}" srcOrd="4" destOrd="0" presId="urn:microsoft.com/office/officeart/2005/8/layout/vList5"/>
    <dgm:cxn modelId="{B8931DB6-1BFA-4C4F-9DF5-ECF4A4C88C80}" type="presParOf" srcId="{181F1B9D-F07D-9046-8A92-4563DC308D61}" destId="{5AD450D2-85AF-D244-B336-C945D3ADFFDF}" srcOrd="0" destOrd="0" presId="urn:microsoft.com/office/officeart/2005/8/layout/vList5"/>
    <dgm:cxn modelId="{2A716C19-EC17-4D4E-A3FC-CA0F858A7DF8}" type="presParOf" srcId="{0F84B4D3-3120-2B41-80C8-64E1B70DE17D}" destId="{6A1CE8D2-0D9D-464A-8331-C68EA60371F4}" srcOrd="5" destOrd="0" presId="urn:microsoft.com/office/officeart/2005/8/layout/vList5"/>
    <dgm:cxn modelId="{9322D15A-8383-A146-A8FF-1158E53FCC78}" type="presParOf" srcId="{0F84B4D3-3120-2B41-80C8-64E1B70DE17D}" destId="{A564ED19-FF00-BD4B-87BE-62212E4574E5}" srcOrd="6" destOrd="0" presId="urn:microsoft.com/office/officeart/2005/8/layout/vList5"/>
    <dgm:cxn modelId="{0A029F25-FE32-764C-8467-E7C0886DDE52}" type="presParOf" srcId="{A564ED19-FF00-BD4B-87BE-62212E4574E5}" destId="{55B54D1A-5256-D546-9690-EB3F00FC9D53}" srcOrd="0" destOrd="0" presId="urn:microsoft.com/office/officeart/2005/8/layout/vList5"/>
    <dgm:cxn modelId="{226BD279-D7E2-BF4C-8022-DD7673518263}" type="presParOf" srcId="{0F84B4D3-3120-2B41-80C8-64E1B70DE17D}" destId="{3A55D30C-E369-5048-ABDD-902502B33BAD}" srcOrd="7" destOrd="0" presId="urn:microsoft.com/office/officeart/2005/8/layout/vList5"/>
    <dgm:cxn modelId="{6969A410-48AE-3347-B544-46B4225A1EA9}" type="presParOf" srcId="{0F84B4D3-3120-2B41-80C8-64E1B70DE17D}" destId="{60AF0584-2FAB-1F45-AA57-3FDEC083E951}" srcOrd="8" destOrd="0" presId="urn:microsoft.com/office/officeart/2005/8/layout/vList5"/>
    <dgm:cxn modelId="{5EDAD148-8584-D84D-917A-D8DD78E5347B}" type="presParOf" srcId="{60AF0584-2FAB-1F45-AA57-3FDEC083E951}" destId="{B9E5AA1E-5791-7742-B831-5F4A871318BD}" srcOrd="0" destOrd="0" presId="urn:microsoft.com/office/officeart/2005/8/layout/vList5"/>
    <dgm:cxn modelId="{30B625E2-22B5-1B43-9BC7-7EE2AA834147}" type="presParOf" srcId="{0F84B4D3-3120-2B41-80C8-64E1B70DE17D}" destId="{D96D309C-4D47-B149-BF1F-967FFC501F49}" srcOrd="9" destOrd="0" presId="urn:microsoft.com/office/officeart/2005/8/layout/vList5"/>
    <dgm:cxn modelId="{CB9A3C1A-B496-8843-B767-337BAEA2F9E6}" type="presParOf" srcId="{0F84B4D3-3120-2B41-80C8-64E1B70DE17D}" destId="{798263FF-FE21-2E43-BB30-0C3B69649592}" srcOrd="10" destOrd="0" presId="urn:microsoft.com/office/officeart/2005/8/layout/vList5"/>
    <dgm:cxn modelId="{D4BC722C-EE11-DE4B-84BE-86E8958EEBAA}" type="presParOf" srcId="{798263FF-FE21-2E43-BB30-0C3B69649592}" destId="{A3033F8D-6D28-8C47-A91E-7450F26EAA3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94DA6-7A3B-4AB6-9337-C722A096FF84}"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542B5F18-0C88-4D1F-90C7-2C577FD25006}">
      <dgm:prSet/>
      <dgm:spPr/>
      <dgm:t>
        <a:bodyPr/>
        <a:lstStyle/>
        <a:p>
          <a:pPr>
            <a:defRPr cap="all"/>
          </a:pPr>
          <a:r>
            <a:rPr lang="tr-TR" b="1" dirty="0">
              <a:solidFill>
                <a:srgbClr val="FF0000"/>
              </a:solidFill>
            </a:rPr>
            <a:t>KONTROL EDEMEDİĞİN ŞEYİ YÖNETEMEZSİN, EĞER YÖNETEMEZSEN BAŞARAMAZSIN </a:t>
          </a:r>
          <a:endParaRPr lang="en-US" dirty="0">
            <a:solidFill>
              <a:srgbClr val="FF0000"/>
            </a:solidFill>
          </a:endParaRPr>
        </a:p>
      </dgm:t>
    </dgm:pt>
    <dgm:pt modelId="{CC9C0E00-BBD5-4F99-AC4E-94325ABFD08E}" type="parTrans" cxnId="{87D79E1D-4F42-416E-AE1E-5A8480AB2C57}">
      <dgm:prSet/>
      <dgm:spPr/>
      <dgm:t>
        <a:bodyPr/>
        <a:lstStyle/>
        <a:p>
          <a:endParaRPr lang="en-US"/>
        </a:p>
      </dgm:t>
    </dgm:pt>
    <dgm:pt modelId="{B7B669D1-BA24-437F-8BFE-49DCC7A90FAB}" type="sibTrans" cxnId="{87D79E1D-4F42-416E-AE1E-5A8480AB2C57}">
      <dgm:prSet/>
      <dgm:spPr/>
      <dgm:t>
        <a:bodyPr/>
        <a:lstStyle/>
        <a:p>
          <a:endParaRPr lang="en-US"/>
        </a:p>
      </dgm:t>
    </dgm:pt>
    <dgm:pt modelId="{DB456E57-ABCE-4B26-B8C8-EE4C81059BEC}">
      <dgm:prSet/>
      <dgm:spPr/>
      <dgm:t>
        <a:bodyPr/>
        <a:lstStyle/>
        <a:p>
          <a:pPr>
            <a:defRPr cap="all"/>
          </a:pPr>
          <a:r>
            <a:rPr lang="tr-TR"/>
            <a:t>Hedeflere ulaşılıp ulaşılmadığı kontrol edilir.</a:t>
          </a:r>
          <a:endParaRPr lang="en-US"/>
        </a:p>
      </dgm:t>
    </dgm:pt>
    <dgm:pt modelId="{4A66457E-C390-484C-B346-859E149D713E}" type="parTrans" cxnId="{806D236B-EB6E-4282-89E5-EE5E10514DB5}">
      <dgm:prSet/>
      <dgm:spPr/>
      <dgm:t>
        <a:bodyPr/>
        <a:lstStyle/>
        <a:p>
          <a:endParaRPr lang="en-US"/>
        </a:p>
      </dgm:t>
    </dgm:pt>
    <dgm:pt modelId="{DAB6A663-CDEB-450C-A451-896D5AD8C021}" type="sibTrans" cxnId="{806D236B-EB6E-4282-89E5-EE5E10514DB5}">
      <dgm:prSet/>
      <dgm:spPr/>
      <dgm:t>
        <a:bodyPr/>
        <a:lstStyle/>
        <a:p>
          <a:endParaRPr lang="en-US"/>
        </a:p>
      </dgm:t>
    </dgm:pt>
    <dgm:pt modelId="{A09029E9-ED7F-4A70-88FD-23B294EC0106}">
      <dgm:prSet/>
      <dgm:spPr/>
      <dgm:t>
        <a:bodyPr/>
        <a:lstStyle/>
        <a:p>
          <a:pPr>
            <a:defRPr cap="all"/>
          </a:pPr>
          <a:r>
            <a:rPr lang="tr-TR"/>
            <a:t>Başlangıçtaki hedeflerle uygulama sonuçları karşılaştırılır. </a:t>
          </a:r>
          <a:endParaRPr lang="en-US"/>
        </a:p>
      </dgm:t>
    </dgm:pt>
    <dgm:pt modelId="{6BE49D91-1991-460A-B7F4-10188DA43F1F}" type="parTrans" cxnId="{2A36E7C2-BDF1-406B-AB1D-B74043699EBF}">
      <dgm:prSet/>
      <dgm:spPr/>
      <dgm:t>
        <a:bodyPr/>
        <a:lstStyle/>
        <a:p>
          <a:endParaRPr lang="en-US"/>
        </a:p>
      </dgm:t>
    </dgm:pt>
    <dgm:pt modelId="{C2900460-0321-485D-A942-18AEF6797855}" type="sibTrans" cxnId="{2A36E7C2-BDF1-406B-AB1D-B74043699EBF}">
      <dgm:prSet/>
      <dgm:spPr/>
      <dgm:t>
        <a:bodyPr/>
        <a:lstStyle/>
        <a:p>
          <a:endParaRPr lang="en-US"/>
        </a:p>
      </dgm:t>
    </dgm:pt>
    <dgm:pt modelId="{D40DB14D-2345-4FDE-BBD3-F1DBCA3320A3}">
      <dgm:prSet/>
      <dgm:spPr/>
      <dgm:t>
        <a:bodyPr/>
        <a:lstStyle/>
        <a:p>
          <a:pPr>
            <a:defRPr cap="all"/>
          </a:pPr>
          <a:r>
            <a:rPr lang="tr-TR"/>
            <a:t>Hedeflere ulaşıldı mı?</a:t>
          </a:r>
          <a:endParaRPr lang="en-US"/>
        </a:p>
      </dgm:t>
    </dgm:pt>
    <dgm:pt modelId="{78101661-0F11-4B26-B89C-5F19BFBB7A91}" type="parTrans" cxnId="{A86AD492-3668-4646-B0EB-58ECEBF4F226}">
      <dgm:prSet/>
      <dgm:spPr/>
      <dgm:t>
        <a:bodyPr/>
        <a:lstStyle/>
        <a:p>
          <a:endParaRPr lang="en-US"/>
        </a:p>
      </dgm:t>
    </dgm:pt>
    <dgm:pt modelId="{D390E9AB-30DA-4AF9-B5DA-14203D925530}" type="sibTrans" cxnId="{A86AD492-3668-4646-B0EB-58ECEBF4F226}">
      <dgm:prSet/>
      <dgm:spPr/>
      <dgm:t>
        <a:bodyPr/>
        <a:lstStyle/>
        <a:p>
          <a:endParaRPr lang="en-US"/>
        </a:p>
      </dgm:t>
    </dgm:pt>
    <dgm:pt modelId="{F27121D5-BFA6-4A4E-A4D2-F9124DF6BB94}">
      <dgm:prSet/>
      <dgm:spPr/>
      <dgm:t>
        <a:bodyPr/>
        <a:lstStyle/>
        <a:p>
          <a:pPr>
            <a:defRPr cap="all"/>
          </a:pPr>
          <a:r>
            <a:rPr lang="tr-TR"/>
            <a:t>Neler iyi gitti?</a:t>
          </a:r>
          <a:endParaRPr lang="en-US"/>
        </a:p>
      </dgm:t>
    </dgm:pt>
    <dgm:pt modelId="{C405CA2C-D3E0-4202-AD82-F04A4631D19B}" type="parTrans" cxnId="{B8682302-DCAE-4A25-8FBA-8C4FEDAE9BD1}">
      <dgm:prSet/>
      <dgm:spPr/>
      <dgm:t>
        <a:bodyPr/>
        <a:lstStyle/>
        <a:p>
          <a:endParaRPr lang="en-US"/>
        </a:p>
      </dgm:t>
    </dgm:pt>
    <dgm:pt modelId="{C4221772-73B2-4035-A665-7E391E94F8DA}" type="sibTrans" cxnId="{B8682302-DCAE-4A25-8FBA-8C4FEDAE9BD1}">
      <dgm:prSet/>
      <dgm:spPr/>
      <dgm:t>
        <a:bodyPr/>
        <a:lstStyle/>
        <a:p>
          <a:endParaRPr lang="en-US"/>
        </a:p>
      </dgm:t>
    </dgm:pt>
    <dgm:pt modelId="{DA166AE3-397B-45AC-A420-08231238E46A}">
      <dgm:prSet/>
      <dgm:spPr/>
      <dgm:t>
        <a:bodyPr/>
        <a:lstStyle/>
        <a:p>
          <a:pPr>
            <a:defRPr cap="all"/>
          </a:pPr>
          <a:r>
            <a:rPr lang="tr-TR"/>
            <a:t>Hedeften sapmalar var mı?</a:t>
          </a:r>
          <a:endParaRPr lang="en-US"/>
        </a:p>
      </dgm:t>
    </dgm:pt>
    <dgm:pt modelId="{16C54ED8-AB9C-4C84-ADB2-3C28338B0805}" type="parTrans" cxnId="{175D0BA7-2A5A-4921-B6ED-36FEB0B2009E}">
      <dgm:prSet/>
      <dgm:spPr/>
      <dgm:t>
        <a:bodyPr/>
        <a:lstStyle/>
        <a:p>
          <a:endParaRPr lang="en-US"/>
        </a:p>
      </dgm:t>
    </dgm:pt>
    <dgm:pt modelId="{DA726A5E-2E7D-47BB-BCF8-01EC5EEBDE4A}" type="sibTrans" cxnId="{175D0BA7-2A5A-4921-B6ED-36FEB0B2009E}">
      <dgm:prSet/>
      <dgm:spPr/>
      <dgm:t>
        <a:bodyPr/>
        <a:lstStyle/>
        <a:p>
          <a:endParaRPr lang="en-US"/>
        </a:p>
      </dgm:t>
    </dgm:pt>
    <dgm:pt modelId="{05B984CC-DF7E-E549-B239-2EA7F929DB3E}" type="pres">
      <dgm:prSet presAssocID="{89794DA6-7A3B-4AB6-9337-C722A096FF84}" presName="vert0" presStyleCnt="0">
        <dgm:presLayoutVars>
          <dgm:dir/>
          <dgm:animOne val="branch"/>
          <dgm:animLvl val="lvl"/>
        </dgm:presLayoutVars>
      </dgm:prSet>
      <dgm:spPr/>
    </dgm:pt>
    <dgm:pt modelId="{824276F1-4AD7-CB41-BD56-D2A16D23EADC}" type="pres">
      <dgm:prSet presAssocID="{542B5F18-0C88-4D1F-90C7-2C577FD25006}" presName="thickLine" presStyleLbl="alignNode1" presStyleIdx="0" presStyleCnt="6"/>
      <dgm:spPr/>
    </dgm:pt>
    <dgm:pt modelId="{89E309A4-BDF0-BE49-B34E-C17545BDFDDB}" type="pres">
      <dgm:prSet presAssocID="{542B5F18-0C88-4D1F-90C7-2C577FD25006}" presName="horz1" presStyleCnt="0"/>
      <dgm:spPr/>
    </dgm:pt>
    <dgm:pt modelId="{43E34DFB-BF2B-B842-9323-0EC9FA0537FE}" type="pres">
      <dgm:prSet presAssocID="{542B5F18-0C88-4D1F-90C7-2C577FD25006}" presName="tx1" presStyleLbl="revTx" presStyleIdx="0" presStyleCnt="6"/>
      <dgm:spPr/>
    </dgm:pt>
    <dgm:pt modelId="{4EAC9EC9-2911-634E-86AD-660C8DA4A2F6}" type="pres">
      <dgm:prSet presAssocID="{542B5F18-0C88-4D1F-90C7-2C577FD25006}" presName="vert1" presStyleCnt="0"/>
      <dgm:spPr/>
    </dgm:pt>
    <dgm:pt modelId="{C632DF6E-E322-484B-BCBC-7217AC77AD92}" type="pres">
      <dgm:prSet presAssocID="{DB456E57-ABCE-4B26-B8C8-EE4C81059BEC}" presName="thickLine" presStyleLbl="alignNode1" presStyleIdx="1" presStyleCnt="6"/>
      <dgm:spPr/>
    </dgm:pt>
    <dgm:pt modelId="{8D8CE43A-25A1-1C41-91B0-28D944EAEC57}" type="pres">
      <dgm:prSet presAssocID="{DB456E57-ABCE-4B26-B8C8-EE4C81059BEC}" presName="horz1" presStyleCnt="0"/>
      <dgm:spPr/>
    </dgm:pt>
    <dgm:pt modelId="{87B87C7A-EBF4-5B4E-802E-964893E861A2}" type="pres">
      <dgm:prSet presAssocID="{DB456E57-ABCE-4B26-B8C8-EE4C81059BEC}" presName="tx1" presStyleLbl="revTx" presStyleIdx="1" presStyleCnt="6"/>
      <dgm:spPr/>
    </dgm:pt>
    <dgm:pt modelId="{B8A9E4C6-DF01-3642-BD22-E756BDB3978E}" type="pres">
      <dgm:prSet presAssocID="{DB456E57-ABCE-4B26-B8C8-EE4C81059BEC}" presName="vert1" presStyleCnt="0"/>
      <dgm:spPr/>
    </dgm:pt>
    <dgm:pt modelId="{2E5C5210-A581-5042-8D44-2AE42400AC69}" type="pres">
      <dgm:prSet presAssocID="{A09029E9-ED7F-4A70-88FD-23B294EC0106}" presName="thickLine" presStyleLbl="alignNode1" presStyleIdx="2" presStyleCnt="6"/>
      <dgm:spPr/>
    </dgm:pt>
    <dgm:pt modelId="{04A15201-7DE3-A448-84CA-6E4E249795C0}" type="pres">
      <dgm:prSet presAssocID="{A09029E9-ED7F-4A70-88FD-23B294EC0106}" presName="horz1" presStyleCnt="0"/>
      <dgm:spPr/>
    </dgm:pt>
    <dgm:pt modelId="{C3D213A3-9F2A-A046-9BA6-9263BD5A42D5}" type="pres">
      <dgm:prSet presAssocID="{A09029E9-ED7F-4A70-88FD-23B294EC0106}" presName="tx1" presStyleLbl="revTx" presStyleIdx="2" presStyleCnt="6"/>
      <dgm:spPr/>
    </dgm:pt>
    <dgm:pt modelId="{5E391ACC-EF7B-A242-B538-9305F0847377}" type="pres">
      <dgm:prSet presAssocID="{A09029E9-ED7F-4A70-88FD-23B294EC0106}" presName="vert1" presStyleCnt="0"/>
      <dgm:spPr/>
    </dgm:pt>
    <dgm:pt modelId="{EF56AAA0-2793-FF42-8B6E-60E8AE64E6F0}" type="pres">
      <dgm:prSet presAssocID="{D40DB14D-2345-4FDE-BBD3-F1DBCA3320A3}" presName="thickLine" presStyleLbl="alignNode1" presStyleIdx="3" presStyleCnt="6"/>
      <dgm:spPr/>
    </dgm:pt>
    <dgm:pt modelId="{4D05F429-1DA8-5948-B463-33B2B993CF28}" type="pres">
      <dgm:prSet presAssocID="{D40DB14D-2345-4FDE-BBD3-F1DBCA3320A3}" presName="horz1" presStyleCnt="0"/>
      <dgm:spPr/>
    </dgm:pt>
    <dgm:pt modelId="{E60781FA-D7D6-7C4D-9977-4CE3E70F18EF}" type="pres">
      <dgm:prSet presAssocID="{D40DB14D-2345-4FDE-BBD3-F1DBCA3320A3}" presName="tx1" presStyleLbl="revTx" presStyleIdx="3" presStyleCnt="6"/>
      <dgm:spPr/>
    </dgm:pt>
    <dgm:pt modelId="{50C2E259-C91D-AC46-A008-909FBAA6B954}" type="pres">
      <dgm:prSet presAssocID="{D40DB14D-2345-4FDE-BBD3-F1DBCA3320A3}" presName="vert1" presStyleCnt="0"/>
      <dgm:spPr/>
    </dgm:pt>
    <dgm:pt modelId="{2E68AA4E-9717-C346-81C8-584AC23D46BA}" type="pres">
      <dgm:prSet presAssocID="{F27121D5-BFA6-4A4E-A4D2-F9124DF6BB94}" presName="thickLine" presStyleLbl="alignNode1" presStyleIdx="4" presStyleCnt="6"/>
      <dgm:spPr/>
    </dgm:pt>
    <dgm:pt modelId="{A890DF1A-A52C-7846-9592-4A99BDCDAABE}" type="pres">
      <dgm:prSet presAssocID="{F27121D5-BFA6-4A4E-A4D2-F9124DF6BB94}" presName="horz1" presStyleCnt="0"/>
      <dgm:spPr/>
    </dgm:pt>
    <dgm:pt modelId="{672673C8-DC72-3C4E-9194-A09495784B9A}" type="pres">
      <dgm:prSet presAssocID="{F27121D5-BFA6-4A4E-A4D2-F9124DF6BB94}" presName="tx1" presStyleLbl="revTx" presStyleIdx="4" presStyleCnt="6"/>
      <dgm:spPr/>
    </dgm:pt>
    <dgm:pt modelId="{09EBC511-CD0E-D141-A22F-DFD7D1F5340C}" type="pres">
      <dgm:prSet presAssocID="{F27121D5-BFA6-4A4E-A4D2-F9124DF6BB94}" presName="vert1" presStyleCnt="0"/>
      <dgm:spPr/>
    </dgm:pt>
    <dgm:pt modelId="{90C49765-4536-9A4C-8B36-0DD63204B1B2}" type="pres">
      <dgm:prSet presAssocID="{DA166AE3-397B-45AC-A420-08231238E46A}" presName="thickLine" presStyleLbl="alignNode1" presStyleIdx="5" presStyleCnt="6"/>
      <dgm:spPr/>
    </dgm:pt>
    <dgm:pt modelId="{4B18F6AA-69AB-974B-8A8F-5389DE97EBFD}" type="pres">
      <dgm:prSet presAssocID="{DA166AE3-397B-45AC-A420-08231238E46A}" presName="horz1" presStyleCnt="0"/>
      <dgm:spPr/>
    </dgm:pt>
    <dgm:pt modelId="{0D431361-95C2-8244-928A-8B405F1A3165}" type="pres">
      <dgm:prSet presAssocID="{DA166AE3-397B-45AC-A420-08231238E46A}" presName="tx1" presStyleLbl="revTx" presStyleIdx="5" presStyleCnt="6"/>
      <dgm:spPr/>
    </dgm:pt>
    <dgm:pt modelId="{8C61A242-0DA5-5246-A19E-6D93B102BE11}" type="pres">
      <dgm:prSet presAssocID="{DA166AE3-397B-45AC-A420-08231238E46A}" presName="vert1" presStyleCnt="0"/>
      <dgm:spPr/>
    </dgm:pt>
  </dgm:ptLst>
  <dgm:cxnLst>
    <dgm:cxn modelId="{B8682302-DCAE-4A25-8FBA-8C4FEDAE9BD1}" srcId="{89794DA6-7A3B-4AB6-9337-C722A096FF84}" destId="{F27121D5-BFA6-4A4E-A4D2-F9124DF6BB94}" srcOrd="4" destOrd="0" parTransId="{C405CA2C-D3E0-4202-AD82-F04A4631D19B}" sibTransId="{C4221772-73B2-4035-A665-7E391E94F8DA}"/>
    <dgm:cxn modelId="{B5B7A019-C38F-3C45-8D23-7CD09E9330B8}" type="presOf" srcId="{F27121D5-BFA6-4A4E-A4D2-F9124DF6BB94}" destId="{672673C8-DC72-3C4E-9194-A09495784B9A}" srcOrd="0" destOrd="0" presId="urn:microsoft.com/office/officeart/2008/layout/LinedList"/>
    <dgm:cxn modelId="{87D79E1D-4F42-416E-AE1E-5A8480AB2C57}" srcId="{89794DA6-7A3B-4AB6-9337-C722A096FF84}" destId="{542B5F18-0C88-4D1F-90C7-2C577FD25006}" srcOrd="0" destOrd="0" parTransId="{CC9C0E00-BBD5-4F99-AC4E-94325ABFD08E}" sibTransId="{B7B669D1-BA24-437F-8BFE-49DCC7A90FAB}"/>
    <dgm:cxn modelId="{436BAA1E-E78E-B94C-8153-55C1296FDCE7}" type="presOf" srcId="{A09029E9-ED7F-4A70-88FD-23B294EC0106}" destId="{C3D213A3-9F2A-A046-9BA6-9263BD5A42D5}" srcOrd="0" destOrd="0" presId="urn:microsoft.com/office/officeart/2008/layout/LinedList"/>
    <dgm:cxn modelId="{806D236B-EB6E-4282-89E5-EE5E10514DB5}" srcId="{89794DA6-7A3B-4AB6-9337-C722A096FF84}" destId="{DB456E57-ABCE-4B26-B8C8-EE4C81059BEC}" srcOrd="1" destOrd="0" parTransId="{4A66457E-C390-484C-B346-859E149D713E}" sibTransId="{DAB6A663-CDEB-450C-A451-896D5AD8C021}"/>
    <dgm:cxn modelId="{C60C3479-F5DE-1F45-BB5E-58815FCE2B3D}" type="presOf" srcId="{DB456E57-ABCE-4B26-B8C8-EE4C81059BEC}" destId="{87B87C7A-EBF4-5B4E-802E-964893E861A2}" srcOrd="0" destOrd="0" presId="urn:microsoft.com/office/officeart/2008/layout/LinedList"/>
    <dgm:cxn modelId="{A86AD492-3668-4646-B0EB-58ECEBF4F226}" srcId="{89794DA6-7A3B-4AB6-9337-C722A096FF84}" destId="{D40DB14D-2345-4FDE-BBD3-F1DBCA3320A3}" srcOrd="3" destOrd="0" parTransId="{78101661-0F11-4B26-B89C-5F19BFBB7A91}" sibTransId="{D390E9AB-30DA-4AF9-B5DA-14203D925530}"/>
    <dgm:cxn modelId="{4B84E9A1-7135-9340-9275-D6E3C16F58F2}" type="presOf" srcId="{89794DA6-7A3B-4AB6-9337-C722A096FF84}" destId="{05B984CC-DF7E-E549-B239-2EA7F929DB3E}" srcOrd="0" destOrd="0" presId="urn:microsoft.com/office/officeart/2008/layout/LinedList"/>
    <dgm:cxn modelId="{175D0BA7-2A5A-4921-B6ED-36FEB0B2009E}" srcId="{89794DA6-7A3B-4AB6-9337-C722A096FF84}" destId="{DA166AE3-397B-45AC-A420-08231238E46A}" srcOrd="5" destOrd="0" parTransId="{16C54ED8-AB9C-4C84-ADB2-3C28338B0805}" sibTransId="{DA726A5E-2E7D-47BB-BCF8-01EC5EEBDE4A}"/>
    <dgm:cxn modelId="{416204B2-1ED4-B049-91B0-066A76A42A17}" type="presOf" srcId="{542B5F18-0C88-4D1F-90C7-2C577FD25006}" destId="{43E34DFB-BF2B-B842-9323-0EC9FA0537FE}" srcOrd="0" destOrd="0" presId="urn:microsoft.com/office/officeart/2008/layout/LinedList"/>
    <dgm:cxn modelId="{2A36E7C2-BDF1-406B-AB1D-B74043699EBF}" srcId="{89794DA6-7A3B-4AB6-9337-C722A096FF84}" destId="{A09029E9-ED7F-4A70-88FD-23B294EC0106}" srcOrd="2" destOrd="0" parTransId="{6BE49D91-1991-460A-B7F4-10188DA43F1F}" sibTransId="{C2900460-0321-485D-A942-18AEF6797855}"/>
    <dgm:cxn modelId="{55146AD6-8080-E641-BC91-122CDF4B3D52}" type="presOf" srcId="{D40DB14D-2345-4FDE-BBD3-F1DBCA3320A3}" destId="{E60781FA-D7D6-7C4D-9977-4CE3E70F18EF}" srcOrd="0" destOrd="0" presId="urn:microsoft.com/office/officeart/2008/layout/LinedList"/>
    <dgm:cxn modelId="{C8C36BF1-B721-F441-9FFD-2765B4304C8D}" type="presOf" srcId="{DA166AE3-397B-45AC-A420-08231238E46A}" destId="{0D431361-95C2-8244-928A-8B405F1A3165}" srcOrd="0" destOrd="0" presId="urn:microsoft.com/office/officeart/2008/layout/LinedList"/>
    <dgm:cxn modelId="{2C47400C-24E5-5D44-B2EB-B79584E243A4}" type="presParOf" srcId="{05B984CC-DF7E-E549-B239-2EA7F929DB3E}" destId="{824276F1-4AD7-CB41-BD56-D2A16D23EADC}" srcOrd="0" destOrd="0" presId="urn:microsoft.com/office/officeart/2008/layout/LinedList"/>
    <dgm:cxn modelId="{BACB04A1-48F9-A04C-B33A-014B57F2C1CF}" type="presParOf" srcId="{05B984CC-DF7E-E549-B239-2EA7F929DB3E}" destId="{89E309A4-BDF0-BE49-B34E-C17545BDFDDB}" srcOrd="1" destOrd="0" presId="urn:microsoft.com/office/officeart/2008/layout/LinedList"/>
    <dgm:cxn modelId="{A089E1ED-6939-9047-8B46-AB72C2D84EA2}" type="presParOf" srcId="{89E309A4-BDF0-BE49-B34E-C17545BDFDDB}" destId="{43E34DFB-BF2B-B842-9323-0EC9FA0537FE}" srcOrd="0" destOrd="0" presId="urn:microsoft.com/office/officeart/2008/layout/LinedList"/>
    <dgm:cxn modelId="{6408EC71-B984-1F4F-9A37-9A8CBE3C75BB}" type="presParOf" srcId="{89E309A4-BDF0-BE49-B34E-C17545BDFDDB}" destId="{4EAC9EC9-2911-634E-86AD-660C8DA4A2F6}" srcOrd="1" destOrd="0" presId="urn:microsoft.com/office/officeart/2008/layout/LinedList"/>
    <dgm:cxn modelId="{B6536A6D-57E8-7745-A81A-B90872ADE780}" type="presParOf" srcId="{05B984CC-DF7E-E549-B239-2EA7F929DB3E}" destId="{C632DF6E-E322-484B-BCBC-7217AC77AD92}" srcOrd="2" destOrd="0" presId="urn:microsoft.com/office/officeart/2008/layout/LinedList"/>
    <dgm:cxn modelId="{CC7C0647-0B6A-5647-BC20-5FA76BEF088D}" type="presParOf" srcId="{05B984CC-DF7E-E549-B239-2EA7F929DB3E}" destId="{8D8CE43A-25A1-1C41-91B0-28D944EAEC57}" srcOrd="3" destOrd="0" presId="urn:microsoft.com/office/officeart/2008/layout/LinedList"/>
    <dgm:cxn modelId="{904D2EF3-F5E3-AC4E-9B37-A96C0E7CDA37}" type="presParOf" srcId="{8D8CE43A-25A1-1C41-91B0-28D944EAEC57}" destId="{87B87C7A-EBF4-5B4E-802E-964893E861A2}" srcOrd="0" destOrd="0" presId="urn:microsoft.com/office/officeart/2008/layout/LinedList"/>
    <dgm:cxn modelId="{E28EBDBC-68D2-3D4B-9494-58BAC269AD4B}" type="presParOf" srcId="{8D8CE43A-25A1-1C41-91B0-28D944EAEC57}" destId="{B8A9E4C6-DF01-3642-BD22-E756BDB3978E}" srcOrd="1" destOrd="0" presId="urn:microsoft.com/office/officeart/2008/layout/LinedList"/>
    <dgm:cxn modelId="{CC25B90A-8CE3-A141-9250-EEF7EA632945}" type="presParOf" srcId="{05B984CC-DF7E-E549-B239-2EA7F929DB3E}" destId="{2E5C5210-A581-5042-8D44-2AE42400AC69}" srcOrd="4" destOrd="0" presId="urn:microsoft.com/office/officeart/2008/layout/LinedList"/>
    <dgm:cxn modelId="{055AE801-0467-E241-AF1E-4E30F0F523A0}" type="presParOf" srcId="{05B984CC-DF7E-E549-B239-2EA7F929DB3E}" destId="{04A15201-7DE3-A448-84CA-6E4E249795C0}" srcOrd="5" destOrd="0" presId="urn:microsoft.com/office/officeart/2008/layout/LinedList"/>
    <dgm:cxn modelId="{72C68BEE-3223-CA47-8B49-1DCDA2A5072B}" type="presParOf" srcId="{04A15201-7DE3-A448-84CA-6E4E249795C0}" destId="{C3D213A3-9F2A-A046-9BA6-9263BD5A42D5}" srcOrd="0" destOrd="0" presId="urn:microsoft.com/office/officeart/2008/layout/LinedList"/>
    <dgm:cxn modelId="{A345236F-9C0B-5E4D-ABFC-59356034E4E9}" type="presParOf" srcId="{04A15201-7DE3-A448-84CA-6E4E249795C0}" destId="{5E391ACC-EF7B-A242-B538-9305F0847377}" srcOrd="1" destOrd="0" presId="urn:microsoft.com/office/officeart/2008/layout/LinedList"/>
    <dgm:cxn modelId="{515AD260-17A9-5045-9602-DEA60E539EA6}" type="presParOf" srcId="{05B984CC-DF7E-E549-B239-2EA7F929DB3E}" destId="{EF56AAA0-2793-FF42-8B6E-60E8AE64E6F0}" srcOrd="6" destOrd="0" presId="urn:microsoft.com/office/officeart/2008/layout/LinedList"/>
    <dgm:cxn modelId="{6C12D8A5-EE38-F149-912D-90668B2EC2DC}" type="presParOf" srcId="{05B984CC-DF7E-E549-B239-2EA7F929DB3E}" destId="{4D05F429-1DA8-5948-B463-33B2B993CF28}" srcOrd="7" destOrd="0" presId="urn:microsoft.com/office/officeart/2008/layout/LinedList"/>
    <dgm:cxn modelId="{A421336A-9E23-1B4C-B5D1-D5A5D0E7257F}" type="presParOf" srcId="{4D05F429-1DA8-5948-B463-33B2B993CF28}" destId="{E60781FA-D7D6-7C4D-9977-4CE3E70F18EF}" srcOrd="0" destOrd="0" presId="urn:microsoft.com/office/officeart/2008/layout/LinedList"/>
    <dgm:cxn modelId="{9395128F-5542-294E-9E60-9D9A546350FF}" type="presParOf" srcId="{4D05F429-1DA8-5948-B463-33B2B993CF28}" destId="{50C2E259-C91D-AC46-A008-909FBAA6B954}" srcOrd="1" destOrd="0" presId="urn:microsoft.com/office/officeart/2008/layout/LinedList"/>
    <dgm:cxn modelId="{AD70646E-7461-2448-9C39-9BC30BFFA5A4}" type="presParOf" srcId="{05B984CC-DF7E-E549-B239-2EA7F929DB3E}" destId="{2E68AA4E-9717-C346-81C8-584AC23D46BA}" srcOrd="8" destOrd="0" presId="urn:microsoft.com/office/officeart/2008/layout/LinedList"/>
    <dgm:cxn modelId="{492A2B66-F0B8-FA40-8EE9-64DB3ACE3A5C}" type="presParOf" srcId="{05B984CC-DF7E-E549-B239-2EA7F929DB3E}" destId="{A890DF1A-A52C-7846-9592-4A99BDCDAABE}" srcOrd="9" destOrd="0" presId="urn:microsoft.com/office/officeart/2008/layout/LinedList"/>
    <dgm:cxn modelId="{7B3E07BF-B045-9948-9BF2-0D7EA13F131F}" type="presParOf" srcId="{A890DF1A-A52C-7846-9592-4A99BDCDAABE}" destId="{672673C8-DC72-3C4E-9194-A09495784B9A}" srcOrd="0" destOrd="0" presId="urn:microsoft.com/office/officeart/2008/layout/LinedList"/>
    <dgm:cxn modelId="{DBB055DE-D07F-8648-9001-483B16B4F60A}" type="presParOf" srcId="{A890DF1A-A52C-7846-9592-4A99BDCDAABE}" destId="{09EBC511-CD0E-D141-A22F-DFD7D1F5340C}" srcOrd="1" destOrd="0" presId="urn:microsoft.com/office/officeart/2008/layout/LinedList"/>
    <dgm:cxn modelId="{AEB28230-0000-574C-BB64-CBF46A36B67F}" type="presParOf" srcId="{05B984CC-DF7E-E549-B239-2EA7F929DB3E}" destId="{90C49765-4536-9A4C-8B36-0DD63204B1B2}" srcOrd="10" destOrd="0" presId="urn:microsoft.com/office/officeart/2008/layout/LinedList"/>
    <dgm:cxn modelId="{07209F93-3E58-A445-A7CA-685D85655FE4}" type="presParOf" srcId="{05B984CC-DF7E-E549-B239-2EA7F929DB3E}" destId="{4B18F6AA-69AB-974B-8A8F-5389DE97EBFD}" srcOrd="11" destOrd="0" presId="urn:microsoft.com/office/officeart/2008/layout/LinedList"/>
    <dgm:cxn modelId="{0F106F80-739A-164A-BED6-11A0FC9BFD8D}" type="presParOf" srcId="{4B18F6AA-69AB-974B-8A8F-5389DE97EBFD}" destId="{0D431361-95C2-8244-928A-8B405F1A3165}" srcOrd="0" destOrd="0" presId="urn:microsoft.com/office/officeart/2008/layout/LinedList"/>
    <dgm:cxn modelId="{CF96D55F-3192-CD4C-B6E9-42522DD9BA24}" type="presParOf" srcId="{4B18F6AA-69AB-974B-8A8F-5389DE97EBFD}" destId="{8C61A242-0DA5-5246-A19E-6D93B102BE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6653F7-3735-483A-B60E-5D5C6C91B06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2943525-CB70-4F76-B3A8-85F43A5BDA66}">
      <dgm:prSet/>
      <dgm:spPr/>
      <dgm:t>
        <a:bodyPr/>
        <a:lstStyle/>
        <a:p>
          <a:pPr>
            <a:lnSpc>
              <a:spcPct val="100000"/>
            </a:lnSpc>
          </a:pPr>
          <a:r>
            <a:rPr lang="tr-TR" b="1" dirty="0">
              <a:solidFill>
                <a:schemeClr val="accent5">
                  <a:lumMod val="75000"/>
                </a:schemeClr>
              </a:solidFill>
            </a:rPr>
            <a:t>A.1. LİDERLİK VE KALİTE </a:t>
          </a:r>
          <a:endParaRPr lang="en-US" b="1" dirty="0">
            <a:solidFill>
              <a:schemeClr val="accent5">
                <a:lumMod val="75000"/>
              </a:schemeClr>
            </a:solidFill>
          </a:endParaRPr>
        </a:p>
      </dgm:t>
    </dgm:pt>
    <dgm:pt modelId="{4F2641D7-33C0-4177-B6C5-D95244E379F7}" type="parTrans" cxnId="{94A94B2A-B078-45BA-ABC5-41643D08DFCF}">
      <dgm:prSet/>
      <dgm:spPr/>
      <dgm:t>
        <a:bodyPr/>
        <a:lstStyle/>
        <a:p>
          <a:endParaRPr lang="en-US"/>
        </a:p>
      </dgm:t>
    </dgm:pt>
    <dgm:pt modelId="{33CE3E82-9AFD-4664-85F4-0E0EB9930B3E}" type="sibTrans" cxnId="{94A94B2A-B078-45BA-ABC5-41643D08DFCF}">
      <dgm:prSet/>
      <dgm:spPr/>
      <dgm:t>
        <a:bodyPr/>
        <a:lstStyle/>
        <a:p>
          <a:endParaRPr lang="en-US"/>
        </a:p>
      </dgm:t>
    </dgm:pt>
    <dgm:pt modelId="{CC13C7F5-7C16-4B11-99C0-5D71E362BC8F}">
      <dgm:prSet/>
      <dgm:spPr/>
      <dgm:t>
        <a:bodyPr/>
        <a:lstStyle/>
        <a:p>
          <a:pPr>
            <a:lnSpc>
              <a:spcPct val="100000"/>
            </a:lnSpc>
          </a:pPr>
          <a:r>
            <a:rPr lang="tr-TR"/>
            <a:t>A.1.1. Yönetişim Modeli ve İdari Yapı </a:t>
          </a:r>
          <a:endParaRPr lang="en-US"/>
        </a:p>
      </dgm:t>
    </dgm:pt>
    <dgm:pt modelId="{970C2F1C-393D-421B-A1D8-7D4E831978AD}" type="parTrans" cxnId="{078AE359-DFE1-4AE9-BD65-36D03B965B71}">
      <dgm:prSet/>
      <dgm:spPr/>
      <dgm:t>
        <a:bodyPr/>
        <a:lstStyle/>
        <a:p>
          <a:endParaRPr lang="en-US"/>
        </a:p>
      </dgm:t>
    </dgm:pt>
    <dgm:pt modelId="{E2F90948-BF2F-44F1-BAC6-290B9EB5CCD8}" type="sibTrans" cxnId="{078AE359-DFE1-4AE9-BD65-36D03B965B71}">
      <dgm:prSet/>
      <dgm:spPr/>
      <dgm:t>
        <a:bodyPr/>
        <a:lstStyle/>
        <a:p>
          <a:endParaRPr lang="en-US"/>
        </a:p>
      </dgm:t>
    </dgm:pt>
    <dgm:pt modelId="{2237E943-96AD-4163-90B7-EAA94E04774C}">
      <dgm:prSet/>
      <dgm:spPr/>
      <dgm:t>
        <a:bodyPr/>
        <a:lstStyle/>
        <a:p>
          <a:pPr>
            <a:lnSpc>
              <a:spcPct val="100000"/>
            </a:lnSpc>
          </a:pPr>
          <a:r>
            <a:rPr lang="tr-TR"/>
            <a:t>A.1.2. Liderlik </a:t>
          </a:r>
          <a:endParaRPr lang="en-US"/>
        </a:p>
      </dgm:t>
    </dgm:pt>
    <dgm:pt modelId="{A6774081-1173-4E12-8B67-DC7F220641B3}" type="parTrans" cxnId="{55826A38-D426-490A-AD26-34C4498922DD}">
      <dgm:prSet/>
      <dgm:spPr/>
      <dgm:t>
        <a:bodyPr/>
        <a:lstStyle/>
        <a:p>
          <a:endParaRPr lang="en-US"/>
        </a:p>
      </dgm:t>
    </dgm:pt>
    <dgm:pt modelId="{AB8429FE-1476-4B06-B3A8-A2FF7A56823A}" type="sibTrans" cxnId="{55826A38-D426-490A-AD26-34C4498922DD}">
      <dgm:prSet/>
      <dgm:spPr/>
      <dgm:t>
        <a:bodyPr/>
        <a:lstStyle/>
        <a:p>
          <a:endParaRPr lang="en-US"/>
        </a:p>
      </dgm:t>
    </dgm:pt>
    <dgm:pt modelId="{70BE38AD-B6A7-452C-8118-F6AC1F55B205}">
      <dgm:prSet/>
      <dgm:spPr/>
      <dgm:t>
        <a:bodyPr/>
        <a:lstStyle/>
        <a:p>
          <a:pPr>
            <a:lnSpc>
              <a:spcPct val="100000"/>
            </a:lnSpc>
          </a:pPr>
          <a:r>
            <a:rPr lang="tr-TR"/>
            <a:t>A.1.3. Kurumsal Dönüşüm  Kapasitesi </a:t>
          </a:r>
          <a:endParaRPr lang="en-US"/>
        </a:p>
      </dgm:t>
    </dgm:pt>
    <dgm:pt modelId="{E8F2A7FF-1D28-45D1-8BBD-F3CA489DD4F9}" type="parTrans" cxnId="{E91E0BDC-7208-4030-8001-1F8E1E8D1934}">
      <dgm:prSet/>
      <dgm:spPr/>
      <dgm:t>
        <a:bodyPr/>
        <a:lstStyle/>
        <a:p>
          <a:endParaRPr lang="en-US"/>
        </a:p>
      </dgm:t>
    </dgm:pt>
    <dgm:pt modelId="{C47BC15C-286E-416F-AA04-477A10BBCB58}" type="sibTrans" cxnId="{E91E0BDC-7208-4030-8001-1F8E1E8D1934}">
      <dgm:prSet/>
      <dgm:spPr/>
      <dgm:t>
        <a:bodyPr/>
        <a:lstStyle/>
        <a:p>
          <a:endParaRPr lang="en-US"/>
        </a:p>
      </dgm:t>
    </dgm:pt>
    <dgm:pt modelId="{7A2BE298-651E-48D8-A036-6F3FDCA185B4}">
      <dgm:prSet/>
      <dgm:spPr/>
      <dgm:t>
        <a:bodyPr/>
        <a:lstStyle/>
        <a:p>
          <a:pPr>
            <a:lnSpc>
              <a:spcPct val="100000"/>
            </a:lnSpc>
          </a:pPr>
          <a:r>
            <a:rPr lang="tr-TR"/>
            <a:t>A.1.4. İç Kalite Güvencesi Mekanizmaları </a:t>
          </a:r>
          <a:endParaRPr lang="en-US"/>
        </a:p>
      </dgm:t>
    </dgm:pt>
    <dgm:pt modelId="{320D8D88-14C7-4E53-9176-61B9653AB5A7}" type="parTrans" cxnId="{3C2D88EA-BACD-4C12-A3D1-5DE95D2DA104}">
      <dgm:prSet/>
      <dgm:spPr/>
      <dgm:t>
        <a:bodyPr/>
        <a:lstStyle/>
        <a:p>
          <a:endParaRPr lang="en-US"/>
        </a:p>
      </dgm:t>
    </dgm:pt>
    <dgm:pt modelId="{E177190B-F79B-42F8-A05A-DF593D51FCC9}" type="sibTrans" cxnId="{3C2D88EA-BACD-4C12-A3D1-5DE95D2DA104}">
      <dgm:prSet/>
      <dgm:spPr/>
      <dgm:t>
        <a:bodyPr/>
        <a:lstStyle/>
        <a:p>
          <a:endParaRPr lang="en-US"/>
        </a:p>
      </dgm:t>
    </dgm:pt>
    <dgm:pt modelId="{9CA4CDCA-6C3B-4F39-8272-1F19AB3543CF}">
      <dgm:prSet/>
      <dgm:spPr/>
      <dgm:t>
        <a:bodyPr/>
        <a:lstStyle/>
        <a:p>
          <a:pPr>
            <a:lnSpc>
              <a:spcPct val="100000"/>
            </a:lnSpc>
          </a:pPr>
          <a:r>
            <a:rPr lang="tr-TR"/>
            <a:t>A.1.5. Kamuoyunu Bilgilendirme ve Hesap Verebilirlik</a:t>
          </a:r>
          <a:endParaRPr lang="en-US"/>
        </a:p>
      </dgm:t>
    </dgm:pt>
    <dgm:pt modelId="{A78C0F5F-12F4-4CD9-B6E2-1933D2BACB2F}" type="parTrans" cxnId="{3FCCCA8D-2CE5-4463-86E4-50CD9593AF86}">
      <dgm:prSet/>
      <dgm:spPr/>
      <dgm:t>
        <a:bodyPr/>
        <a:lstStyle/>
        <a:p>
          <a:endParaRPr lang="en-US"/>
        </a:p>
      </dgm:t>
    </dgm:pt>
    <dgm:pt modelId="{68E35407-F169-44BB-92BF-73ADBA45573E}" type="sibTrans" cxnId="{3FCCCA8D-2CE5-4463-86E4-50CD9593AF86}">
      <dgm:prSet/>
      <dgm:spPr/>
      <dgm:t>
        <a:bodyPr/>
        <a:lstStyle/>
        <a:p>
          <a:endParaRPr lang="en-US"/>
        </a:p>
      </dgm:t>
    </dgm:pt>
    <dgm:pt modelId="{DF26C2FC-68C8-415B-9819-EBFF294E398E}" type="pres">
      <dgm:prSet presAssocID="{BA6653F7-3735-483A-B60E-5D5C6C91B063}" presName="root" presStyleCnt="0">
        <dgm:presLayoutVars>
          <dgm:dir/>
          <dgm:resizeHandles val="exact"/>
        </dgm:presLayoutVars>
      </dgm:prSet>
      <dgm:spPr/>
    </dgm:pt>
    <dgm:pt modelId="{25771DC2-E78C-4B96-BAF8-571191E1AC18}" type="pres">
      <dgm:prSet presAssocID="{32943525-CB70-4F76-B3A8-85F43A5BDA66}" presName="compNode" presStyleCnt="0"/>
      <dgm:spPr/>
    </dgm:pt>
    <dgm:pt modelId="{3F00D24F-403B-4755-8FD2-62730F2E2009}" type="pres">
      <dgm:prSet presAssocID="{32943525-CB70-4F76-B3A8-85F43A5BDA66}" presName="bgRect" presStyleLbl="bgShp" presStyleIdx="0" presStyleCnt="6"/>
      <dgm:spPr/>
    </dgm:pt>
    <dgm:pt modelId="{12394F75-7CCA-4527-B5CD-A2C8A6CF5231}" type="pres">
      <dgm:prSet presAssocID="{32943525-CB70-4F76-B3A8-85F43A5BDA6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Öğretim üyesi"/>
        </a:ext>
      </dgm:extLst>
    </dgm:pt>
    <dgm:pt modelId="{2DDBBA96-BFA3-4677-9C40-F1CEFCE63EDA}" type="pres">
      <dgm:prSet presAssocID="{32943525-CB70-4F76-B3A8-85F43A5BDA66}" presName="spaceRect" presStyleCnt="0"/>
      <dgm:spPr/>
    </dgm:pt>
    <dgm:pt modelId="{204F47CB-6397-45DA-A867-415DD5F0831B}" type="pres">
      <dgm:prSet presAssocID="{32943525-CB70-4F76-B3A8-85F43A5BDA66}" presName="parTx" presStyleLbl="revTx" presStyleIdx="0" presStyleCnt="6">
        <dgm:presLayoutVars>
          <dgm:chMax val="0"/>
          <dgm:chPref val="0"/>
        </dgm:presLayoutVars>
      </dgm:prSet>
      <dgm:spPr/>
    </dgm:pt>
    <dgm:pt modelId="{A317DA98-FA08-443C-81DC-DB3028C3D382}" type="pres">
      <dgm:prSet presAssocID="{33CE3E82-9AFD-4664-85F4-0E0EB9930B3E}" presName="sibTrans" presStyleCnt="0"/>
      <dgm:spPr/>
    </dgm:pt>
    <dgm:pt modelId="{408ADFC3-3907-4C21-ACDB-2C0EFC5726E4}" type="pres">
      <dgm:prSet presAssocID="{CC13C7F5-7C16-4B11-99C0-5D71E362BC8F}" presName="compNode" presStyleCnt="0"/>
      <dgm:spPr/>
    </dgm:pt>
    <dgm:pt modelId="{3BFE39FC-88C2-4B0E-A91D-B54282E1EED0}" type="pres">
      <dgm:prSet presAssocID="{CC13C7F5-7C16-4B11-99C0-5D71E362BC8F}" presName="bgRect" presStyleLbl="bgShp" presStyleIdx="1" presStyleCnt="6"/>
      <dgm:spPr/>
    </dgm:pt>
    <dgm:pt modelId="{5D6D1625-4868-425E-8097-11480FB8C08A}" type="pres">
      <dgm:prSet presAssocID="{CC13C7F5-7C16-4B11-99C0-5D71E362BC8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yerarşi"/>
        </a:ext>
      </dgm:extLst>
    </dgm:pt>
    <dgm:pt modelId="{4B46E89E-F9FB-4065-B6AE-91C82610609F}" type="pres">
      <dgm:prSet presAssocID="{CC13C7F5-7C16-4B11-99C0-5D71E362BC8F}" presName="spaceRect" presStyleCnt="0"/>
      <dgm:spPr/>
    </dgm:pt>
    <dgm:pt modelId="{738E153D-ABB0-430E-8AE8-D2C09BF6ECF5}" type="pres">
      <dgm:prSet presAssocID="{CC13C7F5-7C16-4B11-99C0-5D71E362BC8F}" presName="parTx" presStyleLbl="revTx" presStyleIdx="1" presStyleCnt="6">
        <dgm:presLayoutVars>
          <dgm:chMax val="0"/>
          <dgm:chPref val="0"/>
        </dgm:presLayoutVars>
      </dgm:prSet>
      <dgm:spPr/>
    </dgm:pt>
    <dgm:pt modelId="{BB190183-F219-418C-9332-EDE0DA03A298}" type="pres">
      <dgm:prSet presAssocID="{E2F90948-BF2F-44F1-BAC6-290B9EB5CCD8}" presName="sibTrans" presStyleCnt="0"/>
      <dgm:spPr/>
    </dgm:pt>
    <dgm:pt modelId="{2A8AD838-239C-4313-AF8B-80EAA26C1204}" type="pres">
      <dgm:prSet presAssocID="{2237E943-96AD-4163-90B7-EAA94E04774C}" presName="compNode" presStyleCnt="0"/>
      <dgm:spPr/>
    </dgm:pt>
    <dgm:pt modelId="{5FB84FE3-0C19-4C06-A67A-6F251442C517}" type="pres">
      <dgm:prSet presAssocID="{2237E943-96AD-4163-90B7-EAA94E04774C}" presName="bgRect" presStyleLbl="bgShp" presStyleIdx="2" presStyleCnt="6"/>
      <dgm:spPr/>
    </dgm:pt>
    <dgm:pt modelId="{BD7E9D59-1358-403C-B1BB-98FCF008BF36}" type="pres">
      <dgm:prSet presAssocID="{2237E943-96AD-4163-90B7-EAA94E04774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ullanıcılar"/>
        </a:ext>
      </dgm:extLst>
    </dgm:pt>
    <dgm:pt modelId="{620C8E6B-8FB9-44FC-B5FF-CF384E0A6F1E}" type="pres">
      <dgm:prSet presAssocID="{2237E943-96AD-4163-90B7-EAA94E04774C}" presName="spaceRect" presStyleCnt="0"/>
      <dgm:spPr/>
    </dgm:pt>
    <dgm:pt modelId="{E5BCD166-4A27-43F5-A475-B99148D7B772}" type="pres">
      <dgm:prSet presAssocID="{2237E943-96AD-4163-90B7-EAA94E04774C}" presName="parTx" presStyleLbl="revTx" presStyleIdx="2" presStyleCnt="6">
        <dgm:presLayoutVars>
          <dgm:chMax val="0"/>
          <dgm:chPref val="0"/>
        </dgm:presLayoutVars>
      </dgm:prSet>
      <dgm:spPr/>
    </dgm:pt>
    <dgm:pt modelId="{E7CDDD2A-9725-4368-8FC3-13E1DD13B155}" type="pres">
      <dgm:prSet presAssocID="{AB8429FE-1476-4B06-B3A8-A2FF7A56823A}" presName="sibTrans" presStyleCnt="0"/>
      <dgm:spPr/>
    </dgm:pt>
    <dgm:pt modelId="{6EDD5BF6-A3A7-4AB6-A2CC-556EABD00D1C}" type="pres">
      <dgm:prSet presAssocID="{70BE38AD-B6A7-452C-8118-F6AC1F55B205}" presName="compNode" presStyleCnt="0"/>
      <dgm:spPr/>
    </dgm:pt>
    <dgm:pt modelId="{1DAAEDB4-4E5A-4E74-A73B-9A11B0361726}" type="pres">
      <dgm:prSet presAssocID="{70BE38AD-B6A7-452C-8118-F6AC1F55B205}" presName="bgRect" presStyleLbl="bgShp" presStyleIdx="3" presStyleCnt="6"/>
      <dgm:spPr/>
    </dgm:pt>
    <dgm:pt modelId="{B10A6104-0E62-4F93-8D8B-39A5D67241C5}" type="pres">
      <dgm:prSet presAssocID="{70BE38AD-B6A7-452C-8118-F6AC1F55B20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şliler"/>
        </a:ext>
      </dgm:extLst>
    </dgm:pt>
    <dgm:pt modelId="{C4AD6CCA-DA79-40BC-9B71-A6FD43195E78}" type="pres">
      <dgm:prSet presAssocID="{70BE38AD-B6A7-452C-8118-F6AC1F55B205}" presName="spaceRect" presStyleCnt="0"/>
      <dgm:spPr/>
    </dgm:pt>
    <dgm:pt modelId="{26A61432-9A90-4A37-8079-036E15DA92A1}" type="pres">
      <dgm:prSet presAssocID="{70BE38AD-B6A7-452C-8118-F6AC1F55B205}" presName="parTx" presStyleLbl="revTx" presStyleIdx="3" presStyleCnt="6">
        <dgm:presLayoutVars>
          <dgm:chMax val="0"/>
          <dgm:chPref val="0"/>
        </dgm:presLayoutVars>
      </dgm:prSet>
      <dgm:spPr/>
    </dgm:pt>
    <dgm:pt modelId="{C6C0D1D6-7C68-4043-9AF0-57A512B4F6AE}" type="pres">
      <dgm:prSet presAssocID="{C47BC15C-286E-416F-AA04-477A10BBCB58}" presName="sibTrans" presStyleCnt="0"/>
      <dgm:spPr/>
    </dgm:pt>
    <dgm:pt modelId="{2F7507B6-52AD-4BF0-9D6C-E21194BC62DC}" type="pres">
      <dgm:prSet presAssocID="{7A2BE298-651E-48D8-A036-6F3FDCA185B4}" presName="compNode" presStyleCnt="0"/>
      <dgm:spPr/>
    </dgm:pt>
    <dgm:pt modelId="{B44DDDF5-7BE4-4ECD-8D12-2776650CE528}" type="pres">
      <dgm:prSet presAssocID="{7A2BE298-651E-48D8-A036-6F3FDCA185B4}" presName="bgRect" presStyleLbl="bgShp" presStyleIdx="4" presStyleCnt="6"/>
      <dgm:spPr/>
    </dgm:pt>
    <dgm:pt modelId="{1AAFC351-38DF-4754-A968-942DE6A72A92}" type="pres">
      <dgm:prSet presAssocID="{7A2BE298-651E-48D8-A036-6F3FDCA185B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rtini"/>
        </a:ext>
      </dgm:extLst>
    </dgm:pt>
    <dgm:pt modelId="{C36B10EF-2A21-4E76-9B63-73CE4EA06BBD}" type="pres">
      <dgm:prSet presAssocID="{7A2BE298-651E-48D8-A036-6F3FDCA185B4}" presName="spaceRect" presStyleCnt="0"/>
      <dgm:spPr/>
    </dgm:pt>
    <dgm:pt modelId="{4807CC3B-9992-4016-9304-E8EC5E4BEF98}" type="pres">
      <dgm:prSet presAssocID="{7A2BE298-651E-48D8-A036-6F3FDCA185B4}" presName="parTx" presStyleLbl="revTx" presStyleIdx="4" presStyleCnt="6">
        <dgm:presLayoutVars>
          <dgm:chMax val="0"/>
          <dgm:chPref val="0"/>
        </dgm:presLayoutVars>
      </dgm:prSet>
      <dgm:spPr/>
    </dgm:pt>
    <dgm:pt modelId="{59F0FCD1-70FB-4865-8C2F-55E601F04680}" type="pres">
      <dgm:prSet presAssocID="{E177190B-F79B-42F8-A05A-DF593D51FCC9}" presName="sibTrans" presStyleCnt="0"/>
      <dgm:spPr/>
    </dgm:pt>
    <dgm:pt modelId="{D0DAAE17-2B15-4861-8349-69841FA2A074}" type="pres">
      <dgm:prSet presAssocID="{9CA4CDCA-6C3B-4F39-8272-1F19AB3543CF}" presName="compNode" presStyleCnt="0"/>
      <dgm:spPr/>
    </dgm:pt>
    <dgm:pt modelId="{03D8D3E4-CD2A-4611-A50E-DBAFB9FF2AD7}" type="pres">
      <dgm:prSet presAssocID="{9CA4CDCA-6C3B-4F39-8272-1F19AB3543CF}" presName="bgRect" presStyleLbl="bgShp" presStyleIdx="5" presStyleCnt="6"/>
      <dgm:spPr/>
    </dgm:pt>
    <dgm:pt modelId="{83325B75-A7DD-4FC9-AE33-C5D8EFB48EE0}" type="pres">
      <dgm:prSet presAssocID="{9CA4CDCA-6C3B-4F39-8272-1F19AB3543C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sap makinesi"/>
        </a:ext>
      </dgm:extLst>
    </dgm:pt>
    <dgm:pt modelId="{5B33C23F-185F-4A2A-A65A-B4F34F0CFC2E}" type="pres">
      <dgm:prSet presAssocID="{9CA4CDCA-6C3B-4F39-8272-1F19AB3543CF}" presName="spaceRect" presStyleCnt="0"/>
      <dgm:spPr/>
    </dgm:pt>
    <dgm:pt modelId="{E32B4890-5B0A-4E12-8944-1DA9CAB3E909}" type="pres">
      <dgm:prSet presAssocID="{9CA4CDCA-6C3B-4F39-8272-1F19AB3543CF}" presName="parTx" presStyleLbl="revTx" presStyleIdx="5" presStyleCnt="6">
        <dgm:presLayoutVars>
          <dgm:chMax val="0"/>
          <dgm:chPref val="0"/>
        </dgm:presLayoutVars>
      </dgm:prSet>
      <dgm:spPr/>
    </dgm:pt>
  </dgm:ptLst>
  <dgm:cxnLst>
    <dgm:cxn modelId="{736C3A29-8C8F-4A75-B5F7-DC2E2BD4327B}" type="presOf" srcId="{32943525-CB70-4F76-B3A8-85F43A5BDA66}" destId="{204F47CB-6397-45DA-A867-415DD5F0831B}" srcOrd="0" destOrd="0" presId="urn:microsoft.com/office/officeart/2018/2/layout/IconVerticalSolidList"/>
    <dgm:cxn modelId="{94A94B2A-B078-45BA-ABC5-41643D08DFCF}" srcId="{BA6653F7-3735-483A-B60E-5D5C6C91B063}" destId="{32943525-CB70-4F76-B3A8-85F43A5BDA66}" srcOrd="0" destOrd="0" parTransId="{4F2641D7-33C0-4177-B6C5-D95244E379F7}" sibTransId="{33CE3E82-9AFD-4664-85F4-0E0EB9930B3E}"/>
    <dgm:cxn modelId="{55826A38-D426-490A-AD26-34C4498922DD}" srcId="{BA6653F7-3735-483A-B60E-5D5C6C91B063}" destId="{2237E943-96AD-4163-90B7-EAA94E04774C}" srcOrd="2" destOrd="0" parTransId="{A6774081-1173-4E12-8B67-DC7F220641B3}" sibTransId="{AB8429FE-1476-4B06-B3A8-A2FF7A56823A}"/>
    <dgm:cxn modelId="{078AE359-DFE1-4AE9-BD65-36D03B965B71}" srcId="{BA6653F7-3735-483A-B60E-5D5C6C91B063}" destId="{CC13C7F5-7C16-4B11-99C0-5D71E362BC8F}" srcOrd="1" destOrd="0" parTransId="{970C2F1C-393D-421B-A1D8-7D4E831978AD}" sibTransId="{E2F90948-BF2F-44F1-BAC6-290B9EB5CCD8}"/>
    <dgm:cxn modelId="{44954886-8285-496E-B949-4D47AED65C20}" type="presOf" srcId="{7A2BE298-651E-48D8-A036-6F3FDCA185B4}" destId="{4807CC3B-9992-4016-9304-E8EC5E4BEF98}" srcOrd="0" destOrd="0" presId="urn:microsoft.com/office/officeart/2018/2/layout/IconVerticalSolidList"/>
    <dgm:cxn modelId="{6B771A89-5CEE-4942-A051-0588D885E337}" type="presOf" srcId="{CC13C7F5-7C16-4B11-99C0-5D71E362BC8F}" destId="{738E153D-ABB0-430E-8AE8-D2C09BF6ECF5}" srcOrd="0" destOrd="0" presId="urn:microsoft.com/office/officeart/2018/2/layout/IconVerticalSolidList"/>
    <dgm:cxn modelId="{3FCCCA8D-2CE5-4463-86E4-50CD9593AF86}" srcId="{BA6653F7-3735-483A-B60E-5D5C6C91B063}" destId="{9CA4CDCA-6C3B-4F39-8272-1F19AB3543CF}" srcOrd="5" destOrd="0" parTransId="{A78C0F5F-12F4-4CD9-B6E2-1933D2BACB2F}" sibTransId="{68E35407-F169-44BB-92BF-73ADBA45573E}"/>
    <dgm:cxn modelId="{89831491-F7E4-4B6E-B6C2-45621EA0CA63}" type="presOf" srcId="{9CA4CDCA-6C3B-4F39-8272-1F19AB3543CF}" destId="{E32B4890-5B0A-4E12-8944-1DA9CAB3E909}" srcOrd="0" destOrd="0" presId="urn:microsoft.com/office/officeart/2018/2/layout/IconVerticalSolidList"/>
    <dgm:cxn modelId="{0C9021A6-2599-48CB-9A12-B5720290240B}" type="presOf" srcId="{70BE38AD-B6A7-452C-8118-F6AC1F55B205}" destId="{26A61432-9A90-4A37-8079-036E15DA92A1}" srcOrd="0" destOrd="0" presId="urn:microsoft.com/office/officeart/2018/2/layout/IconVerticalSolidList"/>
    <dgm:cxn modelId="{DBB191B2-1E21-4B25-8AA3-F1623E0E7B69}" type="presOf" srcId="{2237E943-96AD-4163-90B7-EAA94E04774C}" destId="{E5BCD166-4A27-43F5-A475-B99148D7B772}" srcOrd="0" destOrd="0" presId="urn:microsoft.com/office/officeart/2018/2/layout/IconVerticalSolidList"/>
    <dgm:cxn modelId="{E91E0BDC-7208-4030-8001-1F8E1E8D1934}" srcId="{BA6653F7-3735-483A-B60E-5D5C6C91B063}" destId="{70BE38AD-B6A7-452C-8118-F6AC1F55B205}" srcOrd="3" destOrd="0" parTransId="{E8F2A7FF-1D28-45D1-8BBD-F3CA489DD4F9}" sibTransId="{C47BC15C-286E-416F-AA04-477A10BBCB58}"/>
    <dgm:cxn modelId="{14E6F2E1-5BBD-44BB-88B2-8D8AF3779DED}" type="presOf" srcId="{BA6653F7-3735-483A-B60E-5D5C6C91B063}" destId="{DF26C2FC-68C8-415B-9819-EBFF294E398E}" srcOrd="0" destOrd="0" presId="urn:microsoft.com/office/officeart/2018/2/layout/IconVerticalSolidList"/>
    <dgm:cxn modelId="{3C2D88EA-BACD-4C12-A3D1-5DE95D2DA104}" srcId="{BA6653F7-3735-483A-B60E-5D5C6C91B063}" destId="{7A2BE298-651E-48D8-A036-6F3FDCA185B4}" srcOrd="4" destOrd="0" parTransId="{320D8D88-14C7-4E53-9176-61B9653AB5A7}" sibTransId="{E177190B-F79B-42F8-A05A-DF593D51FCC9}"/>
    <dgm:cxn modelId="{C7195FDC-EF46-4645-9D80-D1C41913896E}" type="presParOf" srcId="{DF26C2FC-68C8-415B-9819-EBFF294E398E}" destId="{25771DC2-E78C-4B96-BAF8-571191E1AC18}" srcOrd="0" destOrd="0" presId="urn:microsoft.com/office/officeart/2018/2/layout/IconVerticalSolidList"/>
    <dgm:cxn modelId="{B328071E-8497-457C-B663-7786EDEA1115}" type="presParOf" srcId="{25771DC2-E78C-4B96-BAF8-571191E1AC18}" destId="{3F00D24F-403B-4755-8FD2-62730F2E2009}" srcOrd="0" destOrd="0" presId="urn:microsoft.com/office/officeart/2018/2/layout/IconVerticalSolidList"/>
    <dgm:cxn modelId="{33E03CA4-4BA8-416D-ACCD-FAAB28392A9A}" type="presParOf" srcId="{25771DC2-E78C-4B96-BAF8-571191E1AC18}" destId="{12394F75-7CCA-4527-B5CD-A2C8A6CF5231}" srcOrd="1" destOrd="0" presId="urn:microsoft.com/office/officeart/2018/2/layout/IconVerticalSolidList"/>
    <dgm:cxn modelId="{9FCAA349-E880-40CC-809C-E6B7FD11404C}" type="presParOf" srcId="{25771DC2-E78C-4B96-BAF8-571191E1AC18}" destId="{2DDBBA96-BFA3-4677-9C40-F1CEFCE63EDA}" srcOrd="2" destOrd="0" presId="urn:microsoft.com/office/officeart/2018/2/layout/IconVerticalSolidList"/>
    <dgm:cxn modelId="{CE4EDF2D-24F8-439A-AA17-1EA20F1D93E0}" type="presParOf" srcId="{25771DC2-E78C-4B96-BAF8-571191E1AC18}" destId="{204F47CB-6397-45DA-A867-415DD5F0831B}" srcOrd="3" destOrd="0" presId="urn:microsoft.com/office/officeart/2018/2/layout/IconVerticalSolidList"/>
    <dgm:cxn modelId="{151A2A54-77B0-4A94-A23B-9DE881327718}" type="presParOf" srcId="{DF26C2FC-68C8-415B-9819-EBFF294E398E}" destId="{A317DA98-FA08-443C-81DC-DB3028C3D382}" srcOrd="1" destOrd="0" presId="urn:microsoft.com/office/officeart/2018/2/layout/IconVerticalSolidList"/>
    <dgm:cxn modelId="{4E39FEFC-D680-4CFC-8EBD-BB327CCC8C6E}" type="presParOf" srcId="{DF26C2FC-68C8-415B-9819-EBFF294E398E}" destId="{408ADFC3-3907-4C21-ACDB-2C0EFC5726E4}" srcOrd="2" destOrd="0" presId="urn:microsoft.com/office/officeart/2018/2/layout/IconVerticalSolidList"/>
    <dgm:cxn modelId="{5FAD0233-BF32-4A65-8E07-42557ABB9F13}" type="presParOf" srcId="{408ADFC3-3907-4C21-ACDB-2C0EFC5726E4}" destId="{3BFE39FC-88C2-4B0E-A91D-B54282E1EED0}" srcOrd="0" destOrd="0" presId="urn:microsoft.com/office/officeart/2018/2/layout/IconVerticalSolidList"/>
    <dgm:cxn modelId="{B9BA6971-1F54-4CEB-ABAB-7AF4F3201C70}" type="presParOf" srcId="{408ADFC3-3907-4C21-ACDB-2C0EFC5726E4}" destId="{5D6D1625-4868-425E-8097-11480FB8C08A}" srcOrd="1" destOrd="0" presId="urn:microsoft.com/office/officeart/2018/2/layout/IconVerticalSolidList"/>
    <dgm:cxn modelId="{684D5F47-949F-4908-9562-464ED0A4F770}" type="presParOf" srcId="{408ADFC3-3907-4C21-ACDB-2C0EFC5726E4}" destId="{4B46E89E-F9FB-4065-B6AE-91C82610609F}" srcOrd="2" destOrd="0" presId="urn:microsoft.com/office/officeart/2018/2/layout/IconVerticalSolidList"/>
    <dgm:cxn modelId="{CE07EF5D-FDD4-465E-A151-B41875A2FD81}" type="presParOf" srcId="{408ADFC3-3907-4C21-ACDB-2C0EFC5726E4}" destId="{738E153D-ABB0-430E-8AE8-D2C09BF6ECF5}" srcOrd="3" destOrd="0" presId="urn:microsoft.com/office/officeart/2018/2/layout/IconVerticalSolidList"/>
    <dgm:cxn modelId="{B83D7491-A467-479A-804A-2E5E1C65A12F}" type="presParOf" srcId="{DF26C2FC-68C8-415B-9819-EBFF294E398E}" destId="{BB190183-F219-418C-9332-EDE0DA03A298}" srcOrd="3" destOrd="0" presId="urn:microsoft.com/office/officeart/2018/2/layout/IconVerticalSolidList"/>
    <dgm:cxn modelId="{EFB2B893-4219-40F7-B4C0-704267F05A4C}" type="presParOf" srcId="{DF26C2FC-68C8-415B-9819-EBFF294E398E}" destId="{2A8AD838-239C-4313-AF8B-80EAA26C1204}" srcOrd="4" destOrd="0" presId="urn:microsoft.com/office/officeart/2018/2/layout/IconVerticalSolidList"/>
    <dgm:cxn modelId="{D82977ED-4946-445D-9EBF-8AD6A2FBF54D}" type="presParOf" srcId="{2A8AD838-239C-4313-AF8B-80EAA26C1204}" destId="{5FB84FE3-0C19-4C06-A67A-6F251442C517}" srcOrd="0" destOrd="0" presId="urn:microsoft.com/office/officeart/2018/2/layout/IconVerticalSolidList"/>
    <dgm:cxn modelId="{3E304750-2A63-480B-9CF7-97B31637CFFF}" type="presParOf" srcId="{2A8AD838-239C-4313-AF8B-80EAA26C1204}" destId="{BD7E9D59-1358-403C-B1BB-98FCF008BF36}" srcOrd="1" destOrd="0" presId="urn:microsoft.com/office/officeart/2018/2/layout/IconVerticalSolidList"/>
    <dgm:cxn modelId="{FDCEB856-F78B-4CF0-AEFE-B6BAC5D144B3}" type="presParOf" srcId="{2A8AD838-239C-4313-AF8B-80EAA26C1204}" destId="{620C8E6B-8FB9-44FC-B5FF-CF384E0A6F1E}" srcOrd="2" destOrd="0" presId="urn:microsoft.com/office/officeart/2018/2/layout/IconVerticalSolidList"/>
    <dgm:cxn modelId="{2B037AD5-DAEF-418E-9BB5-6C5C3BB3D575}" type="presParOf" srcId="{2A8AD838-239C-4313-AF8B-80EAA26C1204}" destId="{E5BCD166-4A27-43F5-A475-B99148D7B772}" srcOrd="3" destOrd="0" presId="urn:microsoft.com/office/officeart/2018/2/layout/IconVerticalSolidList"/>
    <dgm:cxn modelId="{1C58B4A1-1E4B-4239-B1A0-EF5CFACEEFEA}" type="presParOf" srcId="{DF26C2FC-68C8-415B-9819-EBFF294E398E}" destId="{E7CDDD2A-9725-4368-8FC3-13E1DD13B155}" srcOrd="5" destOrd="0" presId="urn:microsoft.com/office/officeart/2018/2/layout/IconVerticalSolidList"/>
    <dgm:cxn modelId="{E174D738-D4ED-46FE-A8F1-C12CF37D3747}" type="presParOf" srcId="{DF26C2FC-68C8-415B-9819-EBFF294E398E}" destId="{6EDD5BF6-A3A7-4AB6-A2CC-556EABD00D1C}" srcOrd="6" destOrd="0" presId="urn:microsoft.com/office/officeart/2018/2/layout/IconVerticalSolidList"/>
    <dgm:cxn modelId="{F9644EE7-EDBA-4C97-94DD-50EA88C770A6}" type="presParOf" srcId="{6EDD5BF6-A3A7-4AB6-A2CC-556EABD00D1C}" destId="{1DAAEDB4-4E5A-4E74-A73B-9A11B0361726}" srcOrd="0" destOrd="0" presId="urn:microsoft.com/office/officeart/2018/2/layout/IconVerticalSolidList"/>
    <dgm:cxn modelId="{A73D1719-5502-423B-B312-04B0289935A0}" type="presParOf" srcId="{6EDD5BF6-A3A7-4AB6-A2CC-556EABD00D1C}" destId="{B10A6104-0E62-4F93-8D8B-39A5D67241C5}" srcOrd="1" destOrd="0" presId="urn:microsoft.com/office/officeart/2018/2/layout/IconVerticalSolidList"/>
    <dgm:cxn modelId="{5F2D7DD0-7F6C-4BD0-BFFF-4F764EC0BC88}" type="presParOf" srcId="{6EDD5BF6-A3A7-4AB6-A2CC-556EABD00D1C}" destId="{C4AD6CCA-DA79-40BC-9B71-A6FD43195E78}" srcOrd="2" destOrd="0" presId="urn:microsoft.com/office/officeart/2018/2/layout/IconVerticalSolidList"/>
    <dgm:cxn modelId="{595820E4-8CB1-45BF-A28A-13E6513ECDFE}" type="presParOf" srcId="{6EDD5BF6-A3A7-4AB6-A2CC-556EABD00D1C}" destId="{26A61432-9A90-4A37-8079-036E15DA92A1}" srcOrd="3" destOrd="0" presId="urn:microsoft.com/office/officeart/2018/2/layout/IconVerticalSolidList"/>
    <dgm:cxn modelId="{6409614E-4E0B-4A34-9359-1239706BA91A}" type="presParOf" srcId="{DF26C2FC-68C8-415B-9819-EBFF294E398E}" destId="{C6C0D1D6-7C68-4043-9AF0-57A512B4F6AE}" srcOrd="7" destOrd="0" presId="urn:microsoft.com/office/officeart/2018/2/layout/IconVerticalSolidList"/>
    <dgm:cxn modelId="{466B80A0-A66D-4C71-99D9-CBFA10D59B69}" type="presParOf" srcId="{DF26C2FC-68C8-415B-9819-EBFF294E398E}" destId="{2F7507B6-52AD-4BF0-9D6C-E21194BC62DC}" srcOrd="8" destOrd="0" presId="urn:microsoft.com/office/officeart/2018/2/layout/IconVerticalSolidList"/>
    <dgm:cxn modelId="{D9C8C156-24A5-4C24-9ACB-FDE692D2DBD5}" type="presParOf" srcId="{2F7507B6-52AD-4BF0-9D6C-E21194BC62DC}" destId="{B44DDDF5-7BE4-4ECD-8D12-2776650CE528}" srcOrd="0" destOrd="0" presId="urn:microsoft.com/office/officeart/2018/2/layout/IconVerticalSolidList"/>
    <dgm:cxn modelId="{F444080A-F1D7-4B34-8C20-ECAEC0006E98}" type="presParOf" srcId="{2F7507B6-52AD-4BF0-9D6C-E21194BC62DC}" destId="{1AAFC351-38DF-4754-A968-942DE6A72A92}" srcOrd="1" destOrd="0" presId="urn:microsoft.com/office/officeart/2018/2/layout/IconVerticalSolidList"/>
    <dgm:cxn modelId="{BBA7356B-00DE-49CA-AF5A-FE3386C730AE}" type="presParOf" srcId="{2F7507B6-52AD-4BF0-9D6C-E21194BC62DC}" destId="{C36B10EF-2A21-4E76-9B63-73CE4EA06BBD}" srcOrd="2" destOrd="0" presId="urn:microsoft.com/office/officeart/2018/2/layout/IconVerticalSolidList"/>
    <dgm:cxn modelId="{75BFCEA9-0163-4280-B7F4-5DABCD6088F3}" type="presParOf" srcId="{2F7507B6-52AD-4BF0-9D6C-E21194BC62DC}" destId="{4807CC3B-9992-4016-9304-E8EC5E4BEF98}" srcOrd="3" destOrd="0" presId="urn:microsoft.com/office/officeart/2018/2/layout/IconVerticalSolidList"/>
    <dgm:cxn modelId="{372F2C37-F12F-43B2-8697-8747CA6877FB}" type="presParOf" srcId="{DF26C2FC-68C8-415B-9819-EBFF294E398E}" destId="{59F0FCD1-70FB-4865-8C2F-55E601F04680}" srcOrd="9" destOrd="0" presId="urn:microsoft.com/office/officeart/2018/2/layout/IconVerticalSolidList"/>
    <dgm:cxn modelId="{D15D29F2-41AD-4057-BBCB-F39C98A34594}" type="presParOf" srcId="{DF26C2FC-68C8-415B-9819-EBFF294E398E}" destId="{D0DAAE17-2B15-4861-8349-69841FA2A074}" srcOrd="10" destOrd="0" presId="urn:microsoft.com/office/officeart/2018/2/layout/IconVerticalSolidList"/>
    <dgm:cxn modelId="{9BC3089E-C83F-47F1-8E95-FFFAF1E73D6A}" type="presParOf" srcId="{D0DAAE17-2B15-4861-8349-69841FA2A074}" destId="{03D8D3E4-CD2A-4611-A50E-DBAFB9FF2AD7}" srcOrd="0" destOrd="0" presId="urn:microsoft.com/office/officeart/2018/2/layout/IconVerticalSolidList"/>
    <dgm:cxn modelId="{23429444-2F8D-45D1-A569-BECBEB9E030A}" type="presParOf" srcId="{D0DAAE17-2B15-4861-8349-69841FA2A074}" destId="{83325B75-A7DD-4FC9-AE33-C5D8EFB48EE0}" srcOrd="1" destOrd="0" presId="urn:microsoft.com/office/officeart/2018/2/layout/IconVerticalSolidList"/>
    <dgm:cxn modelId="{CE826953-7461-4213-A958-1DF23EA55D2D}" type="presParOf" srcId="{D0DAAE17-2B15-4861-8349-69841FA2A074}" destId="{5B33C23F-185F-4A2A-A65A-B4F34F0CFC2E}" srcOrd="2" destOrd="0" presId="urn:microsoft.com/office/officeart/2018/2/layout/IconVerticalSolidList"/>
    <dgm:cxn modelId="{40F11CA4-7C67-4120-B532-1C5CB838B542}" type="presParOf" srcId="{D0DAAE17-2B15-4861-8349-69841FA2A074}" destId="{E32B4890-5B0A-4E12-8944-1DA9CAB3E9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CE06C7-C68C-4234-A23A-65E4AF158FA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236073-97A1-4043-8113-BED9415F3A30}">
      <dgm:prSet/>
      <dgm:spPr/>
      <dgm:t>
        <a:bodyPr/>
        <a:lstStyle/>
        <a:p>
          <a:pPr>
            <a:lnSpc>
              <a:spcPct val="100000"/>
            </a:lnSpc>
          </a:pPr>
          <a:r>
            <a:rPr lang="tr-TR"/>
            <a:t>A.2.1. Misyon, Vizyon ve Politikalar </a:t>
          </a:r>
          <a:endParaRPr lang="en-US"/>
        </a:p>
      </dgm:t>
    </dgm:pt>
    <dgm:pt modelId="{A60B4C8F-A787-4992-BCBF-426E6F9FDE07}" type="parTrans" cxnId="{A1C31459-2C81-4D78-9E37-CB8C415C43F3}">
      <dgm:prSet/>
      <dgm:spPr/>
      <dgm:t>
        <a:bodyPr/>
        <a:lstStyle/>
        <a:p>
          <a:endParaRPr lang="en-US"/>
        </a:p>
      </dgm:t>
    </dgm:pt>
    <dgm:pt modelId="{184CCFCB-C55C-49F6-A3CB-70CE4C7F9AFB}" type="sibTrans" cxnId="{A1C31459-2C81-4D78-9E37-CB8C415C43F3}">
      <dgm:prSet/>
      <dgm:spPr/>
      <dgm:t>
        <a:bodyPr/>
        <a:lstStyle/>
        <a:p>
          <a:endParaRPr lang="en-US"/>
        </a:p>
      </dgm:t>
    </dgm:pt>
    <dgm:pt modelId="{7A23F3C6-307E-4301-A73C-69D137901893}">
      <dgm:prSet/>
      <dgm:spPr/>
      <dgm:t>
        <a:bodyPr/>
        <a:lstStyle/>
        <a:p>
          <a:pPr>
            <a:lnSpc>
              <a:spcPct val="100000"/>
            </a:lnSpc>
          </a:pPr>
          <a:r>
            <a:rPr lang="tr-TR" dirty="0"/>
            <a:t>A.2.2. Stratejik Amaç ve Hedefler </a:t>
          </a:r>
          <a:endParaRPr lang="en-US" dirty="0"/>
        </a:p>
      </dgm:t>
    </dgm:pt>
    <dgm:pt modelId="{BAC67675-0913-471A-83A8-F7B52CA50BCC}" type="parTrans" cxnId="{87442D30-B39B-4077-B622-AAE862853C17}">
      <dgm:prSet/>
      <dgm:spPr/>
      <dgm:t>
        <a:bodyPr/>
        <a:lstStyle/>
        <a:p>
          <a:endParaRPr lang="en-US"/>
        </a:p>
      </dgm:t>
    </dgm:pt>
    <dgm:pt modelId="{4C19D461-092A-4643-BBD8-D05E65A4BC53}" type="sibTrans" cxnId="{87442D30-B39B-4077-B622-AAE862853C17}">
      <dgm:prSet/>
      <dgm:spPr/>
      <dgm:t>
        <a:bodyPr/>
        <a:lstStyle/>
        <a:p>
          <a:endParaRPr lang="en-US"/>
        </a:p>
      </dgm:t>
    </dgm:pt>
    <dgm:pt modelId="{B5B2416C-F0B4-478B-AAF2-0BBEE37D913D}">
      <dgm:prSet/>
      <dgm:spPr/>
      <dgm:t>
        <a:bodyPr/>
        <a:lstStyle/>
        <a:p>
          <a:pPr>
            <a:lnSpc>
              <a:spcPct val="100000"/>
            </a:lnSpc>
          </a:pPr>
          <a:r>
            <a:rPr lang="tr-TR"/>
            <a:t>A.2.3. Performans Yönetimi</a:t>
          </a:r>
          <a:endParaRPr lang="en-US"/>
        </a:p>
      </dgm:t>
    </dgm:pt>
    <dgm:pt modelId="{76DFF304-F1BA-4425-9C92-17D7920A37D1}" type="parTrans" cxnId="{688A0876-B3A6-47AD-9EF8-4286C1BAD656}">
      <dgm:prSet/>
      <dgm:spPr/>
      <dgm:t>
        <a:bodyPr/>
        <a:lstStyle/>
        <a:p>
          <a:endParaRPr lang="en-US"/>
        </a:p>
      </dgm:t>
    </dgm:pt>
    <dgm:pt modelId="{7806F542-ADED-4FE0-B2CD-99A1B3B9B5D5}" type="sibTrans" cxnId="{688A0876-B3A6-47AD-9EF8-4286C1BAD656}">
      <dgm:prSet/>
      <dgm:spPr/>
      <dgm:t>
        <a:bodyPr/>
        <a:lstStyle/>
        <a:p>
          <a:endParaRPr lang="en-US"/>
        </a:p>
      </dgm:t>
    </dgm:pt>
    <dgm:pt modelId="{6AA05638-B013-4584-8ABF-EC0B2DC4F8EE}" type="pres">
      <dgm:prSet presAssocID="{95CE06C7-C68C-4234-A23A-65E4AF158FA1}" presName="root" presStyleCnt="0">
        <dgm:presLayoutVars>
          <dgm:dir/>
          <dgm:resizeHandles val="exact"/>
        </dgm:presLayoutVars>
      </dgm:prSet>
      <dgm:spPr/>
    </dgm:pt>
    <dgm:pt modelId="{607718C0-0448-4424-ABE9-7876033DF89D}" type="pres">
      <dgm:prSet presAssocID="{A5236073-97A1-4043-8113-BED9415F3A30}" presName="compNode" presStyleCnt="0"/>
      <dgm:spPr/>
    </dgm:pt>
    <dgm:pt modelId="{C0DF92EB-A60F-4914-A724-49BB3FAEB83D}" type="pres">
      <dgm:prSet presAssocID="{A5236073-97A1-4043-8113-BED9415F3A30}" presName="bgRect" presStyleLbl="bgShp" presStyleIdx="0" presStyleCnt="3"/>
      <dgm:spPr/>
    </dgm:pt>
    <dgm:pt modelId="{2D3FF63D-1C6F-4D9D-B3F6-8D49B54D6481}" type="pres">
      <dgm:prSet presAssocID="{A5236073-97A1-4043-8113-BED9415F3A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öz"/>
        </a:ext>
      </dgm:extLst>
    </dgm:pt>
    <dgm:pt modelId="{FCC4BB47-3755-4272-B057-D8F44F765CE3}" type="pres">
      <dgm:prSet presAssocID="{A5236073-97A1-4043-8113-BED9415F3A30}" presName="spaceRect" presStyleCnt="0"/>
      <dgm:spPr/>
    </dgm:pt>
    <dgm:pt modelId="{42480190-C0C7-4104-84AA-B2F965EFB07F}" type="pres">
      <dgm:prSet presAssocID="{A5236073-97A1-4043-8113-BED9415F3A30}" presName="parTx" presStyleLbl="revTx" presStyleIdx="0" presStyleCnt="3">
        <dgm:presLayoutVars>
          <dgm:chMax val="0"/>
          <dgm:chPref val="0"/>
        </dgm:presLayoutVars>
      </dgm:prSet>
      <dgm:spPr/>
    </dgm:pt>
    <dgm:pt modelId="{276D5A36-FC9D-4F07-96CB-F5485C67CD1D}" type="pres">
      <dgm:prSet presAssocID="{184CCFCB-C55C-49F6-A3CB-70CE4C7F9AFB}" presName="sibTrans" presStyleCnt="0"/>
      <dgm:spPr/>
    </dgm:pt>
    <dgm:pt modelId="{E3FA8B69-1231-4977-B34B-B88BF20DBCDD}" type="pres">
      <dgm:prSet presAssocID="{7A23F3C6-307E-4301-A73C-69D137901893}" presName="compNode" presStyleCnt="0"/>
      <dgm:spPr/>
    </dgm:pt>
    <dgm:pt modelId="{7B127287-2CE7-4958-96EA-3F5E968A7DD4}" type="pres">
      <dgm:prSet presAssocID="{7A23F3C6-307E-4301-A73C-69D137901893}" presName="bgRect" presStyleLbl="bgShp" presStyleIdx="1" presStyleCnt="3"/>
      <dgm:spPr/>
    </dgm:pt>
    <dgm:pt modelId="{8CFB8678-F259-44D0-B7C0-1C8F2004CF7E}" type="pres">
      <dgm:prSet presAssocID="{7A23F3C6-307E-4301-A73C-69D1379018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def merkezi"/>
        </a:ext>
      </dgm:extLst>
    </dgm:pt>
    <dgm:pt modelId="{8ADBB8F8-E056-4B47-8121-C88C4F77347E}" type="pres">
      <dgm:prSet presAssocID="{7A23F3C6-307E-4301-A73C-69D137901893}" presName="spaceRect" presStyleCnt="0"/>
      <dgm:spPr/>
    </dgm:pt>
    <dgm:pt modelId="{0344CA8C-8631-47C8-9E1F-E8FF696C5FC6}" type="pres">
      <dgm:prSet presAssocID="{7A23F3C6-307E-4301-A73C-69D137901893}" presName="parTx" presStyleLbl="revTx" presStyleIdx="1" presStyleCnt="3">
        <dgm:presLayoutVars>
          <dgm:chMax val="0"/>
          <dgm:chPref val="0"/>
        </dgm:presLayoutVars>
      </dgm:prSet>
      <dgm:spPr/>
    </dgm:pt>
    <dgm:pt modelId="{234925CC-3450-47A3-80F6-B77605FBF429}" type="pres">
      <dgm:prSet presAssocID="{4C19D461-092A-4643-BBD8-D05E65A4BC53}" presName="sibTrans" presStyleCnt="0"/>
      <dgm:spPr/>
    </dgm:pt>
    <dgm:pt modelId="{D111B009-AD51-425B-84FF-D5A3DD5ADD08}" type="pres">
      <dgm:prSet presAssocID="{B5B2416C-F0B4-478B-AAF2-0BBEE37D913D}" presName="compNode" presStyleCnt="0"/>
      <dgm:spPr/>
    </dgm:pt>
    <dgm:pt modelId="{506169DA-F084-44AC-B296-E852064C5C31}" type="pres">
      <dgm:prSet presAssocID="{B5B2416C-F0B4-478B-AAF2-0BBEE37D913D}" presName="bgRect" presStyleLbl="bgShp" presStyleIdx="2" presStyleCnt="3"/>
      <dgm:spPr/>
    </dgm:pt>
    <dgm:pt modelId="{F4FD2FD2-924F-4CCE-8ABA-E80BBA6BEF7C}" type="pres">
      <dgm:prSet presAssocID="{B5B2416C-F0B4-478B-AAF2-0BBEE37D91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yerarşi"/>
        </a:ext>
      </dgm:extLst>
    </dgm:pt>
    <dgm:pt modelId="{326509E3-8C3B-4673-9265-B45388415197}" type="pres">
      <dgm:prSet presAssocID="{B5B2416C-F0B4-478B-AAF2-0BBEE37D913D}" presName="spaceRect" presStyleCnt="0"/>
      <dgm:spPr/>
    </dgm:pt>
    <dgm:pt modelId="{977EB23C-EF28-4C99-A4C7-A41219378F27}" type="pres">
      <dgm:prSet presAssocID="{B5B2416C-F0B4-478B-AAF2-0BBEE37D913D}" presName="parTx" presStyleLbl="revTx" presStyleIdx="2" presStyleCnt="3">
        <dgm:presLayoutVars>
          <dgm:chMax val="0"/>
          <dgm:chPref val="0"/>
        </dgm:presLayoutVars>
      </dgm:prSet>
      <dgm:spPr/>
    </dgm:pt>
  </dgm:ptLst>
  <dgm:cxnLst>
    <dgm:cxn modelId="{F77B5603-B9E6-4D70-83F9-441C7A51D0B1}" type="presOf" srcId="{B5B2416C-F0B4-478B-AAF2-0BBEE37D913D}" destId="{977EB23C-EF28-4C99-A4C7-A41219378F27}" srcOrd="0" destOrd="0" presId="urn:microsoft.com/office/officeart/2018/2/layout/IconVerticalSolidList"/>
    <dgm:cxn modelId="{87442D30-B39B-4077-B622-AAE862853C17}" srcId="{95CE06C7-C68C-4234-A23A-65E4AF158FA1}" destId="{7A23F3C6-307E-4301-A73C-69D137901893}" srcOrd="1" destOrd="0" parTransId="{BAC67675-0913-471A-83A8-F7B52CA50BCC}" sibTransId="{4C19D461-092A-4643-BBD8-D05E65A4BC53}"/>
    <dgm:cxn modelId="{3F1CC467-9824-4415-B0CC-BAB80B8734EE}" type="presOf" srcId="{95CE06C7-C68C-4234-A23A-65E4AF158FA1}" destId="{6AA05638-B013-4584-8ABF-EC0B2DC4F8EE}" srcOrd="0" destOrd="0" presId="urn:microsoft.com/office/officeart/2018/2/layout/IconVerticalSolidList"/>
    <dgm:cxn modelId="{688A0876-B3A6-47AD-9EF8-4286C1BAD656}" srcId="{95CE06C7-C68C-4234-A23A-65E4AF158FA1}" destId="{B5B2416C-F0B4-478B-AAF2-0BBEE37D913D}" srcOrd="2" destOrd="0" parTransId="{76DFF304-F1BA-4425-9C92-17D7920A37D1}" sibTransId="{7806F542-ADED-4FE0-B2CD-99A1B3B9B5D5}"/>
    <dgm:cxn modelId="{A1C31459-2C81-4D78-9E37-CB8C415C43F3}" srcId="{95CE06C7-C68C-4234-A23A-65E4AF158FA1}" destId="{A5236073-97A1-4043-8113-BED9415F3A30}" srcOrd="0" destOrd="0" parTransId="{A60B4C8F-A787-4992-BCBF-426E6F9FDE07}" sibTransId="{184CCFCB-C55C-49F6-A3CB-70CE4C7F9AFB}"/>
    <dgm:cxn modelId="{F716FE9A-B2D0-474C-B5A5-0EBD1B3B9036}" type="presOf" srcId="{A5236073-97A1-4043-8113-BED9415F3A30}" destId="{42480190-C0C7-4104-84AA-B2F965EFB07F}" srcOrd="0" destOrd="0" presId="urn:microsoft.com/office/officeart/2018/2/layout/IconVerticalSolidList"/>
    <dgm:cxn modelId="{295961C6-6BC5-4DF1-BDDC-D61EA9B9C2AC}" type="presOf" srcId="{7A23F3C6-307E-4301-A73C-69D137901893}" destId="{0344CA8C-8631-47C8-9E1F-E8FF696C5FC6}" srcOrd="0" destOrd="0" presId="urn:microsoft.com/office/officeart/2018/2/layout/IconVerticalSolidList"/>
    <dgm:cxn modelId="{0B12BEC1-63E3-45F6-9826-94E70F84712C}" type="presParOf" srcId="{6AA05638-B013-4584-8ABF-EC0B2DC4F8EE}" destId="{607718C0-0448-4424-ABE9-7876033DF89D}" srcOrd="0" destOrd="0" presId="urn:microsoft.com/office/officeart/2018/2/layout/IconVerticalSolidList"/>
    <dgm:cxn modelId="{1E4D3D0D-4AD5-45DD-8528-FE144A260741}" type="presParOf" srcId="{607718C0-0448-4424-ABE9-7876033DF89D}" destId="{C0DF92EB-A60F-4914-A724-49BB3FAEB83D}" srcOrd="0" destOrd="0" presId="urn:microsoft.com/office/officeart/2018/2/layout/IconVerticalSolidList"/>
    <dgm:cxn modelId="{6351BE6A-08F1-47E2-AF14-1C30E8B631E9}" type="presParOf" srcId="{607718C0-0448-4424-ABE9-7876033DF89D}" destId="{2D3FF63D-1C6F-4D9D-B3F6-8D49B54D6481}" srcOrd="1" destOrd="0" presId="urn:microsoft.com/office/officeart/2018/2/layout/IconVerticalSolidList"/>
    <dgm:cxn modelId="{EDBD9624-CB5F-48D4-BFF9-665C6043F92C}" type="presParOf" srcId="{607718C0-0448-4424-ABE9-7876033DF89D}" destId="{FCC4BB47-3755-4272-B057-D8F44F765CE3}" srcOrd="2" destOrd="0" presId="urn:microsoft.com/office/officeart/2018/2/layout/IconVerticalSolidList"/>
    <dgm:cxn modelId="{C87B0F5B-1AE2-4CA7-A302-FE05C756B5EF}" type="presParOf" srcId="{607718C0-0448-4424-ABE9-7876033DF89D}" destId="{42480190-C0C7-4104-84AA-B2F965EFB07F}" srcOrd="3" destOrd="0" presId="urn:microsoft.com/office/officeart/2018/2/layout/IconVerticalSolidList"/>
    <dgm:cxn modelId="{A91EAAB1-1671-43C7-9306-1121B5EE71DA}" type="presParOf" srcId="{6AA05638-B013-4584-8ABF-EC0B2DC4F8EE}" destId="{276D5A36-FC9D-4F07-96CB-F5485C67CD1D}" srcOrd="1" destOrd="0" presId="urn:microsoft.com/office/officeart/2018/2/layout/IconVerticalSolidList"/>
    <dgm:cxn modelId="{E32B4ACF-9A62-49E2-984A-3602D064E987}" type="presParOf" srcId="{6AA05638-B013-4584-8ABF-EC0B2DC4F8EE}" destId="{E3FA8B69-1231-4977-B34B-B88BF20DBCDD}" srcOrd="2" destOrd="0" presId="urn:microsoft.com/office/officeart/2018/2/layout/IconVerticalSolidList"/>
    <dgm:cxn modelId="{A47410B3-C3CC-46AD-9147-E5DE4A2F120E}" type="presParOf" srcId="{E3FA8B69-1231-4977-B34B-B88BF20DBCDD}" destId="{7B127287-2CE7-4958-96EA-3F5E968A7DD4}" srcOrd="0" destOrd="0" presId="urn:microsoft.com/office/officeart/2018/2/layout/IconVerticalSolidList"/>
    <dgm:cxn modelId="{CCDD24CF-430D-43E6-A773-169D0BB15D24}" type="presParOf" srcId="{E3FA8B69-1231-4977-B34B-B88BF20DBCDD}" destId="{8CFB8678-F259-44D0-B7C0-1C8F2004CF7E}" srcOrd="1" destOrd="0" presId="urn:microsoft.com/office/officeart/2018/2/layout/IconVerticalSolidList"/>
    <dgm:cxn modelId="{DFD2271D-9AB5-46AD-AD34-9DA11128D7E8}" type="presParOf" srcId="{E3FA8B69-1231-4977-B34B-B88BF20DBCDD}" destId="{8ADBB8F8-E056-4B47-8121-C88C4F77347E}" srcOrd="2" destOrd="0" presId="urn:microsoft.com/office/officeart/2018/2/layout/IconVerticalSolidList"/>
    <dgm:cxn modelId="{69906D6F-F0DF-4611-B380-E372C65B0910}" type="presParOf" srcId="{E3FA8B69-1231-4977-B34B-B88BF20DBCDD}" destId="{0344CA8C-8631-47C8-9E1F-E8FF696C5FC6}" srcOrd="3" destOrd="0" presId="urn:microsoft.com/office/officeart/2018/2/layout/IconVerticalSolidList"/>
    <dgm:cxn modelId="{F9C43B2D-4043-4EF1-9871-CDB0621A0BCD}" type="presParOf" srcId="{6AA05638-B013-4584-8ABF-EC0B2DC4F8EE}" destId="{234925CC-3450-47A3-80F6-B77605FBF429}" srcOrd="3" destOrd="0" presId="urn:microsoft.com/office/officeart/2018/2/layout/IconVerticalSolidList"/>
    <dgm:cxn modelId="{9D6CB301-7909-4045-A2B2-D41416B8E131}" type="presParOf" srcId="{6AA05638-B013-4584-8ABF-EC0B2DC4F8EE}" destId="{D111B009-AD51-425B-84FF-D5A3DD5ADD08}" srcOrd="4" destOrd="0" presId="urn:microsoft.com/office/officeart/2018/2/layout/IconVerticalSolidList"/>
    <dgm:cxn modelId="{4821E602-E19E-4B4E-9B83-1F2AE1D7CEE0}" type="presParOf" srcId="{D111B009-AD51-425B-84FF-D5A3DD5ADD08}" destId="{506169DA-F084-44AC-B296-E852064C5C31}" srcOrd="0" destOrd="0" presId="urn:microsoft.com/office/officeart/2018/2/layout/IconVerticalSolidList"/>
    <dgm:cxn modelId="{51BAAFD5-A5F0-4023-8B53-354904BDA855}" type="presParOf" srcId="{D111B009-AD51-425B-84FF-D5A3DD5ADD08}" destId="{F4FD2FD2-924F-4CCE-8ABA-E80BBA6BEF7C}" srcOrd="1" destOrd="0" presId="urn:microsoft.com/office/officeart/2018/2/layout/IconVerticalSolidList"/>
    <dgm:cxn modelId="{52F07BC7-5E85-464A-9FA1-683883DA7F2B}" type="presParOf" srcId="{D111B009-AD51-425B-84FF-D5A3DD5ADD08}" destId="{326509E3-8C3B-4673-9265-B45388415197}" srcOrd="2" destOrd="0" presId="urn:microsoft.com/office/officeart/2018/2/layout/IconVerticalSolidList"/>
    <dgm:cxn modelId="{F16C799F-0504-44A0-80F8-0CABB9B8E50E}" type="presParOf" srcId="{D111B009-AD51-425B-84FF-D5A3DD5ADD08}" destId="{977EB23C-EF28-4C99-A4C7-A41219378F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9B3120-07AC-4A58-AB61-CDDAEB0141A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CCFA95-2051-4611-BB9E-B5AC7761408B}">
      <dgm:prSet/>
      <dgm:spPr/>
      <dgm:t>
        <a:bodyPr/>
        <a:lstStyle/>
        <a:p>
          <a:pPr>
            <a:lnSpc>
              <a:spcPct val="100000"/>
            </a:lnSpc>
          </a:pPr>
          <a:r>
            <a:rPr lang="tr-TR"/>
            <a:t>A.3.1. Bilgi Yönetim Sistemi </a:t>
          </a:r>
          <a:endParaRPr lang="en-US"/>
        </a:p>
      </dgm:t>
    </dgm:pt>
    <dgm:pt modelId="{8BA7699B-FB43-490B-96EB-C6EB6D092E08}" type="parTrans" cxnId="{D18165BE-3B4C-46E2-9B24-2842966E139E}">
      <dgm:prSet/>
      <dgm:spPr/>
      <dgm:t>
        <a:bodyPr/>
        <a:lstStyle/>
        <a:p>
          <a:endParaRPr lang="en-US"/>
        </a:p>
      </dgm:t>
    </dgm:pt>
    <dgm:pt modelId="{264EDBD5-9ECC-415B-AAC7-279EE29F76B5}" type="sibTrans" cxnId="{D18165BE-3B4C-46E2-9B24-2842966E139E}">
      <dgm:prSet/>
      <dgm:spPr/>
      <dgm:t>
        <a:bodyPr/>
        <a:lstStyle/>
        <a:p>
          <a:endParaRPr lang="en-US"/>
        </a:p>
      </dgm:t>
    </dgm:pt>
    <dgm:pt modelId="{5B784650-8758-4942-BD26-8397B043DC0C}">
      <dgm:prSet/>
      <dgm:spPr/>
      <dgm:t>
        <a:bodyPr/>
        <a:lstStyle/>
        <a:p>
          <a:pPr>
            <a:lnSpc>
              <a:spcPct val="100000"/>
            </a:lnSpc>
          </a:pPr>
          <a:r>
            <a:rPr lang="tr-TR"/>
            <a:t>A.3.2. İnsan Kaynakları Yönetimi </a:t>
          </a:r>
          <a:endParaRPr lang="en-US"/>
        </a:p>
      </dgm:t>
    </dgm:pt>
    <dgm:pt modelId="{4BF1B7B9-91CB-4791-98AD-D548CF7C6A4A}" type="parTrans" cxnId="{B71AE400-B1C6-4351-8326-7F33E0B5F595}">
      <dgm:prSet/>
      <dgm:spPr/>
      <dgm:t>
        <a:bodyPr/>
        <a:lstStyle/>
        <a:p>
          <a:endParaRPr lang="en-US"/>
        </a:p>
      </dgm:t>
    </dgm:pt>
    <dgm:pt modelId="{A822D1E1-8B15-4A26-B899-E0035B60AA15}" type="sibTrans" cxnId="{B71AE400-B1C6-4351-8326-7F33E0B5F595}">
      <dgm:prSet/>
      <dgm:spPr/>
      <dgm:t>
        <a:bodyPr/>
        <a:lstStyle/>
        <a:p>
          <a:endParaRPr lang="en-US"/>
        </a:p>
      </dgm:t>
    </dgm:pt>
    <dgm:pt modelId="{0E20DC3A-7AFB-4B93-A3D0-37C4975EB60B}">
      <dgm:prSet/>
      <dgm:spPr/>
      <dgm:t>
        <a:bodyPr/>
        <a:lstStyle/>
        <a:p>
          <a:pPr>
            <a:lnSpc>
              <a:spcPct val="100000"/>
            </a:lnSpc>
          </a:pPr>
          <a:r>
            <a:rPr lang="tr-TR"/>
            <a:t>A.3.3. Finansal Yönetim </a:t>
          </a:r>
          <a:endParaRPr lang="en-US"/>
        </a:p>
      </dgm:t>
    </dgm:pt>
    <dgm:pt modelId="{A67B49A4-C6F0-413C-920B-95C719AC3D49}" type="parTrans" cxnId="{E203318D-D747-4BA8-8583-3B741A017E6C}">
      <dgm:prSet/>
      <dgm:spPr/>
      <dgm:t>
        <a:bodyPr/>
        <a:lstStyle/>
        <a:p>
          <a:endParaRPr lang="en-US"/>
        </a:p>
      </dgm:t>
    </dgm:pt>
    <dgm:pt modelId="{94A67070-2076-402A-BCF1-5E5061A48B25}" type="sibTrans" cxnId="{E203318D-D747-4BA8-8583-3B741A017E6C}">
      <dgm:prSet/>
      <dgm:spPr/>
      <dgm:t>
        <a:bodyPr/>
        <a:lstStyle/>
        <a:p>
          <a:endParaRPr lang="en-US"/>
        </a:p>
      </dgm:t>
    </dgm:pt>
    <dgm:pt modelId="{0E847005-4F1A-4FF7-AC87-C470927705B6}">
      <dgm:prSet/>
      <dgm:spPr/>
      <dgm:t>
        <a:bodyPr/>
        <a:lstStyle/>
        <a:p>
          <a:pPr>
            <a:lnSpc>
              <a:spcPct val="100000"/>
            </a:lnSpc>
          </a:pPr>
          <a:r>
            <a:rPr lang="tr-TR"/>
            <a:t>A.3.4. Süreç Yönetimi</a:t>
          </a:r>
          <a:endParaRPr lang="en-US"/>
        </a:p>
      </dgm:t>
    </dgm:pt>
    <dgm:pt modelId="{D3C74CCA-738B-4FD1-B109-0BF60AE8AE12}" type="parTrans" cxnId="{3425D8FF-8A98-423C-A066-8076E2250155}">
      <dgm:prSet/>
      <dgm:spPr/>
      <dgm:t>
        <a:bodyPr/>
        <a:lstStyle/>
        <a:p>
          <a:endParaRPr lang="en-US"/>
        </a:p>
      </dgm:t>
    </dgm:pt>
    <dgm:pt modelId="{215BE8D7-CC74-462E-A9F3-4AB7CAB3DA36}" type="sibTrans" cxnId="{3425D8FF-8A98-423C-A066-8076E2250155}">
      <dgm:prSet/>
      <dgm:spPr/>
      <dgm:t>
        <a:bodyPr/>
        <a:lstStyle/>
        <a:p>
          <a:endParaRPr lang="en-US"/>
        </a:p>
      </dgm:t>
    </dgm:pt>
    <dgm:pt modelId="{72585B5D-FB35-47F6-A64B-C21169BFD1E2}" type="pres">
      <dgm:prSet presAssocID="{0B9B3120-07AC-4A58-AB61-CDDAEB0141AE}" presName="root" presStyleCnt="0">
        <dgm:presLayoutVars>
          <dgm:dir/>
          <dgm:resizeHandles val="exact"/>
        </dgm:presLayoutVars>
      </dgm:prSet>
      <dgm:spPr/>
    </dgm:pt>
    <dgm:pt modelId="{DE4191FF-713D-4B3B-8EDB-848FEA0029CF}" type="pres">
      <dgm:prSet presAssocID="{62CCFA95-2051-4611-BB9E-B5AC7761408B}" presName="compNode" presStyleCnt="0"/>
      <dgm:spPr/>
    </dgm:pt>
    <dgm:pt modelId="{7349092E-E926-4F24-B797-1AD2E0BED886}" type="pres">
      <dgm:prSet presAssocID="{62CCFA95-2051-4611-BB9E-B5AC7761408B}" presName="bgRect" presStyleLbl="bgShp" presStyleIdx="0" presStyleCnt="4"/>
      <dgm:spPr/>
    </dgm:pt>
    <dgm:pt modelId="{8472AE9C-2592-492D-BE86-5522FDA497C8}" type="pres">
      <dgm:prSet presAssocID="{62CCFA95-2051-4611-BB9E-B5AC776140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yerarşi"/>
        </a:ext>
      </dgm:extLst>
    </dgm:pt>
    <dgm:pt modelId="{BE3EC0D8-994B-4926-B164-46133FD71B11}" type="pres">
      <dgm:prSet presAssocID="{62CCFA95-2051-4611-BB9E-B5AC7761408B}" presName="spaceRect" presStyleCnt="0"/>
      <dgm:spPr/>
    </dgm:pt>
    <dgm:pt modelId="{708BEC63-A923-4785-A852-39A2F52C1B6C}" type="pres">
      <dgm:prSet presAssocID="{62CCFA95-2051-4611-BB9E-B5AC7761408B}" presName="parTx" presStyleLbl="revTx" presStyleIdx="0" presStyleCnt="4">
        <dgm:presLayoutVars>
          <dgm:chMax val="0"/>
          <dgm:chPref val="0"/>
        </dgm:presLayoutVars>
      </dgm:prSet>
      <dgm:spPr/>
    </dgm:pt>
    <dgm:pt modelId="{E392707F-1601-4323-85CF-6AB9BAC6417C}" type="pres">
      <dgm:prSet presAssocID="{264EDBD5-9ECC-415B-AAC7-279EE29F76B5}" presName="sibTrans" presStyleCnt="0"/>
      <dgm:spPr/>
    </dgm:pt>
    <dgm:pt modelId="{16258733-DABE-4C04-8E4E-D1C5F68DEDF8}" type="pres">
      <dgm:prSet presAssocID="{5B784650-8758-4942-BD26-8397B043DC0C}" presName="compNode" presStyleCnt="0"/>
      <dgm:spPr/>
    </dgm:pt>
    <dgm:pt modelId="{B2A0DCFE-F143-49C0-9E94-2F17B345195B}" type="pres">
      <dgm:prSet presAssocID="{5B784650-8758-4942-BD26-8397B043DC0C}" presName="bgRect" presStyleLbl="bgShp" presStyleIdx="1" presStyleCnt="4"/>
      <dgm:spPr/>
    </dgm:pt>
    <dgm:pt modelId="{7B36ED55-0D61-4A21-B16B-604C561D3BE0}" type="pres">
      <dgm:prSet presAssocID="{5B784650-8758-4942-BD26-8397B043DC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ullanıcılar"/>
        </a:ext>
      </dgm:extLst>
    </dgm:pt>
    <dgm:pt modelId="{5069D596-131F-45A4-92B6-09AEB23046C8}" type="pres">
      <dgm:prSet presAssocID="{5B784650-8758-4942-BD26-8397B043DC0C}" presName="spaceRect" presStyleCnt="0"/>
      <dgm:spPr/>
    </dgm:pt>
    <dgm:pt modelId="{9D127B23-3ECE-4E2D-B940-F40D4F4E1A40}" type="pres">
      <dgm:prSet presAssocID="{5B784650-8758-4942-BD26-8397B043DC0C}" presName="parTx" presStyleLbl="revTx" presStyleIdx="1" presStyleCnt="4">
        <dgm:presLayoutVars>
          <dgm:chMax val="0"/>
          <dgm:chPref val="0"/>
        </dgm:presLayoutVars>
      </dgm:prSet>
      <dgm:spPr/>
    </dgm:pt>
    <dgm:pt modelId="{CF375207-7481-4BBC-851F-95E3EDDB5599}" type="pres">
      <dgm:prSet presAssocID="{A822D1E1-8B15-4A26-B899-E0035B60AA15}" presName="sibTrans" presStyleCnt="0"/>
      <dgm:spPr/>
    </dgm:pt>
    <dgm:pt modelId="{70F30D02-51DA-4B04-85D5-09E41EDB4902}" type="pres">
      <dgm:prSet presAssocID="{0E20DC3A-7AFB-4B93-A3D0-37C4975EB60B}" presName="compNode" presStyleCnt="0"/>
      <dgm:spPr/>
    </dgm:pt>
    <dgm:pt modelId="{E465A0A7-4458-48FB-BADF-85CFD62F2EA0}" type="pres">
      <dgm:prSet presAssocID="{0E20DC3A-7AFB-4B93-A3D0-37C4975EB60B}" presName="bgRect" presStyleLbl="bgShp" presStyleIdx="2" presStyleCnt="4"/>
      <dgm:spPr/>
    </dgm:pt>
    <dgm:pt modelId="{4E16C989-0F39-43ED-ACED-CEEDABF2FFD4}" type="pres">
      <dgm:prSet presAssocID="{0E20DC3A-7AFB-4B93-A3D0-37C4975EB60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plantı"/>
        </a:ext>
      </dgm:extLst>
    </dgm:pt>
    <dgm:pt modelId="{0635D47D-6A77-48E9-B418-720756127A3E}" type="pres">
      <dgm:prSet presAssocID="{0E20DC3A-7AFB-4B93-A3D0-37C4975EB60B}" presName="spaceRect" presStyleCnt="0"/>
      <dgm:spPr/>
    </dgm:pt>
    <dgm:pt modelId="{7F511D70-2EC4-4AAC-A6A8-87773B79AFF8}" type="pres">
      <dgm:prSet presAssocID="{0E20DC3A-7AFB-4B93-A3D0-37C4975EB60B}" presName="parTx" presStyleLbl="revTx" presStyleIdx="2" presStyleCnt="4">
        <dgm:presLayoutVars>
          <dgm:chMax val="0"/>
          <dgm:chPref val="0"/>
        </dgm:presLayoutVars>
      </dgm:prSet>
      <dgm:spPr/>
    </dgm:pt>
    <dgm:pt modelId="{B18034BE-12F5-4F7B-96C4-81273CD6EC48}" type="pres">
      <dgm:prSet presAssocID="{94A67070-2076-402A-BCF1-5E5061A48B25}" presName="sibTrans" presStyleCnt="0"/>
      <dgm:spPr/>
    </dgm:pt>
    <dgm:pt modelId="{07737D5C-718A-4CEB-8EC9-043262892668}" type="pres">
      <dgm:prSet presAssocID="{0E847005-4F1A-4FF7-AC87-C470927705B6}" presName="compNode" presStyleCnt="0"/>
      <dgm:spPr/>
    </dgm:pt>
    <dgm:pt modelId="{F1E426CD-ABE0-4124-BB20-70EA6AF8234B}" type="pres">
      <dgm:prSet presAssocID="{0E847005-4F1A-4FF7-AC87-C470927705B6}" presName="bgRect" presStyleLbl="bgShp" presStyleIdx="3" presStyleCnt="4"/>
      <dgm:spPr/>
    </dgm:pt>
    <dgm:pt modelId="{88FCC42D-F549-493F-B911-00F8237375CB}" type="pres">
      <dgm:prSet presAssocID="{0E847005-4F1A-4FF7-AC87-C470927705B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şliler"/>
        </a:ext>
      </dgm:extLst>
    </dgm:pt>
    <dgm:pt modelId="{C0035E3B-558A-4D24-B399-118B029F17CE}" type="pres">
      <dgm:prSet presAssocID="{0E847005-4F1A-4FF7-AC87-C470927705B6}" presName="spaceRect" presStyleCnt="0"/>
      <dgm:spPr/>
    </dgm:pt>
    <dgm:pt modelId="{CB83C7B4-60E3-43C2-B889-9717FCE76BEB}" type="pres">
      <dgm:prSet presAssocID="{0E847005-4F1A-4FF7-AC87-C470927705B6}" presName="parTx" presStyleLbl="revTx" presStyleIdx="3" presStyleCnt="4">
        <dgm:presLayoutVars>
          <dgm:chMax val="0"/>
          <dgm:chPref val="0"/>
        </dgm:presLayoutVars>
      </dgm:prSet>
      <dgm:spPr/>
    </dgm:pt>
  </dgm:ptLst>
  <dgm:cxnLst>
    <dgm:cxn modelId="{B71AE400-B1C6-4351-8326-7F33E0B5F595}" srcId="{0B9B3120-07AC-4A58-AB61-CDDAEB0141AE}" destId="{5B784650-8758-4942-BD26-8397B043DC0C}" srcOrd="1" destOrd="0" parTransId="{4BF1B7B9-91CB-4791-98AD-D548CF7C6A4A}" sibTransId="{A822D1E1-8B15-4A26-B899-E0035B60AA15}"/>
    <dgm:cxn modelId="{81558D02-5452-453F-AB8C-22F2B7D7519B}" type="presOf" srcId="{0E847005-4F1A-4FF7-AC87-C470927705B6}" destId="{CB83C7B4-60E3-43C2-B889-9717FCE76BEB}" srcOrd="0" destOrd="0" presId="urn:microsoft.com/office/officeart/2018/2/layout/IconVerticalSolidList"/>
    <dgm:cxn modelId="{97485516-689F-4220-81FE-E394BE46A61E}" type="presOf" srcId="{0E20DC3A-7AFB-4B93-A3D0-37C4975EB60B}" destId="{7F511D70-2EC4-4AAC-A6A8-87773B79AFF8}" srcOrd="0" destOrd="0" presId="urn:microsoft.com/office/officeart/2018/2/layout/IconVerticalSolidList"/>
    <dgm:cxn modelId="{4D1CC682-022E-4BA0-A07B-CB2FDEB4218B}" type="presOf" srcId="{62CCFA95-2051-4611-BB9E-B5AC7761408B}" destId="{708BEC63-A923-4785-A852-39A2F52C1B6C}" srcOrd="0" destOrd="0" presId="urn:microsoft.com/office/officeart/2018/2/layout/IconVerticalSolidList"/>
    <dgm:cxn modelId="{F040E383-70C7-4B76-B101-9973756BC609}" type="presOf" srcId="{0B9B3120-07AC-4A58-AB61-CDDAEB0141AE}" destId="{72585B5D-FB35-47F6-A64B-C21169BFD1E2}" srcOrd="0" destOrd="0" presId="urn:microsoft.com/office/officeart/2018/2/layout/IconVerticalSolidList"/>
    <dgm:cxn modelId="{E203318D-D747-4BA8-8583-3B741A017E6C}" srcId="{0B9B3120-07AC-4A58-AB61-CDDAEB0141AE}" destId="{0E20DC3A-7AFB-4B93-A3D0-37C4975EB60B}" srcOrd="2" destOrd="0" parTransId="{A67B49A4-C6F0-413C-920B-95C719AC3D49}" sibTransId="{94A67070-2076-402A-BCF1-5E5061A48B25}"/>
    <dgm:cxn modelId="{D18165BE-3B4C-46E2-9B24-2842966E139E}" srcId="{0B9B3120-07AC-4A58-AB61-CDDAEB0141AE}" destId="{62CCFA95-2051-4611-BB9E-B5AC7761408B}" srcOrd="0" destOrd="0" parTransId="{8BA7699B-FB43-490B-96EB-C6EB6D092E08}" sibTransId="{264EDBD5-9ECC-415B-AAC7-279EE29F76B5}"/>
    <dgm:cxn modelId="{166234C6-92EF-4435-9284-4582BA7CE987}" type="presOf" srcId="{5B784650-8758-4942-BD26-8397B043DC0C}" destId="{9D127B23-3ECE-4E2D-B940-F40D4F4E1A40}" srcOrd="0" destOrd="0" presId="urn:microsoft.com/office/officeart/2018/2/layout/IconVerticalSolidList"/>
    <dgm:cxn modelId="{3425D8FF-8A98-423C-A066-8076E2250155}" srcId="{0B9B3120-07AC-4A58-AB61-CDDAEB0141AE}" destId="{0E847005-4F1A-4FF7-AC87-C470927705B6}" srcOrd="3" destOrd="0" parTransId="{D3C74CCA-738B-4FD1-B109-0BF60AE8AE12}" sibTransId="{215BE8D7-CC74-462E-A9F3-4AB7CAB3DA36}"/>
    <dgm:cxn modelId="{2E33548D-74A6-494C-98D9-7585EC10F51D}" type="presParOf" srcId="{72585B5D-FB35-47F6-A64B-C21169BFD1E2}" destId="{DE4191FF-713D-4B3B-8EDB-848FEA0029CF}" srcOrd="0" destOrd="0" presId="urn:microsoft.com/office/officeart/2018/2/layout/IconVerticalSolidList"/>
    <dgm:cxn modelId="{EC62C152-E8C4-4132-A6C7-A5504E70576D}" type="presParOf" srcId="{DE4191FF-713D-4B3B-8EDB-848FEA0029CF}" destId="{7349092E-E926-4F24-B797-1AD2E0BED886}" srcOrd="0" destOrd="0" presId="urn:microsoft.com/office/officeart/2018/2/layout/IconVerticalSolidList"/>
    <dgm:cxn modelId="{FBC4F680-8F30-4092-9828-07DAC7260FDD}" type="presParOf" srcId="{DE4191FF-713D-4B3B-8EDB-848FEA0029CF}" destId="{8472AE9C-2592-492D-BE86-5522FDA497C8}" srcOrd="1" destOrd="0" presId="urn:microsoft.com/office/officeart/2018/2/layout/IconVerticalSolidList"/>
    <dgm:cxn modelId="{0C3945AB-309A-4E75-8FAB-38B30CC3E25A}" type="presParOf" srcId="{DE4191FF-713D-4B3B-8EDB-848FEA0029CF}" destId="{BE3EC0D8-994B-4926-B164-46133FD71B11}" srcOrd="2" destOrd="0" presId="urn:microsoft.com/office/officeart/2018/2/layout/IconVerticalSolidList"/>
    <dgm:cxn modelId="{29ABF19E-8F71-49DE-BC42-33C54F49CB85}" type="presParOf" srcId="{DE4191FF-713D-4B3B-8EDB-848FEA0029CF}" destId="{708BEC63-A923-4785-A852-39A2F52C1B6C}" srcOrd="3" destOrd="0" presId="urn:microsoft.com/office/officeart/2018/2/layout/IconVerticalSolidList"/>
    <dgm:cxn modelId="{E71415DF-B814-4B3D-8A54-8DDC9763CD07}" type="presParOf" srcId="{72585B5D-FB35-47F6-A64B-C21169BFD1E2}" destId="{E392707F-1601-4323-85CF-6AB9BAC6417C}" srcOrd="1" destOrd="0" presId="urn:microsoft.com/office/officeart/2018/2/layout/IconVerticalSolidList"/>
    <dgm:cxn modelId="{E866401A-CE6D-420D-AA6D-5A1042CE54EA}" type="presParOf" srcId="{72585B5D-FB35-47F6-A64B-C21169BFD1E2}" destId="{16258733-DABE-4C04-8E4E-D1C5F68DEDF8}" srcOrd="2" destOrd="0" presId="urn:microsoft.com/office/officeart/2018/2/layout/IconVerticalSolidList"/>
    <dgm:cxn modelId="{D83C205C-0EF9-4E0B-81A7-E6D746392F78}" type="presParOf" srcId="{16258733-DABE-4C04-8E4E-D1C5F68DEDF8}" destId="{B2A0DCFE-F143-49C0-9E94-2F17B345195B}" srcOrd="0" destOrd="0" presId="urn:microsoft.com/office/officeart/2018/2/layout/IconVerticalSolidList"/>
    <dgm:cxn modelId="{F26FA2D6-1B0C-4EBC-B1B1-D10A21CD7ADF}" type="presParOf" srcId="{16258733-DABE-4C04-8E4E-D1C5F68DEDF8}" destId="{7B36ED55-0D61-4A21-B16B-604C561D3BE0}" srcOrd="1" destOrd="0" presId="urn:microsoft.com/office/officeart/2018/2/layout/IconVerticalSolidList"/>
    <dgm:cxn modelId="{E75B8896-08B6-4AA2-945E-A690EFD3C1C7}" type="presParOf" srcId="{16258733-DABE-4C04-8E4E-D1C5F68DEDF8}" destId="{5069D596-131F-45A4-92B6-09AEB23046C8}" srcOrd="2" destOrd="0" presId="urn:microsoft.com/office/officeart/2018/2/layout/IconVerticalSolidList"/>
    <dgm:cxn modelId="{0075B5AB-66F7-4387-9DAB-1CE2F1CD8D0F}" type="presParOf" srcId="{16258733-DABE-4C04-8E4E-D1C5F68DEDF8}" destId="{9D127B23-3ECE-4E2D-B940-F40D4F4E1A40}" srcOrd="3" destOrd="0" presId="urn:microsoft.com/office/officeart/2018/2/layout/IconVerticalSolidList"/>
    <dgm:cxn modelId="{3EC8AF0B-0417-41F4-ABA5-5BF1C30632D4}" type="presParOf" srcId="{72585B5D-FB35-47F6-A64B-C21169BFD1E2}" destId="{CF375207-7481-4BBC-851F-95E3EDDB5599}" srcOrd="3" destOrd="0" presId="urn:microsoft.com/office/officeart/2018/2/layout/IconVerticalSolidList"/>
    <dgm:cxn modelId="{2D20C0AF-497D-4C32-940D-09B3DDD9784F}" type="presParOf" srcId="{72585B5D-FB35-47F6-A64B-C21169BFD1E2}" destId="{70F30D02-51DA-4B04-85D5-09E41EDB4902}" srcOrd="4" destOrd="0" presId="urn:microsoft.com/office/officeart/2018/2/layout/IconVerticalSolidList"/>
    <dgm:cxn modelId="{A8F5CDCA-01B8-4C53-BDA7-B63D7E9A59D8}" type="presParOf" srcId="{70F30D02-51DA-4B04-85D5-09E41EDB4902}" destId="{E465A0A7-4458-48FB-BADF-85CFD62F2EA0}" srcOrd="0" destOrd="0" presId="urn:microsoft.com/office/officeart/2018/2/layout/IconVerticalSolidList"/>
    <dgm:cxn modelId="{5F21C72B-23A4-407A-8179-074E3299CDB7}" type="presParOf" srcId="{70F30D02-51DA-4B04-85D5-09E41EDB4902}" destId="{4E16C989-0F39-43ED-ACED-CEEDABF2FFD4}" srcOrd="1" destOrd="0" presId="urn:microsoft.com/office/officeart/2018/2/layout/IconVerticalSolidList"/>
    <dgm:cxn modelId="{560D4C87-E15C-4E85-8D2F-442AFD4D42B3}" type="presParOf" srcId="{70F30D02-51DA-4B04-85D5-09E41EDB4902}" destId="{0635D47D-6A77-48E9-B418-720756127A3E}" srcOrd="2" destOrd="0" presId="urn:microsoft.com/office/officeart/2018/2/layout/IconVerticalSolidList"/>
    <dgm:cxn modelId="{EDF4F789-3ECA-4EDF-9412-EC45D0BE78D1}" type="presParOf" srcId="{70F30D02-51DA-4B04-85D5-09E41EDB4902}" destId="{7F511D70-2EC4-4AAC-A6A8-87773B79AFF8}" srcOrd="3" destOrd="0" presId="urn:microsoft.com/office/officeart/2018/2/layout/IconVerticalSolidList"/>
    <dgm:cxn modelId="{4B1144EA-66C8-4197-940B-5B4C65449B5B}" type="presParOf" srcId="{72585B5D-FB35-47F6-A64B-C21169BFD1E2}" destId="{B18034BE-12F5-4F7B-96C4-81273CD6EC48}" srcOrd="5" destOrd="0" presId="urn:microsoft.com/office/officeart/2018/2/layout/IconVerticalSolidList"/>
    <dgm:cxn modelId="{07578B53-C77F-4FF0-8CAC-17541E9286F1}" type="presParOf" srcId="{72585B5D-FB35-47F6-A64B-C21169BFD1E2}" destId="{07737D5C-718A-4CEB-8EC9-043262892668}" srcOrd="6" destOrd="0" presId="urn:microsoft.com/office/officeart/2018/2/layout/IconVerticalSolidList"/>
    <dgm:cxn modelId="{15A529B0-F5BE-4CF5-B5CD-9EB2464238EF}" type="presParOf" srcId="{07737D5C-718A-4CEB-8EC9-043262892668}" destId="{F1E426CD-ABE0-4124-BB20-70EA6AF8234B}" srcOrd="0" destOrd="0" presId="urn:microsoft.com/office/officeart/2018/2/layout/IconVerticalSolidList"/>
    <dgm:cxn modelId="{7C8841C6-176F-4FB4-BB1D-10FFE51D3622}" type="presParOf" srcId="{07737D5C-718A-4CEB-8EC9-043262892668}" destId="{88FCC42D-F549-493F-B911-00F8237375CB}" srcOrd="1" destOrd="0" presId="urn:microsoft.com/office/officeart/2018/2/layout/IconVerticalSolidList"/>
    <dgm:cxn modelId="{843612C2-847A-480F-9091-148CE2600768}" type="presParOf" srcId="{07737D5C-718A-4CEB-8EC9-043262892668}" destId="{C0035E3B-558A-4D24-B399-118B029F17CE}" srcOrd="2" destOrd="0" presId="urn:microsoft.com/office/officeart/2018/2/layout/IconVerticalSolidList"/>
    <dgm:cxn modelId="{3CA70D16-E2B4-457F-84D1-A61D786EF295}" type="presParOf" srcId="{07737D5C-718A-4CEB-8EC9-043262892668}" destId="{CB83C7B4-60E3-43C2-B889-9717FCE76B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54A64-A918-4BBB-AC1A-2A6C120EFA0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B6EE629-2693-4BFE-AB57-275D1789FFBA}">
      <dgm:prSet/>
      <dgm:spPr/>
      <dgm:t>
        <a:bodyPr/>
        <a:lstStyle/>
        <a:p>
          <a:r>
            <a:rPr lang="tr-TR" dirty="0"/>
            <a:t>A.4.1. İç ve Dış Paydaş Katılımı </a:t>
          </a:r>
          <a:endParaRPr lang="en-US" dirty="0"/>
        </a:p>
      </dgm:t>
    </dgm:pt>
    <dgm:pt modelId="{A77F9342-43B9-425B-BE16-F38CD1906F0E}" type="parTrans" cxnId="{D7F9B186-D92D-48B0-B9CA-21BC2C00F3CB}">
      <dgm:prSet/>
      <dgm:spPr/>
      <dgm:t>
        <a:bodyPr/>
        <a:lstStyle/>
        <a:p>
          <a:endParaRPr lang="en-US"/>
        </a:p>
      </dgm:t>
    </dgm:pt>
    <dgm:pt modelId="{D5EFF9FC-34E3-42BE-931A-7E2F37C83D63}" type="sibTrans" cxnId="{D7F9B186-D92D-48B0-B9CA-21BC2C00F3CB}">
      <dgm:prSet/>
      <dgm:spPr/>
      <dgm:t>
        <a:bodyPr/>
        <a:lstStyle/>
        <a:p>
          <a:endParaRPr lang="en-US"/>
        </a:p>
      </dgm:t>
    </dgm:pt>
    <dgm:pt modelId="{8E7F469A-57C4-4D75-80BE-88E22179416F}">
      <dgm:prSet/>
      <dgm:spPr/>
      <dgm:t>
        <a:bodyPr/>
        <a:lstStyle/>
        <a:p>
          <a:r>
            <a:rPr lang="tr-TR" dirty="0"/>
            <a:t>A.4.2. Öğrenci Geri Bildirimleri </a:t>
          </a:r>
          <a:endParaRPr lang="en-US" dirty="0"/>
        </a:p>
      </dgm:t>
    </dgm:pt>
    <dgm:pt modelId="{750AC402-457C-44B0-8074-4251316FEBA3}" type="parTrans" cxnId="{C4BE606E-44A0-4CB6-B101-8391B1F88C86}">
      <dgm:prSet/>
      <dgm:spPr/>
      <dgm:t>
        <a:bodyPr/>
        <a:lstStyle/>
        <a:p>
          <a:endParaRPr lang="en-US"/>
        </a:p>
      </dgm:t>
    </dgm:pt>
    <dgm:pt modelId="{B1E80655-73AE-4AA2-9DE4-8D39EC425C74}" type="sibTrans" cxnId="{C4BE606E-44A0-4CB6-B101-8391B1F88C86}">
      <dgm:prSet/>
      <dgm:spPr/>
      <dgm:t>
        <a:bodyPr/>
        <a:lstStyle/>
        <a:p>
          <a:endParaRPr lang="en-US"/>
        </a:p>
      </dgm:t>
    </dgm:pt>
    <dgm:pt modelId="{98C900EC-A15D-45CB-AA9B-0C50991489BD}">
      <dgm:prSet/>
      <dgm:spPr/>
      <dgm:t>
        <a:bodyPr/>
        <a:lstStyle/>
        <a:p>
          <a:r>
            <a:rPr lang="tr-TR"/>
            <a:t>A.4.3. Mezun İlişkileri Yönetimi</a:t>
          </a:r>
          <a:endParaRPr lang="en-US"/>
        </a:p>
      </dgm:t>
    </dgm:pt>
    <dgm:pt modelId="{7BE240E2-3FCB-4E22-BF24-1C9328C5B221}" type="parTrans" cxnId="{64145F51-6DD9-43F6-902D-1A3E984D3E0E}">
      <dgm:prSet/>
      <dgm:spPr/>
      <dgm:t>
        <a:bodyPr/>
        <a:lstStyle/>
        <a:p>
          <a:endParaRPr lang="en-US"/>
        </a:p>
      </dgm:t>
    </dgm:pt>
    <dgm:pt modelId="{87CB743F-710F-45D1-8136-19A788C3F275}" type="sibTrans" cxnId="{64145F51-6DD9-43F6-902D-1A3E984D3E0E}">
      <dgm:prSet/>
      <dgm:spPr/>
      <dgm:t>
        <a:bodyPr/>
        <a:lstStyle/>
        <a:p>
          <a:endParaRPr lang="en-US"/>
        </a:p>
      </dgm:t>
    </dgm:pt>
    <dgm:pt modelId="{6CEBBA4E-0AB5-5644-A5AF-1FCB9EEE079D}" type="pres">
      <dgm:prSet presAssocID="{9C054A64-A918-4BBB-AC1A-2A6C120EFA08}" presName="vert0" presStyleCnt="0">
        <dgm:presLayoutVars>
          <dgm:dir/>
          <dgm:animOne val="branch"/>
          <dgm:animLvl val="lvl"/>
        </dgm:presLayoutVars>
      </dgm:prSet>
      <dgm:spPr/>
    </dgm:pt>
    <dgm:pt modelId="{9AF7584A-7D5F-E348-9E4E-4300B300037E}" type="pres">
      <dgm:prSet presAssocID="{3B6EE629-2693-4BFE-AB57-275D1789FFBA}" presName="thickLine" presStyleLbl="alignNode1" presStyleIdx="0" presStyleCnt="3"/>
      <dgm:spPr/>
    </dgm:pt>
    <dgm:pt modelId="{64E4761B-F961-9F44-A561-22A19976A579}" type="pres">
      <dgm:prSet presAssocID="{3B6EE629-2693-4BFE-AB57-275D1789FFBA}" presName="horz1" presStyleCnt="0"/>
      <dgm:spPr/>
    </dgm:pt>
    <dgm:pt modelId="{B560705F-5BE9-B44D-AAE2-76E113A02F1F}" type="pres">
      <dgm:prSet presAssocID="{3B6EE629-2693-4BFE-AB57-275D1789FFBA}" presName="tx1" presStyleLbl="revTx" presStyleIdx="0" presStyleCnt="3"/>
      <dgm:spPr/>
    </dgm:pt>
    <dgm:pt modelId="{C60AD9ED-E544-8D46-B142-6C17A48C626D}" type="pres">
      <dgm:prSet presAssocID="{3B6EE629-2693-4BFE-AB57-275D1789FFBA}" presName="vert1" presStyleCnt="0"/>
      <dgm:spPr/>
    </dgm:pt>
    <dgm:pt modelId="{4CB68C4F-8707-524C-AFE0-2B242924F7A2}" type="pres">
      <dgm:prSet presAssocID="{8E7F469A-57C4-4D75-80BE-88E22179416F}" presName="thickLine" presStyleLbl="alignNode1" presStyleIdx="1" presStyleCnt="3"/>
      <dgm:spPr/>
    </dgm:pt>
    <dgm:pt modelId="{074DC948-5206-2842-883D-77D7626FB52E}" type="pres">
      <dgm:prSet presAssocID="{8E7F469A-57C4-4D75-80BE-88E22179416F}" presName="horz1" presStyleCnt="0"/>
      <dgm:spPr/>
    </dgm:pt>
    <dgm:pt modelId="{DFEF6725-0507-0F4B-A636-1E49B6652B5B}" type="pres">
      <dgm:prSet presAssocID="{8E7F469A-57C4-4D75-80BE-88E22179416F}" presName="tx1" presStyleLbl="revTx" presStyleIdx="1" presStyleCnt="3"/>
      <dgm:spPr/>
    </dgm:pt>
    <dgm:pt modelId="{5D3E331A-6730-8441-8305-3262A41280C7}" type="pres">
      <dgm:prSet presAssocID="{8E7F469A-57C4-4D75-80BE-88E22179416F}" presName="vert1" presStyleCnt="0"/>
      <dgm:spPr/>
    </dgm:pt>
    <dgm:pt modelId="{6EAF3336-49DC-1246-A870-3C646D9D03A6}" type="pres">
      <dgm:prSet presAssocID="{98C900EC-A15D-45CB-AA9B-0C50991489BD}" presName="thickLine" presStyleLbl="alignNode1" presStyleIdx="2" presStyleCnt="3"/>
      <dgm:spPr/>
    </dgm:pt>
    <dgm:pt modelId="{FACE33ED-C7A9-9C49-9CBA-43F49F82AF6F}" type="pres">
      <dgm:prSet presAssocID="{98C900EC-A15D-45CB-AA9B-0C50991489BD}" presName="horz1" presStyleCnt="0"/>
      <dgm:spPr/>
    </dgm:pt>
    <dgm:pt modelId="{34F7494D-CB17-C048-88E9-AEFCFB2580B6}" type="pres">
      <dgm:prSet presAssocID="{98C900EC-A15D-45CB-AA9B-0C50991489BD}" presName="tx1" presStyleLbl="revTx" presStyleIdx="2" presStyleCnt="3"/>
      <dgm:spPr/>
    </dgm:pt>
    <dgm:pt modelId="{39E4CB70-26A3-5247-9628-FD81E0BDAD15}" type="pres">
      <dgm:prSet presAssocID="{98C900EC-A15D-45CB-AA9B-0C50991489BD}" presName="vert1" presStyleCnt="0"/>
      <dgm:spPr/>
    </dgm:pt>
  </dgm:ptLst>
  <dgm:cxnLst>
    <dgm:cxn modelId="{C4BE606E-44A0-4CB6-B101-8391B1F88C86}" srcId="{9C054A64-A918-4BBB-AC1A-2A6C120EFA08}" destId="{8E7F469A-57C4-4D75-80BE-88E22179416F}" srcOrd="1" destOrd="0" parTransId="{750AC402-457C-44B0-8074-4251316FEBA3}" sibTransId="{B1E80655-73AE-4AA2-9DE4-8D39EC425C74}"/>
    <dgm:cxn modelId="{64145F51-6DD9-43F6-902D-1A3E984D3E0E}" srcId="{9C054A64-A918-4BBB-AC1A-2A6C120EFA08}" destId="{98C900EC-A15D-45CB-AA9B-0C50991489BD}" srcOrd="2" destOrd="0" parTransId="{7BE240E2-3FCB-4E22-BF24-1C9328C5B221}" sibTransId="{87CB743F-710F-45D1-8136-19A788C3F275}"/>
    <dgm:cxn modelId="{17477552-92FA-6144-BABB-9CA1B7B912DC}" type="presOf" srcId="{3B6EE629-2693-4BFE-AB57-275D1789FFBA}" destId="{B560705F-5BE9-B44D-AAE2-76E113A02F1F}" srcOrd="0" destOrd="0" presId="urn:microsoft.com/office/officeart/2008/layout/LinedList"/>
    <dgm:cxn modelId="{D7F9B186-D92D-48B0-B9CA-21BC2C00F3CB}" srcId="{9C054A64-A918-4BBB-AC1A-2A6C120EFA08}" destId="{3B6EE629-2693-4BFE-AB57-275D1789FFBA}" srcOrd="0" destOrd="0" parTransId="{A77F9342-43B9-425B-BE16-F38CD1906F0E}" sibTransId="{D5EFF9FC-34E3-42BE-931A-7E2F37C83D63}"/>
    <dgm:cxn modelId="{760510B1-EECC-1847-B668-1565717CF461}" type="presOf" srcId="{9C054A64-A918-4BBB-AC1A-2A6C120EFA08}" destId="{6CEBBA4E-0AB5-5644-A5AF-1FCB9EEE079D}" srcOrd="0" destOrd="0" presId="urn:microsoft.com/office/officeart/2008/layout/LinedList"/>
    <dgm:cxn modelId="{D0AFAAC3-E4EC-2544-AA26-18B52AFC394D}" type="presOf" srcId="{8E7F469A-57C4-4D75-80BE-88E22179416F}" destId="{DFEF6725-0507-0F4B-A636-1E49B6652B5B}" srcOrd="0" destOrd="0" presId="urn:microsoft.com/office/officeart/2008/layout/LinedList"/>
    <dgm:cxn modelId="{8A4673D1-9262-4C41-A3F8-57A7C7D740D7}" type="presOf" srcId="{98C900EC-A15D-45CB-AA9B-0C50991489BD}" destId="{34F7494D-CB17-C048-88E9-AEFCFB2580B6}" srcOrd="0" destOrd="0" presId="urn:microsoft.com/office/officeart/2008/layout/LinedList"/>
    <dgm:cxn modelId="{09459D7E-FDC4-2940-8598-3E9463F723CA}" type="presParOf" srcId="{6CEBBA4E-0AB5-5644-A5AF-1FCB9EEE079D}" destId="{9AF7584A-7D5F-E348-9E4E-4300B300037E}" srcOrd="0" destOrd="0" presId="urn:microsoft.com/office/officeart/2008/layout/LinedList"/>
    <dgm:cxn modelId="{5DA3F4EF-FC84-6842-84AA-C819C31403C9}" type="presParOf" srcId="{6CEBBA4E-0AB5-5644-A5AF-1FCB9EEE079D}" destId="{64E4761B-F961-9F44-A561-22A19976A579}" srcOrd="1" destOrd="0" presId="urn:microsoft.com/office/officeart/2008/layout/LinedList"/>
    <dgm:cxn modelId="{2F3FA368-68E2-794E-9D59-01649A292E13}" type="presParOf" srcId="{64E4761B-F961-9F44-A561-22A19976A579}" destId="{B560705F-5BE9-B44D-AAE2-76E113A02F1F}" srcOrd="0" destOrd="0" presId="urn:microsoft.com/office/officeart/2008/layout/LinedList"/>
    <dgm:cxn modelId="{F2FAA918-54C4-4C4E-B8F4-67B873C5D700}" type="presParOf" srcId="{64E4761B-F961-9F44-A561-22A19976A579}" destId="{C60AD9ED-E544-8D46-B142-6C17A48C626D}" srcOrd="1" destOrd="0" presId="urn:microsoft.com/office/officeart/2008/layout/LinedList"/>
    <dgm:cxn modelId="{99B7D45C-544D-4B48-AE27-0F43C9A1DFF0}" type="presParOf" srcId="{6CEBBA4E-0AB5-5644-A5AF-1FCB9EEE079D}" destId="{4CB68C4F-8707-524C-AFE0-2B242924F7A2}" srcOrd="2" destOrd="0" presId="urn:microsoft.com/office/officeart/2008/layout/LinedList"/>
    <dgm:cxn modelId="{A923F8B4-BA96-C842-A891-577AFAFC764A}" type="presParOf" srcId="{6CEBBA4E-0AB5-5644-A5AF-1FCB9EEE079D}" destId="{074DC948-5206-2842-883D-77D7626FB52E}" srcOrd="3" destOrd="0" presId="urn:microsoft.com/office/officeart/2008/layout/LinedList"/>
    <dgm:cxn modelId="{561025EA-9241-1B48-A62B-19CE06397069}" type="presParOf" srcId="{074DC948-5206-2842-883D-77D7626FB52E}" destId="{DFEF6725-0507-0F4B-A636-1E49B6652B5B}" srcOrd="0" destOrd="0" presId="urn:microsoft.com/office/officeart/2008/layout/LinedList"/>
    <dgm:cxn modelId="{D0B6AA6C-5B32-7D49-9F84-7182AE63A113}" type="presParOf" srcId="{074DC948-5206-2842-883D-77D7626FB52E}" destId="{5D3E331A-6730-8441-8305-3262A41280C7}" srcOrd="1" destOrd="0" presId="urn:microsoft.com/office/officeart/2008/layout/LinedList"/>
    <dgm:cxn modelId="{79710594-D39C-2A4B-80C6-2C1098470832}" type="presParOf" srcId="{6CEBBA4E-0AB5-5644-A5AF-1FCB9EEE079D}" destId="{6EAF3336-49DC-1246-A870-3C646D9D03A6}" srcOrd="4" destOrd="0" presId="urn:microsoft.com/office/officeart/2008/layout/LinedList"/>
    <dgm:cxn modelId="{02D934E9-849C-FB40-A386-F68B04AE7184}" type="presParOf" srcId="{6CEBBA4E-0AB5-5644-A5AF-1FCB9EEE079D}" destId="{FACE33ED-C7A9-9C49-9CBA-43F49F82AF6F}" srcOrd="5" destOrd="0" presId="urn:microsoft.com/office/officeart/2008/layout/LinedList"/>
    <dgm:cxn modelId="{00AC531C-C978-F341-9E3A-1104E07785E4}" type="presParOf" srcId="{FACE33ED-C7A9-9C49-9CBA-43F49F82AF6F}" destId="{34F7494D-CB17-C048-88E9-AEFCFB2580B6}" srcOrd="0" destOrd="0" presId="urn:microsoft.com/office/officeart/2008/layout/LinedList"/>
    <dgm:cxn modelId="{8AD5BDC7-CC64-3D40-93C7-3626AABC8A6D}" type="presParOf" srcId="{FACE33ED-C7A9-9C49-9CBA-43F49F82AF6F}" destId="{39E4CB70-26A3-5247-9628-FD81E0BDAD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4926C9-3F69-4735-AAFF-65F919A442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2961CE7-2250-4B61-82F8-F9579841741A}">
      <dgm:prSet custT="1"/>
      <dgm:spPr/>
      <dgm:t>
        <a:bodyPr/>
        <a:lstStyle/>
        <a:p>
          <a:pPr algn="just"/>
          <a:r>
            <a:rPr lang="tr-TR" sz="2000" dirty="0">
              <a:solidFill>
                <a:schemeClr val="accent2"/>
              </a:solidFill>
            </a:rPr>
            <a:t>Birim, uluslararasılaşma stratejisi ve hedefleri doğrultusunda süreçlerini yönetmeli, organizasyonel yapılanmasını oluşturmalı ve sonuçlarını periyodik olarak izleyerek değerlendirmelidir.</a:t>
          </a:r>
          <a:r>
            <a:rPr lang="tr-TR" sz="2000" u="sng" dirty="0">
              <a:solidFill>
                <a:schemeClr val="accent5">
                  <a:lumMod val="75000"/>
                </a:schemeClr>
              </a:solidFill>
            </a:rPr>
            <a:t> </a:t>
          </a:r>
        </a:p>
        <a:p>
          <a:pPr algn="just"/>
          <a:r>
            <a:rPr lang="tr-TR" sz="2000" u="sng" dirty="0">
              <a:solidFill>
                <a:schemeClr val="accent5">
                  <a:lumMod val="75000"/>
                </a:schemeClr>
              </a:solidFill>
            </a:rPr>
            <a:t>PUKÖ Döngüsünde Kullanılabilecek Kanıtlar</a:t>
          </a:r>
        </a:p>
        <a:p>
          <a:pPr algn="just"/>
          <a:r>
            <a:rPr lang="tr-TR" sz="2000" dirty="0"/>
            <a:t>Birim Erasmus Koordinatörlüğü</a:t>
          </a:r>
          <a:endParaRPr lang="tr-TR" sz="2000" dirty="0">
            <a:solidFill>
              <a:schemeClr val="accent2"/>
            </a:solidFill>
          </a:endParaRPr>
        </a:p>
        <a:p>
          <a:pPr algn="just"/>
          <a:endParaRPr lang="tr-TR" sz="2000" dirty="0">
            <a:solidFill>
              <a:schemeClr val="accent2"/>
            </a:solidFill>
          </a:endParaRPr>
        </a:p>
        <a:p>
          <a:pPr algn="just"/>
          <a:endParaRPr lang="en-US" sz="2000" dirty="0">
            <a:solidFill>
              <a:schemeClr val="accent2"/>
            </a:solidFill>
          </a:endParaRPr>
        </a:p>
      </dgm:t>
    </dgm:pt>
    <dgm:pt modelId="{7D360372-BC40-443E-B914-764695257B19}" type="parTrans" cxnId="{EB92C8A0-4C57-4C5F-9E31-7B800FCF7A23}">
      <dgm:prSet/>
      <dgm:spPr/>
      <dgm:t>
        <a:bodyPr/>
        <a:lstStyle/>
        <a:p>
          <a:endParaRPr lang="en-US"/>
        </a:p>
      </dgm:t>
    </dgm:pt>
    <dgm:pt modelId="{6003BC25-2FF5-4C86-A5BB-812E10A9FDF8}" type="sibTrans" cxnId="{EB92C8A0-4C57-4C5F-9E31-7B800FCF7A23}">
      <dgm:prSet/>
      <dgm:spPr/>
      <dgm:t>
        <a:bodyPr/>
        <a:lstStyle/>
        <a:p>
          <a:endParaRPr lang="en-US"/>
        </a:p>
      </dgm:t>
    </dgm:pt>
    <dgm:pt modelId="{E9169E0B-9682-4629-A33B-73A12A28A020}">
      <dgm:prSet/>
      <dgm:spPr/>
      <dgm:t>
        <a:bodyPr/>
        <a:lstStyle/>
        <a:p>
          <a:endParaRPr lang="en-US" dirty="0"/>
        </a:p>
      </dgm:t>
    </dgm:pt>
    <dgm:pt modelId="{6B28EB1D-9B58-4F1D-A640-6970B881C91E}" type="parTrans" cxnId="{71980865-3426-4172-8D90-F07E268254F6}">
      <dgm:prSet/>
      <dgm:spPr/>
      <dgm:t>
        <a:bodyPr/>
        <a:lstStyle/>
        <a:p>
          <a:endParaRPr lang="en-US"/>
        </a:p>
      </dgm:t>
    </dgm:pt>
    <dgm:pt modelId="{976CE477-6409-495B-94DB-879EC273BCCF}" type="sibTrans" cxnId="{71980865-3426-4172-8D90-F07E268254F6}">
      <dgm:prSet/>
      <dgm:spPr/>
      <dgm:t>
        <a:bodyPr/>
        <a:lstStyle/>
        <a:p>
          <a:endParaRPr lang="en-US"/>
        </a:p>
      </dgm:t>
    </dgm:pt>
    <dgm:pt modelId="{FEE54D2E-5D1A-4559-972B-729E20C435D7}">
      <dgm:prSet/>
      <dgm:spPr/>
      <dgm:t>
        <a:bodyPr/>
        <a:lstStyle/>
        <a:p>
          <a:r>
            <a:rPr lang="tr-TR" dirty="0"/>
            <a:t>Erasmus vb. bütçelerin kullanım oranı, AB proje bütçelerinin yönetimi ve ikili protokoller</a:t>
          </a:r>
          <a:endParaRPr lang="en-US" dirty="0"/>
        </a:p>
      </dgm:t>
    </dgm:pt>
    <dgm:pt modelId="{439DCDA7-E0A3-41BC-9CBA-02ACD3B17E3B}" type="parTrans" cxnId="{B47F0C8A-0AE2-4D01-BF28-81B402E029E8}">
      <dgm:prSet/>
      <dgm:spPr/>
      <dgm:t>
        <a:bodyPr/>
        <a:lstStyle/>
        <a:p>
          <a:endParaRPr lang="en-US"/>
        </a:p>
      </dgm:t>
    </dgm:pt>
    <dgm:pt modelId="{CF95AFA9-0734-4123-978E-B0856E643A9C}" type="sibTrans" cxnId="{B47F0C8A-0AE2-4D01-BF28-81B402E029E8}">
      <dgm:prSet/>
      <dgm:spPr/>
      <dgm:t>
        <a:bodyPr/>
        <a:lstStyle/>
        <a:p>
          <a:endParaRPr lang="en-US"/>
        </a:p>
      </dgm:t>
    </dgm:pt>
    <dgm:pt modelId="{07B40563-6984-4C63-A223-B1C61F8815C0}">
      <dgm:prSet/>
      <dgm:spPr/>
      <dgm:t>
        <a:bodyPr/>
        <a:lstStyle/>
        <a:p>
          <a:r>
            <a:rPr lang="tr-TR"/>
            <a:t>Uluslararasılaşma politikası, uluslararası toplantılar, programlar, protokoller, mekanizmalar</a:t>
          </a:r>
          <a:endParaRPr lang="en-US"/>
        </a:p>
      </dgm:t>
    </dgm:pt>
    <dgm:pt modelId="{50959C51-1DF2-4ED7-B9F2-1FAAF256BABB}" type="parTrans" cxnId="{489E6F7E-4091-4FE2-A22F-5C51A4CA7076}">
      <dgm:prSet/>
      <dgm:spPr/>
      <dgm:t>
        <a:bodyPr/>
        <a:lstStyle/>
        <a:p>
          <a:endParaRPr lang="en-US"/>
        </a:p>
      </dgm:t>
    </dgm:pt>
    <dgm:pt modelId="{ACF64F67-E6AD-434A-9E4D-2767542103B8}" type="sibTrans" cxnId="{489E6F7E-4091-4FE2-A22F-5C51A4CA7076}">
      <dgm:prSet/>
      <dgm:spPr/>
      <dgm:t>
        <a:bodyPr/>
        <a:lstStyle/>
        <a:p>
          <a:endParaRPr lang="en-US"/>
        </a:p>
      </dgm:t>
    </dgm:pt>
    <dgm:pt modelId="{4BB592D5-8E49-D949-BCBD-A81A258FCFC2}" type="pres">
      <dgm:prSet presAssocID="{5C4926C9-3F69-4735-AAFF-65F919A442E6}" presName="vert0" presStyleCnt="0">
        <dgm:presLayoutVars>
          <dgm:dir/>
          <dgm:animOne val="branch"/>
          <dgm:animLvl val="lvl"/>
        </dgm:presLayoutVars>
      </dgm:prSet>
      <dgm:spPr/>
    </dgm:pt>
    <dgm:pt modelId="{B9141418-1443-5942-93EC-EDD133F3B91C}" type="pres">
      <dgm:prSet presAssocID="{C2961CE7-2250-4B61-82F8-F9579841741A}" presName="thickLine" presStyleLbl="alignNode1" presStyleIdx="0" presStyleCnt="4"/>
      <dgm:spPr/>
    </dgm:pt>
    <dgm:pt modelId="{07113D85-F4E5-004B-98A5-26442E8D4A8B}" type="pres">
      <dgm:prSet presAssocID="{C2961CE7-2250-4B61-82F8-F9579841741A}" presName="horz1" presStyleCnt="0"/>
      <dgm:spPr/>
    </dgm:pt>
    <dgm:pt modelId="{4EC545BF-8CAB-1047-A098-B111EA2B45C1}" type="pres">
      <dgm:prSet presAssocID="{C2961CE7-2250-4B61-82F8-F9579841741A}" presName="tx1" presStyleLbl="revTx" presStyleIdx="0" presStyleCnt="4"/>
      <dgm:spPr/>
    </dgm:pt>
    <dgm:pt modelId="{3D01A772-D328-C649-910D-1B06CBEAF3EE}" type="pres">
      <dgm:prSet presAssocID="{C2961CE7-2250-4B61-82F8-F9579841741A}" presName="vert1" presStyleCnt="0"/>
      <dgm:spPr/>
    </dgm:pt>
    <dgm:pt modelId="{D6EC9BEB-4F8F-9F4B-BD8B-CA9C4972EEDF}" type="pres">
      <dgm:prSet presAssocID="{E9169E0B-9682-4629-A33B-73A12A28A020}" presName="thickLine" presStyleLbl="alignNode1" presStyleIdx="1" presStyleCnt="4"/>
      <dgm:spPr/>
    </dgm:pt>
    <dgm:pt modelId="{812EEC3A-B5B0-7547-AC4D-A45DC13260EE}" type="pres">
      <dgm:prSet presAssocID="{E9169E0B-9682-4629-A33B-73A12A28A020}" presName="horz1" presStyleCnt="0"/>
      <dgm:spPr/>
    </dgm:pt>
    <dgm:pt modelId="{B862C0F1-8E1A-0C41-8ABA-84B0548A2F33}" type="pres">
      <dgm:prSet presAssocID="{E9169E0B-9682-4629-A33B-73A12A28A020}" presName="tx1" presStyleLbl="revTx" presStyleIdx="1" presStyleCnt="4"/>
      <dgm:spPr/>
    </dgm:pt>
    <dgm:pt modelId="{655B5CD7-23F8-8843-915C-9C5852F6B463}" type="pres">
      <dgm:prSet presAssocID="{E9169E0B-9682-4629-A33B-73A12A28A020}" presName="vert1" presStyleCnt="0"/>
      <dgm:spPr/>
    </dgm:pt>
    <dgm:pt modelId="{76EED1F5-5FA7-ED4A-8828-D09EE941F7D8}" type="pres">
      <dgm:prSet presAssocID="{FEE54D2E-5D1A-4559-972B-729E20C435D7}" presName="thickLine" presStyleLbl="alignNode1" presStyleIdx="2" presStyleCnt="4"/>
      <dgm:spPr/>
    </dgm:pt>
    <dgm:pt modelId="{5E6EE08F-33B0-7645-9618-64EED7D89E80}" type="pres">
      <dgm:prSet presAssocID="{FEE54D2E-5D1A-4559-972B-729E20C435D7}" presName="horz1" presStyleCnt="0"/>
      <dgm:spPr/>
    </dgm:pt>
    <dgm:pt modelId="{05611D58-8DE3-3C44-9FFC-CFC82AEF897B}" type="pres">
      <dgm:prSet presAssocID="{FEE54D2E-5D1A-4559-972B-729E20C435D7}" presName="tx1" presStyleLbl="revTx" presStyleIdx="2" presStyleCnt="4"/>
      <dgm:spPr/>
    </dgm:pt>
    <dgm:pt modelId="{3DFD8F19-E051-E74D-A864-DC7F39840941}" type="pres">
      <dgm:prSet presAssocID="{FEE54D2E-5D1A-4559-972B-729E20C435D7}" presName="vert1" presStyleCnt="0"/>
      <dgm:spPr/>
    </dgm:pt>
    <dgm:pt modelId="{8B099806-3805-3548-A9F4-95264DCD1E42}" type="pres">
      <dgm:prSet presAssocID="{07B40563-6984-4C63-A223-B1C61F8815C0}" presName="thickLine" presStyleLbl="alignNode1" presStyleIdx="3" presStyleCnt="4"/>
      <dgm:spPr/>
    </dgm:pt>
    <dgm:pt modelId="{199129D5-16E1-854B-8166-F1283D18D4CD}" type="pres">
      <dgm:prSet presAssocID="{07B40563-6984-4C63-A223-B1C61F8815C0}" presName="horz1" presStyleCnt="0"/>
      <dgm:spPr/>
    </dgm:pt>
    <dgm:pt modelId="{2688F795-5C1F-5643-A6D8-9FBAD4292A3E}" type="pres">
      <dgm:prSet presAssocID="{07B40563-6984-4C63-A223-B1C61F8815C0}" presName="tx1" presStyleLbl="revTx" presStyleIdx="3" presStyleCnt="4"/>
      <dgm:spPr/>
    </dgm:pt>
    <dgm:pt modelId="{1BA70501-42C1-CB4F-B75F-A900B06BDD95}" type="pres">
      <dgm:prSet presAssocID="{07B40563-6984-4C63-A223-B1C61F8815C0}" presName="vert1" presStyleCnt="0"/>
      <dgm:spPr/>
    </dgm:pt>
  </dgm:ptLst>
  <dgm:cxnLst>
    <dgm:cxn modelId="{71980865-3426-4172-8D90-F07E268254F6}" srcId="{5C4926C9-3F69-4735-AAFF-65F919A442E6}" destId="{E9169E0B-9682-4629-A33B-73A12A28A020}" srcOrd="1" destOrd="0" parTransId="{6B28EB1D-9B58-4F1D-A640-6970B881C91E}" sibTransId="{976CE477-6409-495B-94DB-879EC273BCCF}"/>
    <dgm:cxn modelId="{61AE4C47-4FFC-8E4B-94D2-84161CA862FC}" type="presOf" srcId="{07B40563-6984-4C63-A223-B1C61F8815C0}" destId="{2688F795-5C1F-5643-A6D8-9FBAD4292A3E}" srcOrd="0" destOrd="0" presId="urn:microsoft.com/office/officeart/2008/layout/LinedList"/>
    <dgm:cxn modelId="{489E6F7E-4091-4FE2-A22F-5C51A4CA7076}" srcId="{5C4926C9-3F69-4735-AAFF-65F919A442E6}" destId="{07B40563-6984-4C63-A223-B1C61F8815C0}" srcOrd="3" destOrd="0" parTransId="{50959C51-1DF2-4ED7-B9F2-1FAAF256BABB}" sibTransId="{ACF64F67-E6AD-434A-9E4D-2767542103B8}"/>
    <dgm:cxn modelId="{3C5A1687-3BD1-ED45-A92C-CFE44D5353B6}" type="presOf" srcId="{C2961CE7-2250-4B61-82F8-F9579841741A}" destId="{4EC545BF-8CAB-1047-A098-B111EA2B45C1}" srcOrd="0" destOrd="0" presId="urn:microsoft.com/office/officeart/2008/layout/LinedList"/>
    <dgm:cxn modelId="{B47F0C8A-0AE2-4D01-BF28-81B402E029E8}" srcId="{5C4926C9-3F69-4735-AAFF-65F919A442E6}" destId="{FEE54D2E-5D1A-4559-972B-729E20C435D7}" srcOrd="2" destOrd="0" parTransId="{439DCDA7-E0A3-41BC-9CBA-02ACD3B17E3B}" sibTransId="{CF95AFA9-0734-4123-978E-B0856E643A9C}"/>
    <dgm:cxn modelId="{65CFFC9C-2B2C-A244-B238-C25932487194}" type="presOf" srcId="{FEE54D2E-5D1A-4559-972B-729E20C435D7}" destId="{05611D58-8DE3-3C44-9FFC-CFC82AEF897B}" srcOrd="0" destOrd="0" presId="urn:microsoft.com/office/officeart/2008/layout/LinedList"/>
    <dgm:cxn modelId="{EB92C8A0-4C57-4C5F-9E31-7B800FCF7A23}" srcId="{5C4926C9-3F69-4735-AAFF-65F919A442E6}" destId="{C2961CE7-2250-4B61-82F8-F9579841741A}" srcOrd="0" destOrd="0" parTransId="{7D360372-BC40-443E-B914-764695257B19}" sibTransId="{6003BC25-2FF5-4C86-A5BB-812E10A9FDF8}"/>
    <dgm:cxn modelId="{315F7EA5-CE23-5B41-BDC2-3530C2971A68}" type="presOf" srcId="{5C4926C9-3F69-4735-AAFF-65F919A442E6}" destId="{4BB592D5-8E49-D949-BCBD-A81A258FCFC2}" srcOrd="0" destOrd="0" presId="urn:microsoft.com/office/officeart/2008/layout/LinedList"/>
    <dgm:cxn modelId="{3ECD76E3-97AA-2F43-8CDE-2B35F389DCE0}" type="presOf" srcId="{E9169E0B-9682-4629-A33B-73A12A28A020}" destId="{B862C0F1-8E1A-0C41-8ABA-84B0548A2F33}" srcOrd="0" destOrd="0" presId="urn:microsoft.com/office/officeart/2008/layout/LinedList"/>
    <dgm:cxn modelId="{75B2A9CE-EBEC-ED43-8551-E5C29D840772}" type="presParOf" srcId="{4BB592D5-8E49-D949-BCBD-A81A258FCFC2}" destId="{B9141418-1443-5942-93EC-EDD133F3B91C}" srcOrd="0" destOrd="0" presId="urn:microsoft.com/office/officeart/2008/layout/LinedList"/>
    <dgm:cxn modelId="{52887F30-5B6A-1B40-9D2C-F71B019E73A5}" type="presParOf" srcId="{4BB592D5-8E49-D949-BCBD-A81A258FCFC2}" destId="{07113D85-F4E5-004B-98A5-26442E8D4A8B}" srcOrd="1" destOrd="0" presId="urn:microsoft.com/office/officeart/2008/layout/LinedList"/>
    <dgm:cxn modelId="{C7DAA9F8-70D9-C849-8E4D-BBA87FC9933F}" type="presParOf" srcId="{07113D85-F4E5-004B-98A5-26442E8D4A8B}" destId="{4EC545BF-8CAB-1047-A098-B111EA2B45C1}" srcOrd="0" destOrd="0" presId="urn:microsoft.com/office/officeart/2008/layout/LinedList"/>
    <dgm:cxn modelId="{8AC17BB1-3BA5-9C49-820D-DB9D23800C53}" type="presParOf" srcId="{07113D85-F4E5-004B-98A5-26442E8D4A8B}" destId="{3D01A772-D328-C649-910D-1B06CBEAF3EE}" srcOrd="1" destOrd="0" presId="urn:microsoft.com/office/officeart/2008/layout/LinedList"/>
    <dgm:cxn modelId="{C22E1C20-6A88-5E48-BEAD-4721FF7B5372}" type="presParOf" srcId="{4BB592D5-8E49-D949-BCBD-A81A258FCFC2}" destId="{D6EC9BEB-4F8F-9F4B-BD8B-CA9C4972EEDF}" srcOrd="2" destOrd="0" presId="urn:microsoft.com/office/officeart/2008/layout/LinedList"/>
    <dgm:cxn modelId="{10E2865C-7805-5046-84E1-7A17DFA08F6A}" type="presParOf" srcId="{4BB592D5-8E49-D949-BCBD-A81A258FCFC2}" destId="{812EEC3A-B5B0-7547-AC4D-A45DC13260EE}" srcOrd="3" destOrd="0" presId="urn:microsoft.com/office/officeart/2008/layout/LinedList"/>
    <dgm:cxn modelId="{EAFBABEF-5BB5-B945-B1AA-B64147F8B137}" type="presParOf" srcId="{812EEC3A-B5B0-7547-AC4D-A45DC13260EE}" destId="{B862C0F1-8E1A-0C41-8ABA-84B0548A2F33}" srcOrd="0" destOrd="0" presId="urn:microsoft.com/office/officeart/2008/layout/LinedList"/>
    <dgm:cxn modelId="{4F6CCFBA-2AC4-744F-B7FC-2E7AA11A5819}" type="presParOf" srcId="{812EEC3A-B5B0-7547-AC4D-A45DC13260EE}" destId="{655B5CD7-23F8-8843-915C-9C5852F6B463}" srcOrd="1" destOrd="0" presId="urn:microsoft.com/office/officeart/2008/layout/LinedList"/>
    <dgm:cxn modelId="{447BDEDC-DA26-E74D-9AFE-5A81978FE02C}" type="presParOf" srcId="{4BB592D5-8E49-D949-BCBD-A81A258FCFC2}" destId="{76EED1F5-5FA7-ED4A-8828-D09EE941F7D8}" srcOrd="4" destOrd="0" presId="urn:microsoft.com/office/officeart/2008/layout/LinedList"/>
    <dgm:cxn modelId="{107D464B-F233-354D-BEE3-02A22ADDD57B}" type="presParOf" srcId="{4BB592D5-8E49-D949-BCBD-A81A258FCFC2}" destId="{5E6EE08F-33B0-7645-9618-64EED7D89E80}" srcOrd="5" destOrd="0" presId="urn:microsoft.com/office/officeart/2008/layout/LinedList"/>
    <dgm:cxn modelId="{D80126B5-1A2C-1249-894E-624B286D2979}" type="presParOf" srcId="{5E6EE08F-33B0-7645-9618-64EED7D89E80}" destId="{05611D58-8DE3-3C44-9FFC-CFC82AEF897B}" srcOrd="0" destOrd="0" presId="urn:microsoft.com/office/officeart/2008/layout/LinedList"/>
    <dgm:cxn modelId="{4F175195-33C4-5140-AFCC-42A513DB91BF}" type="presParOf" srcId="{5E6EE08F-33B0-7645-9618-64EED7D89E80}" destId="{3DFD8F19-E051-E74D-A864-DC7F39840941}" srcOrd="1" destOrd="0" presId="urn:microsoft.com/office/officeart/2008/layout/LinedList"/>
    <dgm:cxn modelId="{54DAAB3C-1171-2848-829C-EB1685E8AF88}" type="presParOf" srcId="{4BB592D5-8E49-D949-BCBD-A81A258FCFC2}" destId="{8B099806-3805-3548-A9F4-95264DCD1E42}" srcOrd="6" destOrd="0" presId="urn:microsoft.com/office/officeart/2008/layout/LinedList"/>
    <dgm:cxn modelId="{52B65A54-8788-9340-9481-0D32444FE886}" type="presParOf" srcId="{4BB592D5-8E49-D949-BCBD-A81A258FCFC2}" destId="{199129D5-16E1-854B-8166-F1283D18D4CD}" srcOrd="7" destOrd="0" presId="urn:microsoft.com/office/officeart/2008/layout/LinedList"/>
    <dgm:cxn modelId="{B377E5E7-31DE-6E46-A86A-0802C2F23025}" type="presParOf" srcId="{199129D5-16E1-854B-8166-F1283D18D4CD}" destId="{2688F795-5C1F-5643-A6D8-9FBAD4292A3E}" srcOrd="0" destOrd="0" presId="urn:microsoft.com/office/officeart/2008/layout/LinedList"/>
    <dgm:cxn modelId="{04FB6A8D-9ABF-E540-A61D-81EAF5ED86E2}" type="presParOf" srcId="{199129D5-16E1-854B-8166-F1283D18D4CD}" destId="{1BA70501-42C1-CB4F-B75F-A900B06BDD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D1E14-9A57-C444-84CB-D8F31167C8D0}">
      <dsp:nvSpPr>
        <dsp:cNvPr id="0" name=""/>
        <dsp:cNvSpPr/>
      </dsp:nvSpPr>
      <dsp:spPr>
        <a:xfrm>
          <a:off x="983340" y="1195"/>
          <a:ext cx="3214919" cy="6958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dirty="0"/>
            <a:t>Ne- Nerede- Ne Zaman- Kimle- Nasıl?</a:t>
          </a:r>
          <a:endParaRPr lang="en-US" sz="1700" kern="1200" dirty="0"/>
        </a:p>
      </dsp:txBody>
      <dsp:txXfrm>
        <a:off x="1017308" y="35163"/>
        <a:ext cx="3146983" cy="627895"/>
      </dsp:txXfrm>
    </dsp:sp>
    <dsp:sp modelId="{B66666D0-629A-AB48-9C71-DE4935B65FD2}">
      <dsp:nvSpPr>
        <dsp:cNvPr id="0" name=""/>
        <dsp:cNvSpPr/>
      </dsp:nvSpPr>
      <dsp:spPr>
        <a:xfrm>
          <a:off x="983340" y="731818"/>
          <a:ext cx="3200406" cy="6958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dirty="0"/>
            <a:t>Ne yapılacak?</a:t>
          </a:r>
          <a:endParaRPr lang="en-US" sz="1700" kern="1200" dirty="0"/>
        </a:p>
      </dsp:txBody>
      <dsp:txXfrm>
        <a:off x="1017308" y="765786"/>
        <a:ext cx="3132470" cy="627895"/>
      </dsp:txXfrm>
    </dsp:sp>
    <dsp:sp modelId="{5AD450D2-85AF-D244-B336-C945D3ADFFDF}">
      <dsp:nvSpPr>
        <dsp:cNvPr id="0" name=""/>
        <dsp:cNvSpPr/>
      </dsp:nvSpPr>
      <dsp:spPr>
        <a:xfrm>
          <a:off x="983340" y="1462441"/>
          <a:ext cx="3126258" cy="6958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dirty="0"/>
            <a:t>Neden bu işi yapıyoruz?</a:t>
          </a:r>
          <a:endParaRPr lang="en-US" sz="1700" kern="1200" dirty="0"/>
        </a:p>
      </dsp:txBody>
      <dsp:txXfrm>
        <a:off x="1017308" y="1496409"/>
        <a:ext cx="3058322" cy="627895"/>
      </dsp:txXfrm>
    </dsp:sp>
    <dsp:sp modelId="{55B54D1A-5256-D546-9690-EB3F00FC9D53}">
      <dsp:nvSpPr>
        <dsp:cNvPr id="0" name=""/>
        <dsp:cNvSpPr/>
      </dsp:nvSpPr>
      <dsp:spPr>
        <a:xfrm>
          <a:off x="983340" y="2193064"/>
          <a:ext cx="3125773" cy="6958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dirty="0"/>
            <a:t>Kim sorumlu olacak?</a:t>
          </a:r>
          <a:endParaRPr lang="en-US" sz="1700" kern="1200" dirty="0"/>
        </a:p>
      </dsp:txBody>
      <dsp:txXfrm>
        <a:off x="1017308" y="2227032"/>
        <a:ext cx="3057837" cy="627895"/>
      </dsp:txXfrm>
    </dsp:sp>
    <dsp:sp modelId="{B9E5AA1E-5791-7742-B831-5F4A871318BD}">
      <dsp:nvSpPr>
        <dsp:cNvPr id="0" name=""/>
        <dsp:cNvSpPr/>
      </dsp:nvSpPr>
      <dsp:spPr>
        <a:xfrm>
          <a:off x="983340" y="2923688"/>
          <a:ext cx="3150974" cy="6958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dirty="0"/>
            <a:t>Nasıl bir yöntem izlenecek?</a:t>
          </a:r>
          <a:endParaRPr lang="en-US" sz="1700" kern="1200" dirty="0"/>
        </a:p>
      </dsp:txBody>
      <dsp:txXfrm>
        <a:off x="1017308" y="2957656"/>
        <a:ext cx="3083038" cy="627895"/>
      </dsp:txXfrm>
    </dsp:sp>
    <dsp:sp modelId="{A3033F8D-6D28-8C47-A91E-7450F26EAA38}">
      <dsp:nvSpPr>
        <dsp:cNvPr id="0" name=""/>
        <dsp:cNvSpPr/>
      </dsp:nvSpPr>
      <dsp:spPr>
        <a:xfrm>
          <a:off x="983340" y="3654311"/>
          <a:ext cx="3214919" cy="6958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dirty="0"/>
            <a:t>Ne kadar sürecek?</a:t>
          </a:r>
          <a:endParaRPr lang="en-US" sz="1700" kern="1200" dirty="0"/>
        </a:p>
      </dsp:txBody>
      <dsp:txXfrm>
        <a:off x="1017308" y="3688279"/>
        <a:ext cx="3146983" cy="627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276F1-4AD7-CB41-BD56-D2A16D23EADC}">
      <dsp:nvSpPr>
        <dsp:cNvPr id="0" name=""/>
        <dsp:cNvSpPr/>
      </dsp:nvSpPr>
      <dsp:spPr>
        <a:xfrm>
          <a:off x="0" y="1714"/>
          <a:ext cx="494293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3E34DFB-BF2B-B842-9323-0EC9FA0537FE}">
      <dsp:nvSpPr>
        <dsp:cNvPr id="0" name=""/>
        <dsp:cNvSpPr/>
      </dsp:nvSpPr>
      <dsp:spPr>
        <a:xfrm>
          <a:off x="0" y="1714"/>
          <a:ext cx="4942935" cy="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tr-TR" sz="1600" b="1" kern="1200" dirty="0">
              <a:solidFill>
                <a:srgbClr val="FF0000"/>
              </a:solidFill>
            </a:rPr>
            <a:t>KONTROL EDEMEDİĞİN ŞEYİ YÖNETEMEZSİN, EĞER YÖNETEMEZSEN BAŞARAMAZSIN </a:t>
          </a:r>
          <a:endParaRPr lang="en-US" sz="1600" kern="1200" dirty="0">
            <a:solidFill>
              <a:srgbClr val="FF0000"/>
            </a:solidFill>
          </a:endParaRPr>
        </a:p>
      </dsp:txBody>
      <dsp:txXfrm>
        <a:off x="0" y="1714"/>
        <a:ext cx="4942935" cy="584752"/>
      </dsp:txXfrm>
    </dsp:sp>
    <dsp:sp modelId="{C632DF6E-E322-484B-BCBC-7217AC77AD92}">
      <dsp:nvSpPr>
        <dsp:cNvPr id="0" name=""/>
        <dsp:cNvSpPr/>
      </dsp:nvSpPr>
      <dsp:spPr>
        <a:xfrm>
          <a:off x="0" y="586467"/>
          <a:ext cx="494293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7B87C7A-EBF4-5B4E-802E-964893E861A2}">
      <dsp:nvSpPr>
        <dsp:cNvPr id="0" name=""/>
        <dsp:cNvSpPr/>
      </dsp:nvSpPr>
      <dsp:spPr>
        <a:xfrm>
          <a:off x="0" y="586467"/>
          <a:ext cx="4942935" cy="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tr-TR" sz="1600" kern="1200"/>
            <a:t>Hedeflere ulaşılıp ulaşılmadığı kontrol edilir.</a:t>
          </a:r>
          <a:endParaRPr lang="en-US" sz="1600" kern="1200"/>
        </a:p>
      </dsp:txBody>
      <dsp:txXfrm>
        <a:off x="0" y="586467"/>
        <a:ext cx="4942935" cy="584752"/>
      </dsp:txXfrm>
    </dsp:sp>
    <dsp:sp modelId="{2E5C5210-A581-5042-8D44-2AE42400AC69}">
      <dsp:nvSpPr>
        <dsp:cNvPr id="0" name=""/>
        <dsp:cNvSpPr/>
      </dsp:nvSpPr>
      <dsp:spPr>
        <a:xfrm>
          <a:off x="0" y="1171219"/>
          <a:ext cx="494293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D213A3-9F2A-A046-9BA6-9263BD5A42D5}">
      <dsp:nvSpPr>
        <dsp:cNvPr id="0" name=""/>
        <dsp:cNvSpPr/>
      </dsp:nvSpPr>
      <dsp:spPr>
        <a:xfrm>
          <a:off x="0" y="1171219"/>
          <a:ext cx="4942935" cy="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tr-TR" sz="1600" kern="1200"/>
            <a:t>Başlangıçtaki hedeflerle uygulama sonuçları karşılaştırılır. </a:t>
          </a:r>
          <a:endParaRPr lang="en-US" sz="1600" kern="1200"/>
        </a:p>
      </dsp:txBody>
      <dsp:txXfrm>
        <a:off x="0" y="1171219"/>
        <a:ext cx="4942935" cy="584752"/>
      </dsp:txXfrm>
    </dsp:sp>
    <dsp:sp modelId="{EF56AAA0-2793-FF42-8B6E-60E8AE64E6F0}">
      <dsp:nvSpPr>
        <dsp:cNvPr id="0" name=""/>
        <dsp:cNvSpPr/>
      </dsp:nvSpPr>
      <dsp:spPr>
        <a:xfrm>
          <a:off x="0" y="1755971"/>
          <a:ext cx="494293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0781FA-D7D6-7C4D-9977-4CE3E70F18EF}">
      <dsp:nvSpPr>
        <dsp:cNvPr id="0" name=""/>
        <dsp:cNvSpPr/>
      </dsp:nvSpPr>
      <dsp:spPr>
        <a:xfrm>
          <a:off x="0" y="1755971"/>
          <a:ext cx="4942935" cy="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tr-TR" sz="1600" kern="1200"/>
            <a:t>Hedeflere ulaşıldı mı?</a:t>
          </a:r>
          <a:endParaRPr lang="en-US" sz="1600" kern="1200"/>
        </a:p>
      </dsp:txBody>
      <dsp:txXfrm>
        <a:off x="0" y="1755971"/>
        <a:ext cx="4942935" cy="584752"/>
      </dsp:txXfrm>
    </dsp:sp>
    <dsp:sp modelId="{2E68AA4E-9717-C346-81C8-584AC23D46BA}">
      <dsp:nvSpPr>
        <dsp:cNvPr id="0" name=""/>
        <dsp:cNvSpPr/>
      </dsp:nvSpPr>
      <dsp:spPr>
        <a:xfrm>
          <a:off x="0" y="2340723"/>
          <a:ext cx="494293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2673C8-DC72-3C4E-9194-A09495784B9A}">
      <dsp:nvSpPr>
        <dsp:cNvPr id="0" name=""/>
        <dsp:cNvSpPr/>
      </dsp:nvSpPr>
      <dsp:spPr>
        <a:xfrm>
          <a:off x="0" y="2340723"/>
          <a:ext cx="4942935" cy="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tr-TR" sz="1600" kern="1200"/>
            <a:t>Neler iyi gitti?</a:t>
          </a:r>
          <a:endParaRPr lang="en-US" sz="1600" kern="1200"/>
        </a:p>
      </dsp:txBody>
      <dsp:txXfrm>
        <a:off x="0" y="2340723"/>
        <a:ext cx="4942935" cy="584752"/>
      </dsp:txXfrm>
    </dsp:sp>
    <dsp:sp modelId="{90C49765-4536-9A4C-8B36-0DD63204B1B2}">
      <dsp:nvSpPr>
        <dsp:cNvPr id="0" name=""/>
        <dsp:cNvSpPr/>
      </dsp:nvSpPr>
      <dsp:spPr>
        <a:xfrm>
          <a:off x="0" y="2925475"/>
          <a:ext cx="494293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D431361-95C2-8244-928A-8B405F1A3165}">
      <dsp:nvSpPr>
        <dsp:cNvPr id="0" name=""/>
        <dsp:cNvSpPr/>
      </dsp:nvSpPr>
      <dsp:spPr>
        <a:xfrm>
          <a:off x="0" y="2925475"/>
          <a:ext cx="4942935" cy="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tr-TR" sz="1600" kern="1200"/>
            <a:t>Hedeften sapmalar var mı?</a:t>
          </a:r>
          <a:endParaRPr lang="en-US" sz="1600" kern="1200"/>
        </a:p>
      </dsp:txBody>
      <dsp:txXfrm>
        <a:off x="0" y="2925475"/>
        <a:ext cx="4942935" cy="584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0D24F-403B-4755-8FD2-62730F2E2009}">
      <dsp:nvSpPr>
        <dsp:cNvPr id="0" name=""/>
        <dsp:cNvSpPr/>
      </dsp:nvSpPr>
      <dsp:spPr>
        <a:xfrm>
          <a:off x="0" y="1407"/>
          <a:ext cx="4141573"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94F75-7CCA-4527-B5CD-A2C8A6CF5231}">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F47CB-6397-45DA-A867-415DD5F0831B}">
      <dsp:nvSpPr>
        <dsp:cNvPr id="0" name=""/>
        <dsp:cNvSpPr/>
      </dsp:nvSpPr>
      <dsp:spPr>
        <a:xfrm>
          <a:off x="692764" y="1407"/>
          <a:ext cx="3448808"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tr-TR" sz="1500" b="1" kern="1200" dirty="0">
              <a:solidFill>
                <a:schemeClr val="accent5">
                  <a:lumMod val="75000"/>
                </a:schemeClr>
              </a:solidFill>
            </a:rPr>
            <a:t>A.1. LİDERLİK VE KALİTE </a:t>
          </a:r>
          <a:endParaRPr lang="en-US" sz="1500" b="1" kern="1200" dirty="0">
            <a:solidFill>
              <a:schemeClr val="accent5">
                <a:lumMod val="75000"/>
              </a:schemeClr>
            </a:solidFill>
          </a:endParaRPr>
        </a:p>
      </dsp:txBody>
      <dsp:txXfrm>
        <a:off x="692764" y="1407"/>
        <a:ext cx="3448808" cy="599796"/>
      </dsp:txXfrm>
    </dsp:sp>
    <dsp:sp modelId="{3BFE39FC-88C2-4B0E-A91D-B54282E1EED0}">
      <dsp:nvSpPr>
        <dsp:cNvPr id="0" name=""/>
        <dsp:cNvSpPr/>
      </dsp:nvSpPr>
      <dsp:spPr>
        <a:xfrm>
          <a:off x="0" y="751152"/>
          <a:ext cx="4141573"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D1625-4868-425E-8097-11480FB8C08A}">
      <dsp:nvSpPr>
        <dsp:cNvPr id="0" name=""/>
        <dsp:cNvSpPr/>
      </dsp:nvSpPr>
      <dsp:spPr>
        <a:xfrm>
          <a:off x="181438" y="886106"/>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E153D-ABB0-430E-8AE8-D2C09BF6ECF5}">
      <dsp:nvSpPr>
        <dsp:cNvPr id="0" name=""/>
        <dsp:cNvSpPr/>
      </dsp:nvSpPr>
      <dsp:spPr>
        <a:xfrm>
          <a:off x="692764" y="751152"/>
          <a:ext cx="3448808"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tr-TR" sz="1500" kern="1200"/>
            <a:t>A.1.1. Yönetişim Modeli ve İdari Yapı </a:t>
          </a:r>
          <a:endParaRPr lang="en-US" sz="1500" kern="1200"/>
        </a:p>
      </dsp:txBody>
      <dsp:txXfrm>
        <a:off x="692764" y="751152"/>
        <a:ext cx="3448808" cy="599796"/>
      </dsp:txXfrm>
    </dsp:sp>
    <dsp:sp modelId="{5FB84FE3-0C19-4C06-A67A-6F251442C517}">
      <dsp:nvSpPr>
        <dsp:cNvPr id="0" name=""/>
        <dsp:cNvSpPr/>
      </dsp:nvSpPr>
      <dsp:spPr>
        <a:xfrm>
          <a:off x="0" y="1500897"/>
          <a:ext cx="4141573"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E9D59-1358-403C-B1BB-98FCF008BF36}">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CD166-4A27-43F5-A475-B99148D7B772}">
      <dsp:nvSpPr>
        <dsp:cNvPr id="0" name=""/>
        <dsp:cNvSpPr/>
      </dsp:nvSpPr>
      <dsp:spPr>
        <a:xfrm>
          <a:off x="692764" y="1500897"/>
          <a:ext cx="3448808"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tr-TR" sz="1500" kern="1200"/>
            <a:t>A.1.2. Liderlik </a:t>
          </a:r>
          <a:endParaRPr lang="en-US" sz="1500" kern="1200"/>
        </a:p>
      </dsp:txBody>
      <dsp:txXfrm>
        <a:off x="692764" y="1500897"/>
        <a:ext cx="3448808" cy="599796"/>
      </dsp:txXfrm>
    </dsp:sp>
    <dsp:sp modelId="{1DAAEDB4-4E5A-4E74-A73B-9A11B0361726}">
      <dsp:nvSpPr>
        <dsp:cNvPr id="0" name=""/>
        <dsp:cNvSpPr/>
      </dsp:nvSpPr>
      <dsp:spPr>
        <a:xfrm>
          <a:off x="0" y="2250643"/>
          <a:ext cx="4141573"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A6104-0E62-4F93-8D8B-39A5D67241C5}">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A61432-9A90-4A37-8079-036E15DA92A1}">
      <dsp:nvSpPr>
        <dsp:cNvPr id="0" name=""/>
        <dsp:cNvSpPr/>
      </dsp:nvSpPr>
      <dsp:spPr>
        <a:xfrm>
          <a:off x="692764" y="2250643"/>
          <a:ext cx="3448808"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tr-TR" sz="1500" kern="1200"/>
            <a:t>A.1.3. Kurumsal Dönüşüm  Kapasitesi </a:t>
          </a:r>
          <a:endParaRPr lang="en-US" sz="1500" kern="1200"/>
        </a:p>
      </dsp:txBody>
      <dsp:txXfrm>
        <a:off x="692764" y="2250643"/>
        <a:ext cx="3448808" cy="599796"/>
      </dsp:txXfrm>
    </dsp:sp>
    <dsp:sp modelId="{B44DDDF5-7BE4-4ECD-8D12-2776650CE528}">
      <dsp:nvSpPr>
        <dsp:cNvPr id="0" name=""/>
        <dsp:cNvSpPr/>
      </dsp:nvSpPr>
      <dsp:spPr>
        <a:xfrm>
          <a:off x="0" y="3000388"/>
          <a:ext cx="4141573"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FC351-38DF-4754-A968-942DE6A72A92}">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7CC3B-9992-4016-9304-E8EC5E4BEF98}">
      <dsp:nvSpPr>
        <dsp:cNvPr id="0" name=""/>
        <dsp:cNvSpPr/>
      </dsp:nvSpPr>
      <dsp:spPr>
        <a:xfrm>
          <a:off x="692764" y="3000388"/>
          <a:ext cx="3448808"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tr-TR" sz="1500" kern="1200"/>
            <a:t>A.1.4. İç Kalite Güvencesi Mekanizmaları </a:t>
          </a:r>
          <a:endParaRPr lang="en-US" sz="1500" kern="1200"/>
        </a:p>
      </dsp:txBody>
      <dsp:txXfrm>
        <a:off x="692764" y="3000388"/>
        <a:ext cx="3448808" cy="599796"/>
      </dsp:txXfrm>
    </dsp:sp>
    <dsp:sp modelId="{03D8D3E4-CD2A-4611-A50E-DBAFB9FF2AD7}">
      <dsp:nvSpPr>
        <dsp:cNvPr id="0" name=""/>
        <dsp:cNvSpPr/>
      </dsp:nvSpPr>
      <dsp:spPr>
        <a:xfrm>
          <a:off x="0" y="3750133"/>
          <a:ext cx="4141573"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25B75-A7DD-4FC9-AE33-C5D8EFB48EE0}">
      <dsp:nvSpPr>
        <dsp:cNvPr id="0" name=""/>
        <dsp:cNvSpPr/>
      </dsp:nvSpPr>
      <dsp:spPr>
        <a:xfrm>
          <a:off x="181438" y="3885087"/>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B4890-5B0A-4E12-8944-1DA9CAB3E909}">
      <dsp:nvSpPr>
        <dsp:cNvPr id="0" name=""/>
        <dsp:cNvSpPr/>
      </dsp:nvSpPr>
      <dsp:spPr>
        <a:xfrm>
          <a:off x="692764" y="3750133"/>
          <a:ext cx="3448808"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tr-TR" sz="1500" kern="1200"/>
            <a:t>A.1.5. Kamuoyunu Bilgilendirme ve Hesap Verebilirlik</a:t>
          </a:r>
          <a:endParaRPr lang="en-US" sz="1500" kern="1200"/>
        </a:p>
      </dsp:txBody>
      <dsp:txXfrm>
        <a:off x="692764" y="3750133"/>
        <a:ext cx="3448808" cy="59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F92EB-A60F-4914-A724-49BB3FAEB83D}">
      <dsp:nvSpPr>
        <dsp:cNvPr id="0" name=""/>
        <dsp:cNvSpPr/>
      </dsp:nvSpPr>
      <dsp:spPr>
        <a:xfrm>
          <a:off x="0" y="531"/>
          <a:ext cx="3956222"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FF63D-1C6F-4D9D-B3F6-8D49B54D648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80190-C0C7-4104-84AA-B2F965EFB07F}">
      <dsp:nvSpPr>
        <dsp:cNvPr id="0" name=""/>
        <dsp:cNvSpPr/>
      </dsp:nvSpPr>
      <dsp:spPr>
        <a:xfrm>
          <a:off x="1435590" y="531"/>
          <a:ext cx="2520631"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tr-TR" sz="2100" kern="1200"/>
            <a:t>A.2.1. Misyon, Vizyon ve Politikalar </a:t>
          </a:r>
          <a:endParaRPr lang="en-US" sz="2100" kern="1200"/>
        </a:p>
      </dsp:txBody>
      <dsp:txXfrm>
        <a:off x="1435590" y="531"/>
        <a:ext cx="2520631" cy="1242935"/>
      </dsp:txXfrm>
    </dsp:sp>
    <dsp:sp modelId="{7B127287-2CE7-4958-96EA-3F5E968A7DD4}">
      <dsp:nvSpPr>
        <dsp:cNvPr id="0" name=""/>
        <dsp:cNvSpPr/>
      </dsp:nvSpPr>
      <dsp:spPr>
        <a:xfrm>
          <a:off x="0" y="1554201"/>
          <a:ext cx="3956222"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B8678-F259-44D0-B7C0-1C8F2004CF7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4CA8C-8631-47C8-9E1F-E8FF696C5FC6}">
      <dsp:nvSpPr>
        <dsp:cNvPr id="0" name=""/>
        <dsp:cNvSpPr/>
      </dsp:nvSpPr>
      <dsp:spPr>
        <a:xfrm>
          <a:off x="1435590" y="1554201"/>
          <a:ext cx="2520631"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tr-TR" sz="2100" kern="1200" dirty="0"/>
            <a:t>A.2.2. Stratejik Amaç ve Hedefler </a:t>
          </a:r>
          <a:endParaRPr lang="en-US" sz="2100" kern="1200" dirty="0"/>
        </a:p>
      </dsp:txBody>
      <dsp:txXfrm>
        <a:off x="1435590" y="1554201"/>
        <a:ext cx="2520631" cy="1242935"/>
      </dsp:txXfrm>
    </dsp:sp>
    <dsp:sp modelId="{506169DA-F084-44AC-B296-E852064C5C31}">
      <dsp:nvSpPr>
        <dsp:cNvPr id="0" name=""/>
        <dsp:cNvSpPr/>
      </dsp:nvSpPr>
      <dsp:spPr>
        <a:xfrm>
          <a:off x="0" y="3107870"/>
          <a:ext cx="3956222"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D2FD2-924F-4CCE-8ABA-E80BBA6BEF7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EB23C-EF28-4C99-A4C7-A41219378F27}">
      <dsp:nvSpPr>
        <dsp:cNvPr id="0" name=""/>
        <dsp:cNvSpPr/>
      </dsp:nvSpPr>
      <dsp:spPr>
        <a:xfrm>
          <a:off x="1435590" y="3107870"/>
          <a:ext cx="2520631"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tr-TR" sz="2100" kern="1200"/>
            <a:t>A.2.3. Performans Yönetimi</a:t>
          </a:r>
          <a:endParaRPr lang="en-US" sz="2100" kern="1200"/>
        </a:p>
      </dsp:txBody>
      <dsp:txXfrm>
        <a:off x="1435590" y="3107870"/>
        <a:ext cx="2520631"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092E-E926-4F24-B797-1AD2E0BED886}">
      <dsp:nvSpPr>
        <dsp:cNvPr id="0" name=""/>
        <dsp:cNvSpPr/>
      </dsp:nvSpPr>
      <dsp:spPr>
        <a:xfrm>
          <a:off x="0" y="1805"/>
          <a:ext cx="3931508"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2AE9C-2592-492D-BE86-5522FDA497C8}">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BEC63-A923-4785-A852-39A2F52C1B6C}">
      <dsp:nvSpPr>
        <dsp:cNvPr id="0" name=""/>
        <dsp:cNvSpPr/>
      </dsp:nvSpPr>
      <dsp:spPr>
        <a:xfrm>
          <a:off x="1057183" y="1805"/>
          <a:ext cx="2874324"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A.3.1. Bilgi Yönetim Sistemi </a:t>
          </a:r>
          <a:endParaRPr lang="en-US" sz="2200" kern="1200"/>
        </a:p>
      </dsp:txBody>
      <dsp:txXfrm>
        <a:off x="1057183" y="1805"/>
        <a:ext cx="2874324" cy="915310"/>
      </dsp:txXfrm>
    </dsp:sp>
    <dsp:sp modelId="{B2A0DCFE-F143-49C0-9E94-2F17B345195B}">
      <dsp:nvSpPr>
        <dsp:cNvPr id="0" name=""/>
        <dsp:cNvSpPr/>
      </dsp:nvSpPr>
      <dsp:spPr>
        <a:xfrm>
          <a:off x="0" y="1145944"/>
          <a:ext cx="3931508"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6ED55-0D61-4A21-B16B-604C561D3BE0}">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27B23-3ECE-4E2D-B940-F40D4F4E1A40}">
      <dsp:nvSpPr>
        <dsp:cNvPr id="0" name=""/>
        <dsp:cNvSpPr/>
      </dsp:nvSpPr>
      <dsp:spPr>
        <a:xfrm>
          <a:off x="1057183" y="1145944"/>
          <a:ext cx="2874324"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A.3.2. İnsan Kaynakları Yönetimi </a:t>
          </a:r>
          <a:endParaRPr lang="en-US" sz="2200" kern="1200"/>
        </a:p>
      </dsp:txBody>
      <dsp:txXfrm>
        <a:off x="1057183" y="1145944"/>
        <a:ext cx="2874324" cy="915310"/>
      </dsp:txXfrm>
    </dsp:sp>
    <dsp:sp modelId="{E465A0A7-4458-48FB-BADF-85CFD62F2EA0}">
      <dsp:nvSpPr>
        <dsp:cNvPr id="0" name=""/>
        <dsp:cNvSpPr/>
      </dsp:nvSpPr>
      <dsp:spPr>
        <a:xfrm>
          <a:off x="0" y="2290082"/>
          <a:ext cx="3931508"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6C989-0F39-43ED-ACED-CEEDABF2FFD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11D70-2EC4-4AAC-A6A8-87773B79AFF8}">
      <dsp:nvSpPr>
        <dsp:cNvPr id="0" name=""/>
        <dsp:cNvSpPr/>
      </dsp:nvSpPr>
      <dsp:spPr>
        <a:xfrm>
          <a:off x="1057183" y="2290082"/>
          <a:ext cx="2874324"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A.3.3. Finansal Yönetim </a:t>
          </a:r>
          <a:endParaRPr lang="en-US" sz="2200" kern="1200"/>
        </a:p>
      </dsp:txBody>
      <dsp:txXfrm>
        <a:off x="1057183" y="2290082"/>
        <a:ext cx="2874324" cy="915310"/>
      </dsp:txXfrm>
    </dsp:sp>
    <dsp:sp modelId="{F1E426CD-ABE0-4124-BB20-70EA6AF8234B}">
      <dsp:nvSpPr>
        <dsp:cNvPr id="0" name=""/>
        <dsp:cNvSpPr/>
      </dsp:nvSpPr>
      <dsp:spPr>
        <a:xfrm>
          <a:off x="0" y="3434221"/>
          <a:ext cx="3931508"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FCC42D-F549-493F-B911-00F8237375CB}">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3C7B4-60E3-43C2-B889-9717FCE76BEB}">
      <dsp:nvSpPr>
        <dsp:cNvPr id="0" name=""/>
        <dsp:cNvSpPr/>
      </dsp:nvSpPr>
      <dsp:spPr>
        <a:xfrm>
          <a:off x="1057183" y="3434221"/>
          <a:ext cx="2874324"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A.3.4. Süreç Yönetimi</a:t>
          </a:r>
          <a:endParaRPr lang="en-US" sz="2200" kern="1200"/>
        </a:p>
      </dsp:txBody>
      <dsp:txXfrm>
        <a:off x="1057183" y="3434221"/>
        <a:ext cx="2874324" cy="915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584A-7D5F-E348-9E4E-4300B300037E}">
      <dsp:nvSpPr>
        <dsp:cNvPr id="0" name=""/>
        <dsp:cNvSpPr/>
      </dsp:nvSpPr>
      <dsp:spPr>
        <a:xfrm>
          <a:off x="0" y="2124"/>
          <a:ext cx="384501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0705F-5BE9-B44D-AAE2-76E113A02F1F}">
      <dsp:nvSpPr>
        <dsp:cNvPr id="0" name=""/>
        <dsp:cNvSpPr/>
      </dsp:nvSpPr>
      <dsp:spPr>
        <a:xfrm>
          <a:off x="0" y="2124"/>
          <a:ext cx="384501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kern="1200" dirty="0"/>
            <a:t>A.4.1. İç ve Dış Paydaş Katılımı </a:t>
          </a:r>
          <a:endParaRPr lang="en-US" sz="3800" kern="1200" dirty="0"/>
        </a:p>
      </dsp:txBody>
      <dsp:txXfrm>
        <a:off x="0" y="2124"/>
        <a:ext cx="3845011" cy="1449029"/>
      </dsp:txXfrm>
    </dsp:sp>
    <dsp:sp modelId="{4CB68C4F-8707-524C-AFE0-2B242924F7A2}">
      <dsp:nvSpPr>
        <dsp:cNvPr id="0" name=""/>
        <dsp:cNvSpPr/>
      </dsp:nvSpPr>
      <dsp:spPr>
        <a:xfrm>
          <a:off x="0" y="1451154"/>
          <a:ext cx="384501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F6725-0507-0F4B-A636-1E49B6652B5B}">
      <dsp:nvSpPr>
        <dsp:cNvPr id="0" name=""/>
        <dsp:cNvSpPr/>
      </dsp:nvSpPr>
      <dsp:spPr>
        <a:xfrm>
          <a:off x="0" y="1451154"/>
          <a:ext cx="384501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kern="1200" dirty="0"/>
            <a:t>A.4.2. Öğrenci Geri Bildirimleri </a:t>
          </a:r>
          <a:endParaRPr lang="en-US" sz="3800" kern="1200" dirty="0"/>
        </a:p>
      </dsp:txBody>
      <dsp:txXfrm>
        <a:off x="0" y="1451154"/>
        <a:ext cx="3845011" cy="1449029"/>
      </dsp:txXfrm>
    </dsp:sp>
    <dsp:sp modelId="{6EAF3336-49DC-1246-A870-3C646D9D03A6}">
      <dsp:nvSpPr>
        <dsp:cNvPr id="0" name=""/>
        <dsp:cNvSpPr/>
      </dsp:nvSpPr>
      <dsp:spPr>
        <a:xfrm>
          <a:off x="0" y="2900183"/>
          <a:ext cx="384501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7494D-CB17-C048-88E9-AEFCFB2580B6}">
      <dsp:nvSpPr>
        <dsp:cNvPr id="0" name=""/>
        <dsp:cNvSpPr/>
      </dsp:nvSpPr>
      <dsp:spPr>
        <a:xfrm>
          <a:off x="0" y="2900183"/>
          <a:ext cx="384501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kern="1200"/>
            <a:t>A.4.3. Mezun İlişkileri Yönetimi</a:t>
          </a:r>
          <a:endParaRPr lang="en-US" sz="3800" kern="1200"/>
        </a:p>
      </dsp:txBody>
      <dsp:txXfrm>
        <a:off x="0" y="2900183"/>
        <a:ext cx="3845011"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41418-1443-5942-93EC-EDD133F3B91C}">
      <dsp:nvSpPr>
        <dsp:cNvPr id="0" name=""/>
        <dsp:cNvSpPr/>
      </dsp:nvSpPr>
      <dsp:spPr>
        <a:xfrm>
          <a:off x="0" y="0"/>
          <a:ext cx="673825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545BF-8CAB-1047-A098-B111EA2B45C1}">
      <dsp:nvSpPr>
        <dsp:cNvPr id="0" name=""/>
        <dsp:cNvSpPr/>
      </dsp:nvSpPr>
      <dsp:spPr>
        <a:xfrm>
          <a:off x="0" y="0"/>
          <a:ext cx="6738257" cy="117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tr-TR" sz="2000" kern="1200" dirty="0">
              <a:solidFill>
                <a:schemeClr val="accent2"/>
              </a:solidFill>
            </a:rPr>
            <a:t>Birim, uluslararasılaşma stratejisi ve hedefleri doğrultusunda süreçlerini yönetmeli, organizasyonel yapılanmasını oluşturmalı ve sonuçlarını periyodik olarak izleyerek değerlendirmelidir.</a:t>
          </a:r>
          <a:r>
            <a:rPr lang="tr-TR" sz="2000" u="sng" kern="1200" dirty="0">
              <a:solidFill>
                <a:schemeClr val="accent5">
                  <a:lumMod val="75000"/>
                </a:schemeClr>
              </a:solidFill>
            </a:rPr>
            <a:t> </a:t>
          </a:r>
        </a:p>
        <a:p>
          <a:pPr marL="0" lvl="0" indent="0" algn="just" defTabSz="889000">
            <a:lnSpc>
              <a:spcPct val="90000"/>
            </a:lnSpc>
            <a:spcBef>
              <a:spcPct val="0"/>
            </a:spcBef>
            <a:spcAft>
              <a:spcPct val="35000"/>
            </a:spcAft>
            <a:buNone/>
          </a:pPr>
          <a:r>
            <a:rPr lang="tr-TR" sz="2000" u="sng" kern="1200" dirty="0">
              <a:solidFill>
                <a:schemeClr val="accent5">
                  <a:lumMod val="75000"/>
                </a:schemeClr>
              </a:solidFill>
            </a:rPr>
            <a:t>PUKÖ Döngüsünde Kullanılabilecek Kanıtlar</a:t>
          </a:r>
        </a:p>
        <a:p>
          <a:pPr marL="0" lvl="0" indent="0" algn="just" defTabSz="889000">
            <a:lnSpc>
              <a:spcPct val="90000"/>
            </a:lnSpc>
            <a:spcBef>
              <a:spcPct val="0"/>
            </a:spcBef>
            <a:spcAft>
              <a:spcPct val="35000"/>
            </a:spcAft>
            <a:buNone/>
          </a:pPr>
          <a:r>
            <a:rPr lang="tr-TR" sz="2000" kern="1200" dirty="0"/>
            <a:t>Birim Erasmus Koordinatörlüğü</a:t>
          </a:r>
          <a:endParaRPr lang="tr-TR" sz="2000" kern="1200" dirty="0">
            <a:solidFill>
              <a:schemeClr val="accent2"/>
            </a:solidFill>
          </a:endParaRPr>
        </a:p>
        <a:p>
          <a:pPr marL="0" lvl="0" indent="0" algn="just" defTabSz="889000">
            <a:lnSpc>
              <a:spcPct val="90000"/>
            </a:lnSpc>
            <a:spcBef>
              <a:spcPct val="0"/>
            </a:spcBef>
            <a:spcAft>
              <a:spcPct val="35000"/>
            </a:spcAft>
            <a:buNone/>
          </a:pPr>
          <a:endParaRPr lang="tr-TR" sz="2000" kern="1200" dirty="0">
            <a:solidFill>
              <a:schemeClr val="accent2"/>
            </a:solidFill>
          </a:endParaRPr>
        </a:p>
        <a:p>
          <a:pPr marL="0" lvl="0" indent="0" algn="just" defTabSz="889000">
            <a:lnSpc>
              <a:spcPct val="90000"/>
            </a:lnSpc>
            <a:spcBef>
              <a:spcPct val="0"/>
            </a:spcBef>
            <a:spcAft>
              <a:spcPct val="35000"/>
            </a:spcAft>
            <a:buNone/>
          </a:pPr>
          <a:endParaRPr lang="en-US" sz="2000" kern="1200" dirty="0">
            <a:solidFill>
              <a:schemeClr val="accent2"/>
            </a:solidFill>
          </a:endParaRPr>
        </a:p>
      </dsp:txBody>
      <dsp:txXfrm>
        <a:off x="0" y="0"/>
        <a:ext cx="6738257" cy="1173538"/>
      </dsp:txXfrm>
    </dsp:sp>
    <dsp:sp modelId="{D6EC9BEB-4F8F-9F4B-BD8B-CA9C4972EEDF}">
      <dsp:nvSpPr>
        <dsp:cNvPr id="0" name=""/>
        <dsp:cNvSpPr/>
      </dsp:nvSpPr>
      <dsp:spPr>
        <a:xfrm>
          <a:off x="0" y="1173538"/>
          <a:ext cx="673825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2C0F1-8E1A-0C41-8ABA-84B0548A2F33}">
      <dsp:nvSpPr>
        <dsp:cNvPr id="0" name=""/>
        <dsp:cNvSpPr/>
      </dsp:nvSpPr>
      <dsp:spPr>
        <a:xfrm>
          <a:off x="0" y="1173538"/>
          <a:ext cx="6738257" cy="117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1173538"/>
        <a:ext cx="6738257" cy="1173538"/>
      </dsp:txXfrm>
    </dsp:sp>
    <dsp:sp modelId="{76EED1F5-5FA7-ED4A-8828-D09EE941F7D8}">
      <dsp:nvSpPr>
        <dsp:cNvPr id="0" name=""/>
        <dsp:cNvSpPr/>
      </dsp:nvSpPr>
      <dsp:spPr>
        <a:xfrm>
          <a:off x="0" y="2347076"/>
          <a:ext cx="673825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11D58-8DE3-3C44-9FFC-CFC82AEF897B}">
      <dsp:nvSpPr>
        <dsp:cNvPr id="0" name=""/>
        <dsp:cNvSpPr/>
      </dsp:nvSpPr>
      <dsp:spPr>
        <a:xfrm>
          <a:off x="0" y="2347076"/>
          <a:ext cx="6738257" cy="117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t>Erasmus vb. bütçelerin kullanım oranı, AB proje bütçelerinin yönetimi ve ikili protokoller</a:t>
          </a:r>
          <a:endParaRPr lang="en-US" sz="2400" kern="1200" dirty="0"/>
        </a:p>
      </dsp:txBody>
      <dsp:txXfrm>
        <a:off x="0" y="2347076"/>
        <a:ext cx="6738257" cy="1173538"/>
      </dsp:txXfrm>
    </dsp:sp>
    <dsp:sp modelId="{8B099806-3805-3548-A9F4-95264DCD1E42}">
      <dsp:nvSpPr>
        <dsp:cNvPr id="0" name=""/>
        <dsp:cNvSpPr/>
      </dsp:nvSpPr>
      <dsp:spPr>
        <a:xfrm>
          <a:off x="0" y="3520614"/>
          <a:ext cx="673825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8F795-5C1F-5643-A6D8-9FBAD4292A3E}">
      <dsp:nvSpPr>
        <dsp:cNvPr id="0" name=""/>
        <dsp:cNvSpPr/>
      </dsp:nvSpPr>
      <dsp:spPr>
        <a:xfrm>
          <a:off x="0" y="3520614"/>
          <a:ext cx="6738257" cy="117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Uluslararasılaşma politikası, uluslararası toplantılar, programlar, protokoller, mekanizmalar</a:t>
          </a:r>
          <a:endParaRPr lang="en-US" sz="2400" kern="1200"/>
        </a:p>
      </dsp:txBody>
      <dsp:txXfrm>
        <a:off x="0" y="3520614"/>
        <a:ext cx="6738257" cy="11735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4E2C2-A4C5-4A2B-A59E-EA3F7D6E91B6}" type="datetimeFigureOut">
              <a:rPr lang="tr-TR" smtClean="0"/>
              <a:t>8.09.2025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C60ED-E263-432A-8125-4E3552CB1228}" type="slidenum">
              <a:rPr lang="tr-TR" smtClean="0"/>
              <a:t>‹#›</a:t>
            </a:fld>
            <a:endParaRPr lang="tr-TR"/>
          </a:p>
        </p:txBody>
      </p:sp>
    </p:spTree>
    <p:extLst>
      <p:ext uri="{BB962C8B-B14F-4D97-AF65-F5344CB8AC3E}">
        <p14:creationId xmlns:p14="http://schemas.microsoft.com/office/powerpoint/2010/main" val="137569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3D92744-A62E-4ABE-BDB6-9218063E456E}" type="slidenum">
              <a:rPr lang="tr-TR" smtClean="0"/>
              <a:t>34</a:t>
            </a:fld>
            <a:endParaRPr lang="tr-TR"/>
          </a:p>
        </p:txBody>
      </p:sp>
    </p:spTree>
    <p:extLst>
      <p:ext uri="{BB962C8B-B14F-4D97-AF65-F5344CB8AC3E}">
        <p14:creationId xmlns:p14="http://schemas.microsoft.com/office/powerpoint/2010/main" val="407361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3DC60ED-E263-432A-8125-4E3552CB1228}" type="slidenum">
              <a:rPr lang="tr-TR" smtClean="0"/>
              <a:t>43</a:t>
            </a:fld>
            <a:endParaRPr lang="tr-TR"/>
          </a:p>
        </p:txBody>
      </p:sp>
    </p:spTree>
    <p:extLst>
      <p:ext uri="{BB962C8B-B14F-4D97-AF65-F5344CB8AC3E}">
        <p14:creationId xmlns:p14="http://schemas.microsoft.com/office/powerpoint/2010/main" val="321434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5FEE59-8CE9-3C90-633B-8633A9CCEE8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04F91AE-F4D0-4A15-B294-CAEF75189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9ED4852-10F8-B80D-584C-E9DCDCFC5EFC}"/>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5" name="Alt Bilgi Yer Tutucusu 4">
            <a:extLst>
              <a:ext uri="{FF2B5EF4-FFF2-40B4-BE49-F238E27FC236}">
                <a16:creationId xmlns:a16="http://schemas.microsoft.com/office/drawing/2014/main" id="{28E76D62-E755-048E-C641-8D6B465205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082A9B3-DB5B-D249-335A-501DA1863A53}"/>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90719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2353F-6099-1279-3478-6C20A797C73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1F05083-4BE0-3699-4E12-12D9E08AAC8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BEE880-5DEC-64C3-5F68-E60149263978}"/>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5" name="Alt Bilgi Yer Tutucusu 4">
            <a:extLst>
              <a:ext uri="{FF2B5EF4-FFF2-40B4-BE49-F238E27FC236}">
                <a16:creationId xmlns:a16="http://schemas.microsoft.com/office/drawing/2014/main" id="{ACBCBB4B-9635-9F02-081D-D26BAF6188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41B3147-7A54-2231-A1DA-F421ACF1FE11}"/>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269607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74D133D-B5F6-5659-67C3-8C44B02A80D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61AB665-8ABA-2351-AA74-5DD5C640C13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6EDB2D-4515-DA04-4519-376D54C2B8B0}"/>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5" name="Alt Bilgi Yer Tutucusu 4">
            <a:extLst>
              <a:ext uri="{FF2B5EF4-FFF2-40B4-BE49-F238E27FC236}">
                <a16:creationId xmlns:a16="http://schemas.microsoft.com/office/drawing/2014/main" id="{5F11B06D-7C18-F6D3-21CC-382E32F0E1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30847C-70F8-4A04-4E16-7D903A66F0E7}"/>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309592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70195A-E967-A316-F8BB-F3E9287DD7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2321195-1792-806E-9DFE-E5F1384C1DC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89C7531-72F6-D8E6-A347-B2B783820CC7}"/>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5" name="Alt Bilgi Yer Tutucusu 4">
            <a:extLst>
              <a:ext uri="{FF2B5EF4-FFF2-40B4-BE49-F238E27FC236}">
                <a16:creationId xmlns:a16="http://schemas.microsoft.com/office/drawing/2014/main" id="{6C2F1642-3D53-C479-E569-DF75E33D3F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704D714-5A33-99F0-8EF1-ACACA7AC89FF}"/>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213548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E64A63-0145-53D5-7569-5BA53FFB2BF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D62B044-D57A-2FA5-2876-39212BCE94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3A30002-8BDF-5D0D-F93F-B6CF25248168}"/>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5" name="Alt Bilgi Yer Tutucusu 4">
            <a:extLst>
              <a:ext uri="{FF2B5EF4-FFF2-40B4-BE49-F238E27FC236}">
                <a16:creationId xmlns:a16="http://schemas.microsoft.com/office/drawing/2014/main" id="{08EE8331-44B4-A453-B7D8-271DCE3982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DA1206-DFF0-A6F1-AC31-967BFD9E1AB8}"/>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92789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61AD02-D27D-4120-1E10-2839A4282DB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D8C3DFD-B87F-63D7-601B-31C7439F833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7E02E84-8E40-6ED7-2F33-70C73F0937D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7D5D7BE-1C25-A590-EE35-2884B1958075}"/>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6" name="Alt Bilgi Yer Tutucusu 5">
            <a:extLst>
              <a:ext uri="{FF2B5EF4-FFF2-40B4-BE49-F238E27FC236}">
                <a16:creationId xmlns:a16="http://schemas.microsoft.com/office/drawing/2014/main" id="{5BF93892-1BFB-E0B1-7A56-0FE10CCFFC2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05F0D60-3068-0B6B-9AF1-954E450846E3}"/>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147151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CC267-A9DE-079A-2D40-599D37713F9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C9AA90B-DDA2-F470-981D-935905AF3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26F390C-5AF4-C393-9F65-EA0284AD516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FBB165E-9B1B-EB91-B7EB-93302F245D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2EB4F17-997F-B9DF-8488-04A441349D8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CA15F5B-3019-A3AC-FD5C-567BE2A0575B}"/>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8" name="Alt Bilgi Yer Tutucusu 7">
            <a:extLst>
              <a:ext uri="{FF2B5EF4-FFF2-40B4-BE49-F238E27FC236}">
                <a16:creationId xmlns:a16="http://schemas.microsoft.com/office/drawing/2014/main" id="{02F83DB1-32FA-D583-79B5-A28DFF02215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5035787-0084-463A-1FCE-5735DA639691}"/>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214813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C8883-76BA-19E3-DA13-E238DE81A94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7A93A94-2505-BDF7-F79F-68C8DC272A36}"/>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4" name="Alt Bilgi Yer Tutucusu 3">
            <a:extLst>
              <a:ext uri="{FF2B5EF4-FFF2-40B4-BE49-F238E27FC236}">
                <a16:creationId xmlns:a16="http://schemas.microsoft.com/office/drawing/2014/main" id="{9ED2AA05-B9CB-1963-D8E8-881D0A3CB47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BC9C137-C887-500B-D158-5A62A31B82F3}"/>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315626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9F036D2-3668-CDFF-EA96-39F9781777DD}"/>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3" name="Alt Bilgi Yer Tutucusu 2">
            <a:extLst>
              <a:ext uri="{FF2B5EF4-FFF2-40B4-BE49-F238E27FC236}">
                <a16:creationId xmlns:a16="http://schemas.microsoft.com/office/drawing/2014/main" id="{EBC9415A-D20A-2A2A-42C6-419F38780F1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F75ABD7-4B7F-6BEA-BAD1-048496E08405}"/>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105288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39B5C3-90B9-88C2-2E3E-3DE1E631EC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A523F53-A8B6-3CC7-2C15-40A671196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FE38EC5-91A1-A28B-2244-CA1BB81FD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60848D8-4E0A-3774-3BDF-D19980CBF028}"/>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6" name="Alt Bilgi Yer Tutucusu 5">
            <a:extLst>
              <a:ext uri="{FF2B5EF4-FFF2-40B4-BE49-F238E27FC236}">
                <a16:creationId xmlns:a16="http://schemas.microsoft.com/office/drawing/2014/main" id="{73B987BC-8676-A4C7-33FB-706093B044E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C42B824-3C47-124E-3BD9-49653DF7FB89}"/>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5039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020D34-5814-012F-FD79-B4515F9552B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A61659E-5805-DF63-CA55-F9BEF30B44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E1C2F4A-4F85-0B88-FE25-7D7FB65CC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CA7D8F9-2D46-1B07-8B88-E150BEBC2CBD}"/>
              </a:ext>
            </a:extLst>
          </p:cNvPr>
          <p:cNvSpPr>
            <a:spLocks noGrp="1"/>
          </p:cNvSpPr>
          <p:nvPr>
            <p:ph type="dt" sz="half" idx="10"/>
          </p:nvPr>
        </p:nvSpPr>
        <p:spPr/>
        <p:txBody>
          <a:bodyPr/>
          <a:lstStyle/>
          <a:p>
            <a:fld id="{619FB169-5233-374B-81BF-8DF18567F80F}" type="datetimeFigureOut">
              <a:rPr lang="tr-TR" smtClean="0"/>
              <a:t>8.09.2025</a:t>
            </a:fld>
            <a:endParaRPr lang="tr-TR"/>
          </a:p>
        </p:txBody>
      </p:sp>
      <p:sp>
        <p:nvSpPr>
          <p:cNvPr id="6" name="Alt Bilgi Yer Tutucusu 5">
            <a:extLst>
              <a:ext uri="{FF2B5EF4-FFF2-40B4-BE49-F238E27FC236}">
                <a16:creationId xmlns:a16="http://schemas.microsoft.com/office/drawing/2014/main" id="{82D83A3E-A67F-4735-CEB6-3EBE96673D3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354B50-16C2-FDF7-3DB9-FF9F149A78F8}"/>
              </a:ext>
            </a:extLst>
          </p:cNvPr>
          <p:cNvSpPr>
            <a:spLocks noGrp="1"/>
          </p:cNvSpPr>
          <p:nvPr>
            <p:ph type="sldNum" sz="quarter" idx="12"/>
          </p:nvPr>
        </p:nvSpPr>
        <p:spPr/>
        <p:txBody>
          <a:bodyPr/>
          <a:lstStyle/>
          <a:p>
            <a:fld id="{C024844D-9759-354A-BB0F-5C7ABAA1B54D}" type="slidenum">
              <a:rPr lang="tr-TR" smtClean="0"/>
              <a:t>‹#›</a:t>
            </a:fld>
            <a:endParaRPr lang="tr-TR"/>
          </a:p>
        </p:txBody>
      </p:sp>
    </p:spTree>
    <p:extLst>
      <p:ext uri="{BB962C8B-B14F-4D97-AF65-F5344CB8AC3E}">
        <p14:creationId xmlns:p14="http://schemas.microsoft.com/office/powerpoint/2010/main" val="98811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6175E96-7BAA-B47A-7E11-42E47F4AC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8248E2-FCB1-5133-22DC-EE99DD653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6122A2-596B-FAEA-0C83-ECAB5CD71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9FB169-5233-374B-81BF-8DF18567F80F}" type="datetimeFigureOut">
              <a:rPr lang="tr-TR" smtClean="0"/>
              <a:t>8.09.2025</a:t>
            </a:fld>
            <a:endParaRPr lang="tr-TR"/>
          </a:p>
        </p:txBody>
      </p:sp>
      <p:sp>
        <p:nvSpPr>
          <p:cNvPr id="5" name="Alt Bilgi Yer Tutucusu 4">
            <a:extLst>
              <a:ext uri="{FF2B5EF4-FFF2-40B4-BE49-F238E27FC236}">
                <a16:creationId xmlns:a16="http://schemas.microsoft.com/office/drawing/2014/main" id="{FA0C4042-5463-857A-3E0D-EF1F049E4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E9E23DAC-C4B1-F6E5-8A3A-027DA1F8A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24844D-9759-354A-BB0F-5C7ABAA1B54D}" type="slidenum">
              <a:rPr lang="tr-TR" smtClean="0"/>
              <a:t>‹#›</a:t>
            </a:fld>
            <a:endParaRPr lang="tr-TR"/>
          </a:p>
        </p:txBody>
      </p:sp>
    </p:spTree>
    <p:extLst>
      <p:ext uri="{BB962C8B-B14F-4D97-AF65-F5344CB8AC3E}">
        <p14:creationId xmlns:p14="http://schemas.microsoft.com/office/powerpoint/2010/main" val="2875796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3FAE526-70BE-A2F8-BD6D-B66020C84DAB}"/>
              </a:ext>
            </a:extLst>
          </p:cNvPr>
          <p:cNvSpPr>
            <a:spLocks noGrp="1"/>
          </p:cNvSpPr>
          <p:nvPr>
            <p:ph type="title"/>
          </p:nvPr>
        </p:nvSpPr>
        <p:spPr>
          <a:xfrm>
            <a:off x="589560" y="422848"/>
            <a:ext cx="4560584" cy="1561400"/>
          </a:xfrm>
        </p:spPr>
        <p:txBody>
          <a:bodyPr vert="horz" lIns="91440" tIns="45720" rIns="91440" bIns="45720" rtlCol="0" anchor="ctr">
            <a:normAutofit/>
          </a:bodyPr>
          <a:lstStyle/>
          <a:p>
            <a:pPr indent="-228600"/>
            <a:r>
              <a:rPr lang="en-US" sz="2800" b="1" dirty="0"/>
              <a:t>BİDR VE PUKÖ EYLEM PLANI EĞİTİMİ</a:t>
            </a:r>
            <a:br>
              <a:rPr lang="en-US" sz="2200" dirty="0"/>
            </a:br>
            <a:br>
              <a:rPr lang="en-US" sz="2200" dirty="0"/>
            </a:br>
            <a:endParaRPr lang="en-US" sz="2200" dirty="0"/>
          </a:p>
        </p:txBody>
      </p:sp>
      <p:grpSp>
        <p:nvGrpSpPr>
          <p:cNvPr id="2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Yer Tutucusu 4">
            <a:extLst>
              <a:ext uri="{FF2B5EF4-FFF2-40B4-BE49-F238E27FC236}">
                <a16:creationId xmlns:a16="http://schemas.microsoft.com/office/drawing/2014/main" id="{8DC45C93-AB6A-2AA7-29A1-2B5BFD6D6736}"/>
              </a:ext>
            </a:extLst>
          </p:cNvPr>
          <p:cNvSpPr>
            <a:spLocks noGrp="1"/>
          </p:cNvSpPr>
          <p:nvPr>
            <p:ph type="body" sz="half" idx="2"/>
          </p:nvPr>
        </p:nvSpPr>
        <p:spPr>
          <a:xfrm>
            <a:off x="496824" y="2330505"/>
            <a:ext cx="4863845" cy="3979585"/>
          </a:xfrm>
        </p:spPr>
        <p:txBody>
          <a:bodyPr vert="horz" lIns="91440" tIns="45720" rIns="91440" bIns="45720" rtlCol="0" anchor="ctr">
            <a:normAutofit/>
          </a:bodyPr>
          <a:lstStyle/>
          <a:p>
            <a:pPr indent="-228600">
              <a:buFont typeface="Arial" panose="020B0604020202020204" pitchFamily="34" charset="0"/>
              <a:buChar char="•"/>
            </a:pPr>
            <a:r>
              <a:rPr lang="en-US" sz="2000" b="1" dirty="0"/>
              <a:t>Kalite </a:t>
            </a:r>
            <a:r>
              <a:rPr lang="en-US" sz="2000" b="1" dirty="0" err="1"/>
              <a:t>Koordinatörü</a:t>
            </a:r>
            <a:br>
              <a:rPr lang="en-US" sz="2000" b="1" dirty="0"/>
            </a:br>
            <a:r>
              <a:rPr lang="en-US" sz="2000" dirty="0"/>
              <a:t>Dr. </a:t>
            </a:r>
            <a:r>
              <a:rPr lang="en-US" sz="2000" dirty="0" err="1"/>
              <a:t>Öğr</a:t>
            </a:r>
            <a:r>
              <a:rPr lang="en-US" sz="2000" dirty="0"/>
              <a:t>. </a:t>
            </a:r>
            <a:r>
              <a:rPr lang="en-US" sz="2000" dirty="0" err="1"/>
              <a:t>Üyesi</a:t>
            </a:r>
            <a:r>
              <a:rPr lang="en-US" sz="2000" dirty="0"/>
              <a:t> Figen KARAFERYE</a:t>
            </a:r>
          </a:p>
          <a:p>
            <a:br>
              <a:rPr lang="en-US" sz="2000" dirty="0"/>
            </a:br>
            <a:r>
              <a:rPr lang="en-US" sz="2000" b="1" dirty="0"/>
              <a:t>Kalite </a:t>
            </a:r>
            <a:r>
              <a:rPr lang="en-US" sz="2000" b="1" dirty="0" err="1"/>
              <a:t>Koordinatör</a:t>
            </a:r>
            <a:r>
              <a:rPr lang="en-US" sz="2000" b="1" dirty="0"/>
              <a:t> </a:t>
            </a:r>
            <a:r>
              <a:rPr lang="en-US" sz="2000" b="1" dirty="0" err="1"/>
              <a:t>Yardımcıları</a:t>
            </a:r>
            <a:br>
              <a:rPr lang="en-US" sz="2000" b="1" dirty="0"/>
            </a:br>
            <a:r>
              <a:rPr lang="en-US" sz="2000" dirty="0"/>
              <a:t>Dr. </a:t>
            </a:r>
            <a:r>
              <a:rPr lang="en-US" sz="2000" dirty="0" err="1"/>
              <a:t>Öğr</a:t>
            </a:r>
            <a:r>
              <a:rPr lang="en-US" sz="2000" dirty="0"/>
              <a:t>. </a:t>
            </a:r>
            <a:r>
              <a:rPr lang="en-US" sz="2000" dirty="0" err="1"/>
              <a:t>Üyesi</a:t>
            </a:r>
            <a:r>
              <a:rPr lang="en-US" sz="2000" dirty="0"/>
              <a:t> Burcu AKDENİZ</a:t>
            </a:r>
            <a:br>
              <a:rPr lang="en-US" sz="2000" dirty="0"/>
            </a:br>
            <a:r>
              <a:rPr lang="en-US" sz="2000" dirty="0"/>
              <a:t>Dr. </a:t>
            </a:r>
            <a:r>
              <a:rPr lang="en-US" sz="2000" dirty="0" err="1"/>
              <a:t>Öğr</a:t>
            </a:r>
            <a:r>
              <a:rPr lang="en-US" sz="2000" dirty="0"/>
              <a:t>. </a:t>
            </a:r>
            <a:r>
              <a:rPr lang="en-US" sz="2000" dirty="0" err="1"/>
              <a:t>Üyesi</a:t>
            </a:r>
            <a:r>
              <a:rPr lang="en-US" sz="2000" dirty="0"/>
              <a:t> Enise GÜNDOĞDU</a:t>
            </a:r>
            <a:br>
              <a:rPr lang="en-US" sz="2000" dirty="0"/>
            </a:br>
            <a:r>
              <a:rPr lang="en-US" sz="2000" dirty="0"/>
              <a:t>Dr. </a:t>
            </a:r>
            <a:r>
              <a:rPr lang="en-US" sz="2000" dirty="0" err="1"/>
              <a:t>Öğr</a:t>
            </a:r>
            <a:r>
              <a:rPr lang="en-US" sz="2000" dirty="0"/>
              <a:t>. </a:t>
            </a:r>
            <a:r>
              <a:rPr lang="en-US" sz="2000" dirty="0" err="1"/>
              <a:t>Üyesi</a:t>
            </a:r>
            <a:r>
              <a:rPr lang="en-US" sz="2000" dirty="0"/>
              <a:t> Mesut YAZICI</a:t>
            </a:r>
            <a:br>
              <a:rPr lang="en-US" sz="2000" dirty="0"/>
            </a:br>
            <a:r>
              <a:rPr lang="en-US" sz="2000" dirty="0" err="1"/>
              <a:t>Öğr</a:t>
            </a:r>
            <a:r>
              <a:rPr lang="en-US" sz="2000" dirty="0"/>
              <a:t>. </a:t>
            </a:r>
            <a:r>
              <a:rPr lang="en-US" sz="2000" dirty="0" err="1"/>
              <a:t>Gör</a:t>
            </a:r>
            <a:r>
              <a:rPr lang="en-US" sz="2000" dirty="0"/>
              <a:t>. Dr. Halime Özge BAHAR GÜNER</a:t>
            </a:r>
            <a:br>
              <a:rPr lang="en-US" sz="2000" dirty="0"/>
            </a:br>
            <a:r>
              <a:rPr lang="en-US" sz="2000" dirty="0" err="1"/>
              <a:t>Öğr</a:t>
            </a:r>
            <a:r>
              <a:rPr lang="en-US" sz="2000" dirty="0"/>
              <a:t>. </a:t>
            </a:r>
            <a:r>
              <a:rPr lang="en-US" sz="2000" dirty="0" err="1"/>
              <a:t>Gör</a:t>
            </a:r>
            <a:r>
              <a:rPr lang="en-US" sz="2000" dirty="0"/>
              <a:t>. Dr. Hilal KILMANOĞLU</a:t>
            </a:r>
            <a:br>
              <a:rPr lang="en-US" sz="2000" dirty="0"/>
            </a:br>
            <a:r>
              <a:rPr lang="en-US" sz="2000" dirty="0" err="1"/>
              <a:t>Öğr</a:t>
            </a:r>
            <a:r>
              <a:rPr lang="en-US" sz="2000" dirty="0"/>
              <a:t>. </a:t>
            </a:r>
            <a:r>
              <a:rPr lang="en-US" sz="2000" dirty="0" err="1"/>
              <a:t>Gör</a:t>
            </a:r>
            <a:r>
              <a:rPr lang="en-US" sz="2000" dirty="0"/>
              <a:t>. Latife SÜRSAVUR DEMİREL</a:t>
            </a:r>
            <a:br>
              <a:rPr lang="en-US" sz="2000" dirty="0"/>
            </a:br>
            <a:r>
              <a:rPr lang="en-US" sz="2000" dirty="0" err="1"/>
              <a:t>Öğr</a:t>
            </a:r>
            <a:r>
              <a:rPr lang="en-US" sz="2000" dirty="0"/>
              <a:t>. </a:t>
            </a:r>
            <a:r>
              <a:rPr lang="en-US" sz="2000" dirty="0" err="1"/>
              <a:t>Gör</a:t>
            </a:r>
            <a:r>
              <a:rPr lang="en-US" sz="2000" dirty="0"/>
              <a:t>. Dr. </a:t>
            </a:r>
            <a:r>
              <a:rPr lang="en-US" sz="2000" dirty="0" err="1"/>
              <a:t>Yeşim</a:t>
            </a:r>
            <a:r>
              <a:rPr lang="en-US" sz="2000" dirty="0"/>
              <a:t> ARABOĞA</a:t>
            </a:r>
          </a:p>
        </p:txBody>
      </p:sp>
      <p:sp>
        <p:nvSpPr>
          <p:cNvPr id="32"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Yer Tutucusu 6" descr="metin, ekran görüntüsü, yazı tipi, tasarım içeren bir resim&#10;&#10;Yapay zeka tarafından oluşturulmuş içerik yanlış olabilir.">
            <a:extLst>
              <a:ext uri="{FF2B5EF4-FFF2-40B4-BE49-F238E27FC236}">
                <a16:creationId xmlns:a16="http://schemas.microsoft.com/office/drawing/2014/main" id="{6E7869F2-3A30-1520-7097-2CB14847AF17}"/>
              </a:ext>
            </a:extLst>
          </p:cNvPr>
          <p:cNvPicPr>
            <a:picLocks noGrp="1" noChangeAspect="1"/>
          </p:cNvPicPr>
          <p:nvPr>
            <p:ph type="pic" idx="1"/>
          </p:nvPr>
        </p:nvPicPr>
        <p:blipFill>
          <a:blip r:embed="rId2"/>
          <a:srcRect t="5188" r="3" b="16051"/>
          <a:stretch>
            <a:fillRect/>
          </a:stretch>
        </p:blipFill>
        <p:spPr>
          <a:xfrm>
            <a:off x="5685809" y="509570"/>
            <a:ext cx="6009367" cy="5800520"/>
          </a:xfrm>
          <a:prstGeom prst="rect">
            <a:avLst/>
          </a:prstGeom>
        </p:spPr>
      </p:pic>
    </p:spTree>
    <p:extLst>
      <p:ext uri="{BB962C8B-B14F-4D97-AF65-F5344CB8AC3E}">
        <p14:creationId xmlns:p14="http://schemas.microsoft.com/office/powerpoint/2010/main" val="387291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327CC1B-5A93-E940-8035-7049253201C3}"/>
              </a:ext>
            </a:extLst>
          </p:cNvPr>
          <p:cNvSpPr>
            <a:spLocks noGrp="1"/>
          </p:cNvSpPr>
          <p:nvPr>
            <p:ph type="title"/>
          </p:nvPr>
        </p:nvSpPr>
        <p:spPr>
          <a:xfrm>
            <a:off x="645064" y="525982"/>
            <a:ext cx="4741496" cy="1200361"/>
          </a:xfrm>
        </p:spPr>
        <p:txBody>
          <a:bodyPr anchor="b">
            <a:normAutofit/>
          </a:bodyPr>
          <a:lstStyle/>
          <a:p>
            <a:r>
              <a:rPr lang="tr-TR" sz="3600" dirty="0"/>
              <a:t>PUKÖ’NÜN FAYDALARI</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7ECCDEB-4B86-8FFA-22C6-B519D3D3DC8A}"/>
              </a:ext>
            </a:extLst>
          </p:cNvPr>
          <p:cNvSpPr>
            <a:spLocks noGrp="1"/>
          </p:cNvSpPr>
          <p:nvPr>
            <p:ph idx="1"/>
          </p:nvPr>
        </p:nvSpPr>
        <p:spPr>
          <a:xfrm>
            <a:off x="645066" y="2031101"/>
            <a:ext cx="4928420" cy="3511943"/>
          </a:xfrm>
        </p:spPr>
        <p:txBody>
          <a:bodyPr anchor="ctr">
            <a:normAutofit/>
          </a:bodyPr>
          <a:lstStyle/>
          <a:p>
            <a:r>
              <a:rPr lang="tr-TR" sz="2400" dirty="0"/>
              <a:t>1) Sürekli İyileştirme</a:t>
            </a:r>
          </a:p>
          <a:p>
            <a:r>
              <a:rPr lang="tr-TR" sz="2400" dirty="0"/>
              <a:t>2) Etkin Planlama</a:t>
            </a:r>
          </a:p>
          <a:p>
            <a:r>
              <a:rPr lang="tr-TR" sz="2400" dirty="0"/>
              <a:t>3) Kontrol ve İzleme</a:t>
            </a:r>
          </a:p>
          <a:p>
            <a:r>
              <a:rPr lang="tr-TR" sz="2400" dirty="0"/>
              <a:t>4) Performans Değerleme</a:t>
            </a:r>
          </a:p>
          <a:p>
            <a:r>
              <a:rPr lang="tr-TR" sz="2400" dirty="0"/>
              <a:t>5) Hata Azaltma ve Problem Çözme</a:t>
            </a:r>
          </a:p>
          <a:p>
            <a:r>
              <a:rPr lang="tr-TR" sz="2400" dirty="0"/>
              <a:t>6) Esneklik ve Adaptasyon </a:t>
            </a:r>
          </a:p>
          <a:p>
            <a:r>
              <a:rPr lang="tr-TR" sz="2400" dirty="0"/>
              <a:t>7) Bilgiye Dayalı Karar Verme</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diyagram, çizgi, yazı tipi, metin içeren bir resim&#10;&#10;Yapay zeka tarafından oluşturulmuş içerik yanlış olabilir.">
            <a:extLst>
              <a:ext uri="{FF2B5EF4-FFF2-40B4-BE49-F238E27FC236}">
                <a16:creationId xmlns:a16="http://schemas.microsoft.com/office/drawing/2014/main" id="{35C64487-34FA-5E5E-4C43-831E3A23650B}"/>
              </a:ext>
            </a:extLst>
          </p:cNvPr>
          <p:cNvPicPr>
            <a:picLocks noChangeAspect="1"/>
          </p:cNvPicPr>
          <p:nvPr/>
        </p:nvPicPr>
        <p:blipFill>
          <a:blip r:embed="rId2"/>
          <a:stretch>
            <a:fillRect/>
          </a:stretch>
        </p:blipFill>
        <p:spPr>
          <a:xfrm>
            <a:off x="5987738" y="1842246"/>
            <a:ext cx="5628018" cy="3917844"/>
          </a:xfrm>
          <a:prstGeom prst="rect">
            <a:avLst/>
          </a:prstGeom>
        </p:spPr>
      </p:pic>
    </p:spTree>
    <p:extLst>
      <p:ext uri="{BB962C8B-B14F-4D97-AF65-F5344CB8AC3E}">
        <p14:creationId xmlns:p14="http://schemas.microsoft.com/office/powerpoint/2010/main" val="388264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A7791C-8EA3-51BD-D226-362BB915A0F1}"/>
              </a:ext>
            </a:extLst>
          </p:cNvPr>
          <p:cNvSpPr>
            <a:spLocks noGrp="1"/>
          </p:cNvSpPr>
          <p:nvPr>
            <p:ph type="title"/>
          </p:nvPr>
        </p:nvSpPr>
        <p:spPr/>
        <p:txBody>
          <a:bodyPr>
            <a:normAutofit/>
          </a:bodyPr>
          <a:lstStyle/>
          <a:p>
            <a:r>
              <a:rPr lang="tr-TR" dirty="0"/>
              <a:t>BİDR ÖLÇÜT VE ALT ÖLÇÜTLERİ</a:t>
            </a:r>
            <a:br>
              <a:rPr lang="tr-TR" dirty="0"/>
            </a:br>
            <a:r>
              <a:rPr lang="tr-TR" b="1" dirty="0">
                <a:solidFill>
                  <a:schemeClr val="accent5">
                    <a:lumMod val="75000"/>
                  </a:schemeClr>
                </a:solidFill>
              </a:rPr>
              <a:t>A. LİDERLİK, YÖNETİŞİM VE KALİTE </a:t>
            </a:r>
          </a:p>
        </p:txBody>
      </p:sp>
      <p:graphicFrame>
        <p:nvGraphicFramePr>
          <p:cNvPr id="8" name="İçerik Yer Tutucusu 2">
            <a:extLst>
              <a:ext uri="{FF2B5EF4-FFF2-40B4-BE49-F238E27FC236}">
                <a16:creationId xmlns:a16="http://schemas.microsoft.com/office/drawing/2014/main" id="{7B1E070A-EF68-8A0D-F67D-0C388C061C82}"/>
              </a:ext>
            </a:extLst>
          </p:cNvPr>
          <p:cNvGraphicFramePr>
            <a:graphicFrameLocks noGrp="1"/>
          </p:cNvGraphicFramePr>
          <p:nvPr>
            <p:ph sz="half" idx="1"/>
            <p:extLst>
              <p:ext uri="{D42A27DB-BD31-4B8C-83A1-F6EECF244321}">
                <p14:modId xmlns:p14="http://schemas.microsoft.com/office/powerpoint/2010/main" val="613019624"/>
              </p:ext>
            </p:extLst>
          </p:nvPr>
        </p:nvGraphicFramePr>
        <p:xfrm>
          <a:off x="838200" y="1825625"/>
          <a:ext cx="4141573"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çerik Yer Tutucusu 3">
            <a:extLst>
              <a:ext uri="{FF2B5EF4-FFF2-40B4-BE49-F238E27FC236}">
                <a16:creationId xmlns:a16="http://schemas.microsoft.com/office/drawing/2014/main" id="{26C811A0-979F-8558-E448-1620EB941359}"/>
              </a:ext>
            </a:extLst>
          </p:cNvPr>
          <p:cNvSpPr>
            <a:spLocks noGrp="1"/>
          </p:cNvSpPr>
          <p:nvPr>
            <p:ph sz="half" idx="2"/>
          </p:nvPr>
        </p:nvSpPr>
        <p:spPr>
          <a:xfrm>
            <a:off x="4979773" y="1825625"/>
            <a:ext cx="6374027" cy="4667250"/>
          </a:xfrm>
        </p:spPr>
        <p:txBody>
          <a:bodyPr>
            <a:normAutofit fontScale="70000" lnSpcReduction="20000"/>
          </a:bodyPr>
          <a:lstStyle/>
          <a:p>
            <a:pPr algn="just"/>
            <a:r>
              <a:rPr lang="tr-TR" sz="2400" dirty="0">
                <a:solidFill>
                  <a:schemeClr val="accent2"/>
                </a:solidFill>
              </a:rPr>
              <a:t>Organizasyon seması ve bağlı olma/rapor verme ilişkileri; görev tanımları, iş akış süreçleri bu kısımda ortaya konmalıdır. Bu bilgilerin birim kalite kitapçıklarında ve web sayfalarında yayınlanması, güncel ve anlaşılır olması ve işleyişin paydaşlarca bilinirliğinin sağlanması esastır. </a:t>
            </a:r>
          </a:p>
          <a:p>
            <a:pPr algn="just"/>
            <a:r>
              <a:rPr lang="tr-TR" sz="2400" u="sng" dirty="0">
                <a:solidFill>
                  <a:schemeClr val="accent5">
                    <a:lumMod val="75000"/>
                  </a:schemeClr>
                </a:solidFill>
              </a:rPr>
              <a:t>PUKÖ Döngüsünde Kullanılabilecek Kanıtlar</a:t>
            </a:r>
          </a:p>
          <a:p>
            <a:r>
              <a:rPr lang="tr-TR" sz="2400" dirty="0"/>
              <a:t>Yönetmelikler, Yönergeler</a:t>
            </a:r>
          </a:p>
          <a:p>
            <a:r>
              <a:rPr lang="tr-TR" sz="2400" dirty="0"/>
              <a:t>Komisyonlar, Toplantılar, Alt Çalışma Grupları</a:t>
            </a:r>
          </a:p>
          <a:p>
            <a:r>
              <a:rPr lang="tr-TR" sz="2400" dirty="0"/>
              <a:t>Görev tanımları, İş Akış Şemaları, Standart Formlar</a:t>
            </a:r>
          </a:p>
          <a:p>
            <a:r>
              <a:rPr lang="tr-TR" sz="2400" dirty="0"/>
              <a:t>İç ve Dış Paydaş Analizleri</a:t>
            </a:r>
          </a:p>
          <a:p>
            <a:r>
              <a:rPr lang="tr-TR" sz="2400" dirty="0"/>
              <a:t>SWOT ve PESTLE Analizleri</a:t>
            </a:r>
          </a:p>
          <a:p>
            <a:r>
              <a:rPr lang="tr-TR" sz="2400" dirty="0"/>
              <a:t>Ödüller, Sertifikalar, Belgeler</a:t>
            </a:r>
          </a:p>
          <a:p>
            <a:r>
              <a:rPr lang="tr-TR" sz="2400" dirty="0"/>
              <a:t>Kalite politikaları, El Kitabı (Kalite, Öğrenci, Personel)</a:t>
            </a:r>
          </a:p>
          <a:p>
            <a:r>
              <a:rPr lang="tr-TR" sz="2400" dirty="0"/>
              <a:t>Prosedürler, Prosesler</a:t>
            </a:r>
          </a:p>
          <a:p>
            <a:r>
              <a:rPr lang="tr-TR" sz="2400" dirty="0"/>
              <a:t>Takvimler (Staj, İme)</a:t>
            </a:r>
          </a:p>
          <a:p>
            <a:r>
              <a:rPr lang="tr-TR" sz="2400" dirty="0"/>
              <a:t>İyileştirme ve İzleme Raporları, BİDR ve BADR </a:t>
            </a:r>
          </a:p>
          <a:p>
            <a:endParaRPr lang="tr-TR" sz="2400" dirty="0"/>
          </a:p>
          <a:p>
            <a:pPr marL="0" indent="0">
              <a:buNone/>
            </a:pPr>
            <a:endParaRPr lang="tr-TR" dirty="0"/>
          </a:p>
          <a:p>
            <a:endParaRPr lang="tr-TR" dirty="0"/>
          </a:p>
          <a:p>
            <a:endParaRPr lang="tr-TR" dirty="0"/>
          </a:p>
          <a:p>
            <a:endParaRPr lang="tr-TR" dirty="0"/>
          </a:p>
        </p:txBody>
      </p:sp>
    </p:spTree>
    <p:extLst>
      <p:ext uri="{BB962C8B-B14F-4D97-AF65-F5344CB8AC3E}">
        <p14:creationId xmlns:p14="http://schemas.microsoft.com/office/powerpoint/2010/main" val="43365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F12718-07CB-833E-1E60-19CD025E4BD6}"/>
              </a:ext>
            </a:extLst>
          </p:cNvPr>
          <p:cNvSpPr>
            <a:spLocks noGrp="1"/>
          </p:cNvSpPr>
          <p:nvPr>
            <p:ph type="title"/>
          </p:nvPr>
        </p:nvSpPr>
        <p:spPr/>
        <p:txBody>
          <a:bodyPr/>
          <a:lstStyle/>
          <a:p>
            <a:r>
              <a:rPr lang="tr-TR" b="1" dirty="0">
                <a:solidFill>
                  <a:schemeClr val="accent5">
                    <a:lumMod val="75000"/>
                  </a:schemeClr>
                </a:solidFill>
              </a:rPr>
              <a:t>A.2. MİSYON VE STRATEJİK AMAÇLAR</a:t>
            </a:r>
          </a:p>
        </p:txBody>
      </p:sp>
      <p:graphicFrame>
        <p:nvGraphicFramePr>
          <p:cNvPr id="8" name="İçerik Yer Tutucusu 2">
            <a:extLst>
              <a:ext uri="{FF2B5EF4-FFF2-40B4-BE49-F238E27FC236}">
                <a16:creationId xmlns:a16="http://schemas.microsoft.com/office/drawing/2014/main" id="{5CCAE77D-F339-DC11-0EA3-207965AB3EA0}"/>
              </a:ext>
            </a:extLst>
          </p:cNvPr>
          <p:cNvGraphicFramePr>
            <a:graphicFrameLocks noGrp="1"/>
          </p:cNvGraphicFramePr>
          <p:nvPr>
            <p:ph sz="half" idx="1"/>
          </p:nvPr>
        </p:nvGraphicFramePr>
        <p:xfrm>
          <a:off x="838200" y="1825625"/>
          <a:ext cx="395622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çerik Yer Tutucusu 3">
            <a:extLst>
              <a:ext uri="{FF2B5EF4-FFF2-40B4-BE49-F238E27FC236}">
                <a16:creationId xmlns:a16="http://schemas.microsoft.com/office/drawing/2014/main" id="{54DAF7E9-A16D-D1E8-F2F0-DEDFAA9FEC77}"/>
              </a:ext>
            </a:extLst>
          </p:cNvPr>
          <p:cNvSpPr>
            <a:spLocks noGrp="1"/>
          </p:cNvSpPr>
          <p:nvPr>
            <p:ph sz="half" idx="2"/>
          </p:nvPr>
        </p:nvSpPr>
        <p:spPr>
          <a:xfrm>
            <a:off x="4584357" y="1690688"/>
            <a:ext cx="6769443" cy="4802187"/>
          </a:xfrm>
        </p:spPr>
        <p:txBody>
          <a:bodyPr>
            <a:normAutofit fontScale="70000" lnSpcReduction="20000"/>
          </a:bodyPr>
          <a:lstStyle/>
          <a:p>
            <a:pPr algn="just"/>
            <a:r>
              <a:rPr lang="tr-TR" dirty="0">
                <a:solidFill>
                  <a:schemeClr val="accent2"/>
                </a:solidFill>
              </a:rPr>
              <a:t>Birim vizyon, misyon ve amacını gerçekleştirmek üzere politikaları doğrultusunda oluşturduğu stratejik amaçlarını ve hedeflerini planlayarak uygulamalı, performans yönetimi kapsamında sonuçlarını izleyerek değerlendirmeli ve kamuoyuyla paylaşmalıdır.</a:t>
            </a:r>
          </a:p>
          <a:p>
            <a:pPr algn="just"/>
            <a:r>
              <a:rPr lang="tr-TR" u="sng" dirty="0">
                <a:solidFill>
                  <a:schemeClr val="accent5">
                    <a:lumMod val="75000"/>
                  </a:schemeClr>
                </a:solidFill>
              </a:rPr>
              <a:t>PUKÖ Döngüsünde Kullanılabilecek Kanıtlar</a:t>
            </a:r>
            <a:endParaRPr lang="tr-TR" dirty="0">
              <a:solidFill>
                <a:schemeClr val="accent2"/>
              </a:solidFill>
            </a:endParaRPr>
          </a:p>
          <a:p>
            <a:pPr algn="just"/>
            <a:r>
              <a:rPr lang="tr-TR" dirty="0"/>
              <a:t>Misyon, vizyon ve politikalar </a:t>
            </a:r>
          </a:p>
          <a:p>
            <a:pPr algn="just"/>
            <a:r>
              <a:rPr lang="tr-TR" dirty="0"/>
              <a:t>Akademik personele ödüllendirme uygulamaları, projelere katılımlarının kolaylaştırılması, idari personele motivasyon etkinlikleri, toplum ve okul bütünlüğünün sağlanmasına yönelik çalışmalar</a:t>
            </a:r>
          </a:p>
          <a:p>
            <a:pPr algn="just"/>
            <a:r>
              <a:rPr lang="tr-TR" dirty="0"/>
              <a:t>Sürdürülebilirlik ve atık politikaları </a:t>
            </a:r>
          </a:p>
          <a:p>
            <a:pPr algn="just"/>
            <a:r>
              <a:rPr lang="tr-TR" dirty="0"/>
              <a:t>Harcama ve bütçeye yönelik politikalar</a:t>
            </a:r>
          </a:p>
          <a:p>
            <a:pPr algn="just"/>
            <a:r>
              <a:rPr lang="tr-TR" dirty="0"/>
              <a:t>Stratejik plan, durum analizi ve diğer analizler</a:t>
            </a:r>
          </a:p>
          <a:p>
            <a:pPr algn="just"/>
            <a:r>
              <a:rPr lang="tr-TR" dirty="0"/>
              <a:t>Faaliyet raporları, performans programları, atamalar ve yükseltmeler</a:t>
            </a:r>
          </a:p>
          <a:p>
            <a:pPr algn="just"/>
            <a:endParaRPr lang="tr-TR" dirty="0"/>
          </a:p>
          <a:p>
            <a:endParaRPr lang="tr-TR" dirty="0"/>
          </a:p>
        </p:txBody>
      </p:sp>
    </p:spTree>
    <p:extLst>
      <p:ext uri="{BB962C8B-B14F-4D97-AF65-F5344CB8AC3E}">
        <p14:creationId xmlns:p14="http://schemas.microsoft.com/office/powerpoint/2010/main" val="350362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4DEFDC-3770-9053-AA8B-3F4AF070C989}"/>
              </a:ext>
            </a:extLst>
          </p:cNvPr>
          <p:cNvSpPr>
            <a:spLocks noGrp="1"/>
          </p:cNvSpPr>
          <p:nvPr>
            <p:ph type="title"/>
          </p:nvPr>
        </p:nvSpPr>
        <p:spPr/>
        <p:txBody>
          <a:bodyPr/>
          <a:lstStyle/>
          <a:p>
            <a:r>
              <a:rPr lang="tr-TR" b="1" dirty="0">
                <a:solidFill>
                  <a:schemeClr val="accent5">
                    <a:lumMod val="75000"/>
                  </a:schemeClr>
                </a:solidFill>
              </a:rPr>
              <a:t>A.3. YÖNETİM SİSTEMLERİ</a:t>
            </a:r>
          </a:p>
        </p:txBody>
      </p:sp>
      <p:graphicFrame>
        <p:nvGraphicFramePr>
          <p:cNvPr id="6" name="İçerik Yer Tutucusu 2">
            <a:extLst>
              <a:ext uri="{FF2B5EF4-FFF2-40B4-BE49-F238E27FC236}">
                <a16:creationId xmlns:a16="http://schemas.microsoft.com/office/drawing/2014/main" id="{8D7F5652-B98F-C2FB-15DF-8316461ED6DB}"/>
              </a:ext>
            </a:extLst>
          </p:cNvPr>
          <p:cNvGraphicFramePr>
            <a:graphicFrameLocks noGrp="1"/>
          </p:cNvGraphicFramePr>
          <p:nvPr>
            <p:ph sz="half" idx="1"/>
          </p:nvPr>
        </p:nvGraphicFramePr>
        <p:xfrm>
          <a:off x="838200" y="1825625"/>
          <a:ext cx="393150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çerik Yer Tutucusu 3">
            <a:extLst>
              <a:ext uri="{FF2B5EF4-FFF2-40B4-BE49-F238E27FC236}">
                <a16:creationId xmlns:a16="http://schemas.microsoft.com/office/drawing/2014/main" id="{7B369FB7-67AB-316F-EACE-84F11D71FD58}"/>
              </a:ext>
            </a:extLst>
          </p:cNvPr>
          <p:cNvSpPr>
            <a:spLocks noGrp="1"/>
          </p:cNvSpPr>
          <p:nvPr>
            <p:ph sz="half" idx="2"/>
          </p:nvPr>
        </p:nvSpPr>
        <p:spPr>
          <a:xfrm>
            <a:off x="4769708" y="1825625"/>
            <a:ext cx="6584092" cy="4351338"/>
          </a:xfrm>
        </p:spPr>
        <p:txBody>
          <a:bodyPr>
            <a:noAutofit/>
          </a:bodyPr>
          <a:lstStyle/>
          <a:p>
            <a:pPr algn="just"/>
            <a:r>
              <a:rPr lang="tr-TR" sz="2000" dirty="0">
                <a:solidFill>
                  <a:schemeClr val="accent2"/>
                </a:solidFill>
              </a:rPr>
              <a:t>Birim, stratejik hedeflerine ulaşmayı nitelik ve nicelik olarak güvence altına almak amacıyla mali, beşerî ve bilgi kaynakları ile süreçlerini yönetmek üzere bir sisteme sahip olmalıdır.</a:t>
            </a:r>
          </a:p>
          <a:p>
            <a:pPr algn="just"/>
            <a:r>
              <a:rPr lang="tr-TR" sz="2000" u="sng" dirty="0">
                <a:solidFill>
                  <a:schemeClr val="accent5">
                    <a:lumMod val="75000"/>
                  </a:schemeClr>
                </a:solidFill>
              </a:rPr>
              <a:t>PUKÖ Döngüsünde Kullanılabilecek Kanıtlar</a:t>
            </a:r>
            <a:endParaRPr lang="tr-TR" sz="2000" dirty="0">
              <a:solidFill>
                <a:schemeClr val="accent2"/>
              </a:solidFill>
            </a:endParaRPr>
          </a:p>
          <a:p>
            <a:r>
              <a:rPr lang="tr-TR" sz="2000" dirty="0"/>
              <a:t>Bilgi yönetim sistemlerinin iyileştirilmesine yönelik planlar, uygulamalar</a:t>
            </a:r>
          </a:p>
          <a:p>
            <a:r>
              <a:rPr lang="tr-TR" sz="2000" dirty="0"/>
              <a:t>İnsan kaynakları politikaları ve uygulamaları</a:t>
            </a:r>
          </a:p>
          <a:p>
            <a:r>
              <a:rPr lang="tr-TR" sz="2000" dirty="0"/>
              <a:t>Memnuniyet anketleri, teşvik ve ödüllendirme, hizmet içi eğitim, işe alma</a:t>
            </a:r>
          </a:p>
          <a:p>
            <a:r>
              <a:rPr lang="tr-TR" sz="2000" dirty="0"/>
              <a:t>Finansal kaynakların dağılımı, çeşitliliği, </a:t>
            </a:r>
          </a:p>
          <a:p>
            <a:r>
              <a:rPr lang="tr-TR" sz="2000" dirty="0"/>
              <a:t>Süreç raporları, şemalar, görev dağılımları, yeni planlamalar</a:t>
            </a:r>
          </a:p>
        </p:txBody>
      </p:sp>
    </p:spTree>
    <p:extLst>
      <p:ext uri="{BB962C8B-B14F-4D97-AF65-F5344CB8AC3E}">
        <p14:creationId xmlns:p14="http://schemas.microsoft.com/office/powerpoint/2010/main" val="121856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BDFEE0-91E4-9212-08C8-791B1BE78777}"/>
              </a:ext>
            </a:extLst>
          </p:cNvPr>
          <p:cNvSpPr>
            <a:spLocks noGrp="1"/>
          </p:cNvSpPr>
          <p:nvPr>
            <p:ph type="title"/>
          </p:nvPr>
        </p:nvSpPr>
        <p:spPr/>
        <p:txBody>
          <a:bodyPr/>
          <a:lstStyle/>
          <a:p>
            <a:r>
              <a:rPr lang="tr-TR" b="1" dirty="0">
                <a:solidFill>
                  <a:schemeClr val="accent5">
                    <a:lumMod val="75000"/>
                  </a:schemeClr>
                </a:solidFill>
              </a:rPr>
              <a:t>A.4. PAYDAŞ KATILIMI</a:t>
            </a:r>
          </a:p>
        </p:txBody>
      </p:sp>
      <p:graphicFrame>
        <p:nvGraphicFramePr>
          <p:cNvPr id="6" name="İçerik Yer Tutucusu 2">
            <a:extLst>
              <a:ext uri="{FF2B5EF4-FFF2-40B4-BE49-F238E27FC236}">
                <a16:creationId xmlns:a16="http://schemas.microsoft.com/office/drawing/2014/main" id="{BC46B0CD-EA5A-57C1-9F16-14748B2B0688}"/>
              </a:ext>
            </a:extLst>
          </p:cNvPr>
          <p:cNvGraphicFramePr>
            <a:graphicFrameLocks noGrp="1"/>
          </p:cNvGraphicFramePr>
          <p:nvPr>
            <p:ph sz="half" idx="1"/>
            <p:extLst>
              <p:ext uri="{D42A27DB-BD31-4B8C-83A1-F6EECF244321}">
                <p14:modId xmlns:p14="http://schemas.microsoft.com/office/powerpoint/2010/main" val="3840351154"/>
              </p:ext>
            </p:extLst>
          </p:nvPr>
        </p:nvGraphicFramePr>
        <p:xfrm>
          <a:off x="838200" y="1825625"/>
          <a:ext cx="3845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çerik Yer Tutucusu 3">
            <a:extLst>
              <a:ext uri="{FF2B5EF4-FFF2-40B4-BE49-F238E27FC236}">
                <a16:creationId xmlns:a16="http://schemas.microsoft.com/office/drawing/2014/main" id="{7C93248A-9ECD-AC4B-FE5F-12D07173BCEC}"/>
              </a:ext>
            </a:extLst>
          </p:cNvPr>
          <p:cNvSpPr>
            <a:spLocks noGrp="1"/>
          </p:cNvSpPr>
          <p:nvPr>
            <p:ph sz="half" idx="2"/>
          </p:nvPr>
        </p:nvSpPr>
        <p:spPr>
          <a:xfrm>
            <a:off x="4683211" y="1825625"/>
            <a:ext cx="6670590" cy="4351338"/>
          </a:xfrm>
        </p:spPr>
        <p:txBody>
          <a:bodyPr>
            <a:normAutofit fontScale="92500"/>
          </a:bodyPr>
          <a:lstStyle/>
          <a:p>
            <a:pPr algn="just"/>
            <a:r>
              <a:rPr lang="tr-TR" sz="2400" dirty="0">
                <a:solidFill>
                  <a:schemeClr val="accent2"/>
                </a:solidFill>
              </a:rPr>
              <a:t>Birim, iç ve dış paydaşlarının stratejik kararlara ve süreçlere katılımını sağlamak üzere geri bildirimlerini almak, yanıtlamak ve kararlarında kullanmak için gerekli sistemleri oluşturmalı ve yönetmelidir. </a:t>
            </a:r>
          </a:p>
          <a:p>
            <a:pPr algn="just"/>
            <a:r>
              <a:rPr lang="tr-TR" sz="2400" u="sng" dirty="0">
                <a:solidFill>
                  <a:schemeClr val="accent5">
                    <a:lumMod val="75000"/>
                  </a:schemeClr>
                </a:solidFill>
              </a:rPr>
              <a:t>PUKÖ Döngüsünde Kullanılabilecek Kanıtlar</a:t>
            </a:r>
            <a:endParaRPr lang="tr-TR" sz="2400" dirty="0">
              <a:solidFill>
                <a:schemeClr val="accent2"/>
              </a:solidFill>
            </a:endParaRPr>
          </a:p>
          <a:p>
            <a:pPr algn="just"/>
            <a:r>
              <a:rPr lang="tr-TR" sz="2400" dirty="0"/>
              <a:t>İç ve dış paydaş listeleri, anketleri, çalıştaylar ve toplantılar</a:t>
            </a:r>
          </a:p>
          <a:p>
            <a:pPr algn="just"/>
            <a:r>
              <a:rPr lang="tr-TR" sz="2400" dirty="0"/>
              <a:t>Öğrenci geri bildirim mekanizmaları, kararlara katılımı</a:t>
            </a:r>
          </a:p>
          <a:p>
            <a:pPr algn="just"/>
            <a:r>
              <a:rPr lang="tr-TR" sz="2400" dirty="0"/>
              <a:t>Öğrenci memnuniyet ve beklenti anketleri</a:t>
            </a:r>
          </a:p>
          <a:p>
            <a:pPr algn="just"/>
            <a:r>
              <a:rPr lang="tr-TR" sz="2400" dirty="0"/>
              <a:t>Mezun izleme sistemleri, anketleri ve kariyer günleri</a:t>
            </a:r>
          </a:p>
          <a:p>
            <a:endParaRPr lang="tr-TR" dirty="0"/>
          </a:p>
        </p:txBody>
      </p:sp>
    </p:spTree>
    <p:extLst>
      <p:ext uri="{BB962C8B-B14F-4D97-AF65-F5344CB8AC3E}">
        <p14:creationId xmlns:p14="http://schemas.microsoft.com/office/powerpoint/2010/main" val="30354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E6BBE7-AA2F-2D54-8841-5C24330B92D2}"/>
              </a:ext>
            </a:extLst>
          </p:cNvPr>
          <p:cNvSpPr>
            <a:spLocks noGrp="1"/>
          </p:cNvSpPr>
          <p:nvPr>
            <p:ph type="title"/>
          </p:nvPr>
        </p:nvSpPr>
        <p:spPr/>
        <p:txBody>
          <a:bodyPr/>
          <a:lstStyle/>
          <a:p>
            <a:r>
              <a:rPr lang="tr-TR" b="1" dirty="0">
                <a:solidFill>
                  <a:schemeClr val="accent5">
                    <a:lumMod val="75000"/>
                  </a:schemeClr>
                </a:solidFill>
              </a:rPr>
              <a:t>A.5. ULUSLARARASILAŞMA</a:t>
            </a:r>
          </a:p>
        </p:txBody>
      </p:sp>
      <p:sp>
        <p:nvSpPr>
          <p:cNvPr id="3" name="İçerik Yer Tutucusu 2">
            <a:extLst>
              <a:ext uri="{FF2B5EF4-FFF2-40B4-BE49-F238E27FC236}">
                <a16:creationId xmlns:a16="http://schemas.microsoft.com/office/drawing/2014/main" id="{836978CD-70AA-8EF1-902D-47A3EC7E3C5F}"/>
              </a:ext>
            </a:extLst>
          </p:cNvPr>
          <p:cNvSpPr>
            <a:spLocks noGrp="1"/>
          </p:cNvSpPr>
          <p:nvPr>
            <p:ph sz="half" idx="1"/>
          </p:nvPr>
        </p:nvSpPr>
        <p:spPr>
          <a:xfrm>
            <a:off x="838200" y="1825625"/>
            <a:ext cx="3487057" cy="4351338"/>
          </a:xfrm>
        </p:spPr>
        <p:txBody>
          <a:bodyPr>
            <a:normAutofit/>
          </a:bodyPr>
          <a:lstStyle/>
          <a:p>
            <a:r>
              <a:rPr lang="tr-TR" dirty="0"/>
              <a:t>A.5.1. Uluslararasılaşma Süreçlerinin Yönetimi </a:t>
            </a:r>
          </a:p>
          <a:p>
            <a:r>
              <a:rPr lang="tr-TR" dirty="0"/>
              <a:t>A.5.2. Uluslararasılaşma Kaynakları </a:t>
            </a:r>
          </a:p>
          <a:p>
            <a:r>
              <a:rPr lang="tr-TR" dirty="0"/>
              <a:t>A.5.3. Uluslararasılaşma Performansı</a:t>
            </a:r>
          </a:p>
        </p:txBody>
      </p:sp>
      <p:graphicFrame>
        <p:nvGraphicFramePr>
          <p:cNvPr id="6" name="İçerik Yer Tutucusu 3">
            <a:extLst>
              <a:ext uri="{FF2B5EF4-FFF2-40B4-BE49-F238E27FC236}">
                <a16:creationId xmlns:a16="http://schemas.microsoft.com/office/drawing/2014/main" id="{2F8CFB3B-0CB9-99E4-5218-8281AA4BE3F9}"/>
              </a:ext>
            </a:extLst>
          </p:cNvPr>
          <p:cNvGraphicFramePr>
            <a:graphicFrameLocks noGrp="1"/>
          </p:cNvGraphicFramePr>
          <p:nvPr>
            <p:ph sz="half" idx="2"/>
            <p:extLst>
              <p:ext uri="{D42A27DB-BD31-4B8C-83A1-F6EECF244321}">
                <p14:modId xmlns:p14="http://schemas.microsoft.com/office/powerpoint/2010/main" val="1065461942"/>
              </p:ext>
            </p:extLst>
          </p:nvPr>
        </p:nvGraphicFramePr>
        <p:xfrm>
          <a:off x="4615543" y="1482812"/>
          <a:ext cx="6738257" cy="4694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78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0" name="Rectangle 1089">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id="{B631F249-6653-0659-72FC-51916F49257C}"/>
              </a:ext>
            </a:extLst>
          </p:cNvPr>
          <p:cNvSpPr>
            <a:spLocks noGrp="1"/>
          </p:cNvSpPr>
          <p:nvPr>
            <p:ph type="title"/>
          </p:nvPr>
        </p:nvSpPr>
        <p:spPr>
          <a:xfrm>
            <a:off x="645065" y="1463040"/>
            <a:ext cx="3796306" cy="2690949"/>
          </a:xfrm>
        </p:spPr>
        <p:txBody>
          <a:bodyPr vert="horz" lIns="91440" tIns="45720" rIns="91440" bIns="45720" rtlCol="0" anchor="t">
            <a:normAutofit/>
          </a:bodyPr>
          <a:lstStyle/>
          <a:p>
            <a:r>
              <a:rPr lang="en-US" sz="3700" b="1" kern="1200" dirty="0">
                <a:solidFill>
                  <a:schemeClr val="accent5">
                    <a:lumMod val="75000"/>
                  </a:schemeClr>
                </a:solidFill>
                <a:latin typeface="+mj-lt"/>
                <a:ea typeface="+mj-ea"/>
                <a:cs typeface="+mj-cs"/>
              </a:rPr>
              <a:t>Liderlik, </a:t>
            </a:r>
            <a:r>
              <a:rPr lang="en-US" sz="3700" b="1" kern="1200" dirty="0" err="1">
                <a:solidFill>
                  <a:schemeClr val="accent5">
                    <a:lumMod val="75000"/>
                  </a:schemeClr>
                </a:solidFill>
                <a:latin typeface="+mj-lt"/>
                <a:ea typeface="+mj-ea"/>
                <a:cs typeface="+mj-cs"/>
              </a:rPr>
              <a:t>Yönetişim</a:t>
            </a:r>
            <a:r>
              <a:rPr lang="en-US" sz="3700" b="1" kern="1200" dirty="0">
                <a:solidFill>
                  <a:schemeClr val="accent5">
                    <a:lumMod val="75000"/>
                  </a:schemeClr>
                </a:solidFill>
                <a:latin typeface="+mj-lt"/>
                <a:ea typeface="+mj-ea"/>
                <a:cs typeface="+mj-cs"/>
              </a:rPr>
              <a:t> </a:t>
            </a:r>
            <a:r>
              <a:rPr lang="en-US" sz="3700" b="1" kern="1200" dirty="0" err="1">
                <a:solidFill>
                  <a:schemeClr val="accent5">
                    <a:lumMod val="75000"/>
                  </a:schemeClr>
                </a:solidFill>
                <a:latin typeface="+mj-lt"/>
                <a:ea typeface="+mj-ea"/>
                <a:cs typeface="+mj-cs"/>
              </a:rPr>
              <a:t>ve</a:t>
            </a:r>
            <a:r>
              <a:rPr lang="en-US" sz="3700" b="1" kern="1200" dirty="0">
                <a:solidFill>
                  <a:schemeClr val="accent5">
                    <a:lumMod val="75000"/>
                  </a:schemeClr>
                </a:solidFill>
                <a:latin typeface="+mj-lt"/>
                <a:ea typeface="+mj-ea"/>
                <a:cs typeface="+mj-cs"/>
              </a:rPr>
              <a:t> Kalite PUKÖ </a:t>
            </a:r>
            <a:r>
              <a:rPr lang="en-US" sz="3700" b="1" kern="1200" dirty="0" err="1">
                <a:solidFill>
                  <a:schemeClr val="accent5">
                    <a:lumMod val="75000"/>
                  </a:schemeClr>
                </a:solidFill>
                <a:latin typeface="+mj-lt"/>
                <a:ea typeface="+mj-ea"/>
                <a:cs typeface="+mj-cs"/>
              </a:rPr>
              <a:t>Temelli</a:t>
            </a:r>
            <a:r>
              <a:rPr lang="en-US" sz="3700" b="1" kern="1200" dirty="0">
                <a:solidFill>
                  <a:schemeClr val="accent5">
                    <a:lumMod val="75000"/>
                  </a:schemeClr>
                </a:solidFill>
                <a:latin typeface="+mj-lt"/>
                <a:ea typeface="+mj-ea"/>
                <a:cs typeface="+mj-cs"/>
              </a:rPr>
              <a:t> Eylem </a:t>
            </a:r>
            <a:r>
              <a:rPr lang="en-US" sz="3700" b="1" kern="1200" dirty="0" err="1">
                <a:solidFill>
                  <a:schemeClr val="accent5">
                    <a:lumMod val="75000"/>
                  </a:schemeClr>
                </a:solidFill>
                <a:latin typeface="+mj-lt"/>
                <a:ea typeface="+mj-ea"/>
                <a:cs typeface="+mj-cs"/>
              </a:rPr>
              <a:t>Planı</a:t>
            </a:r>
            <a:endParaRPr lang="en-US" sz="3700" b="1" kern="1200" dirty="0">
              <a:solidFill>
                <a:schemeClr val="accent5">
                  <a:lumMod val="75000"/>
                </a:schemeClr>
              </a:solidFill>
              <a:latin typeface="+mj-lt"/>
              <a:ea typeface="+mj-ea"/>
              <a:cs typeface="+mj-cs"/>
            </a:endParaRPr>
          </a:p>
        </p:txBody>
      </p:sp>
      <p:grpSp>
        <p:nvGrpSpPr>
          <p:cNvPr id="1092" name="Group 1091">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093" name="Rectangle 109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4" name="Straight Connector 109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96" name="Rectangle 109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çerik Yer Tutucusu 14" descr="metin, ekran görüntüsü, yazı tipi, sayı, numara içeren bir resim&#10;&#10;Yapay zeka tarafından oluşturulmuş içerik yanlış olabilir.">
            <a:extLst>
              <a:ext uri="{FF2B5EF4-FFF2-40B4-BE49-F238E27FC236}">
                <a16:creationId xmlns:a16="http://schemas.microsoft.com/office/drawing/2014/main" id="{CE79FD65-74D8-9726-58D6-56F657DE1544}"/>
              </a:ext>
            </a:extLst>
          </p:cNvPr>
          <p:cNvPicPr>
            <a:picLocks noGrp="1" noChangeAspect="1"/>
          </p:cNvPicPr>
          <p:nvPr>
            <p:ph idx="1"/>
          </p:nvPr>
        </p:nvPicPr>
        <p:blipFill>
          <a:blip r:embed="rId2"/>
          <a:stretch>
            <a:fillRect/>
          </a:stretch>
        </p:blipFill>
        <p:spPr>
          <a:xfrm>
            <a:off x="5086436" y="740229"/>
            <a:ext cx="6681613" cy="5529942"/>
          </a:xfrm>
        </p:spPr>
      </p:pic>
    </p:spTree>
    <p:extLst>
      <p:ext uri="{BB962C8B-B14F-4D97-AF65-F5344CB8AC3E}">
        <p14:creationId xmlns:p14="http://schemas.microsoft.com/office/powerpoint/2010/main" val="212265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32526EE-1EFC-759B-BF0C-966FBA54CFC9}"/>
              </a:ext>
            </a:extLst>
          </p:cNvPr>
          <p:cNvSpPr>
            <a:spLocks noGrp="1"/>
          </p:cNvSpPr>
          <p:nvPr>
            <p:ph type="title"/>
          </p:nvPr>
        </p:nvSpPr>
        <p:spPr>
          <a:xfrm>
            <a:off x="808638" y="386930"/>
            <a:ext cx="9236700" cy="1188950"/>
          </a:xfrm>
        </p:spPr>
        <p:txBody>
          <a:bodyPr anchor="b">
            <a:normAutofit/>
          </a:bodyPr>
          <a:lstStyle/>
          <a:p>
            <a:r>
              <a:rPr lang="tr-TR" sz="3800" b="1" dirty="0">
                <a:solidFill>
                  <a:schemeClr val="accent5">
                    <a:lumMod val="75000"/>
                  </a:schemeClr>
                </a:solidFill>
              </a:rPr>
              <a:t>Liderlik, Yönetişim ve Kalite PUKÖ Temelli Eylem Planı- Planla</a:t>
            </a:r>
            <a:endParaRPr lang="tr-TR" sz="3800" dirty="0">
              <a:solidFill>
                <a:schemeClr val="accent5">
                  <a:lumMod val="75000"/>
                </a:schemeClr>
              </a:solidFill>
            </a:endParaRPr>
          </a:p>
        </p:txBody>
      </p:sp>
      <p:grpSp>
        <p:nvGrpSpPr>
          <p:cNvPr id="25"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çerik Yer Tutucusu 16" descr="metin, ekran görüntüsü, yazı tipi, sayı, numara içeren bir resim&#10;&#10;Yapay zeka tarafından oluşturulmuş içerik yanlış olabilir.">
            <a:extLst>
              <a:ext uri="{FF2B5EF4-FFF2-40B4-BE49-F238E27FC236}">
                <a16:creationId xmlns:a16="http://schemas.microsoft.com/office/drawing/2014/main" id="{98D0C9B6-6F9F-D74F-A667-00912E0F07C9}"/>
              </a:ext>
            </a:extLst>
          </p:cNvPr>
          <p:cNvPicPr>
            <a:picLocks noGrp="1" noChangeAspect="1"/>
          </p:cNvPicPr>
          <p:nvPr>
            <p:ph idx="1"/>
          </p:nvPr>
        </p:nvPicPr>
        <p:blipFill>
          <a:blip r:embed="rId2"/>
          <a:stretch>
            <a:fillRect/>
          </a:stretch>
        </p:blipFill>
        <p:spPr>
          <a:xfrm>
            <a:off x="808638" y="2255044"/>
            <a:ext cx="10237143" cy="4450556"/>
          </a:xfrm>
        </p:spPr>
      </p:pic>
    </p:spTree>
    <p:extLst>
      <p:ext uri="{BB962C8B-B14F-4D97-AF65-F5344CB8AC3E}">
        <p14:creationId xmlns:p14="http://schemas.microsoft.com/office/powerpoint/2010/main" val="387113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EE6FE0B-F436-4FEE-BC72-91031DC86027}"/>
              </a:ext>
            </a:extLst>
          </p:cNvPr>
          <p:cNvSpPr>
            <a:spLocks noGrp="1"/>
          </p:cNvSpPr>
          <p:nvPr>
            <p:ph type="title"/>
          </p:nvPr>
        </p:nvSpPr>
        <p:spPr>
          <a:xfrm>
            <a:off x="808637" y="386930"/>
            <a:ext cx="10323819" cy="1188950"/>
          </a:xfrm>
        </p:spPr>
        <p:txBody>
          <a:bodyPr anchor="b">
            <a:normAutofit/>
          </a:bodyPr>
          <a:lstStyle/>
          <a:p>
            <a:r>
              <a:rPr lang="tr-TR" sz="3800" b="1" dirty="0">
                <a:solidFill>
                  <a:schemeClr val="accent5">
                    <a:lumMod val="75000"/>
                  </a:schemeClr>
                </a:solidFill>
              </a:rPr>
              <a:t>Liderlik, Yönetişim ve Kalite PUKÖ Temelli Eylem Planı- Uygula</a:t>
            </a:r>
            <a:endParaRPr lang="tr-TR" sz="3800" dirty="0">
              <a:solidFill>
                <a:schemeClr val="accent5">
                  <a:lumMod val="75000"/>
                </a:schemeClr>
              </a:solidFill>
            </a:endParaRPr>
          </a:p>
        </p:txBody>
      </p:sp>
      <p:grpSp>
        <p:nvGrpSpPr>
          <p:cNvPr id="35" name="Group 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6" name="Rectangle 3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çerik Yer Tutucusu 16" descr="metin, ekran görüntüsü, yazı tipi, doküman, belge içeren bir resim&#10;&#10;Yapay zeka tarafından oluşturulmuş içerik yanlış olabilir.">
            <a:extLst>
              <a:ext uri="{FF2B5EF4-FFF2-40B4-BE49-F238E27FC236}">
                <a16:creationId xmlns:a16="http://schemas.microsoft.com/office/drawing/2014/main" id="{2E9A4ED8-1335-E34E-EDAD-85A3A5B835A8}"/>
              </a:ext>
            </a:extLst>
          </p:cNvPr>
          <p:cNvPicPr>
            <a:picLocks noGrp="1" noChangeAspect="1"/>
          </p:cNvPicPr>
          <p:nvPr>
            <p:ph idx="1"/>
          </p:nvPr>
        </p:nvPicPr>
        <p:blipFill>
          <a:blip r:embed="rId2"/>
          <a:stretch>
            <a:fillRect/>
          </a:stretch>
        </p:blipFill>
        <p:spPr>
          <a:xfrm>
            <a:off x="808638" y="1799771"/>
            <a:ext cx="10454448" cy="5057594"/>
          </a:xfrm>
        </p:spPr>
      </p:pic>
    </p:spTree>
    <p:extLst>
      <p:ext uri="{BB962C8B-B14F-4D97-AF65-F5344CB8AC3E}">
        <p14:creationId xmlns:p14="http://schemas.microsoft.com/office/powerpoint/2010/main" val="15192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DF2A2EB-94BC-2FAD-3C38-9E33DDA9B7B6}"/>
              </a:ext>
            </a:extLst>
          </p:cNvPr>
          <p:cNvSpPr>
            <a:spLocks noGrp="1"/>
          </p:cNvSpPr>
          <p:nvPr>
            <p:ph type="title"/>
          </p:nvPr>
        </p:nvSpPr>
        <p:spPr>
          <a:xfrm>
            <a:off x="1115568" y="548640"/>
            <a:ext cx="10168128" cy="1179576"/>
          </a:xfrm>
        </p:spPr>
        <p:txBody>
          <a:bodyPr>
            <a:normAutofit/>
          </a:bodyPr>
          <a:lstStyle/>
          <a:p>
            <a:r>
              <a:rPr lang="tr-TR" sz="3700" b="1" dirty="0">
                <a:solidFill>
                  <a:schemeClr val="accent5">
                    <a:lumMod val="75000"/>
                  </a:schemeClr>
                </a:solidFill>
              </a:rPr>
              <a:t>Liderlik, Yönetişim ve Kalite PUKÖ Temelli Eylem Planı- Kontrol</a:t>
            </a:r>
            <a:endParaRPr lang="tr-TR" sz="3700" dirty="0">
              <a:solidFill>
                <a:schemeClr val="accent5">
                  <a:lumMod val="75000"/>
                </a:schemeClr>
              </a:solidFill>
            </a:endParaRP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İçerik Yer Tutucusu 7" descr="metin, ekran görüntüsü, yazı tipi, sayı, numara içeren bir resim&#10;&#10;Yapay zeka tarafından oluşturulmuş içerik yanlış olabilir.">
            <a:extLst>
              <a:ext uri="{FF2B5EF4-FFF2-40B4-BE49-F238E27FC236}">
                <a16:creationId xmlns:a16="http://schemas.microsoft.com/office/drawing/2014/main" id="{F66F3DBE-399D-96F5-4763-96D7635AAC68}"/>
              </a:ext>
            </a:extLst>
          </p:cNvPr>
          <p:cNvPicPr>
            <a:picLocks noGrp="1" noChangeAspect="1"/>
          </p:cNvPicPr>
          <p:nvPr>
            <p:ph idx="1"/>
          </p:nvPr>
        </p:nvPicPr>
        <p:blipFill>
          <a:blip r:embed="rId2"/>
          <a:stretch>
            <a:fillRect/>
          </a:stretch>
        </p:blipFill>
        <p:spPr>
          <a:xfrm>
            <a:off x="812800" y="2033058"/>
            <a:ext cx="10784114" cy="4454828"/>
          </a:xfrm>
        </p:spPr>
      </p:pic>
    </p:spTree>
    <p:extLst>
      <p:ext uri="{BB962C8B-B14F-4D97-AF65-F5344CB8AC3E}">
        <p14:creationId xmlns:p14="http://schemas.microsoft.com/office/powerpoint/2010/main" val="382857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id="{A6F6A30B-0B33-17F9-E285-05564EB8B3B7}"/>
              </a:ext>
            </a:extLst>
          </p:cNvPr>
          <p:cNvSpPr>
            <a:spLocks noGrp="1"/>
          </p:cNvSpPr>
          <p:nvPr>
            <p:ph type="title"/>
          </p:nvPr>
        </p:nvSpPr>
        <p:spPr>
          <a:xfrm>
            <a:off x="645064" y="525982"/>
            <a:ext cx="4282983" cy="1200361"/>
          </a:xfrm>
        </p:spPr>
        <p:txBody>
          <a:bodyPr anchor="b">
            <a:normAutofit/>
          </a:bodyPr>
          <a:lstStyle/>
          <a:p>
            <a:r>
              <a:rPr lang="tr-TR" sz="3600"/>
              <a:t>Sunum İçeriği</a:t>
            </a:r>
          </a:p>
        </p:txBody>
      </p:sp>
      <p:sp>
        <p:nvSpPr>
          <p:cNvPr id="20"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5">
            <a:extLst>
              <a:ext uri="{FF2B5EF4-FFF2-40B4-BE49-F238E27FC236}">
                <a16:creationId xmlns:a16="http://schemas.microsoft.com/office/drawing/2014/main" id="{8569366D-3468-20AB-195A-33354186C91F}"/>
              </a:ext>
            </a:extLst>
          </p:cNvPr>
          <p:cNvSpPr>
            <a:spLocks noGrp="1"/>
          </p:cNvSpPr>
          <p:nvPr>
            <p:ph idx="1"/>
          </p:nvPr>
        </p:nvSpPr>
        <p:spPr>
          <a:xfrm>
            <a:off x="645066" y="2031101"/>
            <a:ext cx="4282984" cy="3511943"/>
          </a:xfrm>
        </p:spPr>
        <p:txBody>
          <a:bodyPr anchor="ctr">
            <a:normAutofit/>
          </a:bodyPr>
          <a:lstStyle/>
          <a:p>
            <a:r>
              <a:rPr lang="tr-TR" sz="1800" dirty="0"/>
              <a:t>PUKÖ Döngüsü </a:t>
            </a:r>
          </a:p>
          <a:p>
            <a:r>
              <a:rPr lang="tr-TR" sz="1800" dirty="0"/>
              <a:t>PUKÖ Aşamaları</a:t>
            </a:r>
          </a:p>
          <a:p>
            <a:r>
              <a:rPr lang="tr-TR" sz="1800" dirty="0" err="1"/>
              <a:t>PUKÖ’nün</a:t>
            </a:r>
            <a:r>
              <a:rPr lang="tr-TR" sz="1800" dirty="0"/>
              <a:t> Faydaları</a:t>
            </a:r>
          </a:p>
          <a:p>
            <a:r>
              <a:rPr lang="tr-TR" sz="1800" dirty="0"/>
              <a:t>BİDR Ölçüt ve Alt Ölçütleri</a:t>
            </a:r>
          </a:p>
          <a:p>
            <a:r>
              <a:rPr lang="tr-TR" sz="1800" dirty="0"/>
              <a:t>PUKÖ Temelli Eylem </a:t>
            </a:r>
            <a:r>
              <a:rPr lang="tr-TR" sz="1800"/>
              <a:t>Planı Örneği</a:t>
            </a:r>
            <a:endParaRPr lang="tr-TR" sz="1800" dirty="0"/>
          </a:p>
          <a:p>
            <a:endParaRPr lang="tr-TR" sz="1800"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descr="metin, daire, logo, yazı tipi içeren bir resim&#10;&#10;Yapay zeka tarafından oluşturulmuş içerik yanlış olabilir.">
            <a:extLst>
              <a:ext uri="{FF2B5EF4-FFF2-40B4-BE49-F238E27FC236}">
                <a16:creationId xmlns:a16="http://schemas.microsoft.com/office/drawing/2014/main" id="{EBCBDBB0-9750-A1ED-A745-DFF8033B6FD1}"/>
              </a:ext>
            </a:extLst>
          </p:cNvPr>
          <p:cNvPicPr>
            <a:picLocks noChangeAspect="1"/>
          </p:cNvPicPr>
          <p:nvPr/>
        </p:nvPicPr>
        <p:blipFill>
          <a:blip r:embed="rId2"/>
          <a:stretch>
            <a:fillRect/>
          </a:stretch>
        </p:blipFill>
        <p:spPr>
          <a:xfrm>
            <a:off x="5987738" y="681467"/>
            <a:ext cx="5628018" cy="5262195"/>
          </a:xfrm>
          <a:prstGeom prst="rect">
            <a:avLst/>
          </a:prstGeom>
        </p:spPr>
      </p:pic>
    </p:spTree>
    <p:extLst>
      <p:ext uri="{BB962C8B-B14F-4D97-AF65-F5344CB8AC3E}">
        <p14:creationId xmlns:p14="http://schemas.microsoft.com/office/powerpoint/2010/main" val="2894162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501D29E-23B3-A6E5-35B5-74F4E9877937}"/>
              </a:ext>
            </a:extLst>
          </p:cNvPr>
          <p:cNvSpPr>
            <a:spLocks noGrp="1"/>
          </p:cNvSpPr>
          <p:nvPr>
            <p:ph type="title"/>
          </p:nvPr>
        </p:nvSpPr>
        <p:spPr>
          <a:xfrm>
            <a:off x="841248" y="334644"/>
            <a:ext cx="10509504" cy="1076914"/>
          </a:xfrm>
        </p:spPr>
        <p:txBody>
          <a:bodyPr anchor="ctr">
            <a:normAutofit/>
          </a:bodyPr>
          <a:lstStyle/>
          <a:p>
            <a:r>
              <a:rPr lang="tr-TR" sz="3400" b="1" dirty="0">
                <a:solidFill>
                  <a:schemeClr val="accent5">
                    <a:lumMod val="75000"/>
                  </a:schemeClr>
                </a:solidFill>
              </a:rPr>
              <a:t>Liderlik, Yönetişim ve Kalite PUKÖ Temelli Eylem Planı- Önlem Al</a:t>
            </a:r>
            <a:endParaRPr lang="tr-TR" sz="3400" dirty="0">
              <a:solidFill>
                <a:schemeClr val="accent5">
                  <a:lumMod val="75000"/>
                </a:schemeClr>
              </a:solidFill>
            </a:endParaRP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çerik Yer Tutucusu 7" descr="metin, ekran görüntüsü, makbuz, yazı tipi içeren bir resim&#10;&#10;Yapay zeka tarafından oluşturulmuş içerik yanlış olabilir.">
            <a:extLst>
              <a:ext uri="{FF2B5EF4-FFF2-40B4-BE49-F238E27FC236}">
                <a16:creationId xmlns:a16="http://schemas.microsoft.com/office/drawing/2014/main" id="{3E945FF9-B4FD-FBEE-A857-A97C17202E5B}"/>
              </a:ext>
            </a:extLst>
          </p:cNvPr>
          <p:cNvPicPr>
            <a:picLocks noGrp="1" noChangeAspect="1"/>
          </p:cNvPicPr>
          <p:nvPr>
            <p:ph idx="1"/>
          </p:nvPr>
        </p:nvPicPr>
        <p:blipFill>
          <a:blip r:embed="rId2"/>
          <a:stretch>
            <a:fillRect/>
          </a:stretch>
        </p:blipFill>
        <p:spPr>
          <a:xfrm>
            <a:off x="841247" y="1512994"/>
            <a:ext cx="11016923" cy="5217860"/>
          </a:xfrm>
        </p:spPr>
      </p:pic>
    </p:spTree>
    <p:extLst>
      <p:ext uri="{BB962C8B-B14F-4D97-AF65-F5344CB8AC3E}">
        <p14:creationId xmlns:p14="http://schemas.microsoft.com/office/powerpoint/2010/main" val="14563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1DDA9F-B969-D6E6-4853-E0F5B0816AA3}"/>
              </a:ext>
            </a:extLst>
          </p:cNvPr>
          <p:cNvSpPr>
            <a:spLocks noGrp="1"/>
          </p:cNvSpPr>
          <p:nvPr>
            <p:ph type="title"/>
          </p:nvPr>
        </p:nvSpPr>
        <p:spPr>
          <a:xfrm>
            <a:off x="2319949" y="67262"/>
            <a:ext cx="10515600" cy="1325563"/>
          </a:xfrm>
        </p:spPr>
        <p:txBody>
          <a:bodyPr/>
          <a:lstStyle/>
          <a:p>
            <a:r>
              <a:rPr lang="tr-TR" b="1" dirty="0">
                <a:solidFill>
                  <a:schemeClr val="tx2">
                    <a:lumMod val="75000"/>
                    <a:lumOff val="25000"/>
                  </a:schemeClr>
                </a:solidFill>
              </a:rPr>
              <a:t>B.EĞİTİM VE ÖĞRETİM</a:t>
            </a:r>
          </a:p>
        </p:txBody>
      </p:sp>
      <p:sp>
        <p:nvSpPr>
          <p:cNvPr id="4" name="İçerik Yer Tutucusu 3">
            <a:extLst>
              <a:ext uri="{FF2B5EF4-FFF2-40B4-BE49-F238E27FC236}">
                <a16:creationId xmlns:a16="http://schemas.microsoft.com/office/drawing/2014/main" id="{19164459-7CC9-7449-BD99-9842D1430662}"/>
              </a:ext>
            </a:extLst>
          </p:cNvPr>
          <p:cNvSpPr>
            <a:spLocks noGrp="1"/>
          </p:cNvSpPr>
          <p:nvPr>
            <p:ph sz="half" idx="2"/>
          </p:nvPr>
        </p:nvSpPr>
        <p:spPr>
          <a:xfrm>
            <a:off x="4584357" y="1479176"/>
            <a:ext cx="7517996" cy="5226424"/>
          </a:xfrm>
        </p:spPr>
        <p:txBody>
          <a:bodyPr>
            <a:noAutofit/>
          </a:bodyPr>
          <a:lstStyle/>
          <a:p>
            <a:pPr algn="just"/>
            <a:r>
              <a:rPr lang="tr-TR" sz="1600" dirty="0">
                <a:solidFill>
                  <a:schemeClr val="accent2"/>
                </a:solidFill>
              </a:rPr>
              <a:t>Birim öğretim programlarını Türkiye Yükseköğretim Yeterlilikleri Çerçevesi ile uyumlu; öğretim amaçlarına ve öğrenme çıktılarına uygun olarak tasarlamalı, öğrencilerin ve toplumun ihtiyaçlarına cevap verildiğinden emin olmak için periyodik olarak değerlendirmeli ve güncellenmelidir.</a:t>
            </a:r>
          </a:p>
          <a:p>
            <a:pPr algn="just"/>
            <a:r>
              <a:rPr lang="tr-TR" sz="1600" u="sng" dirty="0">
                <a:solidFill>
                  <a:schemeClr val="tx2">
                    <a:lumMod val="75000"/>
                    <a:lumOff val="25000"/>
                  </a:schemeClr>
                </a:solidFill>
              </a:rPr>
              <a:t>PUKÖ Döngüsünde Kullanılabilecek Kanıtlar</a:t>
            </a:r>
          </a:p>
          <a:p>
            <a:r>
              <a:rPr lang="tr-TR" sz="1600" dirty="0"/>
              <a:t>Program tasarımı ve onayı için kullanılan tanımlı süreçler (Eğitim politikasıyla uyumu, el kitabı, kılavuz, usul ve esaslar, komisyonlar, süreç sorumluları, süreç akışı, bölümlerin farklı uzaktan eğitim taleplerinin dikkate alındığına ilişkin kanıtlar, paydaş katılımını gösteren toplantı tutanakları kanıt olabilir)(B1.1.).</a:t>
            </a:r>
          </a:p>
          <a:p>
            <a:r>
              <a:rPr lang="tr-TR" sz="1600" dirty="0"/>
              <a:t>Ders dağılımına ilişkin ilke ve yöntemler(Ders dağılımları ile ilgili eğitim komisyonu kararı, senato kararları, ders dağılım dengesinin izlenmesine ve iyileştirilmesine ilişkin kanıtlar sunulabilir. Ders dağılımlarının öğretim elemanı uzmanlık alanına göre yapıldığını gösteren kanıtlar kullanılabilir, gerekiyorsa dersle ilgili eğitim alındığına dair belgeler kanıt olarak gösterilebilir)(B.1.2.).</a:t>
            </a:r>
          </a:p>
          <a:p>
            <a:endParaRPr lang="tr-TR" sz="1600" dirty="0"/>
          </a:p>
          <a:p>
            <a:endParaRPr lang="tr-TR" sz="1600" dirty="0"/>
          </a:p>
          <a:p>
            <a:endParaRPr lang="tr-TR" sz="1600" dirty="0"/>
          </a:p>
          <a:p>
            <a:pPr marL="0" indent="0" algn="just">
              <a:buNone/>
            </a:pPr>
            <a:endParaRPr lang="tr-TR" sz="1600" dirty="0">
              <a:solidFill>
                <a:schemeClr val="accent2"/>
              </a:solidFill>
            </a:endParaRPr>
          </a:p>
          <a:p>
            <a:pPr algn="just"/>
            <a:endParaRPr lang="tr-TR" sz="1600" dirty="0">
              <a:solidFill>
                <a:schemeClr val="accent2"/>
              </a:solidFill>
            </a:endParaRPr>
          </a:p>
        </p:txBody>
      </p:sp>
      <p:sp>
        <p:nvSpPr>
          <p:cNvPr id="5" name="Yuvarlatılmış Dikdörtgen 4"/>
          <p:cNvSpPr/>
          <p:nvPr/>
        </p:nvSpPr>
        <p:spPr>
          <a:xfrm>
            <a:off x="215153" y="1628141"/>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7" name="Metin kutusu 6"/>
          <p:cNvSpPr txBox="1"/>
          <p:nvPr/>
        </p:nvSpPr>
        <p:spPr>
          <a:xfrm>
            <a:off x="379538" y="1736073"/>
            <a:ext cx="3877261" cy="1015663"/>
          </a:xfrm>
          <a:prstGeom prst="rect">
            <a:avLst/>
          </a:prstGeom>
          <a:noFill/>
        </p:spPr>
        <p:txBody>
          <a:bodyPr wrap="square" rtlCol="0">
            <a:spAutoFit/>
          </a:bodyPr>
          <a:lstStyle/>
          <a:p>
            <a:r>
              <a:rPr lang="tr-TR" sz="2000" b="1" dirty="0">
                <a:solidFill>
                  <a:schemeClr val="tx2">
                    <a:lumMod val="75000"/>
                    <a:lumOff val="25000"/>
                  </a:schemeClr>
                </a:solidFill>
              </a:rPr>
              <a:t>B.1. PROGRAM TASARIMI, DEĞERLENDİRMESİ VE GÜNCELLENMESİ </a:t>
            </a:r>
          </a:p>
        </p:txBody>
      </p:sp>
      <p:sp>
        <p:nvSpPr>
          <p:cNvPr id="8" name="Yuvarlatılmış Dikdörtgen 7"/>
          <p:cNvSpPr/>
          <p:nvPr/>
        </p:nvSpPr>
        <p:spPr>
          <a:xfrm>
            <a:off x="215153" y="3126473"/>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9" name="Metin kutusu 8"/>
          <p:cNvSpPr txBox="1"/>
          <p:nvPr/>
        </p:nvSpPr>
        <p:spPr>
          <a:xfrm>
            <a:off x="934864" y="3426206"/>
            <a:ext cx="3437984" cy="707886"/>
          </a:xfrm>
          <a:prstGeom prst="rect">
            <a:avLst/>
          </a:prstGeom>
          <a:noFill/>
        </p:spPr>
        <p:txBody>
          <a:bodyPr wrap="square" rtlCol="0">
            <a:spAutoFit/>
          </a:bodyPr>
          <a:lstStyle/>
          <a:p>
            <a:pPr algn="just"/>
            <a:r>
              <a:rPr lang="tr-TR" sz="2000" dirty="0"/>
              <a:t>B.1.1. Programların Tasarımı ve Onayı </a:t>
            </a:r>
          </a:p>
        </p:txBody>
      </p:sp>
      <p:sp>
        <p:nvSpPr>
          <p:cNvPr id="10" name="Yuvarlatılmış Dikdörtgen 9"/>
          <p:cNvSpPr/>
          <p:nvPr/>
        </p:nvSpPr>
        <p:spPr>
          <a:xfrm>
            <a:off x="215153" y="4636932"/>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1" name="Metin kutusu 10"/>
          <p:cNvSpPr txBox="1"/>
          <p:nvPr/>
        </p:nvSpPr>
        <p:spPr>
          <a:xfrm>
            <a:off x="882059" y="4904456"/>
            <a:ext cx="3437984" cy="707886"/>
          </a:xfrm>
          <a:prstGeom prst="rect">
            <a:avLst/>
          </a:prstGeom>
          <a:noFill/>
        </p:spPr>
        <p:txBody>
          <a:bodyPr wrap="square" rtlCol="0">
            <a:spAutoFit/>
          </a:bodyPr>
          <a:lstStyle/>
          <a:p>
            <a:pPr algn="just"/>
            <a:r>
              <a:rPr lang="tr-TR" sz="2000" dirty="0"/>
              <a:t>B.1.2 Programın Ders Dağılım Dengesi</a:t>
            </a:r>
            <a:endParaRPr lang="tr-TR" sz="2000" dirty="0">
              <a:solidFill>
                <a:schemeClr val="tx2">
                  <a:lumMod val="75000"/>
                  <a:lumOff val="25000"/>
                </a:schemeClr>
              </a:solidFill>
            </a:endParaRPr>
          </a:p>
        </p:txBody>
      </p:sp>
      <p:pic>
        <p:nvPicPr>
          <p:cNvPr id="13" name="Resim 12"/>
          <p:cNvPicPr>
            <a:picLocks noChangeAspect="1"/>
          </p:cNvPicPr>
          <p:nvPr/>
        </p:nvPicPr>
        <p:blipFill>
          <a:blip r:embed="rId2"/>
          <a:stretch>
            <a:fillRect/>
          </a:stretch>
        </p:blipFill>
        <p:spPr>
          <a:xfrm>
            <a:off x="379538" y="5010045"/>
            <a:ext cx="496707" cy="496707"/>
          </a:xfrm>
          <a:prstGeom prst="rect">
            <a:avLst/>
          </a:prstGeom>
        </p:spPr>
      </p:pic>
      <p:pic>
        <p:nvPicPr>
          <p:cNvPr id="14" name="Resim 13"/>
          <p:cNvPicPr>
            <a:picLocks noChangeAspect="1"/>
          </p:cNvPicPr>
          <p:nvPr/>
        </p:nvPicPr>
        <p:blipFill>
          <a:blip r:embed="rId3"/>
          <a:stretch>
            <a:fillRect/>
          </a:stretch>
        </p:blipFill>
        <p:spPr>
          <a:xfrm>
            <a:off x="381057" y="3503245"/>
            <a:ext cx="553807" cy="553807"/>
          </a:xfrm>
          <a:prstGeom prst="rect">
            <a:avLst/>
          </a:prstGeom>
        </p:spPr>
      </p:pic>
    </p:spTree>
    <p:extLst>
      <p:ext uri="{BB962C8B-B14F-4D97-AF65-F5344CB8AC3E}">
        <p14:creationId xmlns:p14="http://schemas.microsoft.com/office/powerpoint/2010/main" val="261057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8F63E-E436-4272-9181-1BEFAF31A61B}"/>
              </a:ext>
            </a:extLst>
          </p:cNvPr>
          <p:cNvSpPr>
            <a:spLocks noGrp="1"/>
          </p:cNvSpPr>
          <p:nvPr>
            <p:ph type="title"/>
          </p:nvPr>
        </p:nvSpPr>
        <p:spPr>
          <a:xfrm>
            <a:off x="1676400" y="1359"/>
            <a:ext cx="10515600" cy="1325563"/>
          </a:xfrm>
        </p:spPr>
        <p:txBody>
          <a:bodyPr/>
          <a:lstStyle/>
          <a:p>
            <a:r>
              <a:rPr lang="tr-TR" b="1" dirty="0">
                <a:solidFill>
                  <a:schemeClr val="tx2">
                    <a:lumMod val="75000"/>
                    <a:lumOff val="25000"/>
                  </a:schemeClr>
                </a:solidFill>
              </a:rPr>
              <a:t>B.EĞİTİM VE ÖĞRETİM</a:t>
            </a:r>
            <a:endParaRPr lang="tr-TR" dirty="0"/>
          </a:p>
        </p:txBody>
      </p:sp>
      <p:sp>
        <p:nvSpPr>
          <p:cNvPr id="4" name="İçerik Yer Tutucusu 3">
            <a:extLst>
              <a:ext uri="{FF2B5EF4-FFF2-40B4-BE49-F238E27FC236}">
                <a16:creationId xmlns:a16="http://schemas.microsoft.com/office/drawing/2014/main" id="{BCA76119-CDA3-08AB-B89A-D9C27C4773A6}"/>
              </a:ext>
            </a:extLst>
          </p:cNvPr>
          <p:cNvSpPr>
            <a:spLocks noGrp="1"/>
          </p:cNvSpPr>
          <p:nvPr>
            <p:ph sz="half" idx="2"/>
          </p:nvPr>
        </p:nvSpPr>
        <p:spPr>
          <a:xfrm>
            <a:off x="4634000" y="961376"/>
            <a:ext cx="7296843" cy="5782235"/>
          </a:xfrm>
        </p:spPr>
        <p:txBody>
          <a:bodyPr>
            <a:noAutofit/>
          </a:bodyPr>
          <a:lstStyle/>
          <a:p>
            <a:r>
              <a:rPr lang="tr-TR" sz="1600" u="sng" dirty="0">
                <a:solidFill>
                  <a:schemeClr val="tx2">
                    <a:lumMod val="75000"/>
                    <a:lumOff val="25000"/>
                  </a:schemeClr>
                </a:solidFill>
              </a:rPr>
              <a:t>PUKÖ Döngüsünde Kullanılabilecek Kanıtlar</a:t>
            </a:r>
          </a:p>
          <a:p>
            <a:r>
              <a:rPr lang="tr-TR" sz="1600" dirty="0"/>
              <a:t>Program çıktıları ve ders kazanımlarının ilişkilendirilmesi matrisi tablosu, program dışından alınan derslerin (örgün veya uzaktan) program çıktılarıyla uyumunu gösteren matris tablosu (B.1.3.). </a:t>
            </a:r>
          </a:p>
          <a:p>
            <a:r>
              <a:rPr lang="tr-TR" sz="1600" dirty="0"/>
              <a:t>Derslerin AKTS değerlerini gösteren ders bilgi paketleri ekran görüntüleri, öğrenci iş yükü kredisinin mesleki uygulamalar, değişim programları, staj ve projeler için tanımlandığını gösteren kanıtlar vb.(B.1.4.).</a:t>
            </a:r>
          </a:p>
          <a:p>
            <a:r>
              <a:rPr lang="tr-TR" sz="1600" dirty="0"/>
              <a:t>Programların yıllık ve program süresi temelli izlemelerden hareketle yapılan iyileştirmeler (3+1/7+1 gibi müfredatlara geçiş gibi (B.1.5.).</a:t>
            </a:r>
          </a:p>
          <a:p>
            <a:r>
              <a:rPr lang="tr-TR" sz="1600" dirty="0"/>
              <a:t>Eğitim ve öğretim süreçlerinin yönetimine ilişkin organizasyonel yapılanma ve iş akış şemaları (B.1.6.).</a:t>
            </a:r>
          </a:p>
          <a:p>
            <a:r>
              <a:rPr lang="tr-TR" sz="1600" dirty="0"/>
              <a:t>Eğitim ve öğretim ile ölçme ve değerlendirme süreçlerinin yönetimine ilişkin ilke, kurallar ve takvim (B.1.6.).</a:t>
            </a:r>
          </a:p>
          <a:p>
            <a:r>
              <a:rPr lang="tr-TR" sz="1600" dirty="0"/>
              <a:t>Bilgi Yönetim Sisteminden ders programları, sınav notları gibi bilgileri erişilebildiğini gösteren kanıtlar(B.1.6.).</a:t>
            </a:r>
          </a:p>
          <a:p>
            <a:endParaRPr lang="tr-TR" sz="1600" dirty="0"/>
          </a:p>
        </p:txBody>
      </p:sp>
      <p:sp>
        <p:nvSpPr>
          <p:cNvPr id="5" name="Yuvarlatılmış Dikdörtgen 4"/>
          <p:cNvSpPr/>
          <p:nvPr/>
        </p:nvSpPr>
        <p:spPr>
          <a:xfrm>
            <a:off x="231618" y="1207218"/>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6" name="Metin kutusu 5"/>
          <p:cNvSpPr txBox="1"/>
          <p:nvPr/>
        </p:nvSpPr>
        <p:spPr>
          <a:xfrm>
            <a:off x="773500" y="1248907"/>
            <a:ext cx="3627420" cy="1015663"/>
          </a:xfrm>
          <a:prstGeom prst="rect">
            <a:avLst/>
          </a:prstGeom>
          <a:noFill/>
        </p:spPr>
        <p:txBody>
          <a:bodyPr wrap="square" rtlCol="0">
            <a:spAutoFit/>
          </a:bodyPr>
          <a:lstStyle/>
          <a:p>
            <a:pPr algn="just"/>
            <a:r>
              <a:rPr lang="tr-TR" sz="2000" dirty="0"/>
              <a:t>B.1.3.Ders Kazanımlarının Program Çıktılarıyla Uyumu </a:t>
            </a:r>
          </a:p>
        </p:txBody>
      </p:sp>
      <p:sp>
        <p:nvSpPr>
          <p:cNvPr id="7" name="Yuvarlatılmış Dikdörtgen 6"/>
          <p:cNvSpPr/>
          <p:nvPr/>
        </p:nvSpPr>
        <p:spPr>
          <a:xfrm>
            <a:off x="215152" y="2544223"/>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8" name="Metin kutusu 7"/>
          <p:cNvSpPr txBox="1"/>
          <p:nvPr/>
        </p:nvSpPr>
        <p:spPr>
          <a:xfrm>
            <a:off x="934863" y="2708911"/>
            <a:ext cx="3437984" cy="1015663"/>
          </a:xfrm>
          <a:prstGeom prst="rect">
            <a:avLst/>
          </a:prstGeom>
          <a:noFill/>
        </p:spPr>
        <p:txBody>
          <a:bodyPr wrap="square" rtlCol="0">
            <a:spAutoFit/>
          </a:bodyPr>
          <a:lstStyle/>
          <a:p>
            <a:pPr algn="just"/>
            <a:r>
              <a:rPr lang="tr-TR" sz="2000" dirty="0"/>
              <a:t>B.1.4. Öğrenci İş Yüküne Dayalı Ders Tasarımı </a:t>
            </a:r>
          </a:p>
        </p:txBody>
      </p:sp>
      <p:sp>
        <p:nvSpPr>
          <p:cNvPr id="9" name="Yuvarlatılmış Dikdörtgen 8"/>
          <p:cNvSpPr/>
          <p:nvPr/>
        </p:nvSpPr>
        <p:spPr>
          <a:xfrm>
            <a:off x="215152" y="3852494"/>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0" name="Metin kutusu 9"/>
          <p:cNvSpPr txBox="1"/>
          <p:nvPr/>
        </p:nvSpPr>
        <p:spPr>
          <a:xfrm>
            <a:off x="905554" y="3989754"/>
            <a:ext cx="3437984" cy="1015663"/>
          </a:xfrm>
          <a:prstGeom prst="rect">
            <a:avLst/>
          </a:prstGeom>
          <a:noFill/>
        </p:spPr>
        <p:txBody>
          <a:bodyPr wrap="square" rtlCol="0">
            <a:spAutoFit/>
          </a:bodyPr>
          <a:lstStyle/>
          <a:p>
            <a:pPr algn="just"/>
            <a:r>
              <a:rPr lang="tr-TR" sz="2000" dirty="0"/>
              <a:t>B.1.5. Programların İzlenmesi ve Güncellenmesi </a:t>
            </a:r>
          </a:p>
        </p:txBody>
      </p:sp>
      <p:pic>
        <p:nvPicPr>
          <p:cNvPr id="11" name="Resim 10"/>
          <p:cNvPicPr>
            <a:picLocks noChangeAspect="1"/>
          </p:cNvPicPr>
          <p:nvPr/>
        </p:nvPicPr>
        <p:blipFill>
          <a:blip r:embed="rId2"/>
          <a:stretch>
            <a:fillRect/>
          </a:stretch>
        </p:blipFill>
        <p:spPr>
          <a:xfrm>
            <a:off x="333058" y="4196767"/>
            <a:ext cx="496707" cy="496707"/>
          </a:xfrm>
          <a:prstGeom prst="rect">
            <a:avLst/>
          </a:prstGeom>
        </p:spPr>
      </p:pic>
      <p:pic>
        <p:nvPicPr>
          <p:cNvPr id="12" name="Resim 11"/>
          <p:cNvPicPr>
            <a:picLocks noChangeAspect="1"/>
          </p:cNvPicPr>
          <p:nvPr/>
        </p:nvPicPr>
        <p:blipFill>
          <a:blip r:embed="rId3"/>
          <a:stretch>
            <a:fillRect/>
          </a:stretch>
        </p:blipFill>
        <p:spPr>
          <a:xfrm>
            <a:off x="381056" y="2851688"/>
            <a:ext cx="553807" cy="553807"/>
          </a:xfrm>
          <a:prstGeom prst="rect">
            <a:avLst/>
          </a:prstGeom>
        </p:spPr>
      </p:pic>
      <p:sp>
        <p:nvSpPr>
          <p:cNvPr id="13" name="Yuvarlatılmış Dikdörtgen 12"/>
          <p:cNvSpPr/>
          <p:nvPr/>
        </p:nvSpPr>
        <p:spPr>
          <a:xfrm>
            <a:off x="215151" y="5180195"/>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4" name="Metin kutusu 13"/>
          <p:cNvSpPr txBox="1"/>
          <p:nvPr/>
        </p:nvSpPr>
        <p:spPr>
          <a:xfrm>
            <a:off x="773500" y="5309968"/>
            <a:ext cx="3437984" cy="1015663"/>
          </a:xfrm>
          <a:prstGeom prst="rect">
            <a:avLst/>
          </a:prstGeom>
          <a:noFill/>
        </p:spPr>
        <p:txBody>
          <a:bodyPr wrap="square" rtlCol="0">
            <a:spAutoFit/>
          </a:bodyPr>
          <a:lstStyle/>
          <a:p>
            <a:pPr algn="just"/>
            <a:r>
              <a:rPr lang="tr-TR" sz="2000" dirty="0"/>
              <a:t>B.1.6. Eğitim ve Öğretim Süreçlerinin Yönetimi</a:t>
            </a:r>
          </a:p>
        </p:txBody>
      </p:sp>
      <p:pic>
        <p:nvPicPr>
          <p:cNvPr id="16" name="Resim 15"/>
          <p:cNvPicPr>
            <a:picLocks noChangeAspect="1"/>
          </p:cNvPicPr>
          <p:nvPr/>
        </p:nvPicPr>
        <p:blipFill>
          <a:blip r:embed="rId4"/>
          <a:stretch>
            <a:fillRect/>
          </a:stretch>
        </p:blipFill>
        <p:spPr>
          <a:xfrm>
            <a:off x="300354" y="5468542"/>
            <a:ext cx="516911" cy="516911"/>
          </a:xfrm>
          <a:prstGeom prst="rect">
            <a:avLst/>
          </a:prstGeom>
        </p:spPr>
      </p:pic>
      <p:pic>
        <p:nvPicPr>
          <p:cNvPr id="17" name="Resim 16"/>
          <p:cNvPicPr>
            <a:picLocks noChangeAspect="1"/>
          </p:cNvPicPr>
          <p:nvPr/>
        </p:nvPicPr>
        <p:blipFill>
          <a:blip r:embed="rId5"/>
          <a:stretch>
            <a:fillRect/>
          </a:stretch>
        </p:blipFill>
        <p:spPr>
          <a:xfrm>
            <a:off x="284968" y="1558916"/>
            <a:ext cx="532297" cy="532297"/>
          </a:xfrm>
          <a:prstGeom prst="rect">
            <a:avLst/>
          </a:prstGeom>
        </p:spPr>
      </p:pic>
    </p:spTree>
    <p:extLst>
      <p:ext uri="{BB962C8B-B14F-4D97-AF65-F5344CB8AC3E}">
        <p14:creationId xmlns:p14="http://schemas.microsoft.com/office/powerpoint/2010/main" val="1072158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7DE487-C480-5D47-3BD4-14302AF81AC3}"/>
              </a:ext>
            </a:extLst>
          </p:cNvPr>
          <p:cNvSpPr>
            <a:spLocks noGrp="1"/>
          </p:cNvSpPr>
          <p:nvPr>
            <p:ph type="title"/>
          </p:nvPr>
        </p:nvSpPr>
        <p:spPr>
          <a:xfrm>
            <a:off x="636495" y="-51110"/>
            <a:ext cx="12030635" cy="1203698"/>
          </a:xfrm>
        </p:spPr>
        <p:txBody>
          <a:bodyPr>
            <a:normAutofit/>
          </a:bodyPr>
          <a:lstStyle/>
          <a:p>
            <a:r>
              <a:rPr lang="tr-TR" b="1" dirty="0">
                <a:solidFill>
                  <a:schemeClr val="tx2">
                    <a:lumMod val="75000"/>
                    <a:lumOff val="25000"/>
                  </a:schemeClr>
                </a:solidFill>
              </a:rPr>
              <a:t>B.2. PROGRAMLARIN YÜRÜTÜLMESİ</a:t>
            </a:r>
          </a:p>
        </p:txBody>
      </p:sp>
      <p:sp>
        <p:nvSpPr>
          <p:cNvPr id="4" name="İçerik Yer Tutucusu 3">
            <a:extLst>
              <a:ext uri="{FF2B5EF4-FFF2-40B4-BE49-F238E27FC236}">
                <a16:creationId xmlns:a16="http://schemas.microsoft.com/office/drawing/2014/main" id="{92F23B08-2A5D-54E3-0290-CC67CB65E06D}"/>
              </a:ext>
            </a:extLst>
          </p:cNvPr>
          <p:cNvSpPr>
            <a:spLocks noGrp="1"/>
          </p:cNvSpPr>
          <p:nvPr>
            <p:ph sz="half" idx="2"/>
          </p:nvPr>
        </p:nvSpPr>
        <p:spPr>
          <a:xfrm>
            <a:off x="4402762" y="959224"/>
            <a:ext cx="7556156" cy="5809129"/>
          </a:xfrm>
        </p:spPr>
        <p:txBody>
          <a:bodyPr>
            <a:noAutofit/>
          </a:bodyPr>
          <a:lstStyle/>
          <a:p>
            <a:pPr algn="just"/>
            <a:r>
              <a:rPr lang="tr-TR" sz="1600" dirty="0">
                <a:solidFill>
                  <a:schemeClr val="accent2"/>
                </a:solidFill>
              </a:rPr>
              <a:t>Birim, hedeflediği nitelikli mezun yeterliliklerine ulaşmak amacıyla öğrenci merkezli ve yetkinlik temelli öğretim, ölçme ve değerlendirme yöntemlerini uygulamalıdır. Birim, öğrenci kabulleri, diploma, derece ve diğer yeterliliklerin tanınması ve sertifikalandırılmasına yönelik açık kriterleri belirlemeli; önceden tanımlanmış ve ilan edilmiş kuralları tutarlı şekilde uygulamalıdır.</a:t>
            </a:r>
          </a:p>
          <a:p>
            <a:pPr algn="just"/>
            <a:r>
              <a:rPr lang="tr-TR" sz="1600" u="sng" dirty="0">
                <a:solidFill>
                  <a:schemeClr val="tx2">
                    <a:lumMod val="75000"/>
                    <a:lumOff val="25000"/>
                  </a:schemeClr>
                </a:solidFill>
              </a:rPr>
              <a:t>PUKÖ Döngüsünde Kullanılabilecek Kanıtlar</a:t>
            </a:r>
          </a:p>
          <a:p>
            <a:r>
              <a:rPr lang="tr-TR" sz="1600" dirty="0"/>
              <a:t>Aktif ve etkileşimli öğretme yöntemlerine ilişkin tanımlı süreçler ve uygulamalar(B.2.1).</a:t>
            </a:r>
          </a:p>
          <a:p>
            <a:r>
              <a:rPr lang="tr-TR" sz="1600" dirty="0"/>
              <a:t>Ölçme ve değerlendirme uygulamalarının ders kazanımları ve program yeterlilikleriyle ilişkilendirildiğini, öğrenci iş yükünü temel aldığını gösteren ders bilgi paketi örnekleri kanıt olabilir (B.2.2).</a:t>
            </a:r>
          </a:p>
          <a:p>
            <a:r>
              <a:rPr lang="tr-TR" sz="1600" dirty="0" err="1"/>
              <a:t>Erasmus</a:t>
            </a:r>
            <a:r>
              <a:rPr lang="tr-TR" sz="1600" dirty="0"/>
              <a:t>+ hareketlilik programıyla yurt dışında eğitime giden öğrencilerin bilgi sistemlerinden ders saydırma durumlarını gösteren belgeler kanıt olarak verilebilir(B.2.3).</a:t>
            </a:r>
          </a:p>
          <a:p>
            <a:r>
              <a:rPr lang="tr-TR" sz="1600" dirty="0"/>
              <a:t>Merkezi yerleştirmeyle gelen öğrenci grupları dışında kalan yatay geçiş, yabancı uyruklu öğrenci sınavı (YÖS), çift </a:t>
            </a:r>
            <a:r>
              <a:rPr lang="tr-TR" sz="1600" dirty="0" err="1"/>
              <a:t>anadal</a:t>
            </a:r>
            <a:r>
              <a:rPr lang="tr-TR" sz="1600" dirty="0"/>
              <a:t> programı (ÇAP), </a:t>
            </a:r>
            <a:r>
              <a:rPr lang="tr-TR" sz="1600" dirty="0" err="1"/>
              <a:t>yandal</a:t>
            </a:r>
            <a:r>
              <a:rPr lang="tr-TR" sz="1600" dirty="0"/>
              <a:t> öğrenci kabullerinde uygulanan kriterler kanıt olarak sunulabilir(B.2.4)</a:t>
            </a:r>
          </a:p>
          <a:p>
            <a:endParaRPr lang="tr-TR" sz="1600" dirty="0"/>
          </a:p>
          <a:p>
            <a:endParaRPr lang="tr-TR" sz="1600" dirty="0"/>
          </a:p>
          <a:p>
            <a:endParaRPr lang="tr-TR" sz="1600" dirty="0"/>
          </a:p>
          <a:p>
            <a:pPr algn="just"/>
            <a:endParaRPr lang="tr-TR" sz="1600" dirty="0">
              <a:solidFill>
                <a:schemeClr val="accent2"/>
              </a:solidFill>
            </a:endParaRPr>
          </a:p>
          <a:p>
            <a:pPr algn="just"/>
            <a:endParaRPr lang="tr-TR" sz="1600" dirty="0">
              <a:solidFill>
                <a:schemeClr val="accent2"/>
              </a:solidFill>
            </a:endParaRPr>
          </a:p>
        </p:txBody>
      </p:sp>
      <p:sp>
        <p:nvSpPr>
          <p:cNvPr id="5" name="Yuvarlatılmış Dikdörtgen 4"/>
          <p:cNvSpPr/>
          <p:nvPr/>
        </p:nvSpPr>
        <p:spPr>
          <a:xfrm>
            <a:off x="110069" y="1350353"/>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6" name="Metin kutusu 5"/>
          <p:cNvSpPr txBox="1"/>
          <p:nvPr/>
        </p:nvSpPr>
        <p:spPr>
          <a:xfrm>
            <a:off x="827088" y="1606502"/>
            <a:ext cx="3437984" cy="707886"/>
          </a:xfrm>
          <a:prstGeom prst="rect">
            <a:avLst/>
          </a:prstGeom>
          <a:noFill/>
        </p:spPr>
        <p:txBody>
          <a:bodyPr wrap="square" rtlCol="0">
            <a:spAutoFit/>
          </a:bodyPr>
          <a:lstStyle/>
          <a:p>
            <a:pPr algn="just"/>
            <a:r>
              <a:rPr lang="tr-TR" sz="2000" dirty="0"/>
              <a:t>B.2.1. Öğretim Yöntem ve Teknikleri </a:t>
            </a:r>
          </a:p>
        </p:txBody>
      </p:sp>
      <p:sp>
        <p:nvSpPr>
          <p:cNvPr id="7" name="Yuvarlatılmış Dikdörtgen 6"/>
          <p:cNvSpPr/>
          <p:nvPr/>
        </p:nvSpPr>
        <p:spPr>
          <a:xfrm>
            <a:off x="107377" y="2743045"/>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8" name="Metin kutusu 7"/>
          <p:cNvSpPr txBox="1"/>
          <p:nvPr/>
        </p:nvSpPr>
        <p:spPr>
          <a:xfrm>
            <a:off x="759589" y="3080329"/>
            <a:ext cx="3437984" cy="707886"/>
          </a:xfrm>
          <a:prstGeom prst="rect">
            <a:avLst/>
          </a:prstGeom>
          <a:noFill/>
        </p:spPr>
        <p:txBody>
          <a:bodyPr wrap="square" rtlCol="0">
            <a:spAutoFit/>
          </a:bodyPr>
          <a:lstStyle/>
          <a:p>
            <a:pPr algn="just"/>
            <a:r>
              <a:rPr lang="tr-TR" sz="2000" dirty="0"/>
              <a:t>B.2.2. Ölçme ve Değerlendirme </a:t>
            </a:r>
          </a:p>
        </p:txBody>
      </p:sp>
      <p:pic>
        <p:nvPicPr>
          <p:cNvPr id="10" name="Resim 9"/>
          <p:cNvPicPr>
            <a:picLocks noChangeAspect="1"/>
          </p:cNvPicPr>
          <p:nvPr/>
        </p:nvPicPr>
        <p:blipFill>
          <a:blip r:embed="rId2"/>
          <a:stretch>
            <a:fillRect/>
          </a:stretch>
        </p:blipFill>
        <p:spPr>
          <a:xfrm>
            <a:off x="205782" y="1672334"/>
            <a:ext cx="553807" cy="553807"/>
          </a:xfrm>
          <a:prstGeom prst="rect">
            <a:avLst/>
          </a:prstGeom>
        </p:spPr>
      </p:pic>
      <p:sp>
        <p:nvSpPr>
          <p:cNvPr id="12" name="Yuvarlatılmış Dikdörtgen 11"/>
          <p:cNvSpPr/>
          <p:nvPr/>
        </p:nvSpPr>
        <p:spPr>
          <a:xfrm>
            <a:off x="107377" y="4072399"/>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3" name="Metin kutusu 12"/>
          <p:cNvSpPr txBox="1"/>
          <p:nvPr/>
        </p:nvSpPr>
        <p:spPr>
          <a:xfrm>
            <a:off x="835017" y="4084774"/>
            <a:ext cx="3437984" cy="1323439"/>
          </a:xfrm>
          <a:prstGeom prst="rect">
            <a:avLst/>
          </a:prstGeom>
          <a:noFill/>
        </p:spPr>
        <p:txBody>
          <a:bodyPr wrap="square" rtlCol="0">
            <a:spAutoFit/>
          </a:bodyPr>
          <a:lstStyle/>
          <a:p>
            <a:pPr algn="just"/>
            <a:r>
              <a:rPr lang="tr-TR" sz="2000" dirty="0"/>
              <a:t>B.2.3.Öğrenci Kabulü, Önceki Öğrenmenin Tanınması ve Kredilendirilmesi </a:t>
            </a:r>
          </a:p>
        </p:txBody>
      </p:sp>
      <p:sp>
        <p:nvSpPr>
          <p:cNvPr id="14" name="Yuvarlatılmış Dikdörtgen 13"/>
          <p:cNvSpPr/>
          <p:nvPr/>
        </p:nvSpPr>
        <p:spPr>
          <a:xfrm>
            <a:off x="107376" y="5414128"/>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5" name="Metin kutusu 14"/>
          <p:cNvSpPr txBox="1"/>
          <p:nvPr/>
        </p:nvSpPr>
        <p:spPr>
          <a:xfrm>
            <a:off x="827088" y="5527762"/>
            <a:ext cx="3437984" cy="1015663"/>
          </a:xfrm>
          <a:prstGeom prst="rect">
            <a:avLst/>
          </a:prstGeom>
          <a:noFill/>
        </p:spPr>
        <p:txBody>
          <a:bodyPr wrap="square" rtlCol="0">
            <a:spAutoFit/>
          </a:bodyPr>
          <a:lstStyle/>
          <a:p>
            <a:pPr algn="just"/>
            <a:r>
              <a:rPr lang="tr-TR" sz="2000" dirty="0"/>
              <a:t>B.2.4.Yeterliliklerin Sertifikalandırılması ve Diploma</a:t>
            </a:r>
          </a:p>
        </p:txBody>
      </p:sp>
      <p:pic>
        <p:nvPicPr>
          <p:cNvPr id="16" name="Resim 15"/>
          <p:cNvPicPr>
            <a:picLocks noChangeAspect="1"/>
          </p:cNvPicPr>
          <p:nvPr/>
        </p:nvPicPr>
        <p:blipFill>
          <a:blip r:embed="rId3"/>
          <a:stretch>
            <a:fillRect/>
          </a:stretch>
        </p:blipFill>
        <p:spPr>
          <a:xfrm>
            <a:off x="271847" y="5787241"/>
            <a:ext cx="496707" cy="496707"/>
          </a:xfrm>
          <a:prstGeom prst="rect">
            <a:avLst/>
          </a:prstGeom>
        </p:spPr>
      </p:pic>
      <p:pic>
        <p:nvPicPr>
          <p:cNvPr id="18" name="Resim 17"/>
          <p:cNvPicPr>
            <a:picLocks noChangeAspect="1"/>
          </p:cNvPicPr>
          <p:nvPr/>
        </p:nvPicPr>
        <p:blipFill>
          <a:blip r:embed="rId4"/>
          <a:stretch>
            <a:fillRect/>
          </a:stretch>
        </p:blipFill>
        <p:spPr>
          <a:xfrm>
            <a:off x="214330" y="3080329"/>
            <a:ext cx="573961" cy="573961"/>
          </a:xfrm>
          <a:prstGeom prst="rect">
            <a:avLst/>
          </a:prstGeom>
        </p:spPr>
      </p:pic>
      <p:pic>
        <p:nvPicPr>
          <p:cNvPr id="19" name="Resim 18"/>
          <p:cNvPicPr>
            <a:picLocks noChangeAspect="1"/>
          </p:cNvPicPr>
          <p:nvPr/>
        </p:nvPicPr>
        <p:blipFill>
          <a:blip r:embed="rId5"/>
          <a:stretch>
            <a:fillRect/>
          </a:stretch>
        </p:blipFill>
        <p:spPr>
          <a:xfrm>
            <a:off x="184891" y="4339450"/>
            <a:ext cx="574698" cy="574698"/>
          </a:xfrm>
          <a:prstGeom prst="rect">
            <a:avLst/>
          </a:prstGeom>
        </p:spPr>
      </p:pic>
    </p:spTree>
    <p:extLst>
      <p:ext uri="{BB962C8B-B14F-4D97-AF65-F5344CB8AC3E}">
        <p14:creationId xmlns:p14="http://schemas.microsoft.com/office/powerpoint/2010/main" val="2704853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1DA799-C82E-CEA8-AD25-A777D8AE50CA}"/>
              </a:ext>
            </a:extLst>
          </p:cNvPr>
          <p:cNvSpPr>
            <a:spLocks noGrp="1"/>
          </p:cNvSpPr>
          <p:nvPr>
            <p:ph type="title"/>
          </p:nvPr>
        </p:nvSpPr>
        <p:spPr>
          <a:xfrm>
            <a:off x="551328" y="212725"/>
            <a:ext cx="11138647" cy="1325563"/>
          </a:xfrm>
        </p:spPr>
        <p:txBody>
          <a:bodyPr>
            <a:normAutofit/>
          </a:bodyPr>
          <a:lstStyle/>
          <a:p>
            <a:r>
              <a:rPr lang="tr-TR" sz="4000" b="1" dirty="0">
                <a:solidFill>
                  <a:schemeClr val="tx2">
                    <a:lumMod val="75000"/>
                    <a:lumOff val="25000"/>
                  </a:schemeClr>
                </a:solidFill>
              </a:rPr>
              <a:t>B.3. ÖĞRENME KAYNAKLARI VE AKADEMİK DESTEK HİZMETLERİ</a:t>
            </a:r>
          </a:p>
        </p:txBody>
      </p:sp>
      <p:sp>
        <p:nvSpPr>
          <p:cNvPr id="4" name="İçerik Yer Tutucusu 3">
            <a:extLst>
              <a:ext uri="{FF2B5EF4-FFF2-40B4-BE49-F238E27FC236}">
                <a16:creationId xmlns:a16="http://schemas.microsoft.com/office/drawing/2014/main" id="{93B682E0-4190-EC15-5ABF-C8AE82190095}"/>
              </a:ext>
            </a:extLst>
          </p:cNvPr>
          <p:cNvSpPr>
            <a:spLocks noGrp="1"/>
          </p:cNvSpPr>
          <p:nvPr>
            <p:ph sz="half" idx="2"/>
          </p:nvPr>
        </p:nvSpPr>
        <p:spPr>
          <a:xfrm>
            <a:off x="4378010" y="1407457"/>
            <a:ext cx="7733308" cy="5307108"/>
          </a:xfrm>
        </p:spPr>
        <p:txBody>
          <a:bodyPr>
            <a:normAutofit fontScale="70000" lnSpcReduction="20000"/>
          </a:bodyPr>
          <a:lstStyle/>
          <a:p>
            <a:pPr algn="just"/>
            <a:r>
              <a:rPr lang="tr-TR" sz="2900" dirty="0">
                <a:solidFill>
                  <a:schemeClr val="accent2"/>
                </a:solidFill>
              </a:rPr>
              <a:t>Birim, hedeflediği nitelikli mezun yeterliliklerine ulaşmak ve eğitim- öğretim faaliyetlerini yürütmek için uygun altyapıya, kaynaklara ve ortamlara sahip olmalı ve öğrenme olanaklarının tüm öğrenciler için yeterli ve erişilebilir olmasını güvence altına almalıdır. Birim öğrencilerin akademik gelişimi ve kariyer planlamasına yönelik destek hizmetleri sağlamalıdır.</a:t>
            </a:r>
          </a:p>
          <a:p>
            <a:pPr algn="just"/>
            <a:r>
              <a:rPr lang="tr-TR" sz="2900" u="sng" dirty="0">
                <a:solidFill>
                  <a:schemeClr val="tx2">
                    <a:lumMod val="75000"/>
                    <a:lumOff val="25000"/>
                  </a:schemeClr>
                </a:solidFill>
              </a:rPr>
              <a:t>PUKÖ Döngüsünde Kullanılabilecek Kanıtlar</a:t>
            </a:r>
          </a:p>
          <a:p>
            <a:r>
              <a:rPr lang="tr-TR" sz="2900" dirty="0"/>
              <a:t>Birimde bulunan sınıf, laboratuvar, kütüphane, stüdyo, ders kitapları, online videolar vb. kaynakların güncel durumu(B.3.1).</a:t>
            </a:r>
          </a:p>
          <a:p>
            <a:r>
              <a:rPr lang="tr-TR" sz="2900" dirty="0"/>
              <a:t>Rehberlik, psikolojik danışmanlık ve kariyer hizmetlerine ilişkin planlama ve uygulamalar(B.3.2).</a:t>
            </a:r>
          </a:p>
          <a:p>
            <a:r>
              <a:rPr lang="tr-TR" sz="2900" dirty="0"/>
              <a:t>Tesis ve altyapıların kullanımına yönelik ilke, kurallar, öğrenci </a:t>
            </a:r>
            <a:r>
              <a:rPr lang="tr-TR" sz="2900" dirty="0" err="1"/>
              <a:t>formları,donanımsal</a:t>
            </a:r>
            <a:r>
              <a:rPr lang="tr-TR" sz="2900" dirty="0"/>
              <a:t>, yazılım veya altyapı iyileştirmeler(B.3.3).</a:t>
            </a:r>
          </a:p>
          <a:p>
            <a:r>
              <a:rPr lang="tr-TR" sz="2900" dirty="0"/>
              <a:t>Dezavantajlı öğrenci gruplarına sunulacak hizmetlerle ilgili planlama ve uygulamalar kanıt olabilir (B.3.4).</a:t>
            </a:r>
          </a:p>
          <a:p>
            <a:r>
              <a:rPr lang="tr-TR" sz="2900" dirty="0"/>
              <a:t>Yıl içinde yapılacak olan kültürel, sosyal ve sportif faaliyetlerin yönetimi gözden geçirme toplantısında planlanması ve web sitesinde ilanı(B.3.5).</a:t>
            </a:r>
          </a:p>
          <a:p>
            <a:endParaRPr lang="tr-TR" sz="2900" dirty="0"/>
          </a:p>
          <a:p>
            <a:endParaRPr lang="tr-TR" dirty="0"/>
          </a:p>
          <a:p>
            <a:endParaRPr lang="tr-TR" dirty="0"/>
          </a:p>
          <a:p>
            <a:endParaRPr lang="tr-TR" dirty="0"/>
          </a:p>
          <a:p>
            <a:endParaRPr lang="tr-TR" dirty="0"/>
          </a:p>
          <a:p>
            <a:endParaRPr lang="tr-TR" dirty="0"/>
          </a:p>
          <a:p>
            <a:pPr algn="just"/>
            <a:endParaRPr lang="tr-TR" sz="1800" dirty="0">
              <a:solidFill>
                <a:schemeClr val="accent2"/>
              </a:solidFill>
            </a:endParaRPr>
          </a:p>
        </p:txBody>
      </p:sp>
      <p:sp>
        <p:nvSpPr>
          <p:cNvPr id="5" name="Yuvarlatılmış Dikdörtgen 4"/>
          <p:cNvSpPr/>
          <p:nvPr/>
        </p:nvSpPr>
        <p:spPr>
          <a:xfrm>
            <a:off x="166392" y="1739475"/>
            <a:ext cx="4157695" cy="73672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6" name="Metin kutusu 5"/>
          <p:cNvSpPr txBox="1"/>
          <p:nvPr/>
        </p:nvSpPr>
        <p:spPr>
          <a:xfrm>
            <a:off x="786907" y="1770117"/>
            <a:ext cx="3627420" cy="707886"/>
          </a:xfrm>
          <a:prstGeom prst="rect">
            <a:avLst/>
          </a:prstGeom>
          <a:noFill/>
        </p:spPr>
        <p:txBody>
          <a:bodyPr wrap="square" rtlCol="0">
            <a:spAutoFit/>
          </a:bodyPr>
          <a:lstStyle/>
          <a:p>
            <a:pPr algn="just"/>
            <a:r>
              <a:rPr lang="tr-TR" sz="2000" dirty="0"/>
              <a:t>B.3.1. Öğrenme Ortam ve Kaynakları </a:t>
            </a:r>
          </a:p>
        </p:txBody>
      </p:sp>
      <p:sp>
        <p:nvSpPr>
          <p:cNvPr id="7" name="Yuvarlatılmış Dikdörtgen 6"/>
          <p:cNvSpPr/>
          <p:nvPr/>
        </p:nvSpPr>
        <p:spPr>
          <a:xfrm>
            <a:off x="166392" y="2649693"/>
            <a:ext cx="4157695" cy="72456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8" name="Metin kutusu 7"/>
          <p:cNvSpPr txBox="1"/>
          <p:nvPr/>
        </p:nvSpPr>
        <p:spPr>
          <a:xfrm>
            <a:off x="904209" y="2649641"/>
            <a:ext cx="3437984" cy="707886"/>
          </a:xfrm>
          <a:prstGeom prst="rect">
            <a:avLst/>
          </a:prstGeom>
          <a:noFill/>
        </p:spPr>
        <p:txBody>
          <a:bodyPr wrap="square" rtlCol="0">
            <a:spAutoFit/>
          </a:bodyPr>
          <a:lstStyle/>
          <a:p>
            <a:pPr algn="just"/>
            <a:r>
              <a:rPr lang="tr-TR" sz="2000" dirty="0"/>
              <a:t>B.3.2. Akademik Destek Hizmetleri </a:t>
            </a:r>
          </a:p>
        </p:txBody>
      </p:sp>
      <p:sp>
        <p:nvSpPr>
          <p:cNvPr id="9" name="Yuvarlatılmış Dikdörtgen 8"/>
          <p:cNvSpPr/>
          <p:nvPr/>
        </p:nvSpPr>
        <p:spPr>
          <a:xfrm>
            <a:off x="166392" y="3633638"/>
            <a:ext cx="4157695" cy="68077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0" name="Metin kutusu 9"/>
          <p:cNvSpPr txBox="1"/>
          <p:nvPr/>
        </p:nvSpPr>
        <p:spPr>
          <a:xfrm>
            <a:off x="826618" y="3637170"/>
            <a:ext cx="3437984" cy="707886"/>
          </a:xfrm>
          <a:prstGeom prst="rect">
            <a:avLst/>
          </a:prstGeom>
          <a:noFill/>
        </p:spPr>
        <p:txBody>
          <a:bodyPr wrap="square" rtlCol="0">
            <a:spAutoFit/>
          </a:bodyPr>
          <a:lstStyle/>
          <a:p>
            <a:pPr algn="just"/>
            <a:r>
              <a:rPr lang="tr-TR" sz="2000" dirty="0"/>
              <a:t>B.3.3. Tesis ve Altyapılar</a:t>
            </a:r>
          </a:p>
        </p:txBody>
      </p:sp>
      <p:pic>
        <p:nvPicPr>
          <p:cNvPr id="11" name="Resim 10"/>
          <p:cNvPicPr>
            <a:picLocks noChangeAspect="1"/>
          </p:cNvPicPr>
          <p:nvPr/>
        </p:nvPicPr>
        <p:blipFill>
          <a:blip r:embed="rId2"/>
          <a:stretch>
            <a:fillRect/>
          </a:stretch>
        </p:blipFill>
        <p:spPr>
          <a:xfrm>
            <a:off x="275988" y="3717175"/>
            <a:ext cx="496707" cy="496707"/>
          </a:xfrm>
          <a:prstGeom prst="rect">
            <a:avLst/>
          </a:prstGeom>
        </p:spPr>
      </p:pic>
      <p:pic>
        <p:nvPicPr>
          <p:cNvPr id="12" name="Resim 11"/>
          <p:cNvPicPr>
            <a:picLocks noChangeAspect="1"/>
          </p:cNvPicPr>
          <p:nvPr/>
        </p:nvPicPr>
        <p:blipFill>
          <a:blip r:embed="rId3"/>
          <a:stretch>
            <a:fillRect/>
          </a:stretch>
        </p:blipFill>
        <p:spPr>
          <a:xfrm>
            <a:off x="313834" y="2740799"/>
            <a:ext cx="553807" cy="553807"/>
          </a:xfrm>
          <a:prstGeom prst="rect">
            <a:avLst/>
          </a:prstGeom>
        </p:spPr>
      </p:pic>
      <p:sp>
        <p:nvSpPr>
          <p:cNvPr id="13" name="Yuvarlatılmış Dikdörtgen 12"/>
          <p:cNvSpPr/>
          <p:nvPr/>
        </p:nvSpPr>
        <p:spPr>
          <a:xfrm>
            <a:off x="166392" y="4546243"/>
            <a:ext cx="4157695" cy="680777"/>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4" name="Metin kutusu 13"/>
          <p:cNvSpPr txBox="1"/>
          <p:nvPr/>
        </p:nvSpPr>
        <p:spPr>
          <a:xfrm>
            <a:off x="766703" y="4565442"/>
            <a:ext cx="3437984" cy="707886"/>
          </a:xfrm>
          <a:prstGeom prst="rect">
            <a:avLst/>
          </a:prstGeom>
          <a:noFill/>
        </p:spPr>
        <p:txBody>
          <a:bodyPr wrap="square" rtlCol="0">
            <a:spAutoFit/>
          </a:bodyPr>
          <a:lstStyle/>
          <a:p>
            <a:pPr algn="just"/>
            <a:r>
              <a:rPr lang="tr-TR" sz="2000" dirty="0"/>
              <a:t>B.3.4. Dezavantajlı Gruplar</a:t>
            </a:r>
          </a:p>
        </p:txBody>
      </p:sp>
      <p:pic>
        <p:nvPicPr>
          <p:cNvPr id="15" name="Resim 14"/>
          <p:cNvPicPr>
            <a:picLocks noChangeAspect="1"/>
          </p:cNvPicPr>
          <p:nvPr/>
        </p:nvPicPr>
        <p:blipFill>
          <a:blip r:embed="rId4"/>
          <a:stretch>
            <a:fillRect/>
          </a:stretch>
        </p:blipFill>
        <p:spPr>
          <a:xfrm>
            <a:off x="269996" y="4656789"/>
            <a:ext cx="516911" cy="516911"/>
          </a:xfrm>
          <a:prstGeom prst="rect">
            <a:avLst/>
          </a:prstGeom>
        </p:spPr>
      </p:pic>
      <p:pic>
        <p:nvPicPr>
          <p:cNvPr id="16" name="Resim 15"/>
          <p:cNvPicPr>
            <a:picLocks noChangeAspect="1"/>
          </p:cNvPicPr>
          <p:nvPr/>
        </p:nvPicPr>
        <p:blipFill>
          <a:blip r:embed="rId5"/>
          <a:stretch>
            <a:fillRect/>
          </a:stretch>
        </p:blipFill>
        <p:spPr>
          <a:xfrm>
            <a:off x="284968" y="1781296"/>
            <a:ext cx="532297" cy="532297"/>
          </a:xfrm>
          <a:prstGeom prst="rect">
            <a:avLst/>
          </a:prstGeom>
        </p:spPr>
      </p:pic>
      <p:sp>
        <p:nvSpPr>
          <p:cNvPr id="17" name="Yuvarlatılmış Dikdörtgen 16"/>
          <p:cNvSpPr/>
          <p:nvPr/>
        </p:nvSpPr>
        <p:spPr>
          <a:xfrm>
            <a:off x="159899" y="5418795"/>
            <a:ext cx="4157695" cy="76652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8" name="Metin kutusu 17"/>
          <p:cNvSpPr txBox="1"/>
          <p:nvPr/>
        </p:nvSpPr>
        <p:spPr>
          <a:xfrm>
            <a:off x="732952" y="5477437"/>
            <a:ext cx="3437984" cy="707886"/>
          </a:xfrm>
          <a:prstGeom prst="rect">
            <a:avLst/>
          </a:prstGeom>
          <a:noFill/>
        </p:spPr>
        <p:txBody>
          <a:bodyPr wrap="square" rtlCol="0">
            <a:spAutoFit/>
          </a:bodyPr>
          <a:lstStyle/>
          <a:p>
            <a:pPr algn="just"/>
            <a:r>
              <a:rPr lang="tr-TR" sz="2000" dirty="0"/>
              <a:t>B.3.5.Sosyal,Kültürel Sportif Faaliyetler</a:t>
            </a:r>
          </a:p>
        </p:txBody>
      </p:sp>
      <p:pic>
        <p:nvPicPr>
          <p:cNvPr id="20" name="Resim 19"/>
          <p:cNvPicPr>
            <a:picLocks noChangeAspect="1"/>
          </p:cNvPicPr>
          <p:nvPr/>
        </p:nvPicPr>
        <p:blipFill>
          <a:blip r:embed="rId6"/>
          <a:stretch>
            <a:fillRect/>
          </a:stretch>
        </p:blipFill>
        <p:spPr>
          <a:xfrm>
            <a:off x="234756" y="5576047"/>
            <a:ext cx="532889" cy="527280"/>
          </a:xfrm>
          <a:prstGeom prst="rect">
            <a:avLst/>
          </a:prstGeom>
        </p:spPr>
      </p:pic>
    </p:spTree>
    <p:extLst>
      <p:ext uri="{BB962C8B-B14F-4D97-AF65-F5344CB8AC3E}">
        <p14:creationId xmlns:p14="http://schemas.microsoft.com/office/powerpoint/2010/main" val="1326437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DB7249-459D-8999-1F8F-82FF79CAD7E4}"/>
              </a:ext>
            </a:extLst>
          </p:cNvPr>
          <p:cNvSpPr>
            <a:spLocks noGrp="1"/>
          </p:cNvSpPr>
          <p:nvPr>
            <p:ph type="title"/>
          </p:nvPr>
        </p:nvSpPr>
        <p:spPr>
          <a:xfrm>
            <a:off x="1425388" y="245785"/>
            <a:ext cx="10515600" cy="1057835"/>
          </a:xfrm>
        </p:spPr>
        <p:txBody>
          <a:bodyPr/>
          <a:lstStyle/>
          <a:p>
            <a:r>
              <a:rPr lang="tr-TR" b="1" dirty="0">
                <a:solidFill>
                  <a:schemeClr val="tx2">
                    <a:lumMod val="75000"/>
                    <a:lumOff val="25000"/>
                  </a:schemeClr>
                </a:solidFill>
              </a:rPr>
              <a:t>B.4. ÖĞRETİM KADROSU</a:t>
            </a:r>
          </a:p>
        </p:txBody>
      </p:sp>
      <p:sp>
        <p:nvSpPr>
          <p:cNvPr id="4" name="İçerik Yer Tutucusu 3">
            <a:extLst>
              <a:ext uri="{FF2B5EF4-FFF2-40B4-BE49-F238E27FC236}">
                <a16:creationId xmlns:a16="http://schemas.microsoft.com/office/drawing/2014/main" id="{47B029BC-BF7E-18AF-2FF6-B66B16D53DAA}"/>
              </a:ext>
            </a:extLst>
          </p:cNvPr>
          <p:cNvSpPr>
            <a:spLocks noGrp="1"/>
          </p:cNvSpPr>
          <p:nvPr>
            <p:ph sz="half" idx="2"/>
          </p:nvPr>
        </p:nvSpPr>
        <p:spPr>
          <a:xfrm>
            <a:off x="4537233" y="1422960"/>
            <a:ext cx="7403755" cy="5435040"/>
          </a:xfrm>
        </p:spPr>
        <p:txBody>
          <a:bodyPr>
            <a:normAutofit fontScale="77500" lnSpcReduction="20000"/>
          </a:bodyPr>
          <a:lstStyle/>
          <a:p>
            <a:pPr algn="just"/>
            <a:r>
              <a:rPr lang="tr-TR" sz="2600" dirty="0">
                <a:solidFill>
                  <a:schemeClr val="accent2"/>
                </a:solidFill>
              </a:rPr>
              <a:t>Birim, öğretim elemanlarının işe alınması, atanması, yükseltilmesi ve ders görevlendirmesi ile ilgili tüm süreçlerde adil ve açık olmalıdır. Hedeflenen nitelikli mezun yeterliliklerine ulaşmak amacıyla, öğretim elemanlarının eğitim-öğretim yetkinliklerini sürekli geliştirmek için olanaklar sunmalı ve bu bölümde açıklanmalıdır.</a:t>
            </a:r>
          </a:p>
          <a:p>
            <a:pPr algn="just"/>
            <a:r>
              <a:rPr lang="tr-TR" sz="2900" u="sng" dirty="0">
                <a:solidFill>
                  <a:schemeClr val="tx2">
                    <a:lumMod val="75000"/>
                    <a:lumOff val="25000"/>
                  </a:schemeClr>
                </a:solidFill>
              </a:rPr>
              <a:t>PUKÖ Döngüsünde Kullanılabilecek Kanıtlar</a:t>
            </a:r>
          </a:p>
          <a:p>
            <a:r>
              <a:rPr lang="tr-TR" dirty="0"/>
              <a:t>Atama, yükseltme ve görevlendirme kriterleri izleme ve iyileştirme kanıtları, yıl içinde akademik personel atama veya yükseltme için ilanlar(B.4.1).</a:t>
            </a:r>
          </a:p>
          <a:p>
            <a:r>
              <a:rPr lang="tr-TR" dirty="0"/>
              <a:t>Eğiticilerin eğitimi (bir eğitmen tarafından akademik personele verilen eğitimler),akademik personelin yetkinliği ve gelişim sürecinin takibi için öğrenci memnuniyet anketleri(B.4.2).</a:t>
            </a:r>
          </a:p>
          <a:p>
            <a:r>
              <a:rPr lang="tr-TR" dirty="0"/>
              <a:t>Akademik teşvik törenleri (B.4.3).</a:t>
            </a:r>
          </a:p>
          <a:p>
            <a:r>
              <a:rPr lang="tr-TR" dirty="0"/>
              <a:t>Bilimsel proje gerçekleştirilmesi sürecinde yapılan PTİ ödemeleri, Doktora derecesini almış araştırma görevlileri için ders verme faaliyetlerinin gerçekleştirilmesi için resmi yazışmalar(B.4.3).</a:t>
            </a:r>
          </a:p>
          <a:p>
            <a:endParaRPr lang="tr-TR" dirty="0"/>
          </a:p>
          <a:p>
            <a:endParaRPr lang="tr-TR" dirty="0"/>
          </a:p>
          <a:p>
            <a:pPr algn="just"/>
            <a:endParaRPr lang="tr-TR" dirty="0"/>
          </a:p>
        </p:txBody>
      </p:sp>
      <p:sp>
        <p:nvSpPr>
          <p:cNvPr id="5" name="Yuvarlatılmış Dikdörtgen 4"/>
          <p:cNvSpPr/>
          <p:nvPr/>
        </p:nvSpPr>
        <p:spPr>
          <a:xfrm>
            <a:off x="215153" y="1628141"/>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6" name="Metin kutusu 5"/>
          <p:cNvSpPr txBox="1"/>
          <p:nvPr/>
        </p:nvSpPr>
        <p:spPr>
          <a:xfrm>
            <a:off x="876244" y="1736073"/>
            <a:ext cx="3496603" cy="1015663"/>
          </a:xfrm>
          <a:prstGeom prst="rect">
            <a:avLst/>
          </a:prstGeom>
          <a:noFill/>
        </p:spPr>
        <p:txBody>
          <a:bodyPr wrap="square" rtlCol="0">
            <a:spAutoFit/>
          </a:bodyPr>
          <a:lstStyle/>
          <a:p>
            <a:pPr algn="just"/>
            <a:r>
              <a:rPr lang="tr-TR" sz="2000" dirty="0"/>
              <a:t>B.4.1.Atama,Yükseltme ve Görevlendirme Kriterleri </a:t>
            </a:r>
          </a:p>
        </p:txBody>
      </p:sp>
      <p:sp>
        <p:nvSpPr>
          <p:cNvPr id="7" name="Yuvarlatılmış Dikdörtgen 6"/>
          <p:cNvSpPr/>
          <p:nvPr/>
        </p:nvSpPr>
        <p:spPr>
          <a:xfrm>
            <a:off x="215153" y="3126473"/>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8" name="Metin kutusu 7"/>
          <p:cNvSpPr txBox="1"/>
          <p:nvPr/>
        </p:nvSpPr>
        <p:spPr>
          <a:xfrm>
            <a:off x="934864" y="3275958"/>
            <a:ext cx="3437984" cy="1015663"/>
          </a:xfrm>
          <a:prstGeom prst="rect">
            <a:avLst/>
          </a:prstGeom>
          <a:noFill/>
        </p:spPr>
        <p:txBody>
          <a:bodyPr wrap="square" rtlCol="0">
            <a:spAutoFit/>
          </a:bodyPr>
          <a:lstStyle/>
          <a:p>
            <a:pPr algn="just"/>
            <a:r>
              <a:rPr lang="tr-TR" sz="2000" dirty="0"/>
              <a:t>B.4.2. Öğretim Yetkinlikleri ve Gelişimi</a:t>
            </a:r>
          </a:p>
        </p:txBody>
      </p:sp>
      <p:sp>
        <p:nvSpPr>
          <p:cNvPr id="9" name="Yuvarlatılmış Dikdörtgen 8"/>
          <p:cNvSpPr/>
          <p:nvPr/>
        </p:nvSpPr>
        <p:spPr>
          <a:xfrm>
            <a:off x="215153" y="4636932"/>
            <a:ext cx="4157695" cy="12429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0" name="Metin kutusu 9"/>
          <p:cNvSpPr txBox="1"/>
          <p:nvPr/>
        </p:nvSpPr>
        <p:spPr>
          <a:xfrm>
            <a:off x="934864" y="4635415"/>
            <a:ext cx="3437984" cy="1323439"/>
          </a:xfrm>
          <a:prstGeom prst="rect">
            <a:avLst/>
          </a:prstGeom>
          <a:noFill/>
        </p:spPr>
        <p:txBody>
          <a:bodyPr wrap="square" rtlCol="0">
            <a:spAutoFit/>
          </a:bodyPr>
          <a:lstStyle/>
          <a:p>
            <a:pPr algn="just"/>
            <a:r>
              <a:rPr lang="tr-TR" sz="2000" dirty="0"/>
              <a:t>B.4.3.Eğitim Faaliyetlerine Yönelik Teşvik ve Ödüllendirme</a:t>
            </a:r>
          </a:p>
        </p:txBody>
      </p:sp>
      <p:pic>
        <p:nvPicPr>
          <p:cNvPr id="11" name="Resim 10"/>
          <p:cNvPicPr>
            <a:picLocks noChangeAspect="1"/>
          </p:cNvPicPr>
          <p:nvPr/>
        </p:nvPicPr>
        <p:blipFill>
          <a:blip r:embed="rId2"/>
          <a:stretch>
            <a:fillRect/>
          </a:stretch>
        </p:blipFill>
        <p:spPr>
          <a:xfrm>
            <a:off x="379538" y="5010045"/>
            <a:ext cx="496707" cy="496707"/>
          </a:xfrm>
          <a:prstGeom prst="rect">
            <a:avLst/>
          </a:prstGeom>
        </p:spPr>
      </p:pic>
      <p:pic>
        <p:nvPicPr>
          <p:cNvPr id="12" name="Resim 11"/>
          <p:cNvPicPr>
            <a:picLocks noChangeAspect="1"/>
          </p:cNvPicPr>
          <p:nvPr/>
        </p:nvPicPr>
        <p:blipFill>
          <a:blip r:embed="rId3"/>
          <a:stretch>
            <a:fillRect/>
          </a:stretch>
        </p:blipFill>
        <p:spPr>
          <a:xfrm>
            <a:off x="381057" y="3503245"/>
            <a:ext cx="553807" cy="553807"/>
          </a:xfrm>
          <a:prstGeom prst="rect">
            <a:avLst/>
          </a:prstGeom>
        </p:spPr>
      </p:pic>
      <p:pic>
        <p:nvPicPr>
          <p:cNvPr id="14" name="Resim 13"/>
          <p:cNvPicPr>
            <a:picLocks noChangeAspect="1"/>
          </p:cNvPicPr>
          <p:nvPr/>
        </p:nvPicPr>
        <p:blipFill>
          <a:blip r:embed="rId4"/>
          <a:stretch>
            <a:fillRect/>
          </a:stretch>
        </p:blipFill>
        <p:spPr>
          <a:xfrm>
            <a:off x="358684" y="2001524"/>
            <a:ext cx="517559" cy="517559"/>
          </a:xfrm>
          <a:prstGeom prst="rect">
            <a:avLst/>
          </a:prstGeom>
        </p:spPr>
      </p:pic>
    </p:spTree>
    <p:extLst>
      <p:ext uri="{BB962C8B-B14F-4D97-AF65-F5344CB8AC3E}">
        <p14:creationId xmlns:p14="http://schemas.microsoft.com/office/powerpoint/2010/main" val="74404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B631F249-6653-0659-72FC-51916F49257C}"/>
              </a:ext>
            </a:extLst>
          </p:cNvPr>
          <p:cNvSpPr>
            <a:spLocks noGrp="1"/>
          </p:cNvSpPr>
          <p:nvPr>
            <p:ph type="title"/>
          </p:nvPr>
        </p:nvSpPr>
        <p:spPr>
          <a:xfrm>
            <a:off x="196830" y="638287"/>
            <a:ext cx="3796306" cy="2690949"/>
          </a:xfrm>
        </p:spPr>
        <p:txBody>
          <a:bodyPr vert="horz" lIns="91440" tIns="45720" rIns="91440" bIns="45720" rtlCol="0" anchor="t">
            <a:normAutofit/>
          </a:bodyPr>
          <a:lstStyle/>
          <a:p>
            <a:r>
              <a:rPr lang="en-US" sz="3700" b="1" dirty="0" err="1">
                <a:solidFill>
                  <a:schemeClr val="tx2">
                    <a:lumMod val="75000"/>
                    <a:lumOff val="25000"/>
                  </a:schemeClr>
                </a:solidFill>
              </a:rPr>
              <a:t>Eğitim</a:t>
            </a:r>
            <a:r>
              <a:rPr lang="en-US" sz="3700" b="1" dirty="0">
                <a:solidFill>
                  <a:schemeClr val="tx2">
                    <a:lumMod val="75000"/>
                    <a:lumOff val="25000"/>
                  </a:schemeClr>
                </a:solidFill>
              </a:rPr>
              <a:t> </a:t>
            </a:r>
            <a:r>
              <a:rPr lang="en-US" sz="3700" b="1" dirty="0" err="1">
                <a:solidFill>
                  <a:schemeClr val="tx2">
                    <a:lumMod val="75000"/>
                    <a:lumOff val="25000"/>
                  </a:schemeClr>
                </a:solidFill>
              </a:rPr>
              <a:t>ve</a:t>
            </a:r>
            <a:r>
              <a:rPr lang="en-US" sz="3700" b="1" dirty="0">
                <a:solidFill>
                  <a:schemeClr val="tx2">
                    <a:lumMod val="75000"/>
                    <a:lumOff val="25000"/>
                  </a:schemeClr>
                </a:solidFill>
              </a:rPr>
              <a:t> </a:t>
            </a:r>
            <a:r>
              <a:rPr lang="en-US" sz="3700" b="1" dirty="0" err="1">
                <a:solidFill>
                  <a:schemeClr val="tx2">
                    <a:lumMod val="75000"/>
                    <a:lumOff val="25000"/>
                  </a:schemeClr>
                </a:solidFill>
              </a:rPr>
              <a:t>Öğretim</a:t>
            </a:r>
            <a:r>
              <a:rPr lang="en-US" sz="3700" b="1" dirty="0">
                <a:solidFill>
                  <a:schemeClr val="tx2">
                    <a:lumMod val="75000"/>
                    <a:lumOff val="25000"/>
                  </a:schemeClr>
                </a:solidFill>
              </a:rPr>
              <a:t> PUKÖ </a:t>
            </a:r>
            <a:r>
              <a:rPr lang="en-US" sz="3700" b="1" dirty="0" err="1">
                <a:solidFill>
                  <a:schemeClr val="tx2">
                    <a:lumMod val="75000"/>
                    <a:lumOff val="25000"/>
                  </a:schemeClr>
                </a:solidFill>
              </a:rPr>
              <a:t>Temelli</a:t>
            </a:r>
            <a:r>
              <a:rPr lang="en-US" sz="3700" b="1" dirty="0">
                <a:solidFill>
                  <a:schemeClr val="tx2">
                    <a:lumMod val="75000"/>
                    <a:lumOff val="25000"/>
                  </a:schemeClr>
                </a:solidFill>
              </a:rPr>
              <a:t> </a:t>
            </a:r>
            <a:r>
              <a:rPr lang="en-US" sz="3700" b="1" dirty="0" err="1">
                <a:solidFill>
                  <a:schemeClr val="tx2">
                    <a:lumMod val="75000"/>
                    <a:lumOff val="25000"/>
                  </a:schemeClr>
                </a:solidFill>
              </a:rPr>
              <a:t>Eylem</a:t>
            </a:r>
            <a:r>
              <a:rPr lang="en-US" sz="3700" b="1" dirty="0">
                <a:solidFill>
                  <a:schemeClr val="tx2">
                    <a:lumMod val="75000"/>
                    <a:lumOff val="25000"/>
                  </a:schemeClr>
                </a:solidFill>
              </a:rPr>
              <a:t> </a:t>
            </a:r>
            <a:r>
              <a:rPr lang="en-US" sz="3700" b="1" dirty="0" err="1">
                <a:solidFill>
                  <a:schemeClr val="tx2">
                    <a:lumMod val="75000"/>
                    <a:lumOff val="25000"/>
                  </a:schemeClr>
                </a:solidFill>
              </a:rPr>
              <a:t>Planı</a:t>
            </a:r>
            <a:endParaRPr lang="en-US" sz="3700" b="1" kern="1200" dirty="0">
              <a:solidFill>
                <a:schemeClr val="tx2">
                  <a:lumMod val="75000"/>
                  <a:lumOff val="25000"/>
                </a:schemeClr>
              </a:solidFill>
            </a:endParaRPr>
          </a:p>
        </p:txBody>
      </p:sp>
      <p:pic>
        <p:nvPicPr>
          <p:cNvPr id="6" name="İçerik Yer Tutucusu 5"/>
          <p:cNvPicPr>
            <a:picLocks noGrp="1" noChangeAspect="1"/>
          </p:cNvPicPr>
          <p:nvPr>
            <p:ph idx="1"/>
          </p:nvPr>
        </p:nvPicPr>
        <p:blipFill>
          <a:blip r:embed="rId2"/>
          <a:stretch>
            <a:fillRect/>
          </a:stretch>
        </p:blipFill>
        <p:spPr>
          <a:xfrm>
            <a:off x="4315865" y="638287"/>
            <a:ext cx="7633396" cy="5744584"/>
          </a:xfrm>
          <a:prstGeom prst="rect">
            <a:avLst/>
          </a:prstGeom>
        </p:spPr>
      </p:pic>
      <p:pic>
        <p:nvPicPr>
          <p:cNvPr id="7" name="Resim 6"/>
          <p:cNvPicPr>
            <a:picLocks noChangeAspect="1"/>
          </p:cNvPicPr>
          <p:nvPr/>
        </p:nvPicPr>
        <p:blipFill rotWithShape="1">
          <a:blip r:embed="rId3"/>
          <a:srcRect l="7424" t="6901" r="63879"/>
          <a:stretch/>
        </p:blipFill>
        <p:spPr>
          <a:xfrm>
            <a:off x="1210235" y="2931459"/>
            <a:ext cx="1371600" cy="2747092"/>
          </a:xfrm>
          <a:prstGeom prst="rect">
            <a:avLst/>
          </a:prstGeom>
        </p:spPr>
      </p:pic>
    </p:spTree>
    <p:extLst>
      <p:ext uri="{BB962C8B-B14F-4D97-AF65-F5344CB8AC3E}">
        <p14:creationId xmlns:p14="http://schemas.microsoft.com/office/powerpoint/2010/main" val="25722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C6228A-BDCD-BB5A-0A46-CFC1E24152F4}"/>
              </a:ext>
            </a:extLst>
          </p:cNvPr>
          <p:cNvSpPr>
            <a:spLocks noGrp="1"/>
          </p:cNvSpPr>
          <p:nvPr>
            <p:ph type="title"/>
          </p:nvPr>
        </p:nvSpPr>
        <p:spPr>
          <a:xfrm>
            <a:off x="277906" y="553385"/>
            <a:ext cx="3128682" cy="5479863"/>
          </a:xfrm>
        </p:spPr>
        <p:txBody>
          <a:bodyPr>
            <a:normAutofit/>
          </a:bodyPr>
          <a:lstStyle/>
          <a:p>
            <a:r>
              <a:rPr lang="tr-TR" b="1" dirty="0">
                <a:solidFill>
                  <a:schemeClr val="tx2">
                    <a:lumMod val="75000"/>
                    <a:lumOff val="25000"/>
                  </a:schemeClr>
                </a:solidFill>
              </a:rPr>
              <a:t>Eğitim ve Öğretim PUKÖ Temelli Eylem Planı- Planla</a:t>
            </a:r>
            <a:endParaRPr lang="tr-TR" dirty="0"/>
          </a:p>
        </p:txBody>
      </p:sp>
      <p:pic>
        <p:nvPicPr>
          <p:cNvPr id="4" name="İçerik Yer Tutucusu 3"/>
          <p:cNvPicPr>
            <a:picLocks noGrp="1" noChangeAspect="1"/>
          </p:cNvPicPr>
          <p:nvPr>
            <p:ph idx="1"/>
          </p:nvPr>
        </p:nvPicPr>
        <p:blipFill>
          <a:blip r:embed="rId2"/>
          <a:stretch>
            <a:fillRect/>
          </a:stretch>
        </p:blipFill>
        <p:spPr>
          <a:xfrm>
            <a:off x="3316940" y="65104"/>
            <a:ext cx="8552331" cy="4754469"/>
          </a:xfrm>
          <a:prstGeom prst="rect">
            <a:avLst/>
          </a:prstGeom>
        </p:spPr>
      </p:pic>
      <p:pic>
        <p:nvPicPr>
          <p:cNvPr id="5" name="Resim 4"/>
          <p:cNvPicPr>
            <a:picLocks noChangeAspect="1"/>
          </p:cNvPicPr>
          <p:nvPr/>
        </p:nvPicPr>
        <p:blipFill rotWithShape="1">
          <a:blip r:embed="rId3"/>
          <a:srcRect l="17763"/>
          <a:stretch/>
        </p:blipFill>
        <p:spPr>
          <a:xfrm>
            <a:off x="4831976" y="4819573"/>
            <a:ext cx="7037295" cy="1961545"/>
          </a:xfrm>
          <a:prstGeom prst="rect">
            <a:avLst/>
          </a:prstGeom>
        </p:spPr>
      </p:pic>
    </p:spTree>
    <p:extLst>
      <p:ext uri="{BB962C8B-B14F-4D97-AF65-F5344CB8AC3E}">
        <p14:creationId xmlns:p14="http://schemas.microsoft.com/office/powerpoint/2010/main" val="138069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27E11-912C-5494-3E7C-ED25E476759E}"/>
              </a:ext>
            </a:extLst>
          </p:cNvPr>
          <p:cNvSpPr>
            <a:spLocks noGrp="1"/>
          </p:cNvSpPr>
          <p:nvPr>
            <p:ph type="title"/>
          </p:nvPr>
        </p:nvSpPr>
        <p:spPr/>
        <p:txBody>
          <a:bodyPr/>
          <a:lstStyle/>
          <a:p>
            <a:r>
              <a:rPr lang="tr-TR" b="1" dirty="0">
                <a:solidFill>
                  <a:schemeClr val="tx2">
                    <a:lumMod val="75000"/>
                    <a:lumOff val="25000"/>
                  </a:schemeClr>
                </a:solidFill>
              </a:rPr>
              <a:t>Eğitim ve Öğretim PUKÖ Temelli Eylem Planı- Uygula</a:t>
            </a:r>
            <a:endParaRPr lang="tr-TR" dirty="0"/>
          </a:p>
        </p:txBody>
      </p:sp>
      <p:pic>
        <p:nvPicPr>
          <p:cNvPr id="4" name="İçerik Yer Tutucusu 3"/>
          <p:cNvPicPr>
            <a:picLocks noGrp="1" noChangeAspect="1"/>
          </p:cNvPicPr>
          <p:nvPr>
            <p:ph idx="1"/>
          </p:nvPr>
        </p:nvPicPr>
        <p:blipFill>
          <a:blip r:embed="rId2"/>
          <a:stretch>
            <a:fillRect/>
          </a:stretch>
        </p:blipFill>
        <p:spPr>
          <a:xfrm>
            <a:off x="1352395" y="1825625"/>
            <a:ext cx="9487210" cy="4351338"/>
          </a:xfrm>
          <a:prstGeom prst="rect">
            <a:avLst/>
          </a:prstGeom>
        </p:spPr>
      </p:pic>
    </p:spTree>
    <p:extLst>
      <p:ext uri="{BB962C8B-B14F-4D97-AF65-F5344CB8AC3E}">
        <p14:creationId xmlns:p14="http://schemas.microsoft.com/office/powerpoint/2010/main" val="1449163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4690A7-6191-292D-684D-A55D00FCA4B0}"/>
              </a:ext>
            </a:extLst>
          </p:cNvPr>
          <p:cNvSpPr>
            <a:spLocks noGrp="1"/>
          </p:cNvSpPr>
          <p:nvPr>
            <p:ph type="title"/>
          </p:nvPr>
        </p:nvSpPr>
        <p:spPr/>
        <p:txBody>
          <a:bodyPr/>
          <a:lstStyle/>
          <a:p>
            <a:r>
              <a:rPr lang="tr-TR" b="1" dirty="0">
                <a:solidFill>
                  <a:schemeClr val="tx2">
                    <a:lumMod val="75000"/>
                    <a:lumOff val="25000"/>
                  </a:schemeClr>
                </a:solidFill>
              </a:rPr>
              <a:t>Eğitim ve Öğretim PUKÖ Temelli Eylem Planı- Kontrol</a:t>
            </a:r>
            <a:endParaRPr lang="tr-TR" dirty="0"/>
          </a:p>
        </p:txBody>
      </p:sp>
      <p:pic>
        <p:nvPicPr>
          <p:cNvPr id="4" name="İçerik Yer Tutucusu 3"/>
          <p:cNvPicPr>
            <a:picLocks noGrp="1" noChangeAspect="1"/>
          </p:cNvPicPr>
          <p:nvPr>
            <p:ph idx="1"/>
          </p:nvPr>
        </p:nvPicPr>
        <p:blipFill>
          <a:blip r:embed="rId2"/>
          <a:stretch>
            <a:fillRect/>
          </a:stretch>
        </p:blipFill>
        <p:spPr>
          <a:xfrm>
            <a:off x="1229809" y="1825625"/>
            <a:ext cx="9732381" cy="4351338"/>
          </a:xfrm>
          <a:prstGeom prst="rect">
            <a:avLst/>
          </a:prstGeom>
        </p:spPr>
      </p:pic>
    </p:spTree>
    <p:extLst>
      <p:ext uri="{BB962C8B-B14F-4D97-AF65-F5344CB8AC3E}">
        <p14:creationId xmlns:p14="http://schemas.microsoft.com/office/powerpoint/2010/main" val="57790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CA158E5-E86D-7BF3-2032-25C405D601FB}"/>
              </a:ext>
            </a:extLst>
          </p:cNvPr>
          <p:cNvSpPr>
            <a:spLocks noGrp="1"/>
          </p:cNvSpPr>
          <p:nvPr>
            <p:ph type="title"/>
          </p:nvPr>
        </p:nvSpPr>
        <p:spPr>
          <a:xfrm>
            <a:off x="645064" y="525982"/>
            <a:ext cx="4282983" cy="1200361"/>
          </a:xfrm>
        </p:spPr>
        <p:txBody>
          <a:bodyPr anchor="b">
            <a:normAutofit/>
          </a:bodyPr>
          <a:lstStyle/>
          <a:p>
            <a:r>
              <a:rPr lang="tr-TR" sz="3600"/>
              <a:t>PUKÖ DÖNGÜSÜ</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8721CE5-2375-EAE2-06CB-A100BB4C1C03}"/>
              </a:ext>
            </a:extLst>
          </p:cNvPr>
          <p:cNvSpPr>
            <a:spLocks noGrp="1"/>
          </p:cNvSpPr>
          <p:nvPr>
            <p:ph idx="1"/>
          </p:nvPr>
        </p:nvSpPr>
        <p:spPr>
          <a:xfrm>
            <a:off x="645066" y="2031101"/>
            <a:ext cx="4282984" cy="3511943"/>
          </a:xfrm>
        </p:spPr>
        <p:txBody>
          <a:bodyPr anchor="ctr">
            <a:normAutofit/>
          </a:bodyPr>
          <a:lstStyle/>
          <a:p>
            <a:r>
              <a:rPr lang="tr-TR" sz="2000" dirty="0">
                <a:solidFill>
                  <a:srgbClr val="FF0000"/>
                </a:solidFill>
              </a:rPr>
              <a:t>PLANLA- UYGULA- KONTROL ET- ÖNLEM AL</a:t>
            </a:r>
          </a:p>
          <a:p>
            <a:r>
              <a:rPr lang="tr-TR" sz="2000" dirty="0"/>
              <a:t>PUKÖ yaklaşımı hedeflere ulaşmak ve hep daha iyiye gitmek için kullanılan sistematik bir yöntemdir. </a:t>
            </a:r>
          </a:p>
          <a:p>
            <a:r>
              <a:rPr lang="tr-TR" sz="2000" dirty="0"/>
              <a:t>4 aşamalı olarak uygulanır. </a:t>
            </a:r>
          </a:p>
          <a:p>
            <a:endParaRPr lang="tr-TR" sz="18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yazı tipi, logo, grafik içeren bir resim&#10;&#10;Yapay zeka tarafından oluşturulmuş içerik yanlış olabilir.">
            <a:extLst>
              <a:ext uri="{FF2B5EF4-FFF2-40B4-BE49-F238E27FC236}">
                <a16:creationId xmlns:a16="http://schemas.microsoft.com/office/drawing/2014/main" id="{03BA7A08-549A-8568-4037-88E9EAA5BF23}"/>
              </a:ext>
            </a:extLst>
          </p:cNvPr>
          <p:cNvPicPr>
            <a:picLocks noChangeAspect="1"/>
          </p:cNvPicPr>
          <p:nvPr/>
        </p:nvPicPr>
        <p:blipFill>
          <a:blip r:embed="rId2"/>
          <a:stretch>
            <a:fillRect/>
          </a:stretch>
        </p:blipFill>
        <p:spPr>
          <a:xfrm>
            <a:off x="6166297" y="650494"/>
            <a:ext cx="5270899" cy="5324142"/>
          </a:xfrm>
          <a:prstGeom prst="rect">
            <a:avLst/>
          </a:prstGeom>
        </p:spPr>
      </p:pic>
    </p:spTree>
    <p:extLst>
      <p:ext uri="{BB962C8B-B14F-4D97-AF65-F5344CB8AC3E}">
        <p14:creationId xmlns:p14="http://schemas.microsoft.com/office/powerpoint/2010/main" val="2366703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CD16F2-AD38-5C2D-DA2C-F93F9174F8A6}"/>
              </a:ext>
            </a:extLst>
          </p:cNvPr>
          <p:cNvSpPr>
            <a:spLocks noGrp="1"/>
          </p:cNvSpPr>
          <p:nvPr>
            <p:ph type="title"/>
          </p:nvPr>
        </p:nvSpPr>
        <p:spPr/>
        <p:txBody>
          <a:bodyPr/>
          <a:lstStyle/>
          <a:p>
            <a:r>
              <a:rPr lang="tr-TR" b="1" dirty="0">
                <a:solidFill>
                  <a:schemeClr val="tx2">
                    <a:lumMod val="75000"/>
                    <a:lumOff val="25000"/>
                  </a:schemeClr>
                </a:solidFill>
              </a:rPr>
              <a:t>Eğitim ve Öğretim PUKÖ Temelli Eylem Planı- Önlem Al</a:t>
            </a:r>
            <a:endParaRPr lang="tr-TR" dirty="0"/>
          </a:p>
        </p:txBody>
      </p:sp>
      <p:pic>
        <p:nvPicPr>
          <p:cNvPr id="4" name="İçerik Yer Tutucusu 3"/>
          <p:cNvPicPr>
            <a:picLocks noGrp="1" noChangeAspect="1"/>
          </p:cNvPicPr>
          <p:nvPr>
            <p:ph idx="1"/>
          </p:nvPr>
        </p:nvPicPr>
        <p:blipFill>
          <a:blip r:embed="rId2"/>
          <a:stretch>
            <a:fillRect/>
          </a:stretch>
        </p:blipFill>
        <p:spPr>
          <a:xfrm>
            <a:off x="1541929" y="1825625"/>
            <a:ext cx="9126071" cy="4351338"/>
          </a:xfrm>
          <a:prstGeom prst="rect">
            <a:avLst/>
          </a:prstGeom>
        </p:spPr>
      </p:pic>
    </p:spTree>
    <p:extLst>
      <p:ext uri="{BB962C8B-B14F-4D97-AF65-F5344CB8AC3E}">
        <p14:creationId xmlns:p14="http://schemas.microsoft.com/office/powerpoint/2010/main" val="165387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2">
                    <a:lumMod val="75000"/>
                    <a:lumOff val="25000"/>
                  </a:schemeClr>
                </a:solidFill>
              </a:rPr>
              <a:t>Eğitim ve Öğretim PUKÖ Temelli Eylem Planı- Takvim</a:t>
            </a:r>
            <a:endParaRPr lang="tr-TR" dirty="0"/>
          </a:p>
        </p:txBody>
      </p:sp>
      <p:pic>
        <p:nvPicPr>
          <p:cNvPr id="4" name="İçerik Yer Tutucusu 3"/>
          <p:cNvPicPr>
            <a:picLocks noGrp="1" noChangeAspect="1"/>
          </p:cNvPicPr>
          <p:nvPr>
            <p:ph idx="1"/>
          </p:nvPr>
        </p:nvPicPr>
        <p:blipFill>
          <a:blip r:embed="rId2"/>
          <a:stretch>
            <a:fillRect/>
          </a:stretch>
        </p:blipFill>
        <p:spPr>
          <a:xfrm>
            <a:off x="1333273" y="1825625"/>
            <a:ext cx="9525454" cy="4351338"/>
          </a:xfrm>
          <a:prstGeom prst="rect">
            <a:avLst/>
          </a:prstGeom>
        </p:spPr>
      </p:pic>
    </p:spTree>
    <p:extLst>
      <p:ext uri="{BB962C8B-B14F-4D97-AF65-F5344CB8AC3E}">
        <p14:creationId xmlns:p14="http://schemas.microsoft.com/office/powerpoint/2010/main" val="186432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50A74F-E083-7049-5C4D-B0006CC2F39E}"/>
              </a:ext>
            </a:extLst>
          </p:cNvPr>
          <p:cNvSpPr>
            <a:spLocks noGrp="1"/>
          </p:cNvSpPr>
          <p:nvPr>
            <p:ph type="title"/>
          </p:nvPr>
        </p:nvSpPr>
        <p:spPr>
          <a:xfrm>
            <a:off x="210128" y="-363538"/>
            <a:ext cx="10515600" cy="1325563"/>
          </a:xfrm>
        </p:spPr>
        <p:txBody>
          <a:bodyPr/>
          <a:lstStyle/>
          <a:p>
            <a:r>
              <a:rPr lang="tr-TR" dirty="0">
                <a:solidFill>
                  <a:schemeClr val="accent3">
                    <a:lumMod val="75000"/>
                  </a:schemeClr>
                </a:solidFill>
              </a:rPr>
              <a:t>C.ARAŞTIRMA VE GELİŞTİRME</a:t>
            </a:r>
          </a:p>
        </p:txBody>
      </p:sp>
      <p:sp>
        <p:nvSpPr>
          <p:cNvPr id="3" name="İçerik Yer Tutucusu 2">
            <a:extLst>
              <a:ext uri="{FF2B5EF4-FFF2-40B4-BE49-F238E27FC236}">
                <a16:creationId xmlns:a16="http://schemas.microsoft.com/office/drawing/2014/main" id="{5AA956D8-2260-44A5-70BD-D48DC29B3004}"/>
              </a:ext>
            </a:extLst>
          </p:cNvPr>
          <p:cNvSpPr>
            <a:spLocks noGrp="1"/>
          </p:cNvSpPr>
          <p:nvPr>
            <p:ph sz="half" idx="1"/>
          </p:nvPr>
        </p:nvSpPr>
        <p:spPr>
          <a:xfrm>
            <a:off x="1" y="1262207"/>
            <a:ext cx="2142835" cy="4351338"/>
          </a:xfrm>
        </p:spPr>
        <p:txBody>
          <a:bodyPr>
            <a:normAutofit/>
          </a:bodyPr>
          <a:lstStyle/>
          <a:p>
            <a:r>
              <a:rPr lang="tr-TR" sz="1800" b="1" dirty="0">
                <a:solidFill>
                  <a:schemeClr val="accent3">
                    <a:lumMod val="75000"/>
                  </a:schemeClr>
                </a:solidFill>
              </a:rPr>
              <a:t>C.1. ARAŞTIRMA SÜREÇLERİNİN YÖNETİMİ VE ARAŞTIRMA KAYNAKLARI </a:t>
            </a:r>
          </a:p>
          <a:p>
            <a:r>
              <a:rPr lang="tr-TR" sz="1800" dirty="0"/>
              <a:t>C.1.1. Araştırma Süreçlerinin Yönetimi </a:t>
            </a:r>
          </a:p>
          <a:p>
            <a:r>
              <a:rPr lang="tr-TR" sz="1800" dirty="0"/>
              <a:t>C.1.2. İç ve Dış Kaynaklar </a:t>
            </a:r>
          </a:p>
          <a:p>
            <a:r>
              <a:rPr lang="tr-TR" sz="1800" dirty="0"/>
              <a:t> C.1.3. Doktora Programları ve Doktora Sonrası İmkanlar</a:t>
            </a:r>
          </a:p>
        </p:txBody>
      </p:sp>
      <p:sp>
        <p:nvSpPr>
          <p:cNvPr id="4" name="İçerik Yer Tutucusu 3">
            <a:extLst>
              <a:ext uri="{FF2B5EF4-FFF2-40B4-BE49-F238E27FC236}">
                <a16:creationId xmlns:a16="http://schemas.microsoft.com/office/drawing/2014/main" id="{2B6C8146-D8C3-1329-44B1-14237437535C}"/>
              </a:ext>
            </a:extLst>
          </p:cNvPr>
          <p:cNvSpPr>
            <a:spLocks noGrp="1"/>
          </p:cNvSpPr>
          <p:nvPr>
            <p:ph sz="half" idx="2"/>
          </p:nvPr>
        </p:nvSpPr>
        <p:spPr>
          <a:xfrm>
            <a:off x="1939636" y="526473"/>
            <a:ext cx="10252364" cy="6331527"/>
          </a:xfrm>
        </p:spPr>
        <p:txBody>
          <a:bodyPr>
            <a:noAutofit/>
          </a:bodyPr>
          <a:lstStyle/>
          <a:p>
            <a:pPr algn="just"/>
            <a:r>
              <a:rPr lang="tr-TR" sz="1150" dirty="0">
                <a:solidFill>
                  <a:schemeClr val="accent2"/>
                </a:solidFill>
              </a:rPr>
              <a:t>Birim, araştırma faaliyetlerini stratejik planı çerçevesinde belirlenen akademik öncelikleri ile yerel, bölgesel ve ulusal kalkınma hedefleriyle uyumlu, değer üretebilen ve toplumsal faydaya dönüştürülebilen biçimde yönetmelidir. Bu faaliyetler için uygun fiziki altyapı ve mali kaynaklar oluşturmalı ve bunların etkin şekilde kullanımını sağlamalıdır.</a:t>
            </a:r>
          </a:p>
          <a:p>
            <a:pPr algn="just"/>
            <a:r>
              <a:rPr lang="tr-TR" sz="1150" u="sng" dirty="0">
                <a:solidFill>
                  <a:schemeClr val="accent3">
                    <a:lumMod val="75000"/>
                  </a:schemeClr>
                </a:solidFill>
              </a:rPr>
              <a:t>PUKÖ Döngüsünde Kullanılabilecek Kanıtlar</a:t>
            </a:r>
          </a:p>
          <a:p>
            <a:pPr marL="342900" indent="-342900">
              <a:buAutoNum type="arabicParenR"/>
            </a:pPr>
            <a:r>
              <a:rPr lang="tr-TR" sz="1150" dirty="0"/>
              <a:t>Araştırma-geliştirme bütçesi ve dağılımı (C.1.1)</a:t>
            </a:r>
          </a:p>
          <a:p>
            <a:pPr marL="342900" indent="-342900">
              <a:buAutoNum type="arabicParenR"/>
            </a:pPr>
            <a:r>
              <a:rPr lang="tr-TR" sz="1150" dirty="0"/>
              <a:t>Araştırma çerçevesinde yapılan stratejik ortaklıklar (Kamu veya özel) (C.1.1)</a:t>
            </a:r>
          </a:p>
          <a:p>
            <a:pPr marL="342900" indent="-342900">
              <a:buAutoNum type="arabicParenR"/>
            </a:pPr>
            <a:r>
              <a:rPr lang="tr-TR" sz="1150" dirty="0"/>
              <a:t>Araştırma-geliştirme kaynaklarının araştırma stratejisi doğrultusunda yönetildiğini gösteren kanıtlar (C.1.1)</a:t>
            </a:r>
          </a:p>
          <a:p>
            <a:pPr marL="342900" indent="-342900">
              <a:buAutoNum type="arabicParenR"/>
            </a:pPr>
            <a:r>
              <a:rPr lang="tr-TR" sz="1150" dirty="0"/>
              <a:t>Araştırma kaynaklarının çeşitliliği ve yeterliliğinin izlendiğine ve iyileştirildiğine ilişkin kanıtlar (C.1.1)</a:t>
            </a:r>
          </a:p>
          <a:p>
            <a:pPr marL="342900" indent="-342900">
              <a:buAutoNum type="arabicParenR"/>
            </a:pPr>
            <a:r>
              <a:rPr lang="tr-TR" sz="1150" dirty="0"/>
              <a:t>İç kaynaklar ve kullanımına ilişkin tanımlı süreçler (BAP Yönergesi, İç Kaynak Kullanımı Yönergesi vb.)C.1.1)</a:t>
            </a:r>
          </a:p>
          <a:p>
            <a:pPr marL="342900" indent="-342900">
              <a:buAutoNum type="arabicParenR"/>
            </a:pPr>
            <a:r>
              <a:rPr lang="tr-TR" sz="1150" dirty="0"/>
              <a:t>İç kaynakların birimler arası dağılımı (C.1.1)</a:t>
            </a:r>
          </a:p>
          <a:p>
            <a:pPr marL="342900" indent="-342900">
              <a:buAutoNum type="arabicParenR"/>
            </a:pPr>
            <a:r>
              <a:rPr lang="tr-TR" sz="1150" dirty="0"/>
              <a:t>Dış kaynakların kullanımını desteklemek üzere oluşturulmuş yöntem, birim ve uygulamalar (C.1.2)</a:t>
            </a:r>
          </a:p>
          <a:p>
            <a:pPr marL="342900" indent="-342900">
              <a:buAutoNum type="arabicParenR"/>
            </a:pPr>
            <a:r>
              <a:rPr lang="tr-TR" sz="1150" dirty="0"/>
              <a:t>Dış kaynakların dağılımını gösteren kanıtlar (C.1.2)</a:t>
            </a:r>
          </a:p>
          <a:p>
            <a:pPr marL="342900" indent="-342900">
              <a:buAutoNum type="arabicParenR"/>
            </a:pPr>
            <a:r>
              <a:rPr lang="tr-TR" sz="1150" dirty="0"/>
              <a:t>Dış kaynaklarda yıllar itibariyle gerçekleşen değişimler (C.1.2)</a:t>
            </a:r>
          </a:p>
          <a:p>
            <a:pPr marL="342900" indent="-342900">
              <a:buAutoNum type="arabicParenR"/>
            </a:pPr>
            <a:r>
              <a:rPr lang="tr-TR" sz="1150" dirty="0"/>
              <a:t>İç ve dış kaynakların yeterliliğinin değerlendirildiği toplantılar, memnuniyet anketleri, odak grup görüşmeleri (C.1.2)</a:t>
            </a:r>
          </a:p>
          <a:p>
            <a:pPr marL="342900" indent="-342900">
              <a:buAutoNum type="arabicParenR"/>
            </a:pPr>
            <a:r>
              <a:rPr lang="tr-TR" sz="1150" dirty="0"/>
              <a:t>BAP ve TTO birimlerinin kurum içinde bilindiğine dair kanıtlar (eğitimler, toplantılar vb.)(C.1.2)</a:t>
            </a:r>
          </a:p>
          <a:p>
            <a:pPr marL="342900" indent="-342900">
              <a:buAutoNum type="arabicParenR"/>
            </a:pPr>
            <a:r>
              <a:rPr lang="tr-TR" sz="1150" dirty="0"/>
              <a:t>Araştırma potansiyelini desteklemeye yönelik kongre, konferans destekleri veya davetleri (C.1.2)</a:t>
            </a:r>
          </a:p>
          <a:p>
            <a:pPr marL="342900" indent="-342900">
              <a:buAutoNum type="arabicParenR"/>
            </a:pPr>
            <a:r>
              <a:rPr lang="tr-TR" sz="1150" dirty="0"/>
              <a:t>Doktora programları ve doktora sonrası imkanlara ilişkin kanıtlar (C.1.3)</a:t>
            </a:r>
          </a:p>
          <a:p>
            <a:pPr marL="342900" indent="-342900">
              <a:buAutoNum type="arabicParenR"/>
            </a:pPr>
            <a:r>
              <a:rPr lang="tr-TR" sz="1150" dirty="0"/>
              <a:t>Bu programlar ve imkanlardan yararlanan öğrenci/araştırmacı sayıları ve bunların birimlere göre dağılımı(C.1.3)</a:t>
            </a:r>
          </a:p>
          <a:p>
            <a:pPr marL="342900" indent="-342900">
              <a:buAutoNum type="arabicParenR"/>
            </a:pPr>
            <a:r>
              <a:rPr lang="tr-TR" sz="1150" dirty="0"/>
              <a:t>Doktora programları ve doktora sonrası imkanlara yönelik izleme ve iyileştirme kanıtları (C.1.3)</a:t>
            </a:r>
          </a:p>
          <a:p>
            <a:pPr marL="342900" indent="-342900">
              <a:buAutoNum type="arabicParenR"/>
            </a:pPr>
            <a:r>
              <a:rPr lang="tr-TR" sz="1150" dirty="0"/>
              <a:t>Doktora süreçlerine ilişkin istatistiki göstergelerin değerlendirildiğine dair toplantılar,raporlar vb. (C.1.3)</a:t>
            </a:r>
          </a:p>
          <a:p>
            <a:pPr marL="342900" indent="-342900">
              <a:buAutoNum type="arabicParenR"/>
            </a:pPr>
            <a:r>
              <a:rPr lang="tr-TR" sz="1150" dirty="0"/>
              <a:t>Doktora mezunlarının kariyer gelişimlerinin izlendiğine dair raporlar, istatistikler (C.1.3)</a:t>
            </a:r>
          </a:p>
          <a:p>
            <a:pPr marL="342900" indent="-342900">
              <a:buAutoNum type="arabicParenR"/>
            </a:pPr>
            <a:r>
              <a:rPr lang="tr-TR" sz="1150" dirty="0"/>
              <a:t>Doktora sürecinin yönetimi ile ilgili izleme ve iyileştirme süreçleri (C.1.3)</a:t>
            </a:r>
          </a:p>
        </p:txBody>
      </p:sp>
    </p:spTree>
    <p:extLst>
      <p:ext uri="{BB962C8B-B14F-4D97-AF65-F5344CB8AC3E}">
        <p14:creationId xmlns:p14="http://schemas.microsoft.com/office/powerpoint/2010/main" val="43959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3A0CDE-15E4-6876-AB2B-8A7DC6F311C7}"/>
              </a:ext>
            </a:extLst>
          </p:cNvPr>
          <p:cNvSpPr>
            <a:spLocks noGrp="1"/>
          </p:cNvSpPr>
          <p:nvPr>
            <p:ph type="title"/>
          </p:nvPr>
        </p:nvSpPr>
        <p:spPr>
          <a:xfrm>
            <a:off x="0" y="-23236"/>
            <a:ext cx="12127345" cy="1325563"/>
          </a:xfrm>
        </p:spPr>
        <p:txBody>
          <a:bodyPr>
            <a:normAutofit/>
          </a:bodyPr>
          <a:lstStyle/>
          <a:p>
            <a:r>
              <a:rPr lang="tr-TR" sz="4000" b="1" dirty="0">
                <a:solidFill>
                  <a:schemeClr val="accent3">
                    <a:lumMod val="75000"/>
                  </a:schemeClr>
                </a:solidFill>
              </a:rPr>
              <a:t>C.2. ARAŞTIRMA YETKİNLİĞİ, İŞBİRLİKLERİ VE DESTEKLER</a:t>
            </a:r>
          </a:p>
        </p:txBody>
      </p:sp>
      <p:sp>
        <p:nvSpPr>
          <p:cNvPr id="3" name="İçerik Yer Tutucusu 2">
            <a:extLst>
              <a:ext uri="{FF2B5EF4-FFF2-40B4-BE49-F238E27FC236}">
                <a16:creationId xmlns:a16="http://schemas.microsoft.com/office/drawing/2014/main" id="{EE7DD3D8-AD72-4F7E-520E-5F6E2C099658}"/>
              </a:ext>
            </a:extLst>
          </p:cNvPr>
          <p:cNvSpPr>
            <a:spLocks noGrp="1"/>
          </p:cNvSpPr>
          <p:nvPr>
            <p:ph sz="half" idx="1"/>
          </p:nvPr>
        </p:nvSpPr>
        <p:spPr>
          <a:xfrm>
            <a:off x="0" y="1714788"/>
            <a:ext cx="2216727" cy="4351338"/>
          </a:xfrm>
        </p:spPr>
        <p:txBody>
          <a:bodyPr>
            <a:normAutofit/>
          </a:bodyPr>
          <a:lstStyle/>
          <a:p>
            <a:r>
              <a:rPr lang="tr-TR" sz="2000" dirty="0"/>
              <a:t>C.2.1. Araştırma Yetkinlikleri ve Gelişimi </a:t>
            </a:r>
          </a:p>
          <a:p>
            <a:r>
              <a:rPr lang="tr-TR" sz="2000" dirty="0"/>
              <a:t>C.2.2. Ulusal Ve Uluslararası Ortak Programlar ve Ortak Araştırma Birimleri</a:t>
            </a:r>
          </a:p>
        </p:txBody>
      </p:sp>
      <p:sp>
        <p:nvSpPr>
          <p:cNvPr id="4" name="İçerik Yer Tutucusu 3">
            <a:extLst>
              <a:ext uri="{FF2B5EF4-FFF2-40B4-BE49-F238E27FC236}">
                <a16:creationId xmlns:a16="http://schemas.microsoft.com/office/drawing/2014/main" id="{D0BA2339-569B-7525-11E3-1811FE2C1EF0}"/>
              </a:ext>
            </a:extLst>
          </p:cNvPr>
          <p:cNvSpPr>
            <a:spLocks noGrp="1"/>
          </p:cNvSpPr>
          <p:nvPr>
            <p:ph sz="half" idx="2"/>
          </p:nvPr>
        </p:nvSpPr>
        <p:spPr>
          <a:xfrm>
            <a:off x="1967345" y="1024875"/>
            <a:ext cx="10307782" cy="5731164"/>
          </a:xfrm>
        </p:spPr>
        <p:txBody>
          <a:bodyPr>
            <a:noAutofit/>
          </a:bodyPr>
          <a:lstStyle/>
          <a:p>
            <a:pPr algn="just"/>
            <a:r>
              <a:rPr lang="tr-TR" sz="1300" dirty="0">
                <a:solidFill>
                  <a:schemeClr val="accent2"/>
                </a:solidFill>
              </a:rPr>
              <a:t>Birim, öğretim elemanları ve araştırmacıların bilimsel araştırma ve sanat yetkinliğini sürdürmek ve iyileştirmek için olanaklar (eğitim, iş birlikleri, destekler vb.) sunmalıdır.</a:t>
            </a:r>
          </a:p>
          <a:p>
            <a:pPr algn="just"/>
            <a:r>
              <a:rPr lang="tr-TR" sz="1300" u="sng" dirty="0">
                <a:solidFill>
                  <a:schemeClr val="accent3">
                    <a:lumMod val="75000"/>
                  </a:schemeClr>
                </a:solidFill>
              </a:rPr>
              <a:t>PUKÖ Döngüsünde Kullanılabilecek Kanıtlar</a:t>
            </a:r>
          </a:p>
          <a:p>
            <a:pPr marL="342900" indent="-342900">
              <a:buAutoNum type="arabicParenR"/>
            </a:pPr>
            <a:r>
              <a:rPr lang="tr-TR" sz="1300" dirty="0"/>
              <a:t>Öğretim elemanlarının araştırma yetkinliğinin geliştirilmesine yönelik planlama ve uygulamalar (destekleyici eğitimler, uluslararası fırsatlar, proje iş birliği çalışmaları vb.) (C.2.1)</a:t>
            </a:r>
          </a:p>
          <a:p>
            <a:pPr marL="342900" indent="-342900">
              <a:buFont typeface="Arial" panose="020B0604020202020204" pitchFamily="34" charset="0"/>
              <a:buAutoNum type="arabicParenR"/>
            </a:pPr>
            <a:r>
              <a:rPr lang="tr-TR" sz="1300" dirty="0"/>
              <a:t>Öğretim elemanlarının geri bildirimleri (C.2.1)</a:t>
            </a:r>
          </a:p>
          <a:p>
            <a:pPr marL="342900" indent="-342900">
              <a:buFont typeface="Arial" panose="020B0604020202020204" pitchFamily="34" charset="0"/>
              <a:buAutoNum type="arabicParenR"/>
            </a:pPr>
            <a:r>
              <a:rPr lang="tr-TR" sz="1300" dirty="0"/>
              <a:t>Araştırmacı kaynağına ilişkin istatistiki göstergeler (C.2.1)</a:t>
            </a:r>
          </a:p>
          <a:p>
            <a:pPr marL="342900" indent="-342900">
              <a:buFont typeface="Arial" panose="020B0604020202020204" pitchFamily="34" charset="0"/>
              <a:buAutoNum type="arabicParenR"/>
            </a:pPr>
            <a:r>
              <a:rPr lang="tr-TR" sz="1300" dirty="0"/>
              <a:t>Bilimsel araştırma yöntemleri, istatistik vb. gibi araştırma ve geliştirme alanıyla ilgili konulardaki eğitimler (C.2.1)</a:t>
            </a:r>
          </a:p>
          <a:p>
            <a:pPr marL="342900" indent="-342900">
              <a:buFont typeface="Arial" panose="020B0604020202020204" pitchFamily="34" charset="0"/>
              <a:buAutoNum type="arabicParenR"/>
            </a:pPr>
            <a:r>
              <a:rPr lang="tr-TR" sz="1300" dirty="0"/>
              <a:t>Bu alandaki eğitimlerin planlanmasında ihtiyaç analizlerinin ve memnuniyetin belirlenmesine yönelik değerlendirmeler (C.2.1)</a:t>
            </a:r>
          </a:p>
          <a:p>
            <a:pPr marL="342900" indent="-342900">
              <a:buFont typeface="Arial" panose="020B0604020202020204" pitchFamily="34" charset="0"/>
              <a:buAutoNum type="arabicParenR"/>
            </a:pPr>
            <a:r>
              <a:rPr lang="tr-TR" sz="1300" dirty="0"/>
              <a:t>Öğretim elemanlarının araştırma yetkinliğinin izlenmesi ve iyileştirilmesine ilişkin kanıtlar(C.2.1)</a:t>
            </a:r>
          </a:p>
          <a:p>
            <a:pPr marL="342900" indent="-342900">
              <a:buFont typeface="Arial" panose="020B0604020202020204" pitchFamily="34" charset="0"/>
              <a:buAutoNum type="arabicParenR"/>
            </a:pPr>
            <a:r>
              <a:rPr lang="tr-TR" sz="1300" dirty="0"/>
              <a:t>Ulusal ve uluslararası düzeyde ortak programlar ve ortak araştırma birimleri oluşturulmasına yönelik mekanizmalar (protokol, birim, destek vb.) (C.2.2)</a:t>
            </a:r>
          </a:p>
          <a:p>
            <a:pPr marL="342900" indent="-342900">
              <a:buAutoNum type="arabicParenR"/>
            </a:pPr>
            <a:r>
              <a:rPr lang="tr-TR" sz="1300" dirty="0"/>
              <a:t>Ortak programlar ve ortak araştırma faaliyetlerine yönelik ikili anlaşmalar ve iş birlilerine ilişkin kanıtlara (C.2.2)</a:t>
            </a:r>
          </a:p>
          <a:p>
            <a:pPr marL="342900" indent="-342900">
              <a:buAutoNum type="arabicParenR"/>
            </a:pPr>
            <a:r>
              <a:rPr lang="tr-TR" sz="1300" dirty="0"/>
              <a:t>Kurumun dahil olduğu araştırma ağları, kurumun ortak programları ve araştırma birimlei, ortak araştırmalardan üretilen çalışmalar ve projeler (C.2.2)</a:t>
            </a:r>
          </a:p>
          <a:p>
            <a:pPr marL="342900" indent="-342900">
              <a:buAutoNum type="arabicParenR"/>
            </a:pPr>
            <a:r>
              <a:rPr lang="tr-TR" sz="1300" dirty="0"/>
              <a:t>Paydaş geri bildirimleri (C.2.2)</a:t>
            </a:r>
          </a:p>
          <a:p>
            <a:pPr marL="342900" indent="-342900">
              <a:buAutoNum type="arabicParenR"/>
            </a:pPr>
            <a:r>
              <a:rPr lang="tr-TR" sz="1300" dirty="0"/>
              <a:t>Ulusal ve uluslararası ortak araştırma grupları ve çalışmalarına ilişkin çıktılar (makale, proje vb.) (C.2.2)</a:t>
            </a:r>
          </a:p>
          <a:p>
            <a:pPr marL="342900" indent="-342900">
              <a:buAutoNum type="arabicParenR"/>
            </a:pPr>
            <a:r>
              <a:rPr lang="tr-TR" sz="1300" dirty="0"/>
              <a:t>Ortak programlar ve ortak araştırma faaliyetlerinin izlenmesine ve iyileştirilmesine yönelik kanıtlar (C.2.2)</a:t>
            </a:r>
          </a:p>
        </p:txBody>
      </p:sp>
    </p:spTree>
    <p:extLst>
      <p:ext uri="{BB962C8B-B14F-4D97-AF65-F5344CB8AC3E}">
        <p14:creationId xmlns:p14="http://schemas.microsoft.com/office/powerpoint/2010/main" val="1463604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A01CD0-A2BF-86DA-0415-10B76157D7F7}"/>
              </a:ext>
            </a:extLst>
          </p:cNvPr>
          <p:cNvSpPr>
            <a:spLocks noGrp="1"/>
          </p:cNvSpPr>
          <p:nvPr>
            <p:ph type="title"/>
          </p:nvPr>
        </p:nvSpPr>
        <p:spPr>
          <a:xfrm>
            <a:off x="708891" y="0"/>
            <a:ext cx="10515600" cy="1325563"/>
          </a:xfrm>
        </p:spPr>
        <p:txBody>
          <a:bodyPr/>
          <a:lstStyle/>
          <a:p>
            <a:r>
              <a:rPr lang="tr-TR" b="1" dirty="0">
                <a:solidFill>
                  <a:schemeClr val="accent3">
                    <a:lumMod val="75000"/>
                  </a:schemeClr>
                </a:solidFill>
              </a:rPr>
              <a:t>C.3. ARAŞTIRMA PERFORMANSI</a:t>
            </a:r>
          </a:p>
        </p:txBody>
      </p:sp>
      <p:sp>
        <p:nvSpPr>
          <p:cNvPr id="3" name="İçerik Yer Tutucusu 2">
            <a:extLst>
              <a:ext uri="{FF2B5EF4-FFF2-40B4-BE49-F238E27FC236}">
                <a16:creationId xmlns:a16="http://schemas.microsoft.com/office/drawing/2014/main" id="{F4D6D281-0F41-CE0C-C259-EA0F57B6EE2E}"/>
              </a:ext>
            </a:extLst>
          </p:cNvPr>
          <p:cNvSpPr>
            <a:spLocks noGrp="1"/>
          </p:cNvSpPr>
          <p:nvPr>
            <p:ph sz="half" idx="1"/>
          </p:nvPr>
        </p:nvSpPr>
        <p:spPr>
          <a:xfrm>
            <a:off x="136237" y="1825625"/>
            <a:ext cx="2403763" cy="4351338"/>
          </a:xfrm>
        </p:spPr>
        <p:txBody>
          <a:bodyPr>
            <a:normAutofit fontScale="85000" lnSpcReduction="10000"/>
          </a:bodyPr>
          <a:lstStyle/>
          <a:p>
            <a:r>
              <a:rPr lang="tr-TR" dirty="0"/>
              <a:t>C.3.1. Araştırma Performansının İzlenmesi ve Değerlendirilmesi </a:t>
            </a:r>
          </a:p>
          <a:p>
            <a:r>
              <a:rPr lang="tr-TR" dirty="0"/>
              <a:t>C.3.2. Öğretim Elemanı/Araştırmacı Performansının Değerlendirilmesi</a:t>
            </a:r>
          </a:p>
        </p:txBody>
      </p:sp>
      <p:sp>
        <p:nvSpPr>
          <p:cNvPr id="4" name="İçerik Yer Tutucusu 3">
            <a:extLst>
              <a:ext uri="{FF2B5EF4-FFF2-40B4-BE49-F238E27FC236}">
                <a16:creationId xmlns:a16="http://schemas.microsoft.com/office/drawing/2014/main" id="{057D98EC-7AA6-4B22-3649-15978F86CF3D}"/>
              </a:ext>
            </a:extLst>
          </p:cNvPr>
          <p:cNvSpPr>
            <a:spLocks noGrp="1"/>
          </p:cNvSpPr>
          <p:nvPr>
            <p:ph sz="half" idx="2"/>
          </p:nvPr>
        </p:nvSpPr>
        <p:spPr>
          <a:xfrm>
            <a:off x="2540000" y="1117600"/>
            <a:ext cx="9651999" cy="6234545"/>
          </a:xfrm>
        </p:spPr>
        <p:txBody>
          <a:bodyPr>
            <a:normAutofit fontScale="85000" lnSpcReduction="10000"/>
          </a:bodyPr>
          <a:lstStyle/>
          <a:p>
            <a:pPr algn="just"/>
            <a:r>
              <a:rPr lang="tr-TR" sz="1800" dirty="0">
                <a:solidFill>
                  <a:schemeClr val="accent2"/>
                </a:solidFill>
              </a:rPr>
              <a:t>Birim, araştırma faaliyetlerini verilere dayalı ve periyodik olarak ölçmeli, değerlendirmeli ve sonuçlarını yayınlamalıdır. Elde edilen bulgular, birimin araştırma ve geliştirme performansının periyodik olarak gözden geçirilmesi ve sürekli iyileştirilmesi için kullanılmalıdır.</a:t>
            </a:r>
          </a:p>
          <a:p>
            <a:pPr algn="just"/>
            <a:r>
              <a:rPr lang="tr-TR" sz="2000" u="sng" dirty="0">
                <a:solidFill>
                  <a:schemeClr val="accent3">
                    <a:lumMod val="75000"/>
                  </a:schemeClr>
                </a:solidFill>
              </a:rPr>
              <a:t>PUKÖ Döngüsünde Kullanılabilecek Kanıtlar</a:t>
            </a:r>
          </a:p>
          <a:p>
            <a:pPr marL="342900" indent="-342900">
              <a:buAutoNum type="arabicParenR"/>
            </a:pPr>
            <a:r>
              <a:rPr lang="tr-TR" sz="2000" dirty="0"/>
              <a:t>Araştırma performansını izlemek üzere geçerli olan tanımlı süreçler (C.3.1)</a:t>
            </a:r>
          </a:p>
          <a:p>
            <a:pPr marL="342900" indent="-342900">
              <a:buAutoNum type="arabicParenR"/>
            </a:pPr>
            <a:r>
              <a:rPr lang="tr-TR" sz="2000" dirty="0"/>
              <a:t>Araştırma hedeflerine ulaşılıp ulaşılmadığını izlemek üzere oluşturulan mekanizmalar (C.3.1)</a:t>
            </a:r>
          </a:p>
          <a:p>
            <a:pPr marL="342900" indent="-342900">
              <a:buAutoNum type="arabicParenR"/>
            </a:pPr>
            <a:r>
              <a:rPr lang="tr-TR" sz="2000" dirty="0"/>
              <a:t>Araştırma performansının izlenmesi ve değerlendirilmesine yönelik toplantılar, raporlar vb. (C.3.1)</a:t>
            </a:r>
          </a:p>
          <a:p>
            <a:pPr marL="342900" indent="-342900">
              <a:buAutoNum type="arabicParenR"/>
            </a:pPr>
            <a:r>
              <a:rPr lang="tr-TR" sz="2000" dirty="0"/>
              <a:t>Araştırma performansı ile ilgili hedefler ve hedeflere ulaşılma durumunu gösteren raporlar, tutanaklar (C.3.1)</a:t>
            </a:r>
          </a:p>
          <a:p>
            <a:pPr marL="342900" indent="-342900">
              <a:buAutoNum type="arabicParenR"/>
            </a:pPr>
            <a:r>
              <a:rPr lang="tr-TR" sz="2000" dirty="0"/>
              <a:t>Araştırma performansının teşvikine yönelik uygulamalar (C.3.1)</a:t>
            </a:r>
          </a:p>
          <a:p>
            <a:pPr marL="342900" indent="-342900">
              <a:buAutoNum type="arabicParenR"/>
            </a:pPr>
            <a:r>
              <a:rPr lang="tr-TR" sz="2000" dirty="0"/>
              <a:t>Araştırma performansının izlenmesine ve iyileştirilmesine ilişkin kanıtlar (C.3.1)</a:t>
            </a:r>
          </a:p>
          <a:p>
            <a:pPr marL="342900" indent="-342900">
              <a:buAutoNum type="arabicParenR"/>
            </a:pPr>
            <a:r>
              <a:rPr lang="tr-TR" sz="2000" dirty="0"/>
              <a:t>YÖKSİS, Google Akademik vb. gibi profillerin güncellenmesine yönelik yazılar, kararlar vb. (C.3.2)</a:t>
            </a:r>
          </a:p>
          <a:p>
            <a:pPr marL="342900" indent="-342900">
              <a:buAutoNum type="arabicParenR"/>
            </a:pPr>
            <a:r>
              <a:rPr lang="tr-TR" sz="2000" dirty="0"/>
              <a:t>Öğretim elemanlarının araştırma performansına yönelik analiz raporları (C.3.2)</a:t>
            </a:r>
          </a:p>
          <a:p>
            <a:pPr marL="342900" indent="-342900">
              <a:buAutoNum type="arabicParenR"/>
            </a:pPr>
            <a:r>
              <a:rPr lang="tr-TR" sz="2000" dirty="0"/>
              <a:t>Öğretim elemanlarının geri bildirimleri (C.3.2)</a:t>
            </a:r>
          </a:p>
          <a:p>
            <a:pPr marL="342900" indent="-342900">
              <a:buAutoNum type="arabicParenR"/>
            </a:pPr>
            <a:r>
              <a:rPr lang="tr-TR" sz="2000" dirty="0"/>
              <a:t>Akademik personelin araştırma geliştirme performansını izlemek üzere geçerli olan tanımlı süreçler (Yönetmelik, ölçme araçları, rehber, klavuz, teşvik mekanizmaları vb.) (C.3.2)</a:t>
            </a:r>
          </a:p>
          <a:p>
            <a:pPr marL="342900" indent="-342900">
              <a:buAutoNum type="arabicParenR"/>
            </a:pPr>
            <a:r>
              <a:rPr lang="tr-TR" sz="2000" dirty="0"/>
              <a:t>Araştırma geliştirme performansına ilişkin izleme ve iyileştirme kanıtları (C.3.2)</a:t>
            </a:r>
          </a:p>
          <a:p>
            <a:pPr marL="342900" indent="-342900">
              <a:buAutoNum type="arabicParenR"/>
            </a:pPr>
            <a:r>
              <a:rPr lang="tr-TR" sz="2000" dirty="0"/>
              <a:t>Performans değerlendirmelerinin yapıldığına dair toplantılara ait tutanaklar (C.3.2)</a:t>
            </a:r>
          </a:p>
          <a:p>
            <a:pPr marL="0" indent="0" algn="just">
              <a:buNone/>
            </a:pPr>
            <a:endParaRPr lang="tr-TR" sz="2000" u="sng" dirty="0">
              <a:solidFill>
                <a:schemeClr val="accent3">
                  <a:lumMod val="75000"/>
                </a:schemeClr>
              </a:solidFill>
            </a:endParaRPr>
          </a:p>
        </p:txBody>
      </p:sp>
    </p:spTree>
    <p:extLst>
      <p:ext uri="{BB962C8B-B14F-4D97-AF65-F5344CB8AC3E}">
        <p14:creationId xmlns:p14="http://schemas.microsoft.com/office/powerpoint/2010/main" val="339406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444FA2A1-6E85-56CB-74A0-2B1FA6C587A8}"/>
              </a:ext>
            </a:extLst>
          </p:cNvPr>
          <p:cNvSpPr>
            <a:spLocks noGrp="1"/>
          </p:cNvSpPr>
          <p:nvPr>
            <p:ph type="title"/>
          </p:nvPr>
        </p:nvSpPr>
        <p:spPr/>
        <p:txBody>
          <a:bodyPr/>
          <a:lstStyle/>
          <a:p>
            <a:r>
              <a:rPr lang="tr-TR" b="1" dirty="0">
                <a:solidFill>
                  <a:schemeClr val="accent3">
                    <a:lumMod val="75000"/>
                  </a:schemeClr>
                </a:solidFill>
              </a:rPr>
              <a:t>Araştırma ve Geliştirme PUKÖ Temelli Eylem Planı</a:t>
            </a:r>
          </a:p>
        </p:txBody>
      </p:sp>
      <p:pic>
        <p:nvPicPr>
          <p:cNvPr id="8" name="İçerik Yer Tutucusu 7" descr="metin, ekran görüntüsü, yazı tipi, sayı, numara içeren bir resim&#10;&#10;Yapay zeka tarafından oluşturulmuş içerik yanlış olabilir.">
            <a:extLst>
              <a:ext uri="{FF2B5EF4-FFF2-40B4-BE49-F238E27FC236}">
                <a16:creationId xmlns:a16="http://schemas.microsoft.com/office/drawing/2014/main" id="{84CE14CD-EE13-954C-E40C-99F3447B40CF}"/>
              </a:ext>
            </a:extLst>
          </p:cNvPr>
          <p:cNvPicPr>
            <a:picLocks noGrp="1" noChangeAspect="1"/>
          </p:cNvPicPr>
          <p:nvPr>
            <p:ph idx="1"/>
          </p:nvPr>
        </p:nvPicPr>
        <p:blipFill>
          <a:blip r:embed="rId2"/>
          <a:stretch>
            <a:fillRect/>
          </a:stretch>
        </p:blipFill>
        <p:spPr>
          <a:xfrm>
            <a:off x="943429" y="1690689"/>
            <a:ext cx="10515600" cy="4802186"/>
          </a:xfrm>
        </p:spPr>
      </p:pic>
    </p:spTree>
    <p:extLst>
      <p:ext uri="{BB962C8B-B14F-4D97-AF65-F5344CB8AC3E}">
        <p14:creationId xmlns:p14="http://schemas.microsoft.com/office/powerpoint/2010/main" val="1386123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BFD03E-33F5-52C1-2437-2DDD78235BC6}"/>
              </a:ext>
            </a:extLst>
          </p:cNvPr>
          <p:cNvSpPr>
            <a:spLocks noGrp="1"/>
          </p:cNvSpPr>
          <p:nvPr>
            <p:ph type="title"/>
          </p:nvPr>
        </p:nvSpPr>
        <p:spPr/>
        <p:txBody>
          <a:bodyPr/>
          <a:lstStyle/>
          <a:p>
            <a:r>
              <a:rPr lang="tr-TR" b="1" dirty="0">
                <a:solidFill>
                  <a:schemeClr val="accent3">
                    <a:lumMod val="75000"/>
                  </a:schemeClr>
                </a:solidFill>
              </a:rPr>
              <a:t>Araştırma ve Geliştirme PUKÖ Temelli Eylem Planı- Planla</a:t>
            </a:r>
            <a:endParaRPr lang="tr-TR" dirty="0"/>
          </a:p>
        </p:txBody>
      </p:sp>
      <p:pic>
        <p:nvPicPr>
          <p:cNvPr id="5" name="İçerik Yer Tutucusu 4" descr="metin, ekran görüntüsü, yazı tipi, sayı, numara içeren bir resim&#10;&#10;Yapay zeka tarafından oluşturulmuş içerik yanlış olabilir.">
            <a:extLst>
              <a:ext uri="{FF2B5EF4-FFF2-40B4-BE49-F238E27FC236}">
                <a16:creationId xmlns:a16="http://schemas.microsoft.com/office/drawing/2014/main" id="{025D0F4A-F38C-EF30-F897-A5F325DF3833}"/>
              </a:ext>
            </a:extLst>
          </p:cNvPr>
          <p:cNvPicPr>
            <a:picLocks noGrp="1" noChangeAspect="1"/>
          </p:cNvPicPr>
          <p:nvPr>
            <p:ph idx="1"/>
          </p:nvPr>
        </p:nvPicPr>
        <p:blipFill>
          <a:blip r:embed="rId2"/>
          <a:stretch>
            <a:fillRect/>
          </a:stretch>
        </p:blipFill>
        <p:spPr>
          <a:xfrm>
            <a:off x="972457" y="1944913"/>
            <a:ext cx="10381343" cy="4547962"/>
          </a:xfrm>
        </p:spPr>
      </p:pic>
    </p:spTree>
    <p:extLst>
      <p:ext uri="{BB962C8B-B14F-4D97-AF65-F5344CB8AC3E}">
        <p14:creationId xmlns:p14="http://schemas.microsoft.com/office/powerpoint/2010/main" val="2228769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B72379-4909-E648-B20A-937B8CA654ED}"/>
              </a:ext>
            </a:extLst>
          </p:cNvPr>
          <p:cNvSpPr>
            <a:spLocks noGrp="1"/>
          </p:cNvSpPr>
          <p:nvPr>
            <p:ph type="title"/>
          </p:nvPr>
        </p:nvSpPr>
        <p:spPr/>
        <p:txBody>
          <a:bodyPr/>
          <a:lstStyle/>
          <a:p>
            <a:r>
              <a:rPr lang="tr-TR" b="1" dirty="0">
                <a:solidFill>
                  <a:schemeClr val="accent3">
                    <a:lumMod val="75000"/>
                  </a:schemeClr>
                </a:solidFill>
              </a:rPr>
              <a:t>Araştırma ve Geliştirme PUKÖ Temelli Eylem Planı- Uygula</a:t>
            </a:r>
            <a:endParaRPr lang="tr-TR" dirty="0"/>
          </a:p>
        </p:txBody>
      </p:sp>
      <p:pic>
        <p:nvPicPr>
          <p:cNvPr id="5" name="İçerik Yer Tutucusu 4" descr="metin, ekran görüntüsü, yazı tipi, çizgi içeren bir resim&#10;&#10;Yapay zeka tarafından oluşturulmuş içerik yanlış olabilir.">
            <a:extLst>
              <a:ext uri="{FF2B5EF4-FFF2-40B4-BE49-F238E27FC236}">
                <a16:creationId xmlns:a16="http://schemas.microsoft.com/office/drawing/2014/main" id="{80AD9852-7B59-FD11-664F-EC49DE3EED96}"/>
              </a:ext>
            </a:extLst>
          </p:cNvPr>
          <p:cNvPicPr>
            <a:picLocks noGrp="1" noChangeAspect="1"/>
          </p:cNvPicPr>
          <p:nvPr>
            <p:ph idx="1"/>
          </p:nvPr>
        </p:nvPicPr>
        <p:blipFill>
          <a:blip r:embed="rId2"/>
          <a:stretch>
            <a:fillRect/>
          </a:stretch>
        </p:blipFill>
        <p:spPr>
          <a:xfrm>
            <a:off x="838200" y="2162629"/>
            <a:ext cx="10515600" cy="4330246"/>
          </a:xfrm>
        </p:spPr>
      </p:pic>
    </p:spTree>
    <p:extLst>
      <p:ext uri="{BB962C8B-B14F-4D97-AF65-F5344CB8AC3E}">
        <p14:creationId xmlns:p14="http://schemas.microsoft.com/office/powerpoint/2010/main" val="3331886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01A7C7-FE96-23C6-3EA2-13979C2BCD1B}"/>
              </a:ext>
            </a:extLst>
          </p:cNvPr>
          <p:cNvSpPr>
            <a:spLocks noGrp="1"/>
          </p:cNvSpPr>
          <p:nvPr>
            <p:ph type="title"/>
          </p:nvPr>
        </p:nvSpPr>
        <p:spPr/>
        <p:txBody>
          <a:bodyPr/>
          <a:lstStyle/>
          <a:p>
            <a:r>
              <a:rPr lang="tr-TR" b="1" dirty="0">
                <a:solidFill>
                  <a:schemeClr val="accent3">
                    <a:lumMod val="75000"/>
                  </a:schemeClr>
                </a:solidFill>
              </a:rPr>
              <a:t>Araştırma ve Geliştirme PUKÖ Temelli Eylem Planı- Kontrol</a:t>
            </a:r>
            <a:endParaRPr lang="tr-TR" dirty="0"/>
          </a:p>
        </p:txBody>
      </p:sp>
      <p:pic>
        <p:nvPicPr>
          <p:cNvPr id="5" name="İçerik Yer Tutucusu 4" descr="metin, ekran görüntüsü, yazı tipi, sayı, numara içeren bir resim&#10;&#10;Yapay zeka tarafından oluşturulmuş içerik yanlış olabilir.">
            <a:extLst>
              <a:ext uri="{FF2B5EF4-FFF2-40B4-BE49-F238E27FC236}">
                <a16:creationId xmlns:a16="http://schemas.microsoft.com/office/drawing/2014/main" id="{89CBD707-2CF7-F68A-F595-0708EB90CF0A}"/>
              </a:ext>
            </a:extLst>
          </p:cNvPr>
          <p:cNvPicPr>
            <a:picLocks noGrp="1" noChangeAspect="1"/>
          </p:cNvPicPr>
          <p:nvPr>
            <p:ph idx="1"/>
          </p:nvPr>
        </p:nvPicPr>
        <p:blipFill>
          <a:blip r:embed="rId2"/>
          <a:stretch>
            <a:fillRect/>
          </a:stretch>
        </p:blipFill>
        <p:spPr>
          <a:xfrm>
            <a:off x="838199" y="2031999"/>
            <a:ext cx="10515599" cy="4460876"/>
          </a:xfrm>
        </p:spPr>
      </p:pic>
    </p:spTree>
    <p:extLst>
      <p:ext uri="{BB962C8B-B14F-4D97-AF65-F5344CB8AC3E}">
        <p14:creationId xmlns:p14="http://schemas.microsoft.com/office/powerpoint/2010/main" val="1175947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308CF-481A-B94B-2176-4C933440C805}"/>
              </a:ext>
            </a:extLst>
          </p:cNvPr>
          <p:cNvSpPr>
            <a:spLocks noGrp="1"/>
          </p:cNvSpPr>
          <p:nvPr>
            <p:ph type="title"/>
          </p:nvPr>
        </p:nvSpPr>
        <p:spPr/>
        <p:txBody>
          <a:bodyPr/>
          <a:lstStyle/>
          <a:p>
            <a:r>
              <a:rPr lang="tr-TR" b="1" dirty="0">
                <a:solidFill>
                  <a:schemeClr val="accent3">
                    <a:lumMod val="75000"/>
                  </a:schemeClr>
                </a:solidFill>
              </a:rPr>
              <a:t>Araştırma ve Geliştirme PUKÖ Temelli Eylem Planı- Önlem Al</a:t>
            </a:r>
            <a:endParaRPr lang="tr-TR" dirty="0"/>
          </a:p>
        </p:txBody>
      </p:sp>
      <p:pic>
        <p:nvPicPr>
          <p:cNvPr id="5" name="İçerik Yer Tutucusu 4" descr="metin, ekran görüntüsü, sayı, numara, makbuz içeren bir resim&#10;&#10;Yapay zeka tarafından oluşturulmuş içerik yanlış olabilir.">
            <a:extLst>
              <a:ext uri="{FF2B5EF4-FFF2-40B4-BE49-F238E27FC236}">
                <a16:creationId xmlns:a16="http://schemas.microsoft.com/office/drawing/2014/main" id="{00534D89-0B3D-C668-80CE-692B81ADC6C5}"/>
              </a:ext>
            </a:extLst>
          </p:cNvPr>
          <p:cNvPicPr>
            <a:picLocks noGrp="1" noChangeAspect="1"/>
          </p:cNvPicPr>
          <p:nvPr>
            <p:ph idx="1"/>
          </p:nvPr>
        </p:nvPicPr>
        <p:blipFill>
          <a:blip r:embed="rId2"/>
          <a:stretch>
            <a:fillRect/>
          </a:stretch>
        </p:blipFill>
        <p:spPr>
          <a:xfrm>
            <a:off x="838199" y="1857829"/>
            <a:ext cx="10686143" cy="4635045"/>
          </a:xfrm>
        </p:spPr>
      </p:pic>
    </p:spTree>
    <p:extLst>
      <p:ext uri="{BB962C8B-B14F-4D97-AF65-F5344CB8AC3E}">
        <p14:creationId xmlns:p14="http://schemas.microsoft.com/office/powerpoint/2010/main" val="420851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B3AE418-0693-D70C-C768-02F0B1F4DAF4}"/>
              </a:ext>
            </a:extLst>
          </p:cNvPr>
          <p:cNvSpPr>
            <a:spLocks noGrp="1"/>
          </p:cNvSpPr>
          <p:nvPr>
            <p:ph type="title"/>
          </p:nvPr>
        </p:nvSpPr>
        <p:spPr>
          <a:xfrm>
            <a:off x="5894962" y="479493"/>
            <a:ext cx="5458838" cy="1325563"/>
          </a:xfrm>
        </p:spPr>
        <p:txBody>
          <a:bodyPr>
            <a:normAutofit/>
          </a:bodyPr>
          <a:lstStyle/>
          <a:p>
            <a:r>
              <a:rPr lang="tr-TR"/>
              <a:t>PUKÖ NEDİR? NEDEN ÖNEMLİDİR?</a:t>
            </a:r>
          </a:p>
        </p:txBody>
      </p:sp>
      <p:sp>
        <p:nvSpPr>
          <p:cNvPr id="27" name="Freeform: Shape 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yazı tipi, logo, grafik içeren bir resim&#10;&#10;Yapay zeka tarafından oluşturulmuş içerik yanlış olabilir.">
            <a:extLst>
              <a:ext uri="{FF2B5EF4-FFF2-40B4-BE49-F238E27FC236}">
                <a16:creationId xmlns:a16="http://schemas.microsoft.com/office/drawing/2014/main" id="{C05F1233-8185-092C-03D4-1FA453CDEF47}"/>
              </a:ext>
            </a:extLst>
          </p:cNvPr>
          <p:cNvPicPr>
            <a:picLocks noChangeAspect="1"/>
          </p:cNvPicPr>
          <p:nvPr/>
        </p:nvPicPr>
        <p:blipFill>
          <a:blip r:embed="rId2"/>
          <a:stretch>
            <a:fillRect/>
          </a:stretch>
        </p:blipFill>
        <p:spPr>
          <a:xfrm>
            <a:off x="703182" y="1869112"/>
            <a:ext cx="4777381" cy="29500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74E70101-DE9B-FEB8-2F45-E31256D0CA2D}"/>
              </a:ext>
            </a:extLst>
          </p:cNvPr>
          <p:cNvSpPr>
            <a:spLocks noGrp="1"/>
          </p:cNvSpPr>
          <p:nvPr>
            <p:ph idx="1"/>
          </p:nvPr>
        </p:nvSpPr>
        <p:spPr>
          <a:xfrm>
            <a:off x="5894961" y="1984442"/>
            <a:ext cx="6201181" cy="4757733"/>
          </a:xfrm>
        </p:spPr>
        <p:txBody>
          <a:bodyPr>
            <a:normAutofit lnSpcReduction="10000"/>
          </a:bodyPr>
          <a:lstStyle/>
          <a:p>
            <a:r>
              <a:rPr lang="tr-TR" sz="2400" dirty="0" err="1"/>
              <a:t>Pukö</a:t>
            </a:r>
            <a:r>
              <a:rPr lang="tr-TR" sz="2400" dirty="0"/>
              <a:t> en basit tanımıyla, bir amaca ulaşmak ya da bir süreci daha iyi hale getirmek için izlenen dört adımlık kendini tekrarlayan bir yol haritasıdır. </a:t>
            </a:r>
          </a:p>
          <a:p>
            <a:r>
              <a:rPr lang="tr-TR" sz="2400" dirty="0"/>
              <a:t>Planla</a:t>
            </a:r>
          </a:p>
          <a:p>
            <a:r>
              <a:rPr lang="tr-TR" sz="2400" dirty="0"/>
              <a:t>Uygula</a:t>
            </a:r>
          </a:p>
          <a:p>
            <a:r>
              <a:rPr lang="tr-TR" sz="2400" dirty="0"/>
              <a:t>Kontrol Et</a:t>
            </a:r>
          </a:p>
          <a:p>
            <a:r>
              <a:rPr lang="tr-TR" sz="2400" dirty="0"/>
              <a:t>Önlem Al</a:t>
            </a:r>
          </a:p>
          <a:p>
            <a:r>
              <a:rPr lang="tr-TR" sz="2400" b="1" dirty="0">
                <a:solidFill>
                  <a:srgbClr val="FF0000"/>
                </a:solidFill>
              </a:rPr>
              <a:t>Amacı </a:t>
            </a:r>
            <a:r>
              <a:rPr lang="tr-TR" sz="2400" dirty="0"/>
              <a:t>kurumlarda sürekli iyileştirme kültürünü yerleştirmektir. </a:t>
            </a:r>
          </a:p>
          <a:p>
            <a:r>
              <a:rPr lang="tr-TR" sz="2400" b="1" dirty="0">
                <a:solidFill>
                  <a:srgbClr val="FF0000"/>
                </a:solidFill>
              </a:rPr>
              <a:t>Sürekli iyileştirme</a:t>
            </a:r>
            <a:r>
              <a:rPr lang="tr-TR" sz="2400" dirty="0"/>
              <a:t>, mevcut durumla yetinmemek hep daha iyisini aramak demektir. </a:t>
            </a:r>
          </a:p>
        </p:txBody>
      </p:sp>
    </p:spTree>
    <p:extLst>
      <p:ext uri="{BB962C8B-B14F-4D97-AF65-F5344CB8AC3E}">
        <p14:creationId xmlns:p14="http://schemas.microsoft.com/office/powerpoint/2010/main" val="1120283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77BEEC-8881-36E8-E527-0CC205FEBAC7}"/>
              </a:ext>
            </a:extLst>
          </p:cNvPr>
          <p:cNvSpPr>
            <a:spLocks noGrp="1"/>
          </p:cNvSpPr>
          <p:nvPr>
            <p:ph type="title"/>
          </p:nvPr>
        </p:nvSpPr>
        <p:spPr/>
        <p:txBody>
          <a:bodyPr/>
          <a:lstStyle/>
          <a:p>
            <a:r>
              <a:rPr lang="tr-TR" b="1" dirty="0">
                <a:solidFill>
                  <a:srgbClr val="FF0000"/>
                </a:solidFill>
              </a:rPr>
              <a:t>D.TOPLUMSAL KATKI</a:t>
            </a:r>
          </a:p>
        </p:txBody>
      </p:sp>
      <p:sp>
        <p:nvSpPr>
          <p:cNvPr id="3" name="İçerik Yer Tutucusu 2">
            <a:extLst>
              <a:ext uri="{FF2B5EF4-FFF2-40B4-BE49-F238E27FC236}">
                <a16:creationId xmlns:a16="http://schemas.microsoft.com/office/drawing/2014/main" id="{5B402397-88DB-5A7F-C206-B2E18E5D09E0}"/>
              </a:ext>
            </a:extLst>
          </p:cNvPr>
          <p:cNvSpPr>
            <a:spLocks noGrp="1"/>
          </p:cNvSpPr>
          <p:nvPr>
            <p:ph sz="half" idx="1"/>
          </p:nvPr>
        </p:nvSpPr>
        <p:spPr>
          <a:xfrm>
            <a:off x="838201" y="2546555"/>
            <a:ext cx="1904999" cy="3630407"/>
          </a:xfrm>
        </p:spPr>
        <p:txBody>
          <a:bodyPr>
            <a:normAutofit/>
          </a:bodyPr>
          <a:lstStyle/>
          <a:p>
            <a:endParaRPr lang="tr-TR" dirty="0"/>
          </a:p>
          <a:p>
            <a:pPr marL="0" indent="0">
              <a:buNone/>
            </a:pPr>
            <a:endParaRPr lang="tr-TR" dirty="0"/>
          </a:p>
          <a:p>
            <a:pPr marL="0" indent="0" algn="ctr">
              <a:buNone/>
            </a:pPr>
            <a:r>
              <a:rPr lang="tr-TR" sz="2200" dirty="0"/>
              <a:t> </a:t>
            </a:r>
            <a:r>
              <a:rPr lang="tr-TR" sz="2200" b="1" dirty="0">
                <a:solidFill>
                  <a:srgbClr val="FF0000"/>
                </a:solidFill>
              </a:rPr>
              <a:t>D.1.1. Toplumsal Katkı Süreçlerinin Yönetimi </a:t>
            </a:r>
          </a:p>
        </p:txBody>
      </p:sp>
      <p:sp>
        <p:nvSpPr>
          <p:cNvPr id="4" name="İçerik Yer Tutucusu 3">
            <a:extLst>
              <a:ext uri="{FF2B5EF4-FFF2-40B4-BE49-F238E27FC236}">
                <a16:creationId xmlns:a16="http://schemas.microsoft.com/office/drawing/2014/main" id="{783447AE-D949-E404-B6C7-932D37F1A4B3}"/>
              </a:ext>
            </a:extLst>
          </p:cNvPr>
          <p:cNvSpPr>
            <a:spLocks noGrp="1"/>
          </p:cNvSpPr>
          <p:nvPr>
            <p:ph sz="half" idx="2"/>
          </p:nvPr>
        </p:nvSpPr>
        <p:spPr>
          <a:xfrm>
            <a:off x="2743200" y="2304135"/>
            <a:ext cx="8610600" cy="3477233"/>
          </a:xfrm>
        </p:spPr>
        <p:txBody>
          <a:bodyPr>
            <a:noAutofit/>
          </a:bodyPr>
          <a:lstStyle/>
          <a:p>
            <a:pPr marL="0" indent="0" algn="just">
              <a:buNone/>
            </a:pPr>
            <a:r>
              <a:rPr lang="tr-TR" sz="1600" dirty="0"/>
              <a:t>Birim, toplumsal katkı faaliyetlerini stratejik amaçları ve hedefleri doğrultusunda yönetmelidir. Bu faaliyetler için uygun fiziki altyapı ve mali kaynaklar oluşturmalı ve bunların etkin şekilde kullanımını sağlamalıdır.</a:t>
            </a:r>
          </a:p>
          <a:p>
            <a:pPr marL="0" indent="0" algn="just">
              <a:buNone/>
            </a:pPr>
            <a:r>
              <a:rPr lang="tr-TR" sz="1600" u="sng" dirty="0">
                <a:solidFill>
                  <a:srgbClr val="FF0000"/>
                </a:solidFill>
              </a:rPr>
              <a:t>PUKÖ Döngüsünde Kullanılabilecek Kanıtlar</a:t>
            </a:r>
          </a:p>
          <a:p>
            <a:pPr marL="0" indent="0" algn="just">
              <a:buNone/>
            </a:pPr>
            <a:r>
              <a:rPr lang="tr-TR" sz="1600" dirty="0"/>
              <a:t>● Birimin toplumsal katkı politikası birim misyon, vizyon ve amaçlarında yer alıyorsa kanıt olarak eklenebilir. </a:t>
            </a:r>
          </a:p>
          <a:p>
            <a:pPr marL="0" indent="0" algn="just">
              <a:buNone/>
            </a:pPr>
            <a:r>
              <a:rPr lang="tr-TR" sz="1600" dirty="0"/>
              <a:t>● Birim kalite alt çalışma grubu olarak (toplumsal katkı) komisyon toplantıları ve toplantı tutanakları kanıt olarak sunulabilir. </a:t>
            </a:r>
          </a:p>
          <a:p>
            <a:pPr marL="0" indent="0" algn="just">
              <a:buNone/>
            </a:pPr>
            <a:r>
              <a:rPr lang="tr-TR" sz="1600" dirty="0"/>
              <a:t>● Birim tarafından toplum yararına olan konularda bilgilendirme seminerleri ve eğitimler gerçekleştirmiş ise kanıt olarak sunulabilir. </a:t>
            </a:r>
          </a:p>
          <a:p>
            <a:pPr marL="0" indent="0" algn="just">
              <a:buNone/>
            </a:pPr>
            <a:r>
              <a:rPr lang="tr-TR" sz="1600" dirty="0"/>
              <a:t>● Birimin stratejik planında toplumsal katkı alanında performans göstergelerine yer verilmiş ise bunlar kanıt olarak eklenebilir. </a:t>
            </a:r>
          </a:p>
          <a:p>
            <a:pPr marL="0" indent="0" algn="just">
              <a:buNone/>
            </a:pPr>
            <a:r>
              <a:rPr lang="tr-TR" sz="1600" dirty="0"/>
              <a:t>● Birimin üniversitemizin toplumsal katkı politikasına uygun olarak eğitim öğretim faaliyetleri yürütülüyor ise kanıt olarak eklenebilir (toplumsal katkı bağlamında açılan seçmeli dersler </a:t>
            </a:r>
            <a:r>
              <a:rPr lang="tr-TR" sz="1600" dirty="0" err="1"/>
              <a:t>vb</a:t>
            </a:r>
            <a:r>
              <a:rPr lang="tr-TR" sz="1600" dirty="0"/>
              <a:t>).</a:t>
            </a:r>
          </a:p>
          <a:p>
            <a:pPr marL="0" indent="0" algn="just">
              <a:buNone/>
            </a:pPr>
            <a:r>
              <a:rPr lang="tr-TR" sz="1600" dirty="0"/>
              <a:t>● Standart uygulamalar ve mevzuatın yanı sıra; birimin ihtiyaçları doğrultusunda geliştirdiği özgün yaklaşım ve uygulamalarına ilişkin kanıtlar sunulabilir. </a:t>
            </a:r>
          </a:p>
        </p:txBody>
      </p:sp>
      <p:sp>
        <p:nvSpPr>
          <p:cNvPr id="6" name="Metin kutusu 5">
            <a:extLst>
              <a:ext uri="{FF2B5EF4-FFF2-40B4-BE49-F238E27FC236}">
                <a16:creationId xmlns:a16="http://schemas.microsoft.com/office/drawing/2014/main" id="{D72BEA0C-290E-B39C-EF91-0A1C53F71C4A}"/>
              </a:ext>
            </a:extLst>
          </p:cNvPr>
          <p:cNvSpPr txBox="1"/>
          <p:nvPr/>
        </p:nvSpPr>
        <p:spPr>
          <a:xfrm>
            <a:off x="838199" y="1657804"/>
            <a:ext cx="10515599" cy="369332"/>
          </a:xfrm>
          <a:prstGeom prst="rect">
            <a:avLst/>
          </a:prstGeom>
          <a:noFill/>
        </p:spPr>
        <p:txBody>
          <a:bodyPr wrap="square">
            <a:spAutoFit/>
          </a:bodyPr>
          <a:lstStyle/>
          <a:p>
            <a:r>
              <a:rPr lang="tr-TR" b="1" dirty="0">
                <a:solidFill>
                  <a:srgbClr val="FF0000"/>
                </a:solidFill>
              </a:rPr>
              <a:t>D.1. TOPLUMSAL KATKI SÜREÇLERİNİN YÖNETİMİ VE TOPLUMSAL KATKI KAYNAKLARI </a:t>
            </a:r>
          </a:p>
        </p:txBody>
      </p:sp>
    </p:spTree>
    <p:extLst>
      <p:ext uri="{BB962C8B-B14F-4D97-AF65-F5344CB8AC3E}">
        <p14:creationId xmlns:p14="http://schemas.microsoft.com/office/powerpoint/2010/main" val="27396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5EE4686-C1C1-7E97-119B-70C8F1EB831F}"/>
              </a:ext>
            </a:extLst>
          </p:cNvPr>
          <p:cNvSpPr>
            <a:spLocks noGrp="1"/>
          </p:cNvSpPr>
          <p:nvPr>
            <p:ph sz="half" idx="1"/>
          </p:nvPr>
        </p:nvSpPr>
        <p:spPr>
          <a:xfrm>
            <a:off x="838200" y="1825625"/>
            <a:ext cx="1855839" cy="4351338"/>
          </a:xfrm>
        </p:spPr>
        <p:txBody>
          <a:bodyPr>
            <a:normAutofit fontScale="55000" lnSpcReduction="20000"/>
          </a:bodyPr>
          <a:lstStyle/>
          <a:p>
            <a:endParaRPr lang="tr-TR" dirty="0"/>
          </a:p>
          <a:p>
            <a:endParaRPr lang="tr-TR" dirty="0"/>
          </a:p>
          <a:p>
            <a:endParaRPr lang="tr-TR" dirty="0"/>
          </a:p>
          <a:p>
            <a:endParaRPr lang="tr-TR" dirty="0"/>
          </a:p>
          <a:p>
            <a:pPr marL="0" indent="0">
              <a:buNone/>
            </a:pPr>
            <a:endParaRPr lang="tr-TR" dirty="0"/>
          </a:p>
          <a:p>
            <a:r>
              <a:rPr lang="tr-TR" sz="4400" b="1" dirty="0">
                <a:solidFill>
                  <a:srgbClr val="FF0000"/>
                </a:solidFill>
              </a:rPr>
              <a:t>D.1.2. Kaynaklar</a:t>
            </a:r>
          </a:p>
          <a:p>
            <a:endParaRPr lang="tr-TR" dirty="0"/>
          </a:p>
        </p:txBody>
      </p:sp>
      <p:sp>
        <p:nvSpPr>
          <p:cNvPr id="4" name="İçerik Yer Tutucusu 3">
            <a:extLst>
              <a:ext uri="{FF2B5EF4-FFF2-40B4-BE49-F238E27FC236}">
                <a16:creationId xmlns:a16="http://schemas.microsoft.com/office/drawing/2014/main" id="{F4A0684A-9106-227E-076F-C18FD53F7221}"/>
              </a:ext>
            </a:extLst>
          </p:cNvPr>
          <p:cNvSpPr>
            <a:spLocks noGrp="1"/>
          </p:cNvSpPr>
          <p:nvPr>
            <p:ph sz="half" idx="2"/>
          </p:nvPr>
        </p:nvSpPr>
        <p:spPr>
          <a:xfrm>
            <a:off x="2900516" y="1825625"/>
            <a:ext cx="8453284" cy="4351338"/>
          </a:xfrm>
        </p:spPr>
        <p:txBody>
          <a:bodyPr>
            <a:normAutofit fontScale="55000" lnSpcReduction="20000"/>
          </a:bodyPr>
          <a:lstStyle/>
          <a:p>
            <a:pPr marL="0" indent="0">
              <a:buNone/>
            </a:pPr>
            <a:r>
              <a:rPr lang="tr-TR" dirty="0"/>
              <a:t>● </a:t>
            </a:r>
            <a:r>
              <a:rPr lang="tr-TR" sz="3200" dirty="0"/>
              <a:t>Toplumsal katkı faaliyetlerini yürüten araştırma ve uygulama merkezleri ve diğer birimlerin gerçekleştirmiş oldukları etkinlikler için sağlamış oldukları kaynakların kanıtları sunulabilir (bağış, hibe, toplum destekli, dış paydaşlardan sağlanan mali destek kanıtları). </a:t>
            </a:r>
          </a:p>
          <a:p>
            <a:pPr marL="0" indent="0">
              <a:buNone/>
            </a:pPr>
            <a:r>
              <a:rPr lang="tr-TR" sz="3200" dirty="0"/>
              <a:t>● Toplumsal katkı çalışmalarına ayrılan toplam bütçe ve geçen yıllara göre değişimin nasıl gerçekleştiğine yönelik kanıtlar eklenebilir (sosyal sorumluluk projeleri için harcanan tutar listesi </a:t>
            </a:r>
            <a:r>
              <a:rPr lang="tr-TR" sz="3200" dirty="0" err="1"/>
              <a:t>vb</a:t>
            </a:r>
            <a:r>
              <a:rPr lang="tr-TR" sz="3200" dirty="0"/>
              <a:t>). </a:t>
            </a:r>
          </a:p>
          <a:p>
            <a:pPr marL="0" indent="0">
              <a:buNone/>
            </a:pPr>
            <a:r>
              <a:rPr lang="tr-TR" sz="3200" dirty="0"/>
              <a:t>● Toplantı salonu, atölye, fuaye alanı gibi etkinlikler için tahsis edilen mekan listesi ve kullanım protokolleri kanıt olarak sunulabilir. </a:t>
            </a:r>
          </a:p>
          <a:p>
            <a:pPr marL="0" indent="0">
              <a:buNone/>
            </a:pPr>
            <a:r>
              <a:rPr lang="tr-TR" sz="3200" dirty="0"/>
              <a:t>● Etkinlikler için sağlanan araç, gereç, ekipman listeleri kanıt olarak sunulabilir. </a:t>
            </a:r>
          </a:p>
          <a:p>
            <a:pPr marL="0" indent="0">
              <a:buNone/>
            </a:pPr>
            <a:r>
              <a:rPr lang="tr-TR" sz="3200" dirty="0"/>
              <a:t>● Toplumsal katkı projelerinde görev alan akademik/idari personel ve öğrenci listeleri kanıt olarak sunulabilir. </a:t>
            </a:r>
          </a:p>
          <a:p>
            <a:pPr marL="0" indent="0">
              <a:buNone/>
            </a:pPr>
            <a:r>
              <a:rPr lang="tr-TR" sz="3200" dirty="0"/>
              <a:t>● Gönüllü personel/öğrenci destek yazışmaları ve teşekkür belgeleri kanıt olarak eklenebilir. </a:t>
            </a:r>
          </a:p>
          <a:p>
            <a:pPr marL="0" indent="0">
              <a:buNone/>
            </a:pPr>
            <a:r>
              <a:rPr lang="tr-TR" sz="3200" dirty="0"/>
              <a:t>● Kaynak kullanımını izleme ve değerlendirme raporları varsa eklenebilir. </a:t>
            </a:r>
          </a:p>
          <a:p>
            <a:pPr marL="0" indent="0">
              <a:buNone/>
            </a:pPr>
            <a:r>
              <a:rPr lang="tr-TR" sz="3200" dirty="0"/>
              <a:t>● Dış paydaş katkısını gösteren yazılı mutabakatlar ve iş birliği protokolleri varsa kanıt olarak sunulabilir. </a:t>
            </a:r>
          </a:p>
        </p:txBody>
      </p:sp>
    </p:spTree>
    <p:extLst>
      <p:ext uri="{BB962C8B-B14F-4D97-AF65-F5344CB8AC3E}">
        <p14:creationId xmlns:p14="http://schemas.microsoft.com/office/powerpoint/2010/main" val="3599797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AE2FEC-C3B7-673D-65ED-1DE8A1CFC3EA}"/>
              </a:ext>
            </a:extLst>
          </p:cNvPr>
          <p:cNvSpPr>
            <a:spLocks noGrp="1"/>
          </p:cNvSpPr>
          <p:nvPr>
            <p:ph type="title"/>
          </p:nvPr>
        </p:nvSpPr>
        <p:spPr/>
        <p:txBody>
          <a:bodyPr/>
          <a:lstStyle/>
          <a:p>
            <a:r>
              <a:rPr lang="tr-TR" b="1" dirty="0">
                <a:solidFill>
                  <a:srgbClr val="FF0000"/>
                </a:solidFill>
              </a:rPr>
              <a:t>D.2. TOPLUMSAL KATKI PERFORMANSI</a:t>
            </a:r>
          </a:p>
        </p:txBody>
      </p:sp>
      <p:sp>
        <p:nvSpPr>
          <p:cNvPr id="3" name="İçerik Yer Tutucusu 2">
            <a:extLst>
              <a:ext uri="{FF2B5EF4-FFF2-40B4-BE49-F238E27FC236}">
                <a16:creationId xmlns:a16="http://schemas.microsoft.com/office/drawing/2014/main" id="{707A095A-DF7E-D97E-460F-DEF4A74809E3}"/>
              </a:ext>
            </a:extLst>
          </p:cNvPr>
          <p:cNvSpPr>
            <a:spLocks noGrp="1"/>
          </p:cNvSpPr>
          <p:nvPr>
            <p:ph sz="half" idx="1"/>
          </p:nvPr>
        </p:nvSpPr>
        <p:spPr>
          <a:xfrm>
            <a:off x="838199" y="1825625"/>
            <a:ext cx="2249130" cy="4351338"/>
          </a:xfrm>
        </p:spPr>
        <p:txBody>
          <a:bodyPr>
            <a:normAutofit fontScale="85000" lnSpcReduction="20000"/>
          </a:bodyPr>
          <a:lstStyle/>
          <a:p>
            <a:pPr algn="ctr"/>
            <a:endParaRPr lang="tr-TR" sz="2400" dirty="0">
              <a:solidFill>
                <a:srgbClr val="FF0000"/>
              </a:solidFill>
            </a:endParaRPr>
          </a:p>
          <a:p>
            <a:pPr algn="ctr"/>
            <a:endParaRPr lang="tr-TR" sz="1800" b="1" dirty="0">
              <a:solidFill>
                <a:srgbClr val="FF0000"/>
              </a:solidFill>
            </a:endParaRPr>
          </a:p>
          <a:p>
            <a:pPr algn="ctr"/>
            <a:endParaRPr lang="tr-TR" sz="1800" b="1" dirty="0">
              <a:solidFill>
                <a:srgbClr val="FF0000"/>
              </a:solidFill>
            </a:endParaRPr>
          </a:p>
          <a:p>
            <a:pPr algn="ctr"/>
            <a:r>
              <a:rPr lang="tr-TR" sz="2400" b="1" dirty="0">
                <a:solidFill>
                  <a:srgbClr val="FF0000"/>
                </a:solidFill>
              </a:rPr>
              <a:t>D.2.1. Toplumsal Katkı Performansının İzlenmesi ve Değerlendirilmesi</a:t>
            </a:r>
          </a:p>
        </p:txBody>
      </p:sp>
      <p:sp>
        <p:nvSpPr>
          <p:cNvPr id="4" name="İçerik Yer Tutucusu 3">
            <a:extLst>
              <a:ext uri="{FF2B5EF4-FFF2-40B4-BE49-F238E27FC236}">
                <a16:creationId xmlns:a16="http://schemas.microsoft.com/office/drawing/2014/main" id="{CD7176B3-FACB-3A5A-59A7-2643D8D2F465}"/>
              </a:ext>
            </a:extLst>
          </p:cNvPr>
          <p:cNvSpPr>
            <a:spLocks noGrp="1"/>
          </p:cNvSpPr>
          <p:nvPr>
            <p:ph sz="half" idx="2"/>
          </p:nvPr>
        </p:nvSpPr>
        <p:spPr>
          <a:xfrm>
            <a:off x="3087329" y="1825625"/>
            <a:ext cx="8266472" cy="4351338"/>
          </a:xfrm>
        </p:spPr>
        <p:txBody>
          <a:bodyPr>
            <a:normAutofit fontScale="85000" lnSpcReduction="20000"/>
          </a:bodyPr>
          <a:lstStyle/>
          <a:p>
            <a:pPr algn="just"/>
            <a:r>
              <a:rPr lang="tr-TR" sz="2200" dirty="0"/>
              <a:t>Birim, toplumsal katkı stratejisi ve hedefleri doğrultusunda yürüttüğü faaliyetleri periyodik olarak izlemeli ve sürekli iyileştirmelidir.</a:t>
            </a:r>
          </a:p>
          <a:p>
            <a:pPr algn="just"/>
            <a:r>
              <a:rPr lang="tr-TR" sz="2200" u="sng" dirty="0">
                <a:solidFill>
                  <a:srgbClr val="FF0000"/>
                </a:solidFill>
              </a:rPr>
              <a:t>PUKÖ Döngüsünde Kullanılabilecek Kanıtlar</a:t>
            </a:r>
          </a:p>
          <a:p>
            <a:pPr marL="0" indent="0" algn="just">
              <a:buNone/>
            </a:pPr>
            <a:r>
              <a:rPr lang="tr-TR" sz="2200" dirty="0"/>
              <a:t>● Birimin hedefleriyle uyumlu gerçekleştirilen toplumsal katkı faaliyetleri kanıt olarak sunulabilir. </a:t>
            </a:r>
          </a:p>
          <a:p>
            <a:pPr marL="0" indent="0" algn="just">
              <a:buNone/>
            </a:pPr>
            <a:r>
              <a:rPr lang="tr-TR" sz="2200" dirty="0"/>
              <a:t>● Bir önceki yıla göre toplumsal katkı faaliyetlerinin nitelik ve niceliği belirlenerek göstergeler kanıt olarak sunulabilir. </a:t>
            </a:r>
          </a:p>
          <a:p>
            <a:pPr marL="0" indent="0" algn="just">
              <a:buNone/>
            </a:pPr>
            <a:r>
              <a:rPr lang="tr-TR" sz="2200" dirty="0"/>
              <a:t>● Toplumsal katkı olarak gerçekleştirilen faaliyetlerin paydaşlarından geri bildirim alınabilir ve kanıt olarak sunulabilir. </a:t>
            </a:r>
          </a:p>
          <a:p>
            <a:pPr marL="0" indent="0" algn="just">
              <a:buNone/>
            </a:pPr>
            <a:r>
              <a:rPr lang="tr-TR" sz="2200" dirty="0"/>
              <a:t>● Birim engelsiz erişimini temsil eden turuncu bayrak almışsa kanıt olarak sunulabilir. </a:t>
            </a:r>
          </a:p>
          <a:p>
            <a:pPr marL="0" indent="0" algn="just">
              <a:buNone/>
            </a:pPr>
            <a:r>
              <a:rPr lang="tr-TR" sz="2200" dirty="0"/>
              <a:t>● Toplumsal problemlerle ilgili eğitimler seminerler farkındalık faaliyetleri yapılmışsa bunun kanıtları eklenebilir. </a:t>
            </a:r>
          </a:p>
          <a:p>
            <a:pPr marL="0" indent="0" algn="just">
              <a:buNone/>
            </a:pPr>
            <a:r>
              <a:rPr lang="tr-TR" sz="2200" dirty="0"/>
              <a:t>● Standart uygulamalar ve mevzuatın yanı sıra; birimin ihtiyaçları doğrultusunda geliştirdiği özgün yaklaşım ve uygulamalarına ilişkin kanıtlar sunulabilir. </a:t>
            </a:r>
          </a:p>
          <a:p>
            <a:pPr algn="just"/>
            <a:endParaRPr lang="tr-TR" sz="2400" dirty="0">
              <a:solidFill>
                <a:schemeClr val="accent2"/>
              </a:solidFill>
            </a:endParaRPr>
          </a:p>
        </p:txBody>
      </p:sp>
    </p:spTree>
    <p:extLst>
      <p:ext uri="{BB962C8B-B14F-4D97-AF65-F5344CB8AC3E}">
        <p14:creationId xmlns:p14="http://schemas.microsoft.com/office/powerpoint/2010/main" val="283495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CAEB8BF7-48C9-8239-C9C6-5805CFDA96A8}"/>
              </a:ext>
            </a:extLst>
          </p:cNvPr>
          <p:cNvSpPr>
            <a:spLocks noGrp="1"/>
          </p:cNvSpPr>
          <p:nvPr>
            <p:ph type="title"/>
          </p:nvPr>
        </p:nvSpPr>
        <p:spPr/>
        <p:txBody>
          <a:bodyPr/>
          <a:lstStyle/>
          <a:p>
            <a:pPr algn="ctr"/>
            <a:r>
              <a:rPr lang="tr-TR" b="1">
                <a:solidFill>
                  <a:srgbClr val="FF0000"/>
                </a:solidFill>
              </a:rPr>
              <a:t>Toplumsal Katkı PUKÖ Temelli Eylem Planı</a:t>
            </a:r>
            <a:endParaRPr lang="tr-TR" b="1" dirty="0">
              <a:solidFill>
                <a:srgbClr val="FF0000"/>
              </a:solidFill>
            </a:endParaRPr>
          </a:p>
        </p:txBody>
      </p:sp>
      <p:pic>
        <p:nvPicPr>
          <p:cNvPr id="9" name="İçerik Yer Tutucusu 8">
            <a:extLst>
              <a:ext uri="{FF2B5EF4-FFF2-40B4-BE49-F238E27FC236}">
                <a16:creationId xmlns:a16="http://schemas.microsoft.com/office/drawing/2014/main" id="{7B515519-47F8-A1E8-B94D-58F35E32498B}"/>
              </a:ext>
            </a:extLst>
          </p:cNvPr>
          <p:cNvPicPr>
            <a:picLocks noGrp="1" noChangeAspect="1"/>
          </p:cNvPicPr>
          <p:nvPr>
            <p:ph idx="1"/>
          </p:nvPr>
        </p:nvPicPr>
        <p:blipFill>
          <a:blip r:embed="rId3"/>
          <a:stretch>
            <a:fillRect/>
          </a:stretch>
        </p:blipFill>
        <p:spPr>
          <a:xfrm>
            <a:off x="324091" y="1331089"/>
            <a:ext cx="11377914" cy="5161786"/>
          </a:xfrm>
          <a:prstGeom prst="rect">
            <a:avLst/>
          </a:prstGeom>
        </p:spPr>
      </p:pic>
    </p:spTree>
    <p:extLst>
      <p:ext uri="{BB962C8B-B14F-4D97-AF65-F5344CB8AC3E}">
        <p14:creationId xmlns:p14="http://schemas.microsoft.com/office/powerpoint/2010/main" val="3531997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C7F716-3ED9-D106-B1D4-778CEE58C0D3}"/>
              </a:ext>
            </a:extLst>
          </p:cNvPr>
          <p:cNvSpPr>
            <a:spLocks noGrp="1"/>
          </p:cNvSpPr>
          <p:nvPr>
            <p:ph type="title"/>
          </p:nvPr>
        </p:nvSpPr>
        <p:spPr/>
        <p:txBody>
          <a:bodyPr/>
          <a:lstStyle/>
          <a:p>
            <a:r>
              <a:rPr lang="tr-TR" b="1" dirty="0">
                <a:solidFill>
                  <a:srgbClr val="FF0000"/>
                </a:solidFill>
              </a:rPr>
              <a:t>Toplumsal Katkı PUKÖ Temelli Eylem Planı- Planla</a:t>
            </a:r>
            <a:endParaRPr lang="tr-TR" dirty="0"/>
          </a:p>
        </p:txBody>
      </p:sp>
      <p:pic>
        <p:nvPicPr>
          <p:cNvPr id="7" name="İçerik Yer Tutucusu 6">
            <a:extLst>
              <a:ext uri="{FF2B5EF4-FFF2-40B4-BE49-F238E27FC236}">
                <a16:creationId xmlns:a16="http://schemas.microsoft.com/office/drawing/2014/main" id="{9BCC986C-DA8C-83EE-DF92-ADE0A969AA5C}"/>
              </a:ext>
            </a:extLst>
          </p:cNvPr>
          <p:cNvPicPr>
            <a:picLocks noGrp="1" noChangeAspect="1"/>
          </p:cNvPicPr>
          <p:nvPr>
            <p:ph idx="1"/>
          </p:nvPr>
        </p:nvPicPr>
        <p:blipFill>
          <a:blip r:embed="rId2"/>
          <a:stretch>
            <a:fillRect/>
          </a:stretch>
        </p:blipFill>
        <p:spPr>
          <a:xfrm>
            <a:off x="752354" y="1825625"/>
            <a:ext cx="10799179" cy="4351338"/>
          </a:xfrm>
          <a:prstGeom prst="rect">
            <a:avLst/>
          </a:prstGeom>
        </p:spPr>
      </p:pic>
    </p:spTree>
    <p:extLst>
      <p:ext uri="{BB962C8B-B14F-4D97-AF65-F5344CB8AC3E}">
        <p14:creationId xmlns:p14="http://schemas.microsoft.com/office/powerpoint/2010/main" val="3397268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FDB633-DA9C-3163-C6D6-2F7F9441CCF7}"/>
              </a:ext>
            </a:extLst>
          </p:cNvPr>
          <p:cNvSpPr>
            <a:spLocks noGrp="1"/>
          </p:cNvSpPr>
          <p:nvPr>
            <p:ph type="title"/>
          </p:nvPr>
        </p:nvSpPr>
        <p:spPr/>
        <p:txBody>
          <a:bodyPr/>
          <a:lstStyle/>
          <a:p>
            <a:r>
              <a:rPr lang="tr-TR" b="1" dirty="0">
                <a:solidFill>
                  <a:srgbClr val="FF0000"/>
                </a:solidFill>
              </a:rPr>
              <a:t>Toplumsal Katkı PUKÖ Temelli Eylem Planı- Uygula</a:t>
            </a:r>
            <a:endParaRPr lang="tr-TR" dirty="0"/>
          </a:p>
        </p:txBody>
      </p:sp>
      <p:pic>
        <p:nvPicPr>
          <p:cNvPr id="7" name="İçerik Yer Tutucusu 6">
            <a:extLst>
              <a:ext uri="{FF2B5EF4-FFF2-40B4-BE49-F238E27FC236}">
                <a16:creationId xmlns:a16="http://schemas.microsoft.com/office/drawing/2014/main" id="{869E5D8E-D909-4D94-887B-9050C675E0F1}"/>
              </a:ext>
            </a:extLst>
          </p:cNvPr>
          <p:cNvPicPr>
            <a:picLocks noGrp="1" noChangeAspect="1"/>
          </p:cNvPicPr>
          <p:nvPr>
            <p:ph idx="1"/>
          </p:nvPr>
        </p:nvPicPr>
        <p:blipFill>
          <a:blip r:embed="rId2"/>
          <a:stretch>
            <a:fillRect/>
          </a:stretch>
        </p:blipFill>
        <p:spPr>
          <a:xfrm>
            <a:off x="706056" y="1825625"/>
            <a:ext cx="10764455" cy="4351338"/>
          </a:xfrm>
          <a:prstGeom prst="rect">
            <a:avLst/>
          </a:prstGeom>
        </p:spPr>
      </p:pic>
    </p:spTree>
    <p:extLst>
      <p:ext uri="{BB962C8B-B14F-4D97-AF65-F5344CB8AC3E}">
        <p14:creationId xmlns:p14="http://schemas.microsoft.com/office/powerpoint/2010/main" val="2670275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C3C8B2-9315-DE24-16E7-9390CA7DE4B8}"/>
              </a:ext>
            </a:extLst>
          </p:cNvPr>
          <p:cNvSpPr>
            <a:spLocks noGrp="1"/>
          </p:cNvSpPr>
          <p:nvPr>
            <p:ph type="title"/>
          </p:nvPr>
        </p:nvSpPr>
        <p:spPr/>
        <p:txBody>
          <a:bodyPr/>
          <a:lstStyle/>
          <a:p>
            <a:pPr algn="ctr"/>
            <a:r>
              <a:rPr lang="tr-TR" b="1" dirty="0">
                <a:solidFill>
                  <a:srgbClr val="FF0000"/>
                </a:solidFill>
              </a:rPr>
              <a:t>Toplumsal Katkı PUKÖ Temelli Eylem Planı- Kontrol</a:t>
            </a:r>
            <a:endParaRPr lang="tr-TR" dirty="0"/>
          </a:p>
        </p:txBody>
      </p:sp>
      <p:pic>
        <p:nvPicPr>
          <p:cNvPr id="7" name="İçerik Yer Tutucusu 6">
            <a:extLst>
              <a:ext uri="{FF2B5EF4-FFF2-40B4-BE49-F238E27FC236}">
                <a16:creationId xmlns:a16="http://schemas.microsoft.com/office/drawing/2014/main" id="{D3D492C2-6CEB-C811-BB63-3833CF226C8B}"/>
              </a:ext>
            </a:extLst>
          </p:cNvPr>
          <p:cNvPicPr>
            <a:picLocks noGrp="1" noChangeAspect="1"/>
          </p:cNvPicPr>
          <p:nvPr>
            <p:ph idx="1"/>
          </p:nvPr>
        </p:nvPicPr>
        <p:blipFill>
          <a:blip r:embed="rId2"/>
          <a:stretch>
            <a:fillRect/>
          </a:stretch>
        </p:blipFill>
        <p:spPr>
          <a:xfrm>
            <a:off x="740780" y="1690689"/>
            <a:ext cx="10914926" cy="4234924"/>
          </a:xfrm>
          <a:prstGeom prst="rect">
            <a:avLst/>
          </a:prstGeom>
        </p:spPr>
      </p:pic>
    </p:spTree>
    <p:extLst>
      <p:ext uri="{BB962C8B-B14F-4D97-AF65-F5344CB8AC3E}">
        <p14:creationId xmlns:p14="http://schemas.microsoft.com/office/powerpoint/2010/main" val="3739493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2DFCEB-A532-59B2-893C-801C41CDC5A3}"/>
              </a:ext>
            </a:extLst>
          </p:cNvPr>
          <p:cNvSpPr>
            <a:spLocks noGrp="1"/>
          </p:cNvSpPr>
          <p:nvPr>
            <p:ph type="title"/>
          </p:nvPr>
        </p:nvSpPr>
        <p:spPr/>
        <p:txBody>
          <a:bodyPr/>
          <a:lstStyle/>
          <a:p>
            <a:pPr algn="ctr"/>
            <a:r>
              <a:rPr lang="tr-TR" b="1" dirty="0">
                <a:solidFill>
                  <a:srgbClr val="FF0000"/>
                </a:solidFill>
              </a:rPr>
              <a:t>Toplumsal Katkı PUKÖ Temelli Eylem Planı- Önlem Al</a:t>
            </a:r>
            <a:endParaRPr lang="tr-TR" dirty="0"/>
          </a:p>
        </p:txBody>
      </p:sp>
      <p:pic>
        <p:nvPicPr>
          <p:cNvPr id="7" name="İçerik Yer Tutucusu 6">
            <a:extLst>
              <a:ext uri="{FF2B5EF4-FFF2-40B4-BE49-F238E27FC236}">
                <a16:creationId xmlns:a16="http://schemas.microsoft.com/office/drawing/2014/main" id="{1FF3AC72-8F58-F676-FFC9-9D38FD912B5A}"/>
              </a:ext>
            </a:extLst>
          </p:cNvPr>
          <p:cNvPicPr>
            <a:picLocks noGrp="1" noChangeAspect="1"/>
          </p:cNvPicPr>
          <p:nvPr>
            <p:ph idx="1"/>
          </p:nvPr>
        </p:nvPicPr>
        <p:blipFill>
          <a:blip r:embed="rId2"/>
          <a:stretch>
            <a:fillRect/>
          </a:stretch>
        </p:blipFill>
        <p:spPr>
          <a:xfrm>
            <a:off x="838200" y="1825625"/>
            <a:ext cx="10805932" cy="4351338"/>
          </a:xfrm>
          <a:prstGeom prst="rect">
            <a:avLst/>
          </a:prstGeom>
        </p:spPr>
      </p:pic>
    </p:spTree>
    <p:extLst>
      <p:ext uri="{BB962C8B-B14F-4D97-AF65-F5344CB8AC3E}">
        <p14:creationId xmlns:p14="http://schemas.microsoft.com/office/powerpoint/2010/main" val="3209279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DEC0C9-F6C8-6992-F07C-215408F798D9}"/>
              </a:ext>
            </a:extLst>
          </p:cNvPr>
          <p:cNvSpPr>
            <a:spLocks noGrp="1"/>
          </p:cNvSpPr>
          <p:nvPr>
            <p:ph type="title"/>
          </p:nvPr>
        </p:nvSpPr>
        <p:spPr/>
        <p:txBody>
          <a:bodyPr/>
          <a:lstStyle/>
          <a:p>
            <a:r>
              <a:rPr lang="tr-TR" b="1" dirty="0">
                <a:solidFill>
                  <a:srgbClr val="FF0000"/>
                </a:solidFill>
              </a:rPr>
              <a:t>Toplumsal Katkı PUKÖ Temelli Eylem Planı- Takvim</a:t>
            </a:r>
            <a:endParaRPr lang="tr-TR" dirty="0"/>
          </a:p>
        </p:txBody>
      </p:sp>
      <p:pic>
        <p:nvPicPr>
          <p:cNvPr id="5" name="İçerik Yer Tutucusu 4" descr="metin, ekran görüntüsü, çizgi, sayı, numara içeren bir resim&#10;&#10;Yapay zeka tarafından oluşturulmuş içerik yanlış olabilir.">
            <a:extLst>
              <a:ext uri="{FF2B5EF4-FFF2-40B4-BE49-F238E27FC236}">
                <a16:creationId xmlns:a16="http://schemas.microsoft.com/office/drawing/2014/main" id="{DA6B8CBE-025C-75CF-647E-0AA108A295A8}"/>
              </a:ext>
            </a:extLst>
          </p:cNvPr>
          <p:cNvPicPr>
            <a:picLocks noGrp="1" noChangeAspect="1"/>
          </p:cNvPicPr>
          <p:nvPr>
            <p:ph idx="1"/>
          </p:nvPr>
        </p:nvPicPr>
        <p:blipFill>
          <a:blip r:embed="rId2"/>
          <a:stretch>
            <a:fillRect/>
          </a:stretch>
        </p:blipFill>
        <p:spPr>
          <a:xfrm>
            <a:off x="838199" y="1690687"/>
            <a:ext cx="10515599" cy="4802187"/>
          </a:xfrm>
        </p:spPr>
      </p:pic>
    </p:spTree>
    <p:extLst>
      <p:ext uri="{BB962C8B-B14F-4D97-AF65-F5344CB8AC3E}">
        <p14:creationId xmlns:p14="http://schemas.microsoft.com/office/powerpoint/2010/main" val="341080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269BDC9-F5DC-4A16-9583-2F8CE418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AD59A4EA-82DE-F1D8-5816-27CB586D67FF}"/>
              </a:ext>
            </a:extLst>
          </p:cNvPr>
          <p:cNvSpPr>
            <a:spLocks noGrp="1"/>
          </p:cNvSpPr>
          <p:nvPr>
            <p:ph type="title"/>
          </p:nvPr>
        </p:nvSpPr>
        <p:spPr>
          <a:xfrm>
            <a:off x="1524000" y="4446109"/>
            <a:ext cx="9144000" cy="1715546"/>
          </a:xfrm>
        </p:spPr>
        <p:txBody>
          <a:bodyPr vert="horz" lIns="91440" tIns="45720" rIns="91440" bIns="45720" rtlCol="0" anchor="ctr">
            <a:normAutofit/>
          </a:bodyPr>
          <a:lstStyle/>
          <a:p>
            <a:pPr algn="ctr"/>
            <a:r>
              <a:rPr lang="en-US" sz="1800" kern="1200" dirty="0">
                <a:solidFill>
                  <a:schemeClr val="tx1"/>
                </a:solidFill>
                <a:latin typeface="+mj-lt"/>
                <a:ea typeface="+mj-ea"/>
                <a:cs typeface="+mj-cs"/>
              </a:rPr>
              <a:t>Bizi </a:t>
            </a:r>
            <a:r>
              <a:rPr lang="en-US" sz="1800" kern="1200" dirty="0" err="1">
                <a:solidFill>
                  <a:schemeClr val="tx1"/>
                </a:solidFill>
                <a:latin typeface="+mj-lt"/>
                <a:ea typeface="+mj-ea"/>
                <a:cs typeface="+mj-cs"/>
              </a:rPr>
              <a:t>dinlediğiniz</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için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teşekkür</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ederiz</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KÜTAHYA DUMLUPINAR ÜNİVERSİTESİ KALİTE KOORDİNATÖRLÜĞÜ </a:t>
            </a:r>
          </a:p>
        </p:txBody>
      </p:sp>
      <p:sp>
        <p:nvSpPr>
          <p:cNvPr id="24" name="Freeform: Shape 23">
            <a:extLst>
              <a:ext uri="{FF2B5EF4-FFF2-40B4-BE49-F238E27FC236}">
                <a16:creationId xmlns:a16="http://schemas.microsoft.com/office/drawing/2014/main" id="{903CE7F4-D1BB-4A5B-8E96-91517764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pic>
        <p:nvPicPr>
          <p:cNvPr id="8" name="Resim 7" descr="yazı tipi, grafik, tasarım içeren bir resim&#10;&#10;Yapay zeka tarafından oluşturulmuş içerik yanlış olabilir.">
            <a:extLst>
              <a:ext uri="{FF2B5EF4-FFF2-40B4-BE49-F238E27FC236}">
                <a16:creationId xmlns:a16="http://schemas.microsoft.com/office/drawing/2014/main" id="{3E08F7F9-D1E0-9483-2C56-F25357251FD9}"/>
              </a:ext>
            </a:extLst>
          </p:cNvPr>
          <p:cNvPicPr>
            <a:picLocks noChangeAspect="1"/>
          </p:cNvPicPr>
          <p:nvPr/>
        </p:nvPicPr>
        <p:blipFill>
          <a:blip r:embed="rId2"/>
          <a:stretch>
            <a:fillRect/>
          </a:stretch>
        </p:blipFill>
        <p:spPr>
          <a:xfrm>
            <a:off x="643468" y="696345"/>
            <a:ext cx="10905064" cy="3053419"/>
          </a:xfrm>
          <a:prstGeom prst="rect">
            <a:avLst/>
          </a:prstGeom>
        </p:spPr>
      </p:pic>
    </p:spTree>
    <p:extLst>
      <p:ext uri="{BB962C8B-B14F-4D97-AF65-F5344CB8AC3E}">
        <p14:creationId xmlns:p14="http://schemas.microsoft.com/office/powerpoint/2010/main" val="131004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A1EF6A-A31F-5761-AF79-AD103901C08B}"/>
              </a:ext>
            </a:extLst>
          </p:cNvPr>
          <p:cNvSpPr>
            <a:spLocks noGrp="1"/>
          </p:cNvSpPr>
          <p:nvPr>
            <p:ph type="title"/>
          </p:nvPr>
        </p:nvSpPr>
        <p:spPr/>
        <p:txBody>
          <a:bodyPr/>
          <a:lstStyle/>
          <a:p>
            <a:r>
              <a:rPr lang="tr-TR" dirty="0"/>
              <a:t>PUKÖ AŞAMALARI- </a:t>
            </a:r>
            <a:r>
              <a:rPr lang="tr-TR" b="1" dirty="0">
                <a:solidFill>
                  <a:schemeClr val="tx2">
                    <a:lumMod val="75000"/>
                    <a:lumOff val="25000"/>
                  </a:schemeClr>
                </a:solidFill>
              </a:rPr>
              <a:t>PLANLA</a:t>
            </a:r>
            <a:endParaRPr lang="tr-TR" dirty="0"/>
          </a:p>
        </p:txBody>
      </p:sp>
      <p:graphicFrame>
        <p:nvGraphicFramePr>
          <p:cNvPr id="8" name="İçerik Yer Tutucusu 2">
            <a:extLst>
              <a:ext uri="{FF2B5EF4-FFF2-40B4-BE49-F238E27FC236}">
                <a16:creationId xmlns:a16="http://schemas.microsoft.com/office/drawing/2014/main" id="{B0993495-5D36-0075-5FE0-7BEB33C19F1D}"/>
              </a:ext>
            </a:extLst>
          </p:cNvPr>
          <p:cNvGraphicFramePr>
            <a:graphicFrameLocks noGrp="1"/>
          </p:cNvGraphicFramePr>
          <p:nvPr>
            <p:ph sz="half" idx="1"/>
            <p:extLst>
              <p:ext uri="{D42A27DB-BD31-4B8C-83A1-F6EECF244321}">
                <p14:modId xmlns:p14="http://schemas.microsoft.com/office/powerpoint/2010/main" val="193753797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İçerik Yer Tutucusu 3">
            <a:extLst>
              <a:ext uri="{FF2B5EF4-FFF2-40B4-BE49-F238E27FC236}">
                <a16:creationId xmlns:a16="http://schemas.microsoft.com/office/drawing/2014/main" id="{47B9461F-D4BC-A9FB-1437-277A674471A3}"/>
              </a:ext>
            </a:extLst>
          </p:cNvPr>
          <p:cNvSpPr>
            <a:spLocks noGrp="1"/>
          </p:cNvSpPr>
          <p:nvPr>
            <p:ph sz="half" idx="2"/>
          </p:nvPr>
        </p:nvSpPr>
        <p:spPr/>
        <p:txBody>
          <a:bodyPr>
            <a:normAutofit fontScale="92500" lnSpcReduction="10000"/>
          </a:bodyPr>
          <a:lstStyle/>
          <a:p>
            <a:r>
              <a:rPr lang="tr-TR" dirty="0"/>
              <a:t>Hedefler netleştirilir. </a:t>
            </a:r>
          </a:p>
          <a:p>
            <a:r>
              <a:rPr lang="tr-TR" dirty="0"/>
              <a:t>Hedeflere ulaştıracak kaynaklar (para, insan, zaman) belirlenir. </a:t>
            </a:r>
          </a:p>
          <a:p>
            <a:r>
              <a:rPr lang="tr-TR" dirty="0"/>
              <a:t>Stratejiler, yöntemler, süreçler kararlaştırılır. </a:t>
            </a:r>
          </a:p>
          <a:p>
            <a:r>
              <a:rPr lang="tr-TR" dirty="0"/>
              <a:t>Görev dağılımları netleştirilir.</a:t>
            </a:r>
          </a:p>
          <a:p>
            <a:r>
              <a:rPr lang="tr-TR" dirty="0"/>
              <a:t>İş birliği yapılacak paydaşlar belirlenir.</a:t>
            </a:r>
          </a:p>
          <a:p>
            <a:r>
              <a:rPr lang="tr-TR" dirty="0"/>
              <a:t>Risk analizleri yapılır. Olası riskler ve risk yönetimi stratejileri belirlenir. </a:t>
            </a:r>
          </a:p>
          <a:p>
            <a:endParaRPr lang="tr-TR" dirty="0"/>
          </a:p>
        </p:txBody>
      </p:sp>
    </p:spTree>
    <p:extLst>
      <p:ext uri="{BB962C8B-B14F-4D97-AF65-F5344CB8AC3E}">
        <p14:creationId xmlns:p14="http://schemas.microsoft.com/office/powerpoint/2010/main" val="285617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id="{8467642A-70EB-26B7-295C-2A35AAD0BECD}"/>
              </a:ext>
            </a:extLst>
          </p:cNvPr>
          <p:cNvSpPr>
            <a:spLocks noGrp="1"/>
          </p:cNvSpPr>
          <p:nvPr>
            <p:ph type="title"/>
          </p:nvPr>
        </p:nvSpPr>
        <p:spPr>
          <a:xfrm>
            <a:off x="793662" y="386930"/>
            <a:ext cx="10066122" cy="1298448"/>
          </a:xfrm>
        </p:spPr>
        <p:txBody>
          <a:bodyPr anchor="b">
            <a:normAutofit/>
          </a:bodyPr>
          <a:lstStyle/>
          <a:p>
            <a:r>
              <a:rPr lang="tr-TR" sz="4800" dirty="0"/>
              <a:t>PUKÖ AŞAMALARI- </a:t>
            </a:r>
            <a:r>
              <a:rPr lang="tr-TR" sz="4800" b="1" dirty="0">
                <a:solidFill>
                  <a:schemeClr val="tx2">
                    <a:lumMod val="75000"/>
                    <a:lumOff val="25000"/>
                  </a:schemeClr>
                </a:solidFill>
              </a:rPr>
              <a:t>PLANLA</a:t>
            </a:r>
          </a:p>
        </p:txBody>
      </p:sp>
      <p:sp>
        <p:nvSpPr>
          <p:cNvPr id="21"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5">
            <a:extLst>
              <a:ext uri="{FF2B5EF4-FFF2-40B4-BE49-F238E27FC236}">
                <a16:creationId xmlns:a16="http://schemas.microsoft.com/office/drawing/2014/main" id="{C234152B-C16B-7E7A-6F33-E65CF1600DF8}"/>
              </a:ext>
            </a:extLst>
          </p:cNvPr>
          <p:cNvSpPr>
            <a:spLocks noGrp="1"/>
          </p:cNvSpPr>
          <p:nvPr>
            <p:ph idx="1"/>
          </p:nvPr>
        </p:nvSpPr>
        <p:spPr>
          <a:xfrm>
            <a:off x="793661" y="2458995"/>
            <a:ext cx="4530898" cy="3779964"/>
          </a:xfrm>
        </p:spPr>
        <p:txBody>
          <a:bodyPr anchor="ctr">
            <a:noAutofit/>
          </a:bodyPr>
          <a:lstStyle/>
          <a:p>
            <a:r>
              <a:rPr lang="tr-TR" sz="2400" dirty="0"/>
              <a:t>Hedef belirlemek önemlidir.</a:t>
            </a:r>
          </a:p>
          <a:p>
            <a:r>
              <a:rPr lang="tr-TR" sz="2400" dirty="0"/>
              <a:t>Hedefler ölçülebilir, ulaşılabilir ve gerçekçi olmalıdır.</a:t>
            </a:r>
          </a:p>
          <a:p>
            <a:r>
              <a:rPr lang="tr-TR" sz="2400" dirty="0"/>
              <a:t>Verilere dayalı hedefler belirlemek şarttır.</a:t>
            </a:r>
          </a:p>
          <a:p>
            <a:r>
              <a:rPr lang="tr-TR" sz="2400" dirty="0"/>
              <a:t>SWOT analizi hedef belirlenirken iyi bir yöntemdir. </a:t>
            </a:r>
          </a:p>
        </p:txBody>
      </p:sp>
      <p:pic>
        <p:nvPicPr>
          <p:cNvPr id="8" name="Resim 7" descr="daire içeren bir resim&#10;&#10;Yapay zeka tarafından oluşturulmuş içerik yanlış olabilir.">
            <a:extLst>
              <a:ext uri="{FF2B5EF4-FFF2-40B4-BE49-F238E27FC236}">
                <a16:creationId xmlns:a16="http://schemas.microsoft.com/office/drawing/2014/main" id="{1DF38F4A-C847-5705-6FBE-7263E28497DD}"/>
              </a:ext>
            </a:extLst>
          </p:cNvPr>
          <p:cNvPicPr>
            <a:picLocks noChangeAspect="1"/>
          </p:cNvPicPr>
          <p:nvPr/>
        </p:nvPicPr>
        <p:blipFill>
          <a:blip r:embed="rId2"/>
          <a:stretch>
            <a:fillRect/>
          </a:stretch>
        </p:blipFill>
        <p:spPr>
          <a:xfrm>
            <a:off x="5911532" y="2609596"/>
            <a:ext cx="5150277" cy="3463561"/>
          </a:xfrm>
          <a:prstGeom prst="rect">
            <a:avLst/>
          </a:prstGeom>
        </p:spPr>
      </p:pic>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4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617D509-3EBE-0916-8B03-9971E906D546}"/>
              </a:ext>
            </a:extLst>
          </p:cNvPr>
          <p:cNvSpPr>
            <a:spLocks noGrp="1"/>
          </p:cNvSpPr>
          <p:nvPr>
            <p:ph type="title"/>
          </p:nvPr>
        </p:nvSpPr>
        <p:spPr>
          <a:xfrm>
            <a:off x="5894962" y="479493"/>
            <a:ext cx="5458838" cy="1325563"/>
          </a:xfrm>
        </p:spPr>
        <p:txBody>
          <a:bodyPr>
            <a:normAutofit/>
          </a:bodyPr>
          <a:lstStyle/>
          <a:p>
            <a:r>
              <a:rPr lang="tr-TR" dirty="0"/>
              <a:t>PUKÖ AŞAMALARI- </a:t>
            </a:r>
            <a:r>
              <a:rPr lang="tr-TR" b="1" dirty="0">
                <a:solidFill>
                  <a:schemeClr val="tx2">
                    <a:lumMod val="75000"/>
                    <a:lumOff val="25000"/>
                  </a:schemeClr>
                </a:solidFill>
              </a:rPr>
              <a:t>UYGULA</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Resim 11" descr="metin, ekran görüntüsü, yazı tipi, daire içeren bir resim&#10;&#10;Yapay zeka tarafından oluşturulmuş içerik yanlış olabilir.">
            <a:extLst>
              <a:ext uri="{FF2B5EF4-FFF2-40B4-BE49-F238E27FC236}">
                <a16:creationId xmlns:a16="http://schemas.microsoft.com/office/drawing/2014/main" id="{B321C953-DC80-98BF-58B7-6DB00F6333C9}"/>
              </a:ext>
            </a:extLst>
          </p:cNvPr>
          <p:cNvPicPr>
            <a:picLocks noChangeAspect="1"/>
          </p:cNvPicPr>
          <p:nvPr/>
        </p:nvPicPr>
        <p:blipFill>
          <a:blip r:embed="rId2"/>
          <a:stretch>
            <a:fillRect/>
          </a:stretch>
        </p:blipFill>
        <p:spPr>
          <a:xfrm>
            <a:off x="703183" y="2000490"/>
            <a:ext cx="4202450" cy="268727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İçerik Yer Tutucusu 9">
            <a:extLst>
              <a:ext uri="{FF2B5EF4-FFF2-40B4-BE49-F238E27FC236}">
                <a16:creationId xmlns:a16="http://schemas.microsoft.com/office/drawing/2014/main" id="{9BCB0E2B-5418-3071-059A-CDD78D728649}"/>
              </a:ext>
            </a:extLst>
          </p:cNvPr>
          <p:cNvSpPr>
            <a:spLocks noGrp="1"/>
          </p:cNvSpPr>
          <p:nvPr>
            <p:ph idx="1"/>
          </p:nvPr>
        </p:nvSpPr>
        <p:spPr>
          <a:xfrm>
            <a:off x="5214551" y="1984443"/>
            <a:ext cx="6139249" cy="4192520"/>
          </a:xfrm>
        </p:spPr>
        <p:txBody>
          <a:bodyPr>
            <a:normAutofit/>
          </a:bodyPr>
          <a:lstStyle/>
          <a:p>
            <a:r>
              <a:rPr lang="tr-TR" sz="2000" b="1" dirty="0">
                <a:solidFill>
                  <a:srgbClr val="FF0000"/>
                </a:solidFill>
              </a:rPr>
              <a:t>YAPMAYACAKSAN PLANLAMAYA GEREK YOKTUR</a:t>
            </a:r>
          </a:p>
          <a:p>
            <a:r>
              <a:rPr lang="tr-TR" sz="2000" dirty="0"/>
              <a:t>Planlanan işlerin belirlenen kişilerce, tanımlanan yöntemlerle ve zamanlamayla hayata geçirildiği aşamadır. </a:t>
            </a:r>
          </a:p>
          <a:p>
            <a:r>
              <a:rPr lang="tr-TR" sz="2000" dirty="0"/>
              <a:t>Bu aşamada kararlılık ve disiplin önemlidir. </a:t>
            </a:r>
          </a:p>
          <a:p>
            <a:r>
              <a:rPr lang="tr-TR" sz="2000" dirty="0"/>
              <a:t>Gerekliyse görev alacak kişiler eğitilir.</a:t>
            </a:r>
          </a:p>
          <a:p>
            <a:r>
              <a:rPr lang="tr-TR" sz="2000" dirty="0"/>
              <a:t>Birimler ya da kişiler arası koordinasyon sağlanır. </a:t>
            </a:r>
          </a:p>
          <a:p>
            <a:r>
              <a:rPr lang="tr-TR" sz="2000" dirty="0"/>
              <a:t>Beklenmedik olaylar, problemler ve yeni bilgiler not edilir.</a:t>
            </a:r>
          </a:p>
          <a:p>
            <a:r>
              <a:rPr lang="tr-TR" sz="2000" dirty="0"/>
              <a:t>Bu aşamadaki bilgi, veri, gözlem, aksaklıklar ve başarılar bir sonraki aşama için girdi sağlar. </a:t>
            </a:r>
          </a:p>
        </p:txBody>
      </p:sp>
    </p:spTree>
    <p:extLst>
      <p:ext uri="{BB962C8B-B14F-4D97-AF65-F5344CB8AC3E}">
        <p14:creationId xmlns:p14="http://schemas.microsoft.com/office/powerpoint/2010/main" val="200662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A1A553E-2064-64F9-C9B1-54A309B48EC5}"/>
              </a:ext>
            </a:extLst>
          </p:cNvPr>
          <p:cNvSpPr>
            <a:spLocks noGrp="1"/>
          </p:cNvSpPr>
          <p:nvPr>
            <p:ph type="title"/>
          </p:nvPr>
        </p:nvSpPr>
        <p:spPr>
          <a:xfrm>
            <a:off x="645064" y="525982"/>
            <a:ext cx="4282983" cy="1200361"/>
          </a:xfrm>
        </p:spPr>
        <p:txBody>
          <a:bodyPr anchor="b">
            <a:normAutofit/>
          </a:bodyPr>
          <a:lstStyle/>
          <a:p>
            <a:r>
              <a:rPr lang="tr-TR" sz="3600"/>
              <a:t>PUKÖ AŞAMALARI- </a:t>
            </a:r>
            <a:r>
              <a:rPr lang="tr-TR" sz="3600" b="1"/>
              <a:t>KONTROL ET</a:t>
            </a:r>
          </a:p>
        </p:txBody>
      </p:sp>
      <p:sp>
        <p:nvSpPr>
          <p:cNvPr id="45" name="Rectangle 4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FB17B829-BDA5-9962-3724-E8EC71F05D1F}"/>
              </a:ext>
            </a:extLst>
          </p:cNvPr>
          <p:cNvGraphicFramePr>
            <a:graphicFrameLocks noGrp="1"/>
          </p:cNvGraphicFramePr>
          <p:nvPr>
            <p:ph idx="1"/>
            <p:extLst>
              <p:ext uri="{D42A27DB-BD31-4B8C-83A1-F6EECF244321}">
                <p14:modId xmlns:p14="http://schemas.microsoft.com/office/powerpoint/2010/main" val="2924648868"/>
              </p:ext>
            </p:extLst>
          </p:nvPr>
        </p:nvGraphicFramePr>
        <p:xfrm>
          <a:off x="645065" y="2031101"/>
          <a:ext cx="4942935" cy="3511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descr="metin, grafik tasarım, kırpıntı çizim, grafik içeren bir resim&#10;&#10;Yapay zeka tarafından oluşturulmuş içerik yanlış olabilir.">
            <a:extLst>
              <a:ext uri="{FF2B5EF4-FFF2-40B4-BE49-F238E27FC236}">
                <a16:creationId xmlns:a16="http://schemas.microsoft.com/office/drawing/2014/main" id="{FE137DCA-C3FB-AA7C-66D2-FB71BBB021F0}"/>
              </a:ext>
            </a:extLst>
          </p:cNvPr>
          <p:cNvPicPr>
            <a:picLocks noChangeAspect="1"/>
          </p:cNvPicPr>
          <p:nvPr/>
        </p:nvPicPr>
        <p:blipFill>
          <a:blip r:embed="rId7"/>
          <a:stretch>
            <a:fillRect/>
          </a:stretch>
        </p:blipFill>
        <p:spPr>
          <a:xfrm>
            <a:off x="5696789" y="752422"/>
            <a:ext cx="6184973" cy="5517750"/>
          </a:xfrm>
          <a:prstGeom prst="rect">
            <a:avLst/>
          </a:prstGeom>
        </p:spPr>
      </p:pic>
    </p:spTree>
    <p:extLst>
      <p:ext uri="{BB962C8B-B14F-4D97-AF65-F5344CB8AC3E}">
        <p14:creationId xmlns:p14="http://schemas.microsoft.com/office/powerpoint/2010/main" val="205488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3600B06-676E-D20C-E7CC-1BF8480CB74A}"/>
              </a:ext>
            </a:extLst>
          </p:cNvPr>
          <p:cNvSpPr>
            <a:spLocks noGrp="1"/>
          </p:cNvSpPr>
          <p:nvPr>
            <p:ph type="title"/>
          </p:nvPr>
        </p:nvSpPr>
        <p:spPr>
          <a:xfrm>
            <a:off x="645064" y="525982"/>
            <a:ext cx="4282983" cy="1200361"/>
          </a:xfrm>
        </p:spPr>
        <p:txBody>
          <a:bodyPr anchor="b">
            <a:normAutofit/>
          </a:bodyPr>
          <a:lstStyle/>
          <a:p>
            <a:r>
              <a:rPr lang="tr-TR" sz="3600" dirty="0"/>
              <a:t>PUKÖ AŞAMALARI- </a:t>
            </a:r>
            <a:r>
              <a:rPr lang="tr-TR" sz="3600" b="1" dirty="0">
                <a:solidFill>
                  <a:schemeClr val="tx2">
                    <a:lumMod val="75000"/>
                    <a:lumOff val="25000"/>
                  </a:schemeClr>
                </a:solidFill>
              </a:rPr>
              <a:t>ÖNLEM AL</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5B38396-46FB-FAF0-BE7F-0DAB69252EC0}"/>
              </a:ext>
            </a:extLst>
          </p:cNvPr>
          <p:cNvSpPr>
            <a:spLocks noGrp="1"/>
          </p:cNvSpPr>
          <p:nvPr>
            <p:ph idx="1"/>
          </p:nvPr>
        </p:nvSpPr>
        <p:spPr>
          <a:xfrm>
            <a:off x="645065" y="2031101"/>
            <a:ext cx="5051725" cy="3728989"/>
          </a:xfrm>
        </p:spPr>
        <p:txBody>
          <a:bodyPr anchor="ctr">
            <a:normAutofit fontScale="92500"/>
          </a:bodyPr>
          <a:lstStyle/>
          <a:p>
            <a:r>
              <a:rPr lang="tr-TR" sz="1800" dirty="0"/>
              <a:t>Kontrol aşamasında bulunan farklar, sapmaların kök nedenleri araştırılıp bunları ortadan kaldırmak için kalıcı çözümler geliştirilir.</a:t>
            </a:r>
          </a:p>
          <a:p>
            <a:r>
              <a:rPr lang="tr-TR" sz="1800" dirty="0"/>
              <a:t>Önlem almak sadece hataları düzeltmek değildir.</a:t>
            </a:r>
          </a:p>
          <a:p>
            <a:r>
              <a:rPr lang="tr-TR" sz="1800" dirty="0"/>
              <a:t> Hedeflere ulaşıldıysa uygulama standart hale getirilir. </a:t>
            </a:r>
            <a:endParaRPr lang="en-US" sz="1800" dirty="0"/>
          </a:p>
          <a:p>
            <a:r>
              <a:rPr lang="tr-TR" sz="1800" dirty="0"/>
              <a:t>Hedeften sapmalar varsa düzeltici eylemler uygulanır. </a:t>
            </a:r>
            <a:endParaRPr lang="en-US" sz="1800" dirty="0"/>
          </a:p>
          <a:p>
            <a:r>
              <a:rPr lang="tr-TR" sz="1800" dirty="0"/>
              <a:t>Bu aşama kendi içinde bir PUKÖ döngüsü başlatabilir. </a:t>
            </a:r>
          </a:p>
          <a:p>
            <a:r>
              <a:rPr lang="tr-TR" sz="1800" dirty="0"/>
              <a:t>Her önlem al adımı yeni bir PLANLA adımını tetikler. </a:t>
            </a:r>
          </a:p>
          <a:p>
            <a:endParaRPr lang="tr-TR" sz="14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daire, yazı tipi, grafik, logo içeren bir resim&#10;&#10;Yapay zeka tarafından oluşturulmuş içerik yanlış olabilir.">
            <a:extLst>
              <a:ext uri="{FF2B5EF4-FFF2-40B4-BE49-F238E27FC236}">
                <a16:creationId xmlns:a16="http://schemas.microsoft.com/office/drawing/2014/main" id="{4C3E6499-81D6-39A7-C486-A62314EE925D}"/>
              </a:ext>
            </a:extLst>
          </p:cNvPr>
          <p:cNvPicPr>
            <a:picLocks noChangeAspect="1"/>
          </p:cNvPicPr>
          <p:nvPr/>
        </p:nvPicPr>
        <p:blipFill>
          <a:blip r:embed="rId2"/>
          <a:stretch>
            <a:fillRect/>
          </a:stretch>
        </p:blipFill>
        <p:spPr>
          <a:xfrm>
            <a:off x="6096000" y="1596571"/>
            <a:ext cx="5519756" cy="3809957"/>
          </a:xfrm>
          <a:prstGeom prst="rect">
            <a:avLst/>
          </a:prstGeom>
        </p:spPr>
      </p:pic>
    </p:spTree>
    <p:extLst>
      <p:ext uri="{BB962C8B-B14F-4D97-AF65-F5344CB8AC3E}">
        <p14:creationId xmlns:p14="http://schemas.microsoft.com/office/powerpoint/2010/main" val="9068740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3503</Words>
  <Application>Microsoft Office PowerPoint</Application>
  <PresentationFormat>Geniş ekran</PresentationFormat>
  <Paragraphs>324</Paragraphs>
  <Slides>49</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49</vt:i4>
      </vt:variant>
    </vt:vector>
  </HeadingPairs>
  <TitlesOfParts>
    <vt:vector size="54" baseType="lpstr">
      <vt:lpstr>Aptos</vt:lpstr>
      <vt:lpstr>Aptos Display</vt:lpstr>
      <vt:lpstr>Arial</vt:lpstr>
      <vt:lpstr>Calibri</vt:lpstr>
      <vt:lpstr>Office Teması</vt:lpstr>
      <vt:lpstr>BİDR VE PUKÖ EYLEM PLANI EĞİTİMİ  </vt:lpstr>
      <vt:lpstr>Sunum İçeriği</vt:lpstr>
      <vt:lpstr>PUKÖ DÖNGÜSÜ</vt:lpstr>
      <vt:lpstr>PUKÖ NEDİR? NEDEN ÖNEMLİDİR?</vt:lpstr>
      <vt:lpstr>PUKÖ AŞAMALARI- PLANLA</vt:lpstr>
      <vt:lpstr>PUKÖ AŞAMALARI- PLANLA</vt:lpstr>
      <vt:lpstr>PUKÖ AŞAMALARI- UYGULA</vt:lpstr>
      <vt:lpstr>PUKÖ AŞAMALARI- KONTROL ET</vt:lpstr>
      <vt:lpstr>PUKÖ AŞAMALARI- ÖNLEM AL</vt:lpstr>
      <vt:lpstr>PUKÖ’NÜN FAYDALARI</vt:lpstr>
      <vt:lpstr>BİDR ÖLÇÜT VE ALT ÖLÇÜTLERİ A. LİDERLİK, YÖNETİŞİM VE KALİTE </vt:lpstr>
      <vt:lpstr>A.2. MİSYON VE STRATEJİK AMAÇLAR</vt:lpstr>
      <vt:lpstr>A.3. YÖNETİM SİSTEMLERİ</vt:lpstr>
      <vt:lpstr>A.4. PAYDAŞ KATILIMI</vt:lpstr>
      <vt:lpstr>A.5. ULUSLARARASILAŞMA</vt:lpstr>
      <vt:lpstr>Liderlik, Yönetişim ve Kalite PUKÖ Temelli Eylem Planı</vt:lpstr>
      <vt:lpstr>Liderlik, Yönetişim ve Kalite PUKÖ Temelli Eylem Planı- Planla</vt:lpstr>
      <vt:lpstr>Liderlik, Yönetişim ve Kalite PUKÖ Temelli Eylem Planı- Uygula</vt:lpstr>
      <vt:lpstr>Liderlik, Yönetişim ve Kalite PUKÖ Temelli Eylem Planı- Kontrol</vt:lpstr>
      <vt:lpstr>Liderlik, Yönetişim ve Kalite PUKÖ Temelli Eylem Planı- Önlem Al</vt:lpstr>
      <vt:lpstr>B.EĞİTİM VE ÖĞRETİM</vt:lpstr>
      <vt:lpstr>B.EĞİTİM VE ÖĞRETİM</vt:lpstr>
      <vt:lpstr>B.2. PROGRAMLARIN YÜRÜTÜLMESİ</vt:lpstr>
      <vt:lpstr>B.3. ÖĞRENME KAYNAKLARI VE AKADEMİK DESTEK HİZMETLERİ</vt:lpstr>
      <vt:lpstr>B.4. ÖĞRETİM KADROSU</vt:lpstr>
      <vt:lpstr>Eğitim ve Öğretim PUKÖ Temelli Eylem Planı</vt:lpstr>
      <vt:lpstr>Eğitim ve Öğretim PUKÖ Temelli Eylem Planı- Planla</vt:lpstr>
      <vt:lpstr>Eğitim ve Öğretim PUKÖ Temelli Eylem Planı- Uygula</vt:lpstr>
      <vt:lpstr>Eğitim ve Öğretim PUKÖ Temelli Eylem Planı- Kontrol</vt:lpstr>
      <vt:lpstr>Eğitim ve Öğretim PUKÖ Temelli Eylem Planı- Önlem Al</vt:lpstr>
      <vt:lpstr>Eğitim ve Öğretim PUKÖ Temelli Eylem Planı- Takvim</vt:lpstr>
      <vt:lpstr>C.ARAŞTIRMA VE GELİŞTİRME</vt:lpstr>
      <vt:lpstr>C.2. ARAŞTIRMA YETKİNLİĞİ, İŞBİRLİKLERİ VE DESTEKLER</vt:lpstr>
      <vt:lpstr>C.3. ARAŞTIRMA PERFORMANSI</vt:lpstr>
      <vt:lpstr>Araştırma ve Geliştirme PUKÖ Temelli Eylem Planı</vt:lpstr>
      <vt:lpstr>Araştırma ve Geliştirme PUKÖ Temelli Eylem Planı- Planla</vt:lpstr>
      <vt:lpstr>Araştırma ve Geliştirme PUKÖ Temelli Eylem Planı- Uygula</vt:lpstr>
      <vt:lpstr>Araştırma ve Geliştirme PUKÖ Temelli Eylem Planı- Kontrol</vt:lpstr>
      <vt:lpstr>Araştırma ve Geliştirme PUKÖ Temelli Eylem Planı- Önlem Al</vt:lpstr>
      <vt:lpstr>D.TOPLUMSAL KATKI</vt:lpstr>
      <vt:lpstr>PowerPoint Sunusu</vt:lpstr>
      <vt:lpstr>D.2. TOPLUMSAL KATKI PERFORMANSI</vt:lpstr>
      <vt:lpstr>Toplumsal Katkı PUKÖ Temelli Eylem Planı</vt:lpstr>
      <vt:lpstr>Toplumsal Katkı PUKÖ Temelli Eylem Planı- Planla</vt:lpstr>
      <vt:lpstr>Toplumsal Katkı PUKÖ Temelli Eylem Planı- Uygula</vt:lpstr>
      <vt:lpstr>Toplumsal Katkı PUKÖ Temelli Eylem Planı- Kontrol</vt:lpstr>
      <vt:lpstr>Toplumsal Katkı PUKÖ Temelli Eylem Planı- Önlem Al</vt:lpstr>
      <vt:lpstr>Toplumsal Katkı PUKÖ Temelli Eylem Planı- Takvim</vt:lpstr>
      <vt:lpstr>Bizi dinlediğiniz için teşekkür ederiz...   KÜTAHYA DUMLUPINAR ÜNİVERSİTESİ KALİTE KOORDİNATÖRLÜĞÜ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BİDR VE PUKÖ EYLEM PLANI EĞİTİMİ</dc:title>
  <dc:creator>Ye�im Arabo�a</dc:creator>
  <cp:lastModifiedBy>Latife Sursavur</cp:lastModifiedBy>
  <cp:revision>92</cp:revision>
  <dcterms:created xsi:type="dcterms:W3CDTF">2025-09-06T16:18:26Z</dcterms:created>
  <dcterms:modified xsi:type="dcterms:W3CDTF">2025-09-08T08:55:43Z</dcterms:modified>
</cp:coreProperties>
</file>