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0" r:id="rId3"/>
    <p:sldId id="261" r:id="rId4"/>
    <p:sldId id="263" r:id="rId5"/>
    <p:sldId id="274" r:id="rId6"/>
    <p:sldId id="258" r:id="rId7"/>
    <p:sldId id="259" r:id="rId8"/>
    <p:sldId id="275" r:id="rId9"/>
    <p:sldId id="265" r:id="rId10"/>
    <p:sldId id="276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CEF498-99A3-42FC-8C99-5D9EBE8F5D9F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193448-CC2D-4299-9E0C-71868B72063B}" type="datetime1">
              <a:rPr lang="tr-TR" smtClean="0"/>
              <a:t>16.06.2026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"/>
              <a:t>Asıl metin stillerini düzenlemek için tıklayın</a:t>
            </a:r>
            <a:endParaRPr lang="en-US"/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r-TR"/>
              <a:t>Asıl alt başlık stilini düzenlemek için tıklayın</a:t>
            </a:r>
            <a:endParaRPr lang="en-US" dirty="0"/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arih Yer Tutucusu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AE17E-57CC-4046-BB97-65C2A83F5EC7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8ABED7-75A7-4337-8539-39229310A32F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0E36F-8066-4E4E-B659-BD927AF700C4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3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arih Yer Tutucusu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5FEE0-998F-4936-A0AA-C60707409371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layt Numarası Yer Tutucus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58F89C-E02C-47E7-AE2C-E7D5D56A7D38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0AC511-DD1A-42D0-B5F4-F0B8E8AB092D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11" name="Alt Bilgi Yer Tutucusu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Tarih Yer Tutucusu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8AF3CF-2F18-4CC9-A875-FCB045B085F1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arih Yer Tutucusu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8553B3-F124-4BA5-876E-0628064B1660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5A9D949F-BC9C-44DB-81BB-156AFB5B32AB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07BF869-CED7-4B9F-A96F-EFAFC681FDFB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stilini düzenlemek için tıklayın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"/>
              <a:t>Asıl metin stillerini düzenlemek için tıklayın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 lang="en-US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9A918C5-53DD-41D2-B8D3-A2402E985BFE}" type="datetime1">
              <a:rPr lang="tr-TR" smtClean="0"/>
              <a:t>16.06.2026</a:t>
            </a:fld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Dikdörtgen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600" y="639097"/>
            <a:ext cx="6742471" cy="3223455"/>
          </a:xfrm>
        </p:spPr>
        <p:txBody>
          <a:bodyPr rtlCol="0">
            <a:noAutofit/>
          </a:bodyPr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Program Öz Değerlendirme Raporu</a:t>
            </a:r>
            <a:br>
              <a:rPr lang="tr-TR" sz="3600" dirty="0">
                <a:solidFill>
                  <a:schemeClr val="tx1"/>
                </a:solidFill>
              </a:rPr>
            </a:br>
            <a:br>
              <a:rPr lang="tr-TR" sz="3600" dirty="0">
                <a:solidFill>
                  <a:schemeClr val="tx1"/>
                </a:solidFill>
              </a:rPr>
            </a:br>
            <a:r>
              <a:rPr lang="en-US" sz="3600" dirty="0" err="1">
                <a:solidFill>
                  <a:schemeClr val="tx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Hazırlık</a:t>
            </a:r>
            <a:r>
              <a:rPr lang="en-US" sz="3600" dirty="0">
                <a:solidFill>
                  <a:schemeClr val="tx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Sürecimiz</a:t>
            </a:r>
            <a:r>
              <a:rPr lang="en-US" sz="3600" dirty="0">
                <a:solidFill>
                  <a:schemeClr val="tx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: Bir </a:t>
            </a:r>
            <a:r>
              <a:rPr lang="en-US" sz="3600" dirty="0" err="1">
                <a:solidFill>
                  <a:schemeClr val="tx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Deneyim</a:t>
            </a:r>
            <a:r>
              <a:rPr lang="en-US" sz="3600" dirty="0">
                <a:solidFill>
                  <a:schemeClr val="tx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Paylaşımı</a:t>
            </a:r>
            <a:endParaRPr lang="tr" sz="3600" dirty="0">
              <a:solidFill>
                <a:schemeClr val="tx1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269347" cy="1255089"/>
          </a:xfrm>
        </p:spPr>
        <p:txBody>
          <a:bodyPr rtlCol="0">
            <a:normAutofit fontScale="77500" lnSpcReduction="20000"/>
          </a:bodyPr>
          <a:lstStyle/>
          <a:p>
            <a:pPr algn="ctr"/>
            <a:r>
              <a:rPr lang="tr-TR" dirty="0"/>
              <a:t>Doç. Dr. göksel </a:t>
            </a:r>
            <a:r>
              <a:rPr lang="tr-TR" dirty="0" err="1"/>
              <a:t>karaş</a:t>
            </a:r>
            <a:endParaRPr lang="tr-TR" dirty="0"/>
          </a:p>
          <a:p>
            <a:pPr algn="ctr"/>
            <a:r>
              <a:rPr lang="tr-TR" dirty="0"/>
              <a:t>İKTİSADİ VE İDARİ BİLİMLER FAKÜLTESİ</a:t>
            </a:r>
          </a:p>
          <a:p>
            <a:pPr algn="ctr"/>
            <a:r>
              <a:rPr lang="tr-TR" dirty="0"/>
              <a:t>Uluslararası Ticaret ve Finansman Bölümü</a:t>
            </a:r>
          </a:p>
        </p:txBody>
      </p:sp>
      <p:pic>
        <p:nvPicPr>
          <p:cNvPr id="5" name="Resim 4" descr="Bina, oturma alanı, bank içeren resim, yandan görünüm&#10;&#10;Otomatik oluşturulan açıklama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A50B5B-6CF8-CB03-B660-8881F6CE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9D1D3095-3645-665B-FAF4-5C512B9BB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70" y="2476619"/>
            <a:ext cx="8317460" cy="1904762"/>
          </a:xfrm>
          <a:prstGeom prst="rect">
            <a:avLst/>
          </a:prstGeo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54A249-B95A-5BBC-5179-5B48807B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7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33BD1A-06C5-989E-A62A-3D525660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207669-5B53-4421-1F48-DBD68DEF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054" y="63084"/>
            <a:ext cx="6849208" cy="63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6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ECD6D-B287-FC5E-6BFA-1FDA0FB0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PAYDAŞ KATILIMI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DC1301-9782-4C6E-F529-57957AB30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200"/>
            </a:pPr>
            <a:r>
              <a:rPr lang="tr-TR" dirty="0"/>
              <a:t>• Öğrenci memnuniyet anketleri</a:t>
            </a:r>
          </a:p>
          <a:p>
            <a:pPr>
              <a:defRPr sz="2200"/>
            </a:pPr>
            <a:r>
              <a:rPr lang="tr-TR" dirty="0"/>
              <a:t>• Mezun anketleri</a:t>
            </a:r>
          </a:p>
          <a:p>
            <a:pPr>
              <a:defRPr sz="2200"/>
            </a:pPr>
            <a:r>
              <a:rPr lang="tr-TR" dirty="0"/>
              <a:t>• İşveren/paydaş görüşleri</a:t>
            </a:r>
          </a:p>
          <a:p>
            <a:pPr>
              <a:defRPr sz="2200"/>
            </a:pPr>
            <a:r>
              <a:rPr lang="tr-TR" dirty="0"/>
              <a:t>• Ders değerlendirme süreçleri</a:t>
            </a:r>
          </a:p>
          <a:p>
            <a:pPr>
              <a:defRPr sz="2200"/>
            </a:pPr>
            <a:r>
              <a:rPr lang="tr-TR" sz="2200" dirty="0"/>
              <a:t>• Danışma Kurulu toplantıları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72043A-E57E-A919-F74F-FD1DFA2F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1D5190-D241-4842-7CA8-E02F0B8B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SÜREKLİ İYİLEŞTİRME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B01DFA-5568-CE00-1FF1-7F5EEEEF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200"/>
            </a:pPr>
            <a:r>
              <a:rPr lang="tr-TR" dirty="0"/>
              <a:t>• Ölçme değerlendirme sonuçlarının değerlendirilmesi</a:t>
            </a:r>
          </a:p>
          <a:p>
            <a:pPr>
              <a:defRPr sz="2200"/>
            </a:pPr>
            <a:r>
              <a:rPr lang="tr-TR" dirty="0"/>
              <a:t>• Anket sonuçlarının değerlendirilmesi</a:t>
            </a:r>
          </a:p>
          <a:p>
            <a:pPr>
              <a:defRPr sz="2200"/>
            </a:pPr>
            <a:r>
              <a:rPr lang="tr-TR" dirty="0"/>
              <a:t>• Komisyon kararları</a:t>
            </a:r>
          </a:p>
          <a:p>
            <a:pPr>
              <a:defRPr sz="2200"/>
            </a:pPr>
            <a:r>
              <a:rPr lang="tr-TR" dirty="0"/>
              <a:t>• Müfredat güncellemeleri</a:t>
            </a:r>
          </a:p>
          <a:p>
            <a:pPr>
              <a:defRPr sz="2200"/>
            </a:pPr>
            <a:r>
              <a:rPr lang="tr-TR" dirty="0"/>
              <a:t>• Kariyer etkinlikleri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9666191-C123-9C24-54BB-ACDDE221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7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662304-EC2B-70A4-BF9B-1660B51C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KANIT VE ARŞİV YÖNETİMİ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E3298F-EE24-638A-9A13-205692272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200"/>
            </a:pPr>
            <a:r>
              <a:rPr lang="tr-TR" dirty="0"/>
              <a:t>• Drive tabanlı dijital arşiv sistemi</a:t>
            </a:r>
          </a:p>
          <a:p>
            <a:pPr>
              <a:defRPr sz="2200"/>
            </a:pPr>
            <a:r>
              <a:rPr lang="tr-TR" dirty="0"/>
              <a:t>• Kriter bazlı klasörleme</a:t>
            </a:r>
          </a:p>
          <a:p>
            <a:pPr>
              <a:defRPr sz="2200"/>
            </a:pPr>
            <a:r>
              <a:rPr lang="tr-TR" dirty="0"/>
              <a:t>• Süreç izlenebilirliği</a:t>
            </a:r>
          </a:p>
          <a:p>
            <a:pPr>
              <a:defRPr sz="2200"/>
            </a:pPr>
            <a:r>
              <a:rPr lang="tr-TR" dirty="0"/>
              <a:t>• Kurumsal hafızanın güçlenmesi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461CD3-3C85-F6B3-ED0B-806F7528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6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2CBAC9-E592-8B25-A499-544A7176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47020" cy="1450757"/>
          </a:xfrm>
        </p:spPr>
        <p:txBody>
          <a:bodyPr>
            <a:normAutofit/>
          </a:bodyPr>
          <a:lstStyle/>
          <a:p>
            <a:r>
              <a:rPr lang="tr-TR" sz="3600" dirty="0"/>
              <a:t>KARŞILAŞILAN GÜÇLÜKLER VE ÇÖZÜMLER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6ADB83-3027-2C86-4204-D00512FF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38" y="2099408"/>
            <a:ext cx="11667393" cy="3760891"/>
          </a:xfrm>
        </p:spPr>
        <p:txBody>
          <a:bodyPr>
            <a:normAutofit/>
          </a:bodyPr>
          <a:lstStyle/>
          <a:p>
            <a:pPr>
              <a:defRPr sz="2200"/>
            </a:pPr>
            <a:r>
              <a:rPr lang="tr-TR" dirty="0"/>
              <a:t>• Ortak hareket etme	                  =&gt;  Komisyonların oluşturulması</a:t>
            </a:r>
          </a:p>
          <a:p>
            <a:pPr>
              <a:defRPr sz="2200"/>
            </a:pPr>
            <a:r>
              <a:rPr lang="tr-TR" dirty="0"/>
              <a:t>• Kanıt toplama süreçleri             =&gt;  Tüm belgeler için ortak bir arşiv klasörü</a:t>
            </a:r>
          </a:p>
          <a:p>
            <a:pPr>
              <a:defRPr sz="2200"/>
            </a:pPr>
            <a:r>
              <a:rPr lang="tr-TR" dirty="0"/>
              <a:t>• Veri standardizasyonu               =&gt;   İsimlendirme ve kararlar standartlaştırıldı</a:t>
            </a:r>
          </a:p>
          <a:p>
            <a:pPr>
              <a:defRPr sz="2200"/>
            </a:pPr>
            <a:r>
              <a:rPr lang="tr-TR" dirty="0"/>
              <a:t>• İş yükü yoğunluğu                      =&gt;   Görevler küçük parçalara bölünerek dönem içine yayıldı</a:t>
            </a:r>
          </a:p>
          <a:p>
            <a:pPr>
              <a:defRPr sz="2200"/>
            </a:pPr>
            <a:r>
              <a:rPr lang="tr-TR" dirty="0"/>
              <a:t>• Süreç farkındalığı                       =&gt;  Toplantılarda sürecin önemi vurgulandı</a:t>
            </a:r>
          </a:p>
          <a:p>
            <a:pPr>
              <a:defRPr sz="2200"/>
            </a:pPr>
            <a:r>
              <a:rPr lang="tr-TR" dirty="0"/>
              <a:t>• Anket ve geri bildirim sorunu    =&gt;   Öğrenci ve mezunlara hatırlatma yapıldı, anketler kısaltılarak </a:t>
            </a:r>
          </a:p>
          <a:p>
            <a:pPr marL="1471400" lvl="8" indent="0">
              <a:buNone/>
              <a:defRPr sz="2200"/>
            </a:pPr>
            <a:r>
              <a:rPr lang="tr-TR" dirty="0"/>
              <a:t>				erişim kolaylaştırıldı</a:t>
            </a:r>
          </a:p>
          <a:p>
            <a:pPr>
              <a:defRPr sz="2200"/>
            </a:pP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3775D9-7CD3-1ED5-A450-F3EE774C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0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139E35-7F6A-CBCE-7F1F-1006262F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SÜRECİN KATKILARI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3C3082-1F11-1B1F-3675-D45C55814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 sz="2200"/>
            </a:pPr>
            <a:r>
              <a:rPr lang="tr-TR" dirty="0"/>
              <a:t>• Güncel ve düzenli arşiv</a:t>
            </a:r>
          </a:p>
          <a:p>
            <a:pPr>
              <a:defRPr sz="2200"/>
            </a:pPr>
            <a:r>
              <a:rPr lang="tr-TR" dirty="0"/>
              <a:t>• Veri temelli karar alma</a:t>
            </a:r>
          </a:p>
          <a:p>
            <a:pPr>
              <a:defRPr sz="2200"/>
            </a:pPr>
            <a:r>
              <a:rPr lang="tr-TR" dirty="0"/>
              <a:t>• Akademik koordinasyon</a:t>
            </a:r>
          </a:p>
          <a:p>
            <a:pPr>
              <a:defRPr sz="2200"/>
            </a:pPr>
            <a:r>
              <a:rPr lang="tr-TR" dirty="0"/>
              <a:t>• Paydaş iletişimi / Geri bildirim kültürü</a:t>
            </a:r>
          </a:p>
          <a:p>
            <a:pPr>
              <a:defRPr sz="2200"/>
            </a:pPr>
            <a:r>
              <a:rPr lang="tr-TR" dirty="0"/>
              <a:t>• Kalite kültürünün yaygınlaşması</a:t>
            </a:r>
          </a:p>
          <a:p>
            <a:pPr>
              <a:defRPr sz="2200"/>
            </a:pPr>
            <a:r>
              <a:rPr lang="tr-TR" dirty="0"/>
              <a:t>• Ölçüt bilinci</a:t>
            </a:r>
          </a:p>
          <a:p>
            <a:pPr>
              <a:defRPr sz="2200"/>
            </a:pPr>
            <a:r>
              <a:rPr lang="tr-TR" dirty="0"/>
              <a:t>• Sürdürülebilir takvim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BDAC49-C389-7F0F-EDFA-A15E2593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3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5C1A25-A9BC-DD56-227C-40B39FE6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DİĞER BÖLÜMLERE ÖNERİLER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A64BDC-670B-2832-70CD-A3B71FF11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200"/>
            </a:pPr>
            <a:r>
              <a:rPr lang="tr-TR" dirty="0"/>
              <a:t>• Sürece erken başlanmalı</a:t>
            </a:r>
          </a:p>
          <a:p>
            <a:pPr>
              <a:defRPr sz="2200"/>
            </a:pPr>
            <a:r>
              <a:rPr lang="tr-TR" dirty="0"/>
              <a:t>• Kanıtlar düzenli toplanmalı</a:t>
            </a:r>
          </a:p>
          <a:p>
            <a:pPr>
              <a:defRPr sz="2200"/>
            </a:pPr>
            <a:r>
              <a:rPr lang="tr-TR" dirty="0"/>
              <a:t>• Komisyonlar aktif çalışmalı</a:t>
            </a:r>
          </a:p>
          <a:p>
            <a:pPr>
              <a:defRPr sz="2200"/>
            </a:pPr>
            <a:r>
              <a:rPr lang="tr-TR" dirty="0"/>
              <a:t>• Ölçme-değerlendirme sistemi işletilmeli</a:t>
            </a:r>
          </a:p>
          <a:p>
            <a:pPr>
              <a:defRPr sz="2200"/>
            </a:pPr>
            <a:r>
              <a:rPr lang="tr-TR" dirty="0"/>
              <a:t>• Bu süreci kabullenen bir bölüm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50FCD3-C69D-70E8-19BD-169C8EDA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7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0989F0-931F-AADF-F7BC-756C664B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1D43F5-775C-12CD-8125-B8760C88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288323"/>
            <a:ext cx="10058400" cy="2580769"/>
          </a:xfrm>
        </p:spPr>
        <p:txBody>
          <a:bodyPr/>
          <a:lstStyle/>
          <a:p>
            <a:pPr algn="ctr">
              <a:defRPr sz="2200"/>
            </a:pPr>
            <a:r>
              <a:rPr lang="tr-TR" dirty="0"/>
              <a:t>“Akreditasyon süreci yalnızca değerlendirme değil, kalite kültürünün kurumsallaşmasını sağlayan sürekli gelişim yaklaşımıdır.”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8F0DF2-051F-63BD-75BA-74EA2232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1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DFCA89-4AB1-EB1F-551F-E46CC1DD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SUNUMUN AMACI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03A417-0E15-00B3-6B9E-C741B050F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200"/>
            </a:pPr>
            <a:r>
              <a:rPr lang="tr-TR" dirty="0"/>
              <a:t>• Akreditasyon sürecinde ÖDR hazırlanmasına ilişkin deneyim paylaşımı</a:t>
            </a:r>
          </a:p>
          <a:p>
            <a:pPr>
              <a:defRPr sz="2200"/>
            </a:pPr>
            <a:r>
              <a:rPr lang="tr-TR" dirty="0"/>
              <a:t>• Kalite güvencesi çalışmalarının aktarılması</a:t>
            </a:r>
          </a:p>
          <a:p>
            <a:pPr>
              <a:defRPr sz="2200"/>
            </a:pPr>
            <a:r>
              <a:rPr lang="tr-TR" dirty="0"/>
              <a:t>• Sürekli iyileştirme yaklaşımının paylaşılması</a:t>
            </a:r>
          </a:p>
          <a:p>
            <a:pPr>
              <a:defRPr sz="2200"/>
            </a:pPr>
            <a:r>
              <a:rPr lang="tr-TR" dirty="0"/>
              <a:t>• Farkındalık oluşturulması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E14857-EB78-02BF-8C62-1DC39145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17BF674-7A11-1524-18F0-E485CD378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24" y="2701967"/>
            <a:ext cx="3492854" cy="28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286FD8-3F29-6209-A16D-7A2622C7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AKREDİTASYONUN ÖNEMİ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3F982E-5514-41C3-D957-809B2309B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200"/>
            </a:pPr>
            <a:r>
              <a:rPr lang="tr-TR" dirty="0"/>
              <a:t>• Eğitim kalitesinin güvence altına alınması</a:t>
            </a:r>
          </a:p>
          <a:p>
            <a:pPr>
              <a:defRPr sz="2200"/>
            </a:pPr>
            <a:r>
              <a:rPr lang="tr-TR" dirty="0"/>
              <a:t>• Öğrenci merkezli yaklaşım</a:t>
            </a:r>
          </a:p>
          <a:p>
            <a:pPr>
              <a:defRPr sz="2200"/>
            </a:pPr>
            <a:r>
              <a:rPr lang="tr-TR" dirty="0"/>
              <a:t>• Sürekli iyileştirme kültürü</a:t>
            </a:r>
          </a:p>
          <a:p>
            <a:pPr>
              <a:defRPr sz="2200"/>
            </a:pPr>
            <a:r>
              <a:rPr lang="tr-TR" dirty="0"/>
              <a:t>• Kurumsal görünürlük</a:t>
            </a:r>
          </a:p>
          <a:p>
            <a:pPr>
              <a:defRPr sz="2200"/>
            </a:pPr>
            <a:r>
              <a:rPr lang="tr-TR" dirty="0"/>
              <a:t>• Paydaş memnuniyeti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24B3ED-6529-9668-0267-7CBA8A4D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5D6FAC9-3025-029E-E4C1-1AF6CC79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/>
          <a:stretch>
            <a:fillRect/>
          </a:stretch>
        </p:blipFill>
        <p:spPr>
          <a:xfrm>
            <a:off x="1192200" y="1990590"/>
            <a:ext cx="8866200" cy="42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6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F8554C-7D16-4DBA-1C2C-AC38FA29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356" y="356943"/>
            <a:ext cx="10886635" cy="935528"/>
          </a:xfrm>
        </p:spPr>
        <p:txBody>
          <a:bodyPr>
            <a:normAutofit/>
          </a:bodyPr>
          <a:lstStyle/>
          <a:p>
            <a:r>
              <a:rPr lang="tr-TR" sz="4400" dirty="0"/>
              <a:t>SÜRECE BAŞLAMA GEREKÇELERİMİZ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0B77B2-A3BC-0282-9C9F-95138A18C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200"/>
            </a:pPr>
            <a:r>
              <a:rPr lang="tr-TR" dirty="0"/>
              <a:t>• Kalite çalışmalarını sistematik hale getirme</a:t>
            </a:r>
          </a:p>
          <a:p>
            <a:pPr>
              <a:defRPr sz="2200"/>
            </a:pPr>
            <a:r>
              <a:rPr lang="tr-TR" dirty="0"/>
              <a:t>• Program çıktılarının izlenmesi</a:t>
            </a:r>
          </a:p>
          <a:p>
            <a:pPr>
              <a:defRPr sz="2200"/>
            </a:pPr>
            <a:r>
              <a:rPr lang="tr-TR" dirty="0"/>
              <a:t>• Kurumsal hafıza oluşturma</a:t>
            </a:r>
          </a:p>
          <a:p>
            <a:pPr>
              <a:defRPr sz="2200"/>
            </a:pPr>
            <a:r>
              <a:rPr lang="tr-TR" dirty="0"/>
              <a:t>• Paydaş katılımını güçlendirme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0AB7203-EA60-CFBE-4496-32E8C1C8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6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18008" y="1005840"/>
            <a:ext cx="10058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kumimoji="0" lang="tr-TR" sz="40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SÜREÇ BAŞLANGICINDA DURUMUMUZ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609448" y="2011680"/>
            <a:ext cx="3383280" cy="3200400"/>
          </a:xfrm>
          <a:prstGeom prst="roundRect">
            <a:avLst>
              <a:gd name="adj" fmla="val 3429"/>
            </a:avLst>
          </a:prstGeom>
          <a:solidFill>
            <a:srgbClr val="F4FAF9"/>
          </a:solidFill>
          <a:ln/>
          <a:effectLst>
            <a:outerShdw blurRad="1016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5" name="Shape 3"/>
          <p:cNvSpPr/>
          <p:nvPr/>
        </p:nvSpPr>
        <p:spPr>
          <a:xfrm>
            <a:off x="929488" y="2377440"/>
            <a:ext cx="822960" cy="822960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98" y="2574950"/>
            <a:ext cx="427939" cy="42793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29488" y="338328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23E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Mevcut Belgeler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929488" y="4023360"/>
            <a:ext cx="2743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Daha önce hazırlanmış müfredat, ders bilgi paketleri ve program çıktıları belgeleri </a:t>
            </a:r>
            <a:r>
              <a:rPr lang="en-US" sz="13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gözden</a:t>
            </a:r>
            <a:r>
              <a:rPr lang="en-US" sz="13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geçirildi</a:t>
            </a:r>
            <a:r>
              <a:rPr lang="tr-TR" sz="13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404208" y="2011680"/>
            <a:ext cx="3383280" cy="3200400"/>
          </a:xfrm>
          <a:prstGeom prst="roundRect">
            <a:avLst>
              <a:gd name="adj" fmla="val 3429"/>
            </a:avLst>
          </a:prstGeom>
          <a:solidFill>
            <a:srgbClr val="F4FAF9"/>
          </a:solidFill>
          <a:ln/>
          <a:effectLst>
            <a:outerShdw blurRad="1016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0" name="Shape 7"/>
          <p:cNvSpPr/>
          <p:nvPr/>
        </p:nvSpPr>
        <p:spPr>
          <a:xfrm>
            <a:off x="4724248" y="2377440"/>
            <a:ext cx="822960" cy="822960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758" y="2574950"/>
            <a:ext cx="427939" cy="427939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724248" y="338328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23E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Boşluk Analizi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4724248" y="4023360"/>
            <a:ext cx="2743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ÖDR ölçütleri ile bölümün elindeki mevcut kanıtlar karşılaştırılarak eksik </a:t>
            </a:r>
            <a:r>
              <a:rPr lang="en-US" sz="13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alanlar</a:t>
            </a:r>
            <a:r>
              <a:rPr lang="en-US" sz="13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belirlendi</a:t>
            </a:r>
            <a:r>
              <a:rPr lang="tr-TR" sz="13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300" dirty="0"/>
          </a:p>
        </p:txBody>
      </p:sp>
      <p:sp>
        <p:nvSpPr>
          <p:cNvPr id="14" name="Shape 10"/>
          <p:cNvSpPr/>
          <p:nvPr/>
        </p:nvSpPr>
        <p:spPr>
          <a:xfrm>
            <a:off x="8198968" y="2011680"/>
            <a:ext cx="3383280" cy="3200400"/>
          </a:xfrm>
          <a:prstGeom prst="roundRect">
            <a:avLst>
              <a:gd name="adj" fmla="val 3429"/>
            </a:avLst>
          </a:prstGeom>
          <a:solidFill>
            <a:srgbClr val="F4FAF9"/>
          </a:solidFill>
          <a:ln/>
          <a:effectLst>
            <a:outerShdw blurRad="101600" dist="38100" dir="54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5" name="Shape 11"/>
          <p:cNvSpPr/>
          <p:nvPr/>
        </p:nvSpPr>
        <p:spPr>
          <a:xfrm>
            <a:off x="8519008" y="2377440"/>
            <a:ext cx="822960" cy="822960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518" y="2574950"/>
            <a:ext cx="427939" cy="427939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519008" y="338328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23E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Sorumluluk Tanımı</a:t>
            </a:r>
            <a:endParaRPr lang="en-US" sz="1800" dirty="0"/>
          </a:p>
        </p:txBody>
      </p:sp>
      <p:sp>
        <p:nvSpPr>
          <p:cNvPr id="18" name="Text 13"/>
          <p:cNvSpPr/>
          <p:nvPr/>
        </p:nvSpPr>
        <p:spPr>
          <a:xfrm>
            <a:off x="8519008" y="4023360"/>
            <a:ext cx="2743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Sürecin sahibi olarak bölüm başkanlığı ve kalite temsilcisi belirlendi, </a:t>
            </a:r>
            <a:r>
              <a:rPr lang="en-US" sz="13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takvim</a:t>
            </a:r>
            <a:r>
              <a:rPr lang="en-US" sz="13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oluşturuldu</a:t>
            </a:r>
            <a:r>
              <a:rPr lang="tr-TR" sz="13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10972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dirty="0">
                <a:solidFill>
                  <a:srgbClr val="023E40"/>
                </a:solidFill>
                <a:latin typeface="+mj-lt"/>
                <a:ea typeface="Cambria" pitchFamily="34" charset="-122"/>
                <a:cs typeface="Cambria" pitchFamily="34" charset="-120"/>
              </a:rPr>
              <a:t>ÖDR Hazırlık Süreci - Zaman Çizelgesi</a:t>
            </a:r>
            <a:endParaRPr lang="en-US" sz="4000" dirty="0">
              <a:latin typeface="+mj-lt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52348" y="2514600"/>
            <a:ext cx="10287000" cy="0"/>
          </a:xfrm>
          <a:prstGeom prst="line">
            <a:avLst/>
          </a:prstGeom>
          <a:noFill/>
          <a:ln w="25400">
            <a:solidFill>
              <a:srgbClr val="00A896"/>
            </a:solidFill>
            <a:prstDash val="dash"/>
          </a:ln>
        </p:spPr>
        <p:txBody>
          <a:bodyPr/>
          <a:lstStyle/>
          <a:p>
            <a:endParaRPr lang="tr-TR"/>
          </a:p>
        </p:txBody>
      </p:sp>
      <p:sp>
        <p:nvSpPr>
          <p:cNvPr id="5" name="Shape 3"/>
          <p:cNvSpPr/>
          <p:nvPr/>
        </p:nvSpPr>
        <p:spPr>
          <a:xfrm>
            <a:off x="540868" y="2103120"/>
            <a:ext cx="822960" cy="822960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8" y="2300630"/>
            <a:ext cx="427939" cy="427939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162660" y="1938528"/>
            <a:ext cx="365760" cy="365760"/>
          </a:xfrm>
          <a:prstGeom prst="ellipse">
            <a:avLst/>
          </a:prstGeom>
          <a:solidFill>
            <a:srgbClr val="023E40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8" name="Text 5"/>
          <p:cNvSpPr/>
          <p:nvPr/>
        </p:nvSpPr>
        <p:spPr>
          <a:xfrm>
            <a:off x="1162660" y="19385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40868" y="3154680"/>
            <a:ext cx="2606040" cy="2240280"/>
          </a:xfrm>
          <a:prstGeom prst="roundRect">
            <a:avLst>
              <a:gd name="adj" fmla="val 4082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0" name="Text 7"/>
          <p:cNvSpPr/>
          <p:nvPr/>
        </p:nvSpPr>
        <p:spPr>
          <a:xfrm>
            <a:off x="723748" y="3337560"/>
            <a:ext cx="2240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23E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Hazırlık ve Planlama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723748" y="3931920"/>
            <a:ext cx="224028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Ekip oluşturuldu, ÖDR rehberi incelendi, görev ve </a:t>
            </a:r>
            <a:r>
              <a:rPr lang="en-US" sz="12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takvim</a:t>
            </a:r>
            <a:r>
              <a:rPr lang="en-US" sz="12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paylaşıldı</a:t>
            </a:r>
            <a:r>
              <a:rPr lang="tr-TR" sz="12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3375508" y="2103120"/>
            <a:ext cx="822960" cy="822960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018" y="2300630"/>
            <a:ext cx="427939" cy="427939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3997300" y="1938528"/>
            <a:ext cx="365760" cy="365760"/>
          </a:xfrm>
          <a:prstGeom prst="ellipse">
            <a:avLst/>
          </a:prstGeom>
          <a:solidFill>
            <a:srgbClr val="023E40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11"/>
          <p:cNvSpPr/>
          <p:nvPr/>
        </p:nvSpPr>
        <p:spPr>
          <a:xfrm>
            <a:off x="3997300" y="19385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6" name="Shape 12"/>
          <p:cNvSpPr/>
          <p:nvPr/>
        </p:nvSpPr>
        <p:spPr>
          <a:xfrm>
            <a:off x="3375508" y="3154680"/>
            <a:ext cx="2606040" cy="2240280"/>
          </a:xfrm>
          <a:prstGeom prst="roundRect">
            <a:avLst>
              <a:gd name="adj" fmla="val 4082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17" name="Text 13"/>
          <p:cNvSpPr/>
          <p:nvPr/>
        </p:nvSpPr>
        <p:spPr>
          <a:xfrm>
            <a:off x="3558388" y="3337560"/>
            <a:ext cx="2240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23E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Veri ve Kanıt Toplama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3558388" y="3931920"/>
            <a:ext cx="224028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Ders dosyaları, anketler, mezun ve işveren geri </a:t>
            </a:r>
            <a:r>
              <a:rPr lang="en-US" sz="12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bildirimleri</a:t>
            </a:r>
            <a:r>
              <a:rPr lang="en-US" sz="12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derlendi</a:t>
            </a:r>
            <a:r>
              <a:rPr lang="tr-TR" sz="12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6210148" y="2103120"/>
            <a:ext cx="822960" cy="822960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658" y="2300630"/>
            <a:ext cx="427939" cy="427939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6831940" y="1938528"/>
            <a:ext cx="365760" cy="365760"/>
          </a:xfrm>
          <a:prstGeom prst="ellipse">
            <a:avLst/>
          </a:prstGeom>
          <a:solidFill>
            <a:srgbClr val="023E40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2" name="Text 17"/>
          <p:cNvSpPr/>
          <p:nvPr/>
        </p:nvSpPr>
        <p:spPr>
          <a:xfrm>
            <a:off x="6831940" y="19385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23" name="Shape 18"/>
          <p:cNvSpPr/>
          <p:nvPr/>
        </p:nvSpPr>
        <p:spPr>
          <a:xfrm>
            <a:off x="6210148" y="3154680"/>
            <a:ext cx="2606040" cy="2240280"/>
          </a:xfrm>
          <a:prstGeom prst="roundRect">
            <a:avLst>
              <a:gd name="adj" fmla="val 4082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24" name="Text 19"/>
          <p:cNvSpPr/>
          <p:nvPr/>
        </p:nvSpPr>
        <p:spPr>
          <a:xfrm>
            <a:off x="6393028" y="3337560"/>
            <a:ext cx="2240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23E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Raporun Yazımı</a:t>
            </a:r>
            <a:endParaRPr lang="en-US" sz="1500" dirty="0"/>
          </a:p>
        </p:txBody>
      </p:sp>
      <p:sp>
        <p:nvSpPr>
          <p:cNvPr id="25" name="Text 20"/>
          <p:cNvSpPr/>
          <p:nvPr/>
        </p:nvSpPr>
        <p:spPr>
          <a:xfrm>
            <a:off x="6393028" y="3931920"/>
            <a:ext cx="224028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Ölçüt bazında değerlendirme yapıldı, taslak </a:t>
            </a:r>
            <a:r>
              <a:rPr lang="en-US" sz="12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rapor</a:t>
            </a:r>
            <a:r>
              <a:rPr lang="en-US" sz="12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oluşturuldu</a:t>
            </a:r>
            <a:r>
              <a:rPr lang="tr-TR" sz="12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</p:txBody>
      </p:sp>
      <p:sp>
        <p:nvSpPr>
          <p:cNvPr id="26" name="Shape 21"/>
          <p:cNvSpPr/>
          <p:nvPr/>
        </p:nvSpPr>
        <p:spPr>
          <a:xfrm>
            <a:off x="9044788" y="2103120"/>
            <a:ext cx="822960" cy="822960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298" y="2300630"/>
            <a:ext cx="427939" cy="427939"/>
          </a:xfrm>
          <a:prstGeom prst="rect">
            <a:avLst/>
          </a:prstGeom>
        </p:spPr>
      </p:pic>
      <p:sp>
        <p:nvSpPr>
          <p:cNvPr id="28" name="Shape 22"/>
          <p:cNvSpPr/>
          <p:nvPr/>
        </p:nvSpPr>
        <p:spPr>
          <a:xfrm>
            <a:off x="9666580" y="1938528"/>
            <a:ext cx="365760" cy="365760"/>
          </a:xfrm>
          <a:prstGeom prst="ellipse">
            <a:avLst/>
          </a:prstGeom>
          <a:solidFill>
            <a:srgbClr val="023E40"/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tr-TR"/>
          </a:p>
        </p:txBody>
      </p:sp>
      <p:sp>
        <p:nvSpPr>
          <p:cNvPr id="29" name="Text 23"/>
          <p:cNvSpPr/>
          <p:nvPr/>
        </p:nvSpPr>
        <p:spPr>
          <a:xfrm>
            <a:off x="9666580" y="19385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30" name="Shape 24"/>
          <p:cNvSpPr/>
          <p:nvPr/>
        </p:nvSpPr>
        <p:spPr>
          <a:xfrm>
            <a:off x="9044788" y="3154680"/>
            <a:ext cx="2606040" cy="2240280"/>
          </a:xfrm>
          <a:prstGeom prst="roundRect">
            <a:avLst>
              <a:gd name="adj" fmla="val 4082"/>
            </a:avLst>
          </a:prstGeom>
          <a:solidFill>
            <a:srgbClr val="FFFFFF"/>
          </a:solidFill>
          <a:ln/>
          <a:effectLst>
            <a:outerShdw blurRad="76200" dist="254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31" name="Text 25"/>
          <p:cNvSpPr/>
          <p:nvPr/>
        </p:nvSpPr>
        <p:spPr>
          <a:xfrm>
            <a:off x="9227668" y="3337560"/>
            <a:ext cx="2240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23E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Kontrol ve Teslim</a:t>
            </a:r>
            <a:endParaRPr lang="en-US" sz="1500" dirty="0"/>
          </a:p>
        </p:txBody>
      </p:sp>
      <p:sp>
        <p:nvSpPr>
          <p:cNvPr id="32" name="Text 26"/>
          <p:cNvSpPr/>
          <p:nvPr/>
        </p:nvSpPr>
        <p:spPr>
          <a:xfrm>
            <a:off x="9227668" y="3931920"/>
            <a:ext cx="224028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dirty="0">
                <a:solidFill>
                  <a:srgbClr val="5A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Akran değerlendirme yapıldı ve eksiklikler belirlenerek rapor nihai hale getirildi ve Kuruluşa gönderildi.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dirty="0">
                <a:solidFill>
                  <a:srgbClr val="023E40"/>
                </a:solidFill>
                <a:latin typeface="+mj-lt"/>
                <a:ea typeface="Cambria" pitchFamily="34" charset="-122"/>
                <a:cs typeface="Cambria" pitchFamily="34" charset="-120"/>
              </a:rPr>
              <a:t>Ekip Çalışması ve İş Birliği</a:t>
            </a:r>
            <a:endParaRPr lang="en-US" sz="4000" dirty="0"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48640" y="1463040"/>
            <a:ext cx="6400800" cy="3749040"/>
          </a:xfrm>
          <a:prstGeom prst="roundRect">
            <a:avLst>
              <a:gd name="adj" fmla="val 2927"/>
            </a:avLst>
          </a:prstGeom>
          <a:solidFill>
            <a:srgbClr val="F4FAF9"/>
          </a:solidFill>
          <a:ln/>
          <a:effectLst>
            <a:outerShdw blurRad="101600" dist="38100" dir="54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4" name="Shape 2"/>
          <p:cNvSpPr/>
          <p:nvPr/>
        </p:nvSpPr>
        <p:spPr>
          <a:xfrm>
            <a:off x="914400" y="1828800"/>
            <a:ext cx="822960" cy="822960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10" y="2026310"/>
            <a:ext cx="427939" cy="42793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788920"/>
            <a:ext cx="5669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23E4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Görev Dağılımı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914400" y="3291840"/>
            <a:ext cx="56692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B2E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başkanlığı: genel koordinasyon ve takvim takibi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B2E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Kalite temsilcisi: kanıt toplama ve belgelerin düzenlenmesi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B2E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Öğretim üyeleri: ders bazlı çıktı-ölçüt eşleştirmeleri</a:t>
            </a:r>
            <a:endParaRPr lang="en-US" sz="13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300" dirty="0">
                <a:solidFill>
                  <a:srgbClr val="1B2E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Bölüm sekreterliği: arşiv ve </a:t>
            </a:r>
            <a:r>
              <a:rPr lang="en-US" sz="1300" dirty="0" err="1">
                <a:solidFill>
                  <a:srgbClr val="1B2E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dosyalama</a:t>
            </a:r>
            <a:r>
              <a:rPr lang="en-US" sz="1300" dirty="0">
                <a:solidFill>
                  <a:srgbClr val="1B2E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B2E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desteği</a:t>
            </a:r>
            <a:endParaRPr lang="tr-TR" sz="1300" dirty="0">
              <a:solidFill>
                <a:srgbClr val="1B2E2E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tr-TR" sz="1300" dirty="0">
                <a:solidFill>
                  <a:srgbClr val="1B2E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Komisyonlar: görev dağılımı ve belge/kanıt toplama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7269480" y="1463040"/>
            <a:ext cx="4343400" cy="3749040"/>
          </a:xfrm>
          <a:prstGeom prst="roundRect">
            <a:avLst>
              <a:gd name="adj" fmla="val 2927"/>
            </a:avLst>
          </a:prstGeom>
          <a:solidFill>
            <a:srgbClr val="023E4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9" name="Shape 6"/>
          <p:cNvSpPr/>
          <p:nvPr/>
        </p:nvSpPr>
        <p:spPr>
          <a:xfrm>
            <a:off x="7635240" y="1828800"/>
            <a:ext cx="822960" cy="822960"/>
          </a:xfrm>
          <a:prstGeom prst="ellipse">
            <a:avLst/>
          </a:prstGeom>
          <a:solidFill>
            <a:srgbClr val="028090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50" y="2026310"/>
            <a:ext cx="427939" cy="42793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35240" y="278892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İş Birliği Yöntemlerimiz</a:t>
            </a:r>
            <a:endParaRPr lang="en-US" sz="1700" dirty="0"/>
          </a:p>
        </p:txBody>
      </p:sp>
      <p:sp>
        <p:nvSpPr>
          <p:cNvPr id="12" name="Text 8"/>
          <p:cNvSpPr/>
          <p:nvPr/>
        </p:nvSpPr>
        <p:spPr>
          <a:xfrm>
            <a:off x="7635240" y="3291840"/>
            <a:ext cx="37490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tr-TR" sz="1300" dirty="0">
                <a:solidFill>
                  <a:srgbClr val="CFED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</a:t>
            </a:r>
            <a:r>
              <a:rPr lang="en-US" sz="1300" dirty="0" err="1">
                <a:solidFill>
                  <a:srgbClr val="CFED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oordinasyon</a:t>
            </a:r>
            <a:r>
              <a:rPr lang="en-US" sz="1300" dirty="0">
                <a:solidFill>
                  <a:srgbClr val="CFED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toplantıları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FED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Ortak çevrim içi klasör üzerinden belge paylaşımı</a:t>
            </a:r>
            <a:endParaRPr lang="en-US" sz="13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CFED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Taslak rapor için karşılıklı kontrol (akran kontrolü)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EE3FF23-70EB-40BA-1591-F5714104A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" y="73181"/>
            <a:ext cx="10394499" cy="672864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87F59AC-BF1C-B5FA-3D06-3B31E3E56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26" y="1521068"/>
            <a:ext cx="5903216" cy="50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3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FC8031-BE49-31EC-0CB5-8CAB6E85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ÖLÇME VE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E64F8E-132C-9240-9C7E-9EB0DFBB2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200"/>
            </a:pPr>
            <a:r>
              <a:rPr lang="tr-TR" dirty="0"/>
              <a:t>• PÖÇ ve PEA eşleştirmeleri</a:t>
            </a:r>
          </a:p>
          <a:p>
            <a:pPr>
              <a:defRPr sz="2200"/>
            </a:pPr>
            <a:r>
              <a:rPr lang="tr-TR" dirty="0"/>
              <a:t>• Ders öğrenme çıktıları</a:t>
            </a:r>
          </a:p>
          <a:p>
            <a:pPr>
              <a:defRPr sz="2200"/>
            </a:pPr>
            <a:r>
              <a:rPr lang="tr-TR" dirty="0"/>
              <a:t>• Öğrenci ve mezun anketleri ile yüz yüze mülakat </a:t>
            </a:r>
          </a:p>
          <a:p>
            <a:pPr>
              <a:defRPr sz="2200"/>
            </a:pPr>
            <a:r>
              <a:rPr lang="tr-TR" dirty="0"/>
              <a:t>• Ölçme kriterlerinin belirlenmesi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0FAE5C-8E2D-1BA7-E263-D90C40BE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4E745DE-C81E-4AB0-A4DC-D933D3D60995}" type="datetime1">
              <a:rPr lang="tr-TR" smtClean="0"/>
              <a:t>16.06.2026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6807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00_TF56160789.potx" id="{1475BF6E-3EBA-4BF5-B50E-96804CF0840F}" vid="{25F776C3-3BE1-49C9-933A-F6FA353D5EA2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{7F328EAA-3A14-4CB3-9213-1919DD870C3A}TFf0a5ceae-4542-492d-822e-d65a94fb0e1e6dcf9f11_win32-617b345c8511</Template>
  <TotalTime>158</TotalTime>
  <Words>530</Words>
  <Application>Microsoft Office PowerPoint</Application>
  <PresentationFormat>Geniş ekran</PresentationFormat>
  <Paragraphs>112</Paragraphs>
  <Slides>18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Bookman Old Style</vt:lpstr>
      <vt:lpstr>Calibri</vt:lpstr>
      <vt:lpstr>Cambria</vt:lpstr>
      <vt:lpstr>Franklin Gothic Book</vt:lpstr>
      <vt:lpstr>1_RetrospectVTI</vt:lpstr>
      <vt:lpstr>Program Öz Değerlendirme Raporu  Hazırlık Sürecimiz: Bir Deneyim Paylaşımı</vt:lpstr>
      <vt:lpstr>SUNUMUN AMACI</vt:lpstr>
      <vt:lpstr>AKREDİTASYONUN ÖNEMİ</vt:lpstr>
      <vt:lpstr>SÜRECE BAŞLAMA GEREKÇELERİMİZ</vt:lpstr>
      <vt:lpstr>PowerPoint Sunusu</vt:lpstr>
      <vt:lpstr>PowerPoint Sunusu</vt:lpstr>
      <vt:lpstr>PowerPoint Sunusu</vt:lpstr>
      <vt:lpstr>PowerPoint Sunusu</vt:lpstr>
      <vt:lpstr>ÖLÇME VE DEĞERLENDİRME</vt:lpstr>
      <vt:lpstr>PowerPoint Sunusu</vt:lpstr>
      <vt:lpstr>PowerPoint Sunusu</vt:lpstr>
      <vt:lpstr>PAYDAŞ KATILIMI</vt:lpstr>
      <vt:lpstr>SÜREKLİ İYİLEŞTİRME</vt:lpstr>
      <vt:lpstr>KANIT VE ARŞİV YÖNETİMİ</vt:lpstr>
      <vt:lpstr>KARŞILAŞILAN GÜÇLÜKLER VE ÇÖZÜMLER</vt:lpstr>
      <vt:lpstr>SÜRECİN KATKILARI</vt:lpstr>
      <vt:lpstr>DİĞER BÖLÜMLERE ÖNERİLER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G�ksel Kara�</dc:creator>
  <cp:lastModifiedBy>G�ksel Kara�</cp:lastModifiedBy>
  <cp:revision>11</cp:revision>
  <dcterms:created xsi:type="dcterms:W3CDTF">2026-05-14T19:13:00Z</dcterms:created>
  <dcterms:modified xsi:type="dcterms:W3CDTF">2026-06-16T20:52:53Z</dcterms:modified>
</cp:coreProperties>
</file>