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0-1.png"/><Relationship Id="rId2" Type="http://schemas.openxmlformats.org/officeDocument/2006/relationships/image" Target="../media/image-30-2.png"/><Relationship Id="rId3" Type="http://schemas.openxmlformats.org/officeDocument/2006/relationships/image" Target="../media/image-30-3.png"/><Relationship Id="rId4" Type="http://schemas.openxmlformats.org/officeDocument/2006/relationships/image" Target="../media/image-30-4.png"/><Relationship Id="rId5" Type="http://schemas.openxmlformats.org/officeDocument/2006/relationships/image" Target="../media/image-30-5.png"/><Relationship Id="rId6" Type="http://schemas.openxmlformats.org/officeDocument/2006/relationships/image" Target="../media/image-30-6.png"/><Relationship Id="rId7" Type="http://schemas.openxmlformats.org/officeDocument/2006/relationships/image" Target="../media/image-30-7.png"/><Relationship Id="rId8" Type="http://schemas.openxmlformats.org/officeDocument/2006/relationships/image" Target="../media/image-3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914400"/>
            <a:ext cx="11057839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T.C. KÜTAHYA DUMLUPINAR ÜNİVERSİTESİ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66928" y="1298448"/>
            <a:ext cx="1105783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spc="300" kern="0" dirty="0">
                <a:solidFill>
                  <a:srgbClr val="9FB8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KALİTE GÜVENCESİ KOORDİNATÖRLÜĞÜ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66928" y="2148840"/>
            <a:ext cx="164592" cy="164592"/>
          </a:xfrm>
          <a:prstGeom prst="ellipse">
            <a:avLst/>
          </a:prstGeom>
          <a:solidFill>
            <a:srgbClr val="E0913B"/>
          </a:solidFill>
          <a:ln/>
        </p:spPr>
      </p:sp>
      <p:sp>
        <p:nvSpPr>
          <p:cNvPr id="5" name="Text 3"/>
          <p:cNvSpPr/>
          <p:nvPr/>
        </p:nvSpPr>
        <p:spPr>
          <a:xfrm>
            <a:off x="566928" y="2423160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 ÖZ DEĞERLENDİRME RAPORU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566928" y="3337560"/>
            <a:ext cx="1105783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091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(PÖDR)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566928" y="4160520"/>
            <a:ext cx="11057839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DCE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ve Alt Ölçütlerin Rapora Uygun Hazırlanması  ·  Birim Bilgilendirme Sunumu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566928" y="5806440"/>
            <a:ext cx="2750515" cy="420624"/>
          </a:xfrm>
          <a:prstGeom prst="roundRect">
            <a:avLst>
              <a:gd name="adj" fmla="val 21739"/>
            </a:avLst>
          </a:prstGeom>
          <a:solidFill>
            <a:srgbClr val="1C5D6B"/>
          </a:solidFill>
          <a:ln/>
        </p:spPr>
      </p:sp>
      <p:sp>
        <p:nvSpPr>
          <p:cNvPr id="9" name="Text 7"/>
          <p:cNvSpPr/>
          <p:nvPr/>
        </p:nvSpPr>
        <p:spPr>
          <a:xfrm>
            <a:off x="566928" y="5806440"/>
            <a:ext cx="275051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YÖKAK Değerlendirme Ölçütleri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482035" y="5806440"/>
            <a:ext cx="1152144" cy="420624"/>
          </a:xfrm>
          <a:prstGeom prst="roundRect">
            <a:avLst>
              <a:gd name="adj" fmla="val 21739"/>
            </a:avLst>
          </a:prstGeom>
          <a:solidFill>
            <a:srgbClr val="1C5D6B"/>
          </a:solidFill>
          <a:ln/>
        </p:spPr>
      </p:sp>
      <p:sp>
        <p:nvSpPr>
          <p:cNvPr id="11" name="Text 9"/>
          <p:cNvSpPr/>
          <p:nvPr/>
        </p:nvSpPr>
        <p:spPr>
          <a:xfrm>
            <a:off x="3482035" y="5806440"/>
            <a:ext cx="11521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KİDR 3.2.1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98771" y="5806440"/>
            <a:ext cx="1320394" cy="420624"/>
          </a:xfrm>
          <a:prstGeom prst="roundRect">
            <a:avLst>
              <a:gd name="adj" fmla="val 21739"/>
            </a:avLst>
          </a:prstGeom>
          <a:solidFill>
            <a:srgbClr val="1C5D6B"/>
          </a:solidFill>
          <a:ln/>
        </p:spPr>
      </p:sp>
      <p:sp>
        <p:nvSpPr>
          <p:cNvPr id="13" name="Text 11"/>
          <p:cNvSpPr/>
          <p:nvPr/>
        </p:nvSpPr>
        <p:spPr>
          <a:xfrm>
            <a:off x="4798771" y="5806440"/>
            <a:ext cx="132039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83757" y="5806440"/>
            <a:ext cx="2582266" cy="420624"/>
          </a:xfrm>
          <a:prstGeom prst="roundRect">
            <a:avLst>
              <a:gd name="adj" fmla="val 21739"/>
            </a:avLst>
          </a:prstGeom>
          <a:solidFill>
            <a:srgbClr val="1C5D6B"/>
          </a:solidFill>
          <a:ln/>
        </p:spPr>
      </p:sp>
      <p:sp>
        <p:nvSpPr>
          <p:cNvPr id="15" name="Text 13"/>
          <p:cNvSpPr/>
          <p:nvPr/>
        </p:nvSpPr>
        <p:spPr>
          <a:xfrm>
            <a:off x="6283757" y="5806440"/>
            <a:ext cx="258226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Kanıta Dayalı Değerlendirme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Misyon ve Stratejik Amaçlar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A.2.1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Misyon, Vizyon, Stratejik Amaçlar ve Politikalar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Programın misyon, vizyon, amaç ve politikaları belirlenir.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Kurumun misyon ve stratejik hedefleriyle uyumlu olur.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Amaçların eğitim-öğretime ve kaliteye yansıması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 ve karar alma süreçleriyle ilişkisi değerlendirilir.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A.2.2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Yönetimi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düzeyinde performans göstergeleri belirlenir.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Kurumun performans yönetim sistemiyle uyumlu yürütülür.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 – değerlendirme yöntemleri tanımlanır.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Sonuçların karar ve iyileştirmeye yansıması gösterilir.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gösterge tabloları, izleme ve faaliyet raporları, kurul kararları.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Programın İç Kalite Güvencesi (1/2)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A.3.1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Kalite Güvencesi Mekanizmaları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Planlama – uygulama – izleme – iyileştirme bütünlüğü içinde tanımlanır.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Görev ve sorumlulukların paylaşımı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 katılımının yöntemleri belirtilir.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bildirimlerin karar süreçlerine yansıması gösterilir.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Mekanizmaların etkililiği düzenli izleme ile ele alınır.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A.3.2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Güvencesi Kültürü ve Komisyonları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kültürünün nasıl oluşturulup sürdürüldüğü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Kalite, tüm akademik/idari süreçlere entegre sürekli yaklaşımdır.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komisyonu ve alt komisyonların yapısı tanımlanır.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Görev, sorumluluk ve çalışma usulleri belirtilir.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tutanaklar, faaliyet raporları, iyileştirme kararları.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Paydaş Katılımı (2/2)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A.3.3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Paydaşların Katılımı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Öğrenci: ders değerlendirme anketleri, danışmanlık, temsilcilik.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 personel: bölüm kurulu ve müfredat geliştirme toplantıları.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İdari personel: öğrenci işleri ve staj süreçlerinden geri bildirim.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bildirimler bölüm kurulunda değerlendirilir, içeriklere yansır.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Kararlar tutanakla kayıt altına alınır (PUKÖ).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A.3.4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 Paydaşların Katılımı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Mezunlar, sektör temsilcileri ve iş birliği kurumları dahil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Staj değerlendirme formları, görüşmeler ve toplantılarla veri toplanır.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bildirimler müfredat, uygulama ve staja yansıtılır.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Mesleki yeterliliklerin geliştirilmesine yönelik düzenleme yapılır.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PUKÖ döngüsünde izlenir.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Uluslararasılaşma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A.4.1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Uluslararasılaşma Performansı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ve personel hareketlilikleri izlenir.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Erasmus+ verileri düzenli takip edilir ve tablolarla sunulur.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Hareketlilik sayılarını artırma çalışmaları planlanır.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 bölüm kurulunda ele alınır, iyileştirme kararı alınır.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Tablolar son 5 yıl verisiyle doldurulur (giden/gelen öğrenci-personel).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A.4.2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Uluslararasılaşma Faaliyetleri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kurumlarla iş birlikleri ve anlaşmalar belirtilir.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Erasmus ve benzeri anlaşmalar tablo halinde sunulur, güncellenir.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Bilgilendirme, oryantasyon ve danışmanlık süreçleri yürütülür.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Katılım bilgileri kayıt altına alınır ve raporlanır.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Faaliyetler PUKÖ döngüsünde izlenir ve geliştirilir.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B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Eğitim ve Öğretim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Programın tasarımı ve eğitim amaçları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çıktıları ve TYYÇ uyumu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planı (müfredat) ve AKTS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çıktıları ve ölçme-değerlendirme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Programın Tasarımı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3490874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B.1.1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Amaçları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3125114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 ve ölçülebilir; mezunların mesleki rolünü tanımlar.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Ulusal yeterlilikler ve strateji ile uyumlu, kamuya açık.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50410" y="1417320"/>
            <a:ext cx="3490874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33290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4533290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B.1.2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93410" y="158191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Kariyer Hedeflerine Uygunluk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33290" y="2057400"/>
            <a:ext cx="3125114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Mezun izleme, işveren geri bildirimi ve sektör görüşü.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İstihdam edilebilirliğe katkı güvence altına alınır.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133893" y="1417320"/>
            <a:ext cx="3490874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16773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17" name="Text 15"/>
          <p:cNvSpPr/>
          <p:nvPr/>
        </p:nvSpPr>
        <p:spPr>
          <a:xfrm>
            <a:off x="8316773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B.1.3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9276893" y="158191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 Katılımı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8316773" y="2057400"/>
            <a:ext cx="3125114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ve dış paydaşlar tanımlanır ve sürece dahil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Görüşler anket/toplantı ile alınır, kararlar yansıtılır.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458669" y="3913632"/>
            <a:ext cx="3490874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641549" y="4096512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22" name="Text 20"/>
          <p:cNvSpPr/>
          <p:nvPr/>
        </p:nvSpPr>
        <p:spPr>
          <a:xfrm>
            <a:off x="2641549" y="4096512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B.1.4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3601669" y="4078224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Amaçlara Erişim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2641549" y="4553712"/>
            <a:ext cx="3125114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değerlendirme, mezun izleme, staj ve geri bildirim.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Gerçekleşme düzeyi analiz edilir; iyileştirme kararı alınır.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242152" y="3913632"/>
            <a:ext cx="3490874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425032" y="4096512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27" name="Text 25"/>
          <p:cNvSpPr/>
          <p:nvPr/>
        </p:nvSpPr>
        <p:spPr>
          <a:xfrm>
            <a:off x="6425032" y="4096512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B.1.5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7385152" y="4078224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Amaçların Güncelliği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6425032" y="4553712"/>
            <a:ext cx="3125114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Bilimsel gelişme, sektör ve mezun geri bildirimiyle gözden geçirilir.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Güncellemeler kurullarda değerlendirilip tasarıma yansır.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 Çıktılarının Tasarımı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Çıktıları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Bilgi-beceri-yetkinlik kapsayan, ölçülebilir ifadeler.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Numaralandırılır (PÇ1…) ve tablo halinde sunulur.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50410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33290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4533290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93410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TYYÇ Uyumu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33290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Çıktı – TYYÇ eşleştirme tabloları verilir.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düzeyleri 1–5 ölçeğiyle gösterilir.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133893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16773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17" name="Text 15"/>
          <p:cNvSpPr/>
          <p:nvPr/>
        </p:nvSpPr>
        <p:spPr>
          <a:xfrm>
            <a:off x="8316773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B.2.3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9276893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Sağlama Düzeyini Ölçme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8316773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başarı, uygulama ve staj verileri kullanılır.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Gerçekleşme analiz edilir; iyileştirme planlanır.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49808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22" name="Text 20"/>
          <p:cNvSpPr/>
          <p:nvPr/>
        </p:nvSpPr>
        <p:spPr>
          <a:xfrm>
            <a:off x="749808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B.2.4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1709928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Mezuniyet Aşaması Düzeyi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749808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Bitirme çalışmaları, uygulama ve staj göstergeleri.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PÇ karşılama düzeyi analiz edilir.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350410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33290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27" name="Text 25"/>
          <p:cNvSpPr/>
          <p:nvPr/>
        </p:nvSpPr>
        <p:spPr>
          <a:xfrm>
            <a:off x="4533290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B.2.5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493410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Planı (Müfredat)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533290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Z/S dengesi, AKTS, içerik – amaç/çıktı uyumu.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Güncellik, disiplinlerarasılık ve iş yükü değerlendirilir.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8133893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316773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32" name="Text 30"/>
          <p:cNvSpPr/>
          <p:nvPr/>
        </p:nvSpPr>
        <p:spPr>
          <a:xfrm>
            <a:off x="8316773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B.2.6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9276893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ile Çıktı Uyumu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8316773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– çıktı eşleştirme tablolarıyla yayılım gösterilir.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Dağılımın dengeli ve tutarlı olduğu değerlendirilir.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Öğrenme Çıktıları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Ölçülebilir, gözlenebilir fiillerle yazılır.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çıktıları ile ilişkilendirilir.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50410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33290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4533290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93410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Yayılımı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33290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bilgi paketi ve ÖYS'de ilan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Dönem başında öğrenci bilgilendirilir.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133893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16773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17" name="Text 15"/>
          <p:cNvSpPr/>
          <p:nvPr/>
        </p:nvSpPr>
        <p:spPr>
          <a:xfrm>
            <a:off x="8316773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B.3.3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9276893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Ölçme ve Değerlendirme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8316773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Sınav, ödev, proje ve uygulama verileri.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Sonuçlara göre yöntem/ölçme düzenlenir.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49808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22" name="Text 20"/>
          <p:cNvSpPr/>
          <p:nvPr/>
        </p:nvSpPr>
        <p:spPr>
          <a:xfrm>
            <a:off x="749808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B.3.4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1709928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Güncellenmesi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749808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 ve bilimsel gelişmeye göre gözden geçirilir.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Güncellemeler ders planına yansıtılır.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350410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33290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27" name="Text 25"/>
          <p:cNvSpPr/>
          <p:nvPr/>
        </p:nvSpPr>
        <p:spPr>
          <a:xfrm>
            <a:off x="4533290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B.3.5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493410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ÖÇ – PÇ – TYYÇ Uyumu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533290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Çıktıların katkı düzeyi tablolarla gösterilir.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periyodik gözden geçirilir.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8133893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316773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32" name="Text 30"/>
          <p:cNvSpPr/>
          <p:nvPr/>
        </p:nvSpPr>
        <p:spPr>
          <a:xfrm>
            <a:off x="8316773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B.3.6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9276893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AKTS ve İş Yükü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8316773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Teorik+uygulama+çalışma süresine dayalı hesap.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Kredi/AKTS ders bilgi paketinde gösterilir.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C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Öğrenciler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kabulü ve geçiş uygulamaları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 ve kariyer danışmanlığı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merkezli öğrenme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Ölçme-değerlendirme ve mezuniyet yeterliliği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5B8C5A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Öğrenci Kabulüne Yönelik Politikalar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C.1.1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Seçimi, Alımı ve Sayısı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Seçim ve yerleştirme merkezi sistem ve mevzuata göre yürütülür.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Kontenjan; fiziki kapasite, kadro ve eğitim olanaklarına göre belirlenir.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sayıları düzenli izlenir ve nitelik korunarak planlanır.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Kabul koşulları ve kontenjan kamuya ilan edilir (eşitlik – şeffaflık).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Tablo: yıllara göre giriş puanı, başarı sırası, öğrenci sayıları (5 yıl).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C.1.2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Yatay/Dikey Geçiş, ÇAP, Yan Dal ve Önceki Öğrenme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Geçiş, ÇAP ve yan dal kabulü mevzuat hükümlerine göre yürütülür.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koşulları ve değerlendirme ölçütleri ilan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Başvurular komisyonca değerlendirilip sonuçlandırılır.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Önceki öğrenmenin tanınması ve muafiyet eşdeğerliğe göre karara bağlanır.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Tablo: yatay/dikey geçiş ve çift anadal verileri (5 yıl).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Sunum Akışı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68096" y="1609344"/>
            <a:ext cx="457200" cy="457200"/>
          </a:xfrm>
          <a:prstGeom prst="ellipse">
            <a:avLst/>
          </a:prstGeom>
          <a:solidFill>
            <a:srgbClr val="1C5D6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1719072"/>
            <a:ext cx="237744" cy="23774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89888" y="1417320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Giriş, Yazım Biçimi ve Kanıt Kuralları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6233008" y="1417320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34176" y="1609344"/>
            <a:ext cx="457200" cy="457200"/>
          </a:xfrm>
          <a:prstGeom prst="ellipse">
            <a:avLst/>
          </a:prstGeom>
          <a:solidFill>
            <a:srgbClr val="1C5D6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3904" y="1719072"/>
            <a:ext cx="237744" cy="23774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055968" y="1417320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Güvencesi Sistemi</a:t>
            </a:r>
            <a:endParaRPr lang="en-US" sz="1450" dirty="0"/>
          </a:p>
        </p:txBody>
      </p:sp>
      <p:sp>
        <p:nvSpPr>
          <p:cNvPr id="13" name="Shape 9"/>
          <p:cNvSpPr/>
          <p:nvPr/>
        </p:nvSpPr>
        <p:spPr>
          <a:xfrm>
            <a:off x="566928" y="2459736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768096" y="2651760"/>
            <a:ext cx="457200" cy="457200"/>
          </a:xfrm>
          <a:prstGeom prst="ellipse">
            <a:avLst/>
          </a:prstGeom>
          <a:solidFill>
            <a:srgbClr val="2A9D8F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" y="2761488"/>
            <a:ext cx="237744" cy="23774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89888" y="2459736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Öğretim</a:t>
            </a:r>
            <a:endParaRPr lang="en-US" sz="1450" dirty="0"/>
          </a:p>
        </p:txBody>
      </p:sp>
      <p:sp>
        <p:nvSpPr>
          <p:cNvPr id="17" name="Shape 12"/>
          <p:cNvSpPr/>
          <p:nvPr/>
        </p:nvSpPr>
        <p:spPr>
          <a:xfrm>
            <a:off x="6233008" y="2459736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6434176" y="2651760"/>
            <a:ext cx="457200" cy="457200"/>
          </a:xfrm>
          <a:prstGeom prst="ellipse">
            <a:avLst/>
          </a:prstGeom>
          <a:solidFill>
            <a:srgbClr val="5B8C5A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3904" y="2761488"/>
            <a:ext cx="237744" cy="237744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7055968" y="2459736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Öğrenciler</a:t>
            </a:r>
            <a:endParaRPr lang="en-US" sz="1450" dirty="0"/>
          </a:p>
        </p:txBody>
      </p:sp>
      <p:sp>
        <p:nvSpPr>
          <p:cNvPr id="21" name="Shape 15"/>
          <p:cNvSpPr/>
          <p:nvPr/>
        </p:nvSpPr>
        <p:spPr>
          <a:xfrm>
            <a:off x="566928" y="3502152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768096" y="3694176"/>
            <a:ext cx="457200" cy="45720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824" y="3803904"/>
            <a:ext cx="237744" cy="237744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1389888" y="3502152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Öğretim Kadrosu</a:t>
            </a:r>
            <a:endParaRPr lang="en-US" sz="1450" dirty="0"/>
          </a:p>
        </p:txBody>
      </p:sp>
      <p:sp>
        <p:nvSpPr>
          <p:cNvPr id="25" name="Shape 18"/>
          <p:cNvSpPr/>
          <p:nvPr/>
        </p:nvSpPr>
        <p:spPr>
          <a:xfrm>
            <a:off x="6233008" y="3502152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6" name="Shape 19"/>
          <p:cNvSpPr/>
          <p:nvPr/>
        </p:nvSpPr>
        <p:spPr>
          <a:xfrm>
            <a:off x="6434176" y="3694176"/>
            <a:ext cx="457200" cy="457200"/>
          </a:xfrm>
          <a:prstGeom prst="ellipse">
            <a:avLst/>
          </a:prstGeom>
          <a:solidFill>
            <a:srgbClr val="1C5D6B"/>
          </a:solidFill>
          <a:ln/>
        </p:spPr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3904" y="3803904"/>
            <a:ext cx="237744" cy="237744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7055968" y="3502152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 ve Hizmet Olanakları</a:t>
            </a:r>
            <a:endParaRPr lang="en-US" sz="1450" dirty="0"/>
          </a:p>
        </p:txBody>
      </p:sp>
      <p:sp>
        <p:nvSpPr>
          <p:cNvPr id="29" name="Shape 21"/>
          <p:cNvSpPr/>
          <p:nvPr/>
        </p:nvSpPr>
        <p:spPr>
          <a:xfrm>
            <a:off x="566928" y="4544568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30" name="Shape 22"/>
          <p:cNvSpPr/>
          <p:nvPr/>
        </p:nvSpPr>
        <p:spPr>
          <a:xfrm>
            <a:off x="768096" y="4736592"/>
            <a:ext cx="457200" cy="457200"/>
          </a:xfrm>
          <a:prstGeom prst="ellipse">
            <a:avLst/>
          </a:prstGeom>
          <a:solidFill>
            <a:srgbClr val="2A9D8F"/>
          </a:solidFill>
          <a:ln/>
        </p:spPr>
      </p:sp>
      <p:pic>
        <p:nvPicPr>
          <p:cNvPr id="3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824" y="4846320"/>
            <a:ext cx="237744" cy="237744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1389888" y="4544568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ve Geliştirme</a:t>
            </a:r>
            <a:endParaRPr lang="en-US" sz="1450" dirty="0"/>
          </a:p>
        </p:txBody>
      </p:sp>
      <p:sp>
        <p:nvSpPr>
          <p:cNvPr id="33" name="Shape 24"/>
          <p:cNvSpPr/>
          <p:nvPr/>
        </p:nvSpPr>
        <p:spPr>
          <a:xfrm>
            <a:off x="6233008" y="4544568"/>
            <a:ext cx="5391760" cy="841248"/>
          </a:xfrm>
          <a:prstGeom prst="roundRect">
            <a:avLst>
              <a:gd name="adj" fmla="val 76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34" name="Shape 25"/>
          <p:cNvSpPr/>
          <p:nvPr/>
        </p:nvSpPr>
        <p:spPr>
          <a:xfrm>
            <a:off x="6434176" y="4736592"/>
            <a:ext cx="457200" cy="457200"/>
          </a:xfrm>
          <a:prstGeom prst="ellipse">
            <a:avLst/>
          </a:prstGeom>
          <a:solidFill>
            <a:srgbClr val="5B8C5A"/>
          </a:solidFill>
          <a:ln/>
        </p:spPr>
      </p:sp>
      <p:pic>
        <p:nvPicPr>
          <p:cNvPr id="3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43904" y="4846320"/>
            <a:ext cx="237744" cy="237744"/>
          </a:xfrm>
          <a:prstGeom prst="rect">
            <a:avLst/>
          </a:prstGeom>
        </p:spPr>
      </p:pic>
      <p:sp>
        <p:nvSpPr>
          <p:cNvPr id="36" name="Text 26"/>
          <p:cNvSpPr/>
          <p:nvPr/>
        </p:nvSpPr>
        <p:spPr>
          <a:xfrm>
            <a:off x="7055968" y="4544568"/>
            <a:ext cx="4431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Toplumsal Katkı  ·  Sonuç ve GZFT</a:t>
            </a:r>
            <a:endParaRPr lang="en-US" sz="14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5B8C5A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Danışmanlık · Öğrenme · Değerlendirme · Mezuniyet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63040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4592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4592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C.2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627632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 ve Kariyer Danışmanlığı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103120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öğrenciye akademik danışman görevlendirilir.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seçimi, başarı, staj ve kariyer rehberliği sağlanır.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İhtiyaç halinde ilgili birimlere yönlendirme yapılır.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255868" y="1463040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438748" y="164592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6438748" y="164592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C.3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398868" y="1627632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Merkezli Öğrenme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438748" y="2103120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Aktif katılımı destekleyen yöntemler kullanılır.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Uygulama, proje, sunum, tartışma, grup çalışması.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Yöntemler öğrenme çıktılarıyla uyumlu seçilir.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66928" y="3913632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49808" y="4096512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17" name="Text 15"/>
          <p:cNvSpPr/>
          <p:nvPr/>
        </p:nvSpPr>
        <p:spPr>
          <a:xfrm>
            <a:off x="749808" y="4096512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C.4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709928" y="4078224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Başarısı Ölçme ve Değerlendirme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49808" y="4553712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çıktısıyla uyumlu ölçme araçları kullanılır.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Değerlendirme ölçütleri dönem başında ilan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 analiz edilir; öğretim süreci düzenlenir.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255868" y="3913632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38748" y="4096512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22" name="Text 20"/>
          <p:cNvSpPr/>
          <p:nvPr/>
        </p:nvSpPr>
        <p:spPr>
          <a:xfrm>
            <a:off x="6438748" y="4096512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C.5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7398868" y="4078224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Mezuniyet Yeterliliği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438748" y="4553712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Mezuniyet koşulları mevzuata göre tanımlanır.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PÇ ile uyumlu yeterliliklerin kazanımı sağlanır.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Tablo: yıllara göre mezun sayıları (5 yıl).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D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Öğretim Kadrosu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Öğretim kadrosunun yeterliliği ve ders yükü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Kadronun analizi ve niteliği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Atama ve yükseltme kriterleri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Teşvik ve ödüllendirme</a:t>
            </a:r>
            <a:endParaRPr lang="en-US" sz="13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E091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Öğretim Kadrosu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63040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4592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4592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D.1.1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627632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Öğretim Kadrosunun Ders Yükü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103120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yükü dengeli ve bütüncül planlanır.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Uzmanlık, akademik faaliyet ve danışmanlık dikkate alınır.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 izlenir; tablo ile gösterilir (5 yıl).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255868" y="1463040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438748" y="164592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6438748" y="164592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D.1.2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398868" y="1627632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Kadronun Analizi ve Niteliği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438748" y="2103120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İçten/dıştan beslenme oranları ve akademik geçmiş analizi.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– akademik uzmanlık uyumu değerlendirilir.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Uzmanlık dışı ders görevlendirmeleri izlenir.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66928" y="3913632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49808" y="4096512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17" name="Text 15"/>
          <p:cNvSpPr/>
          <p:nvPr/>
        </p:nvSpPr>
        <p:spPr>
          <a:xfrm>
            <a:off x="749808" y="4096512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D.2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709928" y="4078224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Atama ve Yükseltme Kriterleri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49808" y="4553712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 ve kurum düzenlemelerine göre yürütülür.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Açık, şeffaf ve ölçülebilir kriterler kamuya duyurulur.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Akademik, eğitsel ve mesleki katkılar dikkate alınır.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255868" y="3913632"/>
            <a:ext cx="5368900" cy="219456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38748" y="4096512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22" name="Text 20"/>
          <p:cNvSpPr/>
          <p:nvPr/>
        </p:nvSpPr>
        <p:spPr>
          <a:xfrm>
            <a:off x="6438748" y="4096512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D.3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7398868" y="4078224"/>
            <a:ext cx="4043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Teşvik ve Ödüllendirme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438748" y="4553712"/>
            <a:ext cx="50031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Yenilikçi yöntem ve materyal geliştirme teşvik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geri bildirimi ve eğitsel başarı esas alınır.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 kriterlere dayalı yürütülür.</a:t>
            </a:r>
            <a:endParaRPr lang="en-US" sz="10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E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Altyapı ve Hizmet Olanakları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ortamları ve teçhizat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Sosyal, kültürel ve sportif olanaklar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Tesisler, rehberlik ve mezun izleme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alanlarında güvenlik</a:t>
            </a:r>
            <a:endParaRPr lang="en-US" sz="13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Altyapı ve Hizmet Olanakları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Ortamları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Sınıf, laboratuvar ve uygulama alanlarının uygunluğu.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ve çalışır teçhizat; yeterli kapasite.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50410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33290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4533290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93410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/ Kültürel / Sportif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33290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Kulüpler, etkinlikler ve destekleyici hizmetler.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Erişilebilirlik, katılım ve geri bildirim.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133893" y="1600200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16773" y="178308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5B8C5A"/>
          </a:solidFill>
          <a:ln/>
        </p:spPr>
      </p:sp>
      <p:sp>
        <p:nvSpPr>
          <p:cNvPr id="17" name="Text 15"/>
          <p:cNvSpPr/>
          <p:nvPr/>
        </p:nvSpPr>
        <p:spPr>
          <a:xfrm>
            <a:off x="8316773" y="178308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E.3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9276893" y="1764792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Tesis ve Altyapılar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8316773" y="2240280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Yemekhane, yurt, kütüphane, kantin, spor salonu.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Kapasite, erişim ve memnuniyet değerlendirmesi.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49808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22" name="Text 20"/>
          <p:cNvSpPr/>
          <p:nvPr/>
        </p:nvSpPr>
        <p:spPr>
          <a:xfrm>
            <a:off x="749808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E.4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1709928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Rehberlik ve Mentörlük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749808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Hizmet kapsamı, sorumlu birim ve erişim.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 ve geri bildirimle iyileştirme.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350410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33290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27" name="Text 25"/>
          <p:cNvSpPr/>
          <p:nvPr/>
        </p:nvSpPr>
        <p:spPr>
          <a:xfrm>
            <a:off x="4533290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E.5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493410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Mezun İzleme Sistemi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533290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İstihdam, kariyer ve sektör verileri toplanır.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 eğitim süreçlerine yansıtılır.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8133893" y="3995928"/>
            <a:ext cx="3490874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316773" y="4178808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32" name="Text 30"/>
          <p:cNvSpPr/>
          <p:nvPr/>
        </p:nvSpPr>
        <p:spPr>
          <a:xfrm>
            <a:off x="8316773" y="4178808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E.6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9276893" y="4160520"/>
            <a:ext cx="216499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Güvenlik Önlemleri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8316773" y="4636008"/>
            <a:ext cx="312511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Fiziksel güvenlik, İSG ve acil durum yönetimi.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önleme; eğitim ve farkındalık.</a:t>
            </a:r>
            <a:endParaRPr lang="en-US" sz="10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F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Araştırma ve Geliştirme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stratejisi ve hedefleri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kaynakları ve destekleri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performansı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katılımı</a:t>
            </a:r>
            <a:endParaRPr lang="en-US" sz="13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Araştırma ve Geliştirme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3566160" cy="4480560"/>
          </a:xfrm>
          <a:prstGeom prst="roundRect">
            <a:avLst>
              <a:gd name="adj" fmla="val 2051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Stratejisi ve Hedefleri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32004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 politikaları ve önceliklerle uyumlu.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Öncelikli araştırma alanları belirlenir.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Kısa-orta-uzun vadeli planlarla desteklenir.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Eğitim-öğretim ve öğrenci katılımıyla ilişkisi.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 ve iyileştirme (PUKÖ).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61688" y="1417320"/>
            <a:ext cx="3566160" cy="4480560"/>
          </a:xfrm>
          <a:prstGeom prst="roundRect">
            <a:avLst>
              <a:gd name="adj" fmla="val 2051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4456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454456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504688" y="1581912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Kaynakları ve Destekleri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44568" y="2057400"/>
            <a:ext cx="32004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laboratuvar, yazılım, donanım, kütüphane.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 kaynak yeterliliği ve etkin kullanımı.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TÜBİTAK, BAP vb. destek programlarından yararlanma.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Kaynakların geliştirilmesine yönelik planlama.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envanter, bütçe ve proje kayıtları.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156448" y="1417320"/>
            <a:ext cx="3468319" cy="4480560"/>
          </a:xfrm>
          <a:prstGeom prst="roundRect">
            <a:avLst>
              <a:gd name="adj" fmla="val 2109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3932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17" name="Text 15"/>
          <p:cNvSpPr/>
          <p:nvPr/>
        </p:nvSpPr>
        <p:spPr>
          <a:xfrm>
            <a:off x="833932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F.3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9299448" y="1581912"/>
            <a:ext cx="214243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ve Öğrenci Katılımı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8339328" y="2057400"/>
            <a:ext cx="310255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Makale, bildiri, kitap ve proje çıktıları analiz edilir.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Teşvik mekanizmaları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TÜBİTAK 2209, bitirme tezi ve öğrenci projeleri.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katılım düzeyi ortaya konur.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Tablolar 5 yıl verisiyle doldurulur.</a:t>
            </a:r>
            <a:endParaRPr lang="en-US" sz="10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G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Toplumsal Katkı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Toplumsal katkı stratejisi ve kaynakları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Kalkınma hedefleriyle uyum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Faaliyet performansı ve etki değerlendirme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 katılımı ve geri bildirim</a:t>
            </a:r>
            <a:endParaRPr lang="en-US" sz="13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5B8C5A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Toplumsal Katkı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Toplumsal Katkı Stratejisi ve Kaynakları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Yerel, bölgesel ve ulusal kalkınma hedefleriyle uyumlu strateji.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Öncelikli alanlar ve hedefler açıkça ortaya konur.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Toplumun ihtiyaçlarına nasıl yanıt verildiği değerlendirilir.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Ayrılan insan kaynağı, fiziki alan ve imkânlar tanımlanır.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görev dağılımları, faaliyet planları, iş birliği protokolleri.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E0913B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ve Etki Değerlendirme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sorumluluk projeleri, iş birlikleri, halka açık eğitimler.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Faaliyetlerin toplumsal etkisinin nasıl ölçüldüğü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Öğrenci, mezun ve dış paydaş katılımı ortaya konur.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bildirimler toplanır, analiz edilir, stratejiye yansır.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 tablosu: hedef kitle, katılımcı, ölçme, etki göstergesi, sonuç, iyileştirme.</a:t>
            </a:r>
            <a:endParaRPr lang="en-US" sz="10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Sonuç ve Değerlendirme · GZFT Analizi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280160"/>
            <a:ext cx="11057839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E7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bulgular bütüncül değerlendirilir; güçlü yönler ve gelişime açık alanlar önceliklendirilir ve bir iyileştirme yol haritası sunulur. Bunun için GZFT (SWOT) analizi önerilir.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66928" y="1965960"/>
            <a:ext cx="536890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95528" y="2473452"/>
            <a:ext cx="768096" cy="768096"/>
          </a:xfrm>
          <a:prstGeom prst="ellipse">
            <a:avLst/>
          </a:prstGeom>
          <a:solidFill>
            <a:srgbClr val="5B8C5A"/>
          </a:solidFill>
          <a:ln/>
        </p:spPr>
      </p:sp>
      <p:sp>
        <p:nvSpPr>
          <p:cNvPr id="8" name="Text 6"/>
          <p:cNvSpPr/>
          <p:nvPr/>
        </p:nvSpPr>
        <p:spPr>
          <a:xfrm>
            <a:off x="795528" y="2473452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709928" y="2240280"/>
            <a:ext cx="4043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Güçlü Yönler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709928" y="2715768"/>
            <a:ext cx="40430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Sürdürülebilirliği ve kaliteyi destekleyen uygulamalar.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55868" y="1965960"/>
            <a:ext cx="536890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84468" y="2473452"/>
            <a:ext cx="768096" cy="768096"/>
          </a:xfrm>
          <a:prstGeom prst="ellipse">
            <a:avLst/>
          </a:prstGeom>
          <a:solidFill>
            <a:srgbClr val="E0913B"/>
          </a:solidFill>
          <a:ln/>
        </p:spPr>
      </p:sp>
      <p:sp>
        <p:nvSpPr>
          <p:cNvPr id="13" name="Text 11"/>
          <p:cNvSpPr/>
          <p:nvPr/>
        </p:nvSpPr>
        <p:spPr>
          <a:xfrm>
            <a:off x="6484468" y="2473452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7398868" y="2240280"/>
            <a:ext cx="4043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Zayıf Yönler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7398868" y="2715768"/>
            <a:ext cx="40430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gerektiren, somut ve gerçekçi alanlar.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" y="4005072"/>
            <a:ext cx="536890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95528" y="4512564"/>
            <a:ext cx="768096" cy="768096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8" name="Text 16"/>
          <p:cNvSpPr/>
          <p:nvPr/>
        </p:nvSpPr>
        <p:spPr>
          <a:xfrm>
            <a:off x="795528" y="4512564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1709928" y="4279392"/>
            <a:ext cx="4043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Fırsatlar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709928" y="4754880"/>
            <a:ext cx="40430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 çevreden gelen gelişim ve iş birliği olanakları.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255868" y="4005072"/>
            <a:ext cx="536890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484468" y="4512564"/>
            <a:ext cx="768096" cy="768096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23" name="Text 21"/>
          <p:cNvSpPr/>
          <p:nvPr/>
        </p:nvSpPr>
        <p:spPr>
          <a:xfrm>
            <a:off x="6484468" y="4512564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7398868" y="4279392"/>
            <a:ext cx="4043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Tehditler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7398868" y="4754880"/>
            <a:ext cx="40430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 etkileyebilecek dış riskler ve kısıtlar.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PÖDR Nedir? Amaç ve Kapsam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371600"/>
            <a:ext cx="6035040" cy="4754880"/>
          </a:xfrm>
          <a:prstGeom prst="roundRect">
            <a:avLst>
              <a:gd name="adj" fmla="val 1538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41248" y="1554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5D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Tanım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41248" y="1920240"/>
            <a:ext cx="5486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Öz Değerlendirme Raporu; programın kendi performansını nesnel kanıtlarla ölçmesine, izlemesine ve geliştirmesine olanak sağlayan, program düzeyinde bir kalite güvencesi belgesidir.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41248" y="2834640"/>
            <a:ext cx="5486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“Sürekli iyileştirme” mantığıyla geleceği planlayan dinamik bir süreçtir.</a:t>
            </a:r>
            <a:endParaRPr lang="en-US" sz="12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mevcut durumu betimlemez; stratejik gelişimi destekler.</a:t>
            </a:r>
            <a:endParaRPr lang="en-US" sz="120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KİDR 3.2.1 çerçevesine ve YÖKAK ölçütlerine uygun hazırlanır.</a:t>
            </a:r>
            <a:endParaRPr lang="en-US" sz="1200" dirty="0"/>
          </a:p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kalite kültürünü program düzeyinde yaygınlaştırır.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41248" y="5440680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1C5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İlkeler:  kanıta dayalılık · şeffaflık · katılımcılık · sürekli iyileştirme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967728" y="1371600"/>
            <a:ext cx="465703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YÖKAK Değerlendirme Ölçütleri – 4 Ana Başlık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967728" y="1828800"/>
            <a:ext cx="4657039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7168896" y="2029968"/>
            <a:ext cx="457200" cy="457200"/>
          </a:xfrm>
          <a:prstGeom prst="ellipse">
            <a:avLst/>
          </a:prstGeom>
          <a:solidFill>
            <a:srgbClr val="1C5D6B"/>
          </a:solidFill>
          <a:ln/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74052" y="2135124"/>
            <a:ext cx="246888" cy="246888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7808976" y="1828800"/>
            <a:ext cx="3696919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 ve Kalite Güvencesi Sistemi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6967728" y="2852928"/>
            <a:ext cx="4657039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168896" y="3054096"/>
            <a:ext cx="457200" cy="457200"/>
          </a:xfrm>
          <a:prstGeom prst="ellipse">
            <a:avLst/>
          </a:prstGeom>
          <a:solidFill>
            <a:srgbClr val="2A9D8F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4052" y="3159252"/>
            <a:ext cx="246888" cy="24688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808976" y="2852928"/>
            <a:ext cx="3696919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Öğretim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6967728" y="3877056"/>
            <a:ext cx="4657039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7168896" y="4078224"/>
            <a:ext cx="457200" cy="45720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4052" y="4183380"/>
            <a:ext cx="246888" cy="24688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7808976" y="3877056"/>
            <a:ext cx="3696919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ve Geliştirme</a:t>
            </a:r>
            <a:endParaRPr lang="en-US" sz="1400" dirty="0"/>
          </a:p>
        </p:txBody>
      </p:sp>
      <p:sp>
        <p:nvSpPr>
          <p:cNvPr id="23" name="Shape 18"/>
          <p:cNvSpPr/>
          <p:nvPr/>
        </p:nvSpPr>
        <p:spPr>
          <a:xfrm>
            <a:off x="6967728" y="4901184"/>
            <a:ext cx="4657039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7168896" y="5102352"/>
            <a:ext cx="457200" cy="457200"/>
          </a:xfrm>
          <a:prstGeom prst="ellipse">
            <a:avLst/>
          </a:prstGeom>
          <a:solidFill>
            <a:srgbClr val="5B8C5A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4052" y="5207508"/>
            <a:ext cx="246888" cy="24688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808976" y="4901184"/>
            <a:ext cx="3696919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Toplumsal Katkı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640080"/>
            <a:ext cx="914400" cy="91440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" y="877824"/>
            <a:ext cx="438912" cy="43891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64208" y="640080"/>
            <a:ext cx="996055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Birimler İçin Hızlı Kontrol Listesi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566928" y="1920240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" y="2057400"/>
            <a:ext cx="246888" cy="24688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33856" y="1920240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alt ölçütte PUKÖ döngüsü (planla–uygula–kontrol–önlem) yansıtıldı mı?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566928" y="2523744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" y="2660904"/>
            <a:ext cx="246888" cy="24688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133856" y="2523744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Açıklamalar betimleyici değil, süreç odaklı ve kanıta dayalı mı?</a:t>
            </a:r>
            <a:endParaRPr lang="en-US" sz="1300" dirty="0"/>
          </a:p>
        </p:txBody>
      </p:sp>
      <p:sp>
        <p:nvSpPr>
          <p:cNvPr id="11" name="Shape 6"/>
          <p:cNvSpPr/>
          <p:nvPr/>
        </p:nvSpPr>
        <p:spPr>
          <a:xfrm>
            <a:off x="566928" y="3127248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808" y="3264408"/>
            <a:ext cx="246888" cy="24688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133856" y="3127248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Kanıtlar kodlama kuralına uygun adlandırıldı mı? (örn. (3) A.1.1.4.kanıt_adı)</a:t>
            </a:r>
            <a:endParaRPr lang="en-US" sz="1300" dirty="0"/>
          </a:p>
        </p:txBody>
      </p:sp>
      <p:sp>
        <p:nvSpPr>
          <p:cNvPr id="14" name="Shape 8"/>
          <p:cNvSpPr/>
          <p:nvPr/>
        </p:nvSpPr>
        <p:spPr>
          <a:xfrm>
            <a:off x="566928" y="3730752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808" y="3867912"/>
            <a:ext cx="246888" cy="24688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133856" y="3730752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Bağlantı/köprü kanıtları süre kısıtı olmadan erişilebilir mi?</a:t>
            </a:r>
            <a:endParaRPr lang="en-US" sz="1300" dirty="0"/>
          </a:p>
        </p:txBody>
      </p:sp>
      <p:sp>
        <p:nvSpPr>
          <p:cNvPr id="17" name="Shape 10"/>
          <p:cNvSpPr/>
          <p:nvPr/>
        </p:nvSpPr>
        <p:spPr>
          <a:xfrm>
            <a:off x="566928" y="4334256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1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808" y="4471416"/>
            <a:ext cx="246888" cy="246888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1133856" y="4334256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Tablolar son 5 yıl verisiyle, eskiden yeniye doğru dolduruldu mu?</a:t>
            </a:r>
            <a:endParaRPr lang="en-US" sz="1300" dirty="0"/>
          </a:p>
        </p:txBody>
      </p:sp>
      <p:sp>
        <p:nvSpPr>
          <p:cNvPr id="20" name="Shape 12"/>
          <p:cNvSpPr/>
          <p:nvPr/>
        </p:nvSpPr>
        <p:spPr>
          <a:xfrm>
            <a:off x="566928" y="4937760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2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808" y="5074920"/>
            <a:ext cx="246888" cy="246888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1133856" y="4937760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Şablondaki yönerge metinleri silindi ve KİDR terminolojisi kullanıldı mı?</a:t>
            </a:r>
            <a:endParaRPr lang="en-US" sz="1300" dirty="0"/>
          </a:p>
        </p:txBody>
      </p:sp>
      <p:sp>
        <p:nvSpPr>
          <p:cNvPr id="23" name="Shape 14"/>
          <p:cNvSpPr/>
          <p:nvPr/>
        </p:nvSpPr>
        <p:spPr>
          <a:xfrm>
            <a:off x="566928" y="5541264"/>
            <a:ext cx="11057839" cy="512064"/>
          </a:xfrm>
          <a:prstGeom prst="roundRect">
            <a:avLst>
              <a:gd name="adj" fmla="val 10714"/>
            </a:avLst>
          </a:prstGeom>
          <a:solidFill>
            <a:srgbClr val="0C2A30"/>
          </a:solidFill>
          <a:ln/>
        </p:spPr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808" y="5678424"/>
            <a:ext cx="246888" cy="246888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1133856" y="5541264"/>
            <a:ext cx="10326319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2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Güçlü ve gelişime açık yönler GZFT ile önceliklendirildi mi?</a:t>
            </a:r>
            <a:endParaRPr lang="en-US" sz="1300" dirty="0"/>
          </a:p>
        </p:txBody>
      </p:sp>
      <p:sp>
        <p:nvSpPr>
          <p:cNvPr id="26" name="Text 16"/>
          <p:cNvSpPr/>
          <p:nvPr/>
        </p:nvSpPr>
        <p:spPr>
          <a:xfrm>
            <a:off x="566928" y="6355080"/>
            <a:ext cx="1105783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FA0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Kütahya Dumlupınar Üniversitesi · Kalite Güvencesi Koordinatörlüğü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PUKÖ Döngüsü — Raporun Omurgası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280160"/>
            <a:ext cx="1105783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5E7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ölçüt ve alt ölçüt; ilgili sürecin planlanması, uygulanması, izlenmesi ve iyileştirilmesini yansıtacak şekilde yapılandırılmalıdır.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403708" y="2286000"/>
            <a:ext cx="2468880" cy="274320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35228" y="2578608"/>
            <a:ext cx="1005840" cy="1005840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8" name="Text 6"/>
          <p:cNvSpPr/>
          <p:nvPr/>
        </p:nvSpPr>
        <p:spPr>
          <a:xfrm>
            <a:off x="1135228" y="2578608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495148" y="3703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PLANLA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86588" y="41148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Hedef, süreç ve göstergelerin belirlenmesi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2909164" y="2286000"/>
            <a:ext cx="429768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9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➜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3375508" y="2286000"/>
            <a:ext cx="2468880" cy="274320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107028" y="2578608"/>
            <a:ext cx="1005840" cy="100584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4" name="Text 12"/>
          <p:cNvSpPr/>
          <p:nvPr/>
        </p:nvSpPr>
        <p:spPr>
          <a:xfrm>
            <a:off x="4107028" y="2578608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3466948" y="3703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UYGULA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3558388" y="41148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Planlanan faaliyetlerin hayata geçirilmesi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880964" y="2286000"/>
            <a:ext cx="429768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9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➜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6347308" y="2286000"/>
            <a:ext cx="2468880" cy="274320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7078828" y="2578608"/>
            <a:ext cx="1005840" cy="1005840"/>
          </a:xfrm>
          <a:prstGeom prst="ellipse">
            <a:avLst/>
          </a:prstGeom>
          <a:solidFill>
            <a:srgbClr val="E0913B"/>
          </a:solidFill>
          <a:ln/>
        </p:spPr>
      </p:sp>
      <p:sp>
        <p:nvSpPr>
          <p:cNvPr id="20" name="Text 18"/>
          <p:cNvSpPr/>
          <p:nvPr/>
        </p:nvSpPr>
        <p:spPr>
          <a:xfrm>
            <a:off x="7078828" y="2578608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6438748" y="3703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KONTROL ET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530188" y="41148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İzleme, ölçme ve değerlendirme; verilerin analizi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8852764" y="2286000"/>
            <a:ext cx="429768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9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➜</a:t>
            </a:r>
            <a:endParaRPr lang="en-US" sz="2400" dirty="0"/>
          </a:p>
        </p:txBody>
      </p:sp>
      <p:sp>
        <p:nvSpPr>
          <p:cNvPr id="24" name="Shape 22"/>
          <p:cNvSpPr/>
          <p:nvPr/>
        </p:nvSpPr>
        <p:spPr>
          <a:xfrm>
            <a:off x="9319108" y="2286000"/>
            <a:ext cx="2468880" cy="274320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0050628" y="2578608"/>
            <a:ext cx="1005840" cy="1005840"/>
          </a:xfrm>
          <a:prstGeom prst="ellipse">
            <a:avLst/>
          </a:prstGeom>
          <a:solidFill>
            <a:srgbClr val="5B8C5A"/>
          </a:solidFill>
          <a:ln/>
        </p:spPr>
      </p:sp>
      <p:sp>
        <p:nvSpPr>
          <p:cNvPr id="26" name="Text 24"/>
          <p:cNvSpPr/>
          <p:nvPr/>
        </p:nvSpPr>
        <p:spPr>
          <a:xfrm>
            <a:off x="10050628" y="2578608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</a:t>
            </a:r>
            <a:endParaRPr lang="en-US" sz="4000" dirty="0"/>
          </a:p>
        </p:txBody>
      </p:sp>
      <p:sp>
        <p:nvSpPr>
          <p:cNvPr id="27" name="Text 25"/>
          <p:cNvSpPr/>
          <p:nvPr/>
        </p:nvSpPr>
        <p:spPr>
          <a:xfrm>
            <a:off x="9410548" y="3703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ÖNLEM AL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9501988" y="41148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Bulgulara dayalı iyileştirme kararları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566928" y="5532120"/>
            <a:ext cx="1105783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C5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“Vardır / yapılmaktadır” gibi ifadeler yerine; sürecin nasıl yürütüldüğünü, izlendiğini ve iyileştirildiğini açıklayan kanıtlı ifadeler kullanılmalıdır.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Yazım Biçimi ve Temel İlkeler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63040"/>
            <a:ext cx="536890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95528" y="1691640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3544" y="1819656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81328" y="1691640"/>
            <a:ext cx="42716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Kanıta Dayalı Dil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822960" y="2377440"/>
            <a:ext cx="48659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açıklama ilgili kanıtlarla ilişkilendirilir.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Açık, anlaşılır ve ölçütle doğrudan ilişkili bir dil kullanılır.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ve betimleyici ifadelerden kaçınılır.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6255868" y="1463040"/>
            <a:ext cx="536890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84468" y="1691640"/>
            <a:ext cx="566928" cy="566928"/>
          </a:xfrm>
          <a:prstGeom prst="ellipse">
            <a:avLst/>
          </a:prstGeom>
          <a:solidFill>
            <a:srgbClr val="2A9D8F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2484" y="1819656"/>
            <a:ext cx="310896" cy="31089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70268" y="1691640"/>
            <a:ext cx="42716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Süreç Odaklılık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511900" y="2377440"/>
            <a:ext cx="48659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Uygulamanın nasıl yürütüldüğü açıklanır.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mekanizmalarla izlendiği belirtilir.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Nasıl iyileştirildiği ortaya konur (PUKÖ).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66928" y="3886200"/>
            <a:ext cx="536890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795528" y="4114800"/>
            <a:ext cx="566928" cy="566928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544" y="4242816"/>
            <a:ext cx="310896" cy="31089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481328" y="4114800"/>
            <a:ext cx="42716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KİDR Terminolojisi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822960" y="4800600"/>
            <a:ext cx="48659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 bütününde KİDR kavramları kullanılır.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Ölçütle ilgisiz bilgilere yer verilmez.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Gereksiz tekrarlar önlenir; içerik öz tutulur.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6255868" y="3886200"/>
            <a:ext cx="536890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484468" y="4114800"/>
            <a:ext cx="566928" cy="566928"/>
          </a:xfrm>
          <a:prstGeom prst="ellipse">
            <a:avLst/>
          </a:prstGeom>
          <a:solidFill>
            <a:srgbClr val="5B8C5A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2484" y="4242816"/>
            <a:ext cx="310896" cy="310896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170268" y="4114800"/>
            <a:ext cx="42716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Şeffaf Öz Değerlendirme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6511900" y="4800600"/>
            <a:ext cx="48659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Güçlü yönler ve gelişime açık alanlar net konur.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Şeffaf ve dürüst değerlendirme esastır.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İçerik izlenebilir ve sistematik sunulur.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E091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Kanıt Gösterimi ve Kodlama Kuralları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32588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İki Tür Kanıt Gösterimi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66928" y="1783080"/>
            <a:ext cx="5852160" cy="1874520"/>
          </a:xfrm>
          <a:prstGeom prst="roundRect">
            <a:avLst>
              <a:gd name="adj" fmla="val 3902"/>
            </a:avLst>
          </a:prstGeom>
          <a:solidFill>
            <a:srgbClr val="EAF1F2"/>
          </a:solidFill>
          <a:ln w="9525">
            <a:solidFill>
              <a:srgbClr val="D7E2E3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95528" y="1938528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C5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Metin İçi Köprüleme (Link)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95528" y="2286000"/>
            <a:ext cx="5394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39700" indent="-1397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Kanıtın ait olduğu olgunluk düzeyi parantez içinde yazılır.</a:t>
            </a:r>
            <a:endParaRPr lang="en-US" sz="1150" dirty="0"/>
          </a:p>
          <a:p>
            <a:pPr marL="139700" indent="-1397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kanıtların ayrıca kanıt listesine eklenmesi gerekmez.</a:t>
            </a:r>
            <a:endParaRPr lang="en-US" sz="1150" dirty="0"/>
          </a:p>
          <a:p>
            <a:pPr marL="139700" indent="-139700">
              <a:buSzPct val="100000"/>
              <a:buChar char="•"/>
            </a:pPr>
            <a:r>
              <a:rPr lang="en-US" sz="11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Bağlantılar süre kısıtı olmadan erişilebilir olmalıdır.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795528" y="3246120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1234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Örnek:  … tanımlı süreçler doğrultusunda uygulanır (OD3).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66928" y="3840480"/>
            <a:ext cx="5852160" cy="2286000"/>
          </a:xfrm>
          <a:prstGeom prst="roundRect">
            <a:avLst>
              <a:gd name="adj" fmla="val 3200"/>
            </a:avLst>
          </a:prstGeom>
          <a:solidFill>
            <a:srgbClr val="FBF3E6"/>
          </a:solidFill>
          <a:ln w="9525">
            <a:solidFill>
              <a:srgbClr val="EAD9BD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795528" y="3995928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09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Kurumsal Belge / Doküman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795528" y="434340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Kodlama:  (Olgunluk Düzeyi) Alt Ölçüt Ref. + Kanıt No + Kanıt Adı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78408" y="4800600"/>
            <a:ext cx="52120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1234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(3) A.1.1.4.kanıtın_adı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234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(2) B.3.4.2.kanıtın_adı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95528" y="5650992"/>
            <a:ext cx="5394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E7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kanıt birden fazla ölçütü destekliyorsa ilgili bölümlerde tekrar referans verilir.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830568" y="1325880"/>
            <a:ext cx="479419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Kabul Edilen Kanıt Türleri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830568" y="1783080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76872" y="1892808"/>
            <a:ext cx="219456" cy="219456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7306056" y="1783080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Resmî yazılar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6830568" y="2313432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6872" y="2423160"/>
            <a:ext cx="219456" cy="219456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7306056" y="2313432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Toplantı tutanakları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6830568" y="2843784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6872" y="2953512"/>
            <a:ext cx="219456" cy="219456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7306056" y="2843784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 / komisyon kararları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6830568" y="3374136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6872" y="3483864"/>
            <a:ext cx="219456" cy="219456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306056" y="3374136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Faaliyet raporları</a:t>
            </a:r>
            <a:endParaRPr lang="en-US" sz="1200" dirty="0"/>
          </a:p>
        </p:txBody>
      </p:sp>
      <p:sp>
        <p:nvSpPr>
          <p:cNvPr id="28" name="Shape 22"/>
          <p:cNvSpPr/>
          <p:nvPr/>
        </p:nvSpPr>
        <p:spPr>
          <a:xfrm>
            <a:off x="6830568" y="3904488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6872" y="4014216"/>
            <a:ext cx="219456" cy="219456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7306056" y="3904488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bilgi paketleri / içerikleri</a:t>
            </a:r>
            <a:endParaRPr lang="en-US" sz="1200" dirty="0"/>
          </a:p>
        </p:txBody>
      </p:sp>
      <p:sp>
        <p:nvSpPr>
          <p:cNvPr id="31" name="Shape 24"/>
          <p:cNvSpPr/>
          <p:nvPr/>
        </p:nvSpPr>
        <p:spPr>
          <a:xfrm>
            <a:off x="6830568" y="4434840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6872" y="4544568"/>
            <a:ext cx="219456" cy="219456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306056" y="4434840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web sayfaları</a:t>
            </a:r>
            <a:endParaRPr lang="en-US" sz="1200" dirty="0"/>
          </a:p>
        </p:txBody>
      </p:sp>
      <p:sp>
        <p:nvSpPr>
          <p:cNvPr id="34" name="Shape 26"/>
          <p:cNvSpPr/>
          <p:nvPr/>
        </p:nvSpPr>
        <p:spPr>
          <a:xfrm>
            <a:off x="6830568" y="4965192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6872" y="5074920"/>
            <a:ext cx="219456" cy="219456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7306056" y="4965192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Anket ve geri bildirim sonuçları</a:t>
            </a:r>
            <a:endParaRPr lang="en-US" sz="1200" dirty="0"/>
          </a:p>
        </p:txBody>
      </p:sp>
      <p:sp>
        <p:nvSpPr>
          <p:cNvPr id="37" name="Shape 28"/>
          <p:cNvSpPr/>
          <p:nvPr/>
        </p:nvSpPr>
        <p:spPr>
          <a:xfrm>
            <a:off x="6830568" y="5495544"/>
            <a:ext cx="4794199" cy="438912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</p:spPr>
      </p:sp>
      <p:pic>
        <p:nvPicPr>
          <p:cNvPr id="3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76872" y="5605272"/>
            <a:ext cx="219456" cy="219456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7306056" y="5495544"/>
            <a:ext cx="419983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Görevlendirme yazıları ve yönergeler</a:t>
            </a:r>
            <a:endParaRPr lang="en-US" sz="1200" dirty="0"/>
          </a:p>
        </p:txBody>
      </p:sp>
      <p:sp>
        <p:nvSpPr>
          <p:cNvPr id="40" name="Text 30"/>
          <p:cNvSpPr/>
          <p:nvPr/>
        </p:nvSpPr>
        <p:spPr>
          <a:xfrm>
            <a:off x="6830568" y="6071616"/>
            <a:ext cx="479419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1C5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Erişilebilirlik ve doğrulanabilirlik esastır.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 Hakkında Bilgiler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66928" y="1280160"/>
            <a:ext cx="11057839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5E7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 öncesinde programa ilişkin güncel, doğru ve kanıtlanabilir tanıtıcı bilgiler sunulur.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1874520"/>
            <a:ext cx="3472586" cy="3657600"/>
          </a:xfrm>
          <a:prstGeom prst="roundRect">
            <a:avLst>
              <a:gd name="adj" fmla="val 2107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91741" y="2194560"/>
            <a:ext cx="822960" cy="822960"/>
          </a:xfrm>
          <a:prstGeom prst="ellipse">
            <a:avLst/>
          </a:prstGeom>
          <a:solidFill>
            <a:srgbClr val="1C5D6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83765" y="2386584"/>
            <a:ext cx="438912" cy="43891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04088" y="3108960"/>
            <a:ext cx="319826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İletişim Bilgileri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41248" y="3749040"/>
            <a:ext cx="2969666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Programın resmî adı ve bağlı birim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başkanı / koordinatörü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e-posta ve telefon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Resmî web ve sosyal medya hesapları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359554" y="1874520"/>
            <a:ext cx="3472586" cy="3657600"/>
          </a:xfrm>
          <a:prstGeom prst="roundRect">
            <a:avLst>
              <a:gd name="adj" fmla="val 2107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684368" y="2194560"/>
            <a:ext cx="822960" cy="822960"/>
          </a:xfrm>
          <a:prstGeom prst="ellipse">
            <a:avLst/>
          </a:prstGeom>
          <a:solidFill>
            <a:srgbClr val="2A9D8F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6392" y="2386584"/>
            <a:ext cx="438912" cy="43891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496714" y="3108960"/>
            <a:ext cx="319826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Tarihsel Gelişim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633874" y="3749040"/>
            <a:ext cx="2969666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yılı, gerekçesi ve yasal dayanak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Müfredat güncellemeleri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Ad, düzey, dil veya öğretim türü değişimleri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Kontenjan, profil ve mezun gelişimi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8152181" y="1874520"/>
            <a:ext cx="3472586" cy="3657600"/>
          </a:xfrm>
          <a:prstGeom prst="roundRect">
            <a:avLst>
              <a:gd name="adj" fmla="val 2107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9476994" y="2194560"/>
            <a:ext cx="822960" cy="8229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9018" y="2386584"/>
            <a:ext cx="438912" cy="43891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289341" y="3108960"/>
            <a:ext cx="319826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 Başlıkları ve Türü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8426501" y="3749040"/>
            <a:ext cx="2969666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Diploma ve transkriptteki derece adları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Verilen tüm derecelerin açıklaması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Öğretim türü (örgün / ikinci öğretim)</a:t>
            </a:r>
            <a:endParaRPr lang="en-US" sz="1200" dirty="0"/>
          </a:p>
          <a:p>
            <a:pPr algn="l" marL="152400" indent="-1524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Kanıtlarla desteklenmesi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234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63840" y="548640"/>
            <a:ext cx="4206240" cy="576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0" b="1" dirty="0">
                <a:solidFill>
                  <a:srgbClr val="1C5D6B">
                    <a:alpha val="3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en-US" sz="30000" dirty="0"/>
          </a:p>
        </p:txBody>
      </p:sp>
      <p:sp>
        <p:nvSpPr>
          <p:cNvPr id="3" name="Shape 1"/>
          <p:cNvSpPr/>
          <p:nvPr/>
        </p:nvSpPr>
        <p:spPr>
          <a:xfrm>
            <a:off x="566928" y="1417320"/>
            <a:ext cx="1051560" cy="1051560"/>
          </a:xfrm>
          <a:prstGeom prst="ellipse">
            <a:avLst/>
          </a:prstGeom>
          <a:solidFill>
            <a:srgbClr val="E0913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539496" cy="5394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6928" y="26974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 A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306324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Kalite Güvencesi Sistemi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66928" y="45262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ve organizasyon yapısı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Misyon, vizyon ve stratejik amaçlar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kalite güvencesi ve paydaş katılımı</a:t>
            </a:r>
            <a:endParaRPr lang="en-US" sz="1300" dirty="0"/>
          </a:p>
          <a:p>
            <a:pPr algn="l" marL="177800" indent="-1778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F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Uluslararasılaşma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75488"/>
            <a:ext cx="566928" cy="566928"/>
          </a:xfrm>
          <a:prstGeom prst="ellipse">
            <a:avLst/>
          </a:prstGeom>
          <a:solidFill>
            <a:srgbClr val="1C5D6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475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16736" y="457200"/>
            <a:ext cx="1030803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23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Yönetim Sistemi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1C5D6B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A.1.1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581912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Organizasyon Yapısı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49808" y="20574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rolleri tanımlanır: program başkanı / koordinatörü, kurul ve komisyonlar.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Yetki, sorumluluk ve hesap verebilirlik ilkeleri esas alınır.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 alma süreçlerine katılım mekanizmaları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Organizasyon şeması ile gösterilir.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görevlendirme yazıları, yönergeler, kurul kararları.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Yapının etkinliği ve sürdürülebilirliği değerlendirilir.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73368" y="1417320"/>
            <a:ext cx="5251399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9525">
            <a:solidFill>
              <a:srgbClr val="E2E9EA"/>
            </a:solidFill>
            <a:prstDash val="solid"/>
          </a:ln>
          <a:effectLst>
            <a:outerShdw sx="100000" sy="100000" kx="0" ky="0" algn="bl" rotWithShape="0" blurRad="88900" dist="38100" dir="5400000">
              <a:srgbClr val="0C2A3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56248" y="160020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6556248" y="160020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A.1.2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516368" y="1581912"/>
            <a:ext cx="39255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123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Kaynakların Yönetimi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556248" y="2057400"/>
            <a:ext cx="48856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İnsan, mali, fiziksel ve teknolojik kaynaklar ele alınır.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 hedef ve öğrenme çıktılarıyla uyumlu planlanır.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Planlama – kullanım – izleme – iyileştirme süreci açıklanır.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 yeterliliği ve sürdürülebilirliği değerlendirilir.</a:t>
            </a:r>
            <a:endParaRPr lang="en-US" sz="10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F2C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ders yükü tabloları, norm kadro, bütçe ve satın alma kayıtları, mekân/donanım envanteri.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Öz Değerlendirme Raporu (PÖDR) - Birim Bilgilendirme</dc:title>
  <dc:subject>PptxGenJS Presentation</dc:subject>
  <dc:creator>Kütahya Dumlupınar Üniversitesi - Kalite Güvencesi</dc:creator>
  <cp:lastModifiedBy>Kütahya Dumlupınar Üniversitesi - Kalite Güvencesi</cp:lastModifiedBy>
  <cp:revision>1</cp:revision>
  <dcterms:created xsi:type="dcterms:W3CDTF">2026-06-16T11:49:42Z</dcterms:created>
  <dcterms:modified xsi:type="dcterms:W3CDTF">2026-06-16T11:49:42Z</dcterms:modified>
</cp:coreProperties>
</file>