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90" r:id="rId18"/>
    <p:sldId id="276" r:id="rId19"/>
    <p:sldId id="282" r:id="rId20"/>
    <p:sldId id="283" r:id="rId21"/>
    <p:sldId id="284" r:id="rId22"/>
    <p:sldId id="285" r:id="rId23"/>
    <p:sldId id="286" r:id="rId24"/>
    <p:sldId id="287" r:id="rId25"/>
    <p:sldId id="288" r:id="rId26"/>
    <p:sldId id="289" r:id="rId27"/>
    <p:sldId id="277" r:id="rId28"/>
    <p:sldId id="278" r:id="rId29"/>
    <p:sldId id="279" r:id="rId30"/>
    <p:sldId id="280" r:id="rId31"/>
    <p:sldId id="281" r:id="rId32"/>
    <p:sldId id="271" r:id="rId33"/>
    <p:sldId id="291" r:id="rId34"/>
    <p:sldId id="292" r:id="rId35"/>
    <p:sldId id="272" r:id="rId36"/>
    <p:sldId id="293" r:id="rId37"/>
    <p:sldId id="294" r:id="rId38"/>
    <p:sldId id="295" r:id="rId39"/>
    <p:sldId id="296" r:id="rId40"/>
    <p:sldId id="274" r:id="rId41"/>
    <p:sldId id="298" r:id="rId42"/>
    <p:sldId id="273" r:id="rId43"/>
    <p:sldId id="297" r:id="rId44"/>
    <p:sldId id="299" r:id="rId45"/>
    <p:sldId id="300"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18"/>
    <p:restoredTop sz="94595"/>
  </p:normalViewPr>
  <p:slideViewPr>
    <p:cSldViewPr snapToGrid="0">
      <p:cViewPr varScale="1">
        <p:scale>
          <a:sx n="101" d="100"/>
          <a:sy n="101" d="100"/>
        </p:scale>
        <p:origin x="23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C6AEC-6F3C-4349-BB0C-7C0EC0B4C3E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EB33DB7-74FE-464B-80CF-0746453BFF50}">
      <dgm:prSet/>
      <dgm:spPr/>
      <dgm:t>
        <a:bodyPr/>
        <a:lstStyle/>
        <a:p>
          <a:r>
            <a:rPr lang="tr-TR"/>
            <a:t>Liderlik, Yönetişim ve Kalite başlığı; yükseköğretim kurumlarının stratejik yönetim anlayışını, kurumsal işleyişini ve kalite güvencesi sistemlerini bütüncül bir yaklaşımla ele almaktadır. </a:t>
          </a:r>
          <a:endParaRPr lang="en-US"/>
        </a:p>
      </dgm:t>
    </dgm:pt>
    <dgm:pt modelId="{32465869-E74A-4B13-BF31-3B38B951536B}" type="parTrans" cxnId="{FC079AFF-9F3F-413F-8888-E82678605692}">
      <dgm:prSet/>
      <dgm:spPr/>
      <dgm:t>
        <a:bodyPr/>
        <a:lstStyle/>
        <a:p>
          <a:endParaRPr lang="en-US"/>
        </a:p>
      </dgm:t>
    </dgm:pt>
    <dgm:pt modelId="{F2D85DDA-35B3-4B95-8512-49CBDA23F72E}" type="sibTrans" cxnId="{FC079AFF-9F3F-413F-8888-E82678605692}">
      <dgm:prSet/>
      <dgm:spPr/>
      <dgm:t>
        <a:bodyPr/>
        <a:lstStyle/>
        <a:p>
          <a:endParaRPr lang="en-US"/>
        </a:p>
      </dgm:t>
    </dgm:pt>
    <dgm:pt modelId="{6DEF667B-78D6-4CF5-828A-7662A6F7127C}">
      <dgm:prSet/>
      <dgm:spPr/>
      <dgm:t>
        <a:bodyPr/>
        <a:lstStyle/>
        <a:p>
          <a:r>
            <a:rPr lang="tr-TR" dirty="0"/>
            <a:t>Etkin liderlik, katılımcı yönetişim anlayışı ve sürekli iyileştirme odaklı kalite güvencesi mekanizmaları; kurumun hedeflerine ulaşmasında, hesap verebilirliğinin güçlendirilmesinde ve paydaş memnuniyetinin artırılmasında temel bir rol üstlenmektedir.</a:t>
          </a:r>
          <a:endParaRPr lang="en-US" dirty="0"/>
        </a:p>
      </dgm:t>
    </dgm:pt>
    <dgm:pt modelId="{92FB0A1F-B1DC-413A-A569-49CB5F8ABBD2}" type="parTrans" cxnId="{F85C21D7-9C3F-4C19-9E50-17DE851589EB}">
      <dgm:prSet/>
      <dgm:spPr/>
      <dgm:t>
        <a:bodyPr/>
        <a:lstStyle/>
        <a:p>
          <a:endParaRPr lang="en-US"/>
        </a:p>
      </dgm:t>
    </dgm:pt>
    <dgm:pt modelId="{225DF3B1-A22A-4EC5-BBFC-9C92D59C1A06}" type="sibTrans" cxnId="{F85C21D7-9C3F-4C19-9E50-17DE851589EB}">
      <dgm:prSet/>
      <dgm:spPr/>
      <dgm:t>
        <a:bodyPr/>
        <a:lstStyle/>
        <a:p>
          <a:endParaRPr lang="en-US"/>
        </a:p>
      </dgm:t>
    </dgm:pt>
    <dgm:pt modelId="{EB817991-B2B2-4341-A11D-307F171C681A}">
      <dgm:prSet/>
      <dgm:spPr/>
      <dgm:t>
        <a:bodyPr/>
        <a:lstStyle/>
        <a:p>
          <a:r>
            <a:rPr lang="tr-TR"/>
            <a:t>Bu kapsamda Liderlik, Yönetişim ve Kalite alanı, üniversitenin kurumsal olgunluk düzeyini ve kalite güvencesi sisteminin etkinliğini ortaya koyan temel değerlendirme alanlarından biri olarak öne çıkmaktadır.</a:t>
          </a:r>
          <a:endParaRPr lang="en-US"/>
        </a:p>
      </dgm:t>
    </dgm:pt>
    <dgm:pt modelId="{C5C0A928-3615-4858-B520-933236749796}" type="parTrans" cxnId="{5D7426F9-F01B-4DE8-9917-90B7BED5FC93}">
      <dgm:prSet/>
      <dgm:spPr/>
      <dgm:t>
        <a:bodyPr/>
        <a:lstStyle/>
        <a:p>
          <a:endParaRPr lang="en-US"/>
        </a:p>
      </dgm:t>
    </dgm:pt>
    <dgm:pt modelId="{9A99CF69-74E1-4FB7-9080-E07C83AA4909}" type="sibTrans" cxnId="{5D7426F9-F01B-4DE8-9917-90B7BED5FC93}">
      <dgm:prSet/>
      <dgm:spPr/>
      <dgm:t>
        <a:bodyPr/>
        <a:lstStyle/>
        <a:p>
          <a:endParaRPr lang="en-US"/>
        </a:p>
      </dgm:t>
    </dgm:pt>
    <dgm:pt modelId="{59D0EE00-6558-4069-A72D-EC72D42D5041}" type="pres">
      <dgm:prSet presAssocID="{06DC6AEC-6F3C-4349-BB0C-7C0EC0B4C3E4}" presName="root" presStyleCnt="0">
        <dgm:presLayoutVars>
          <dgm:dir/>
          <dgm:resizeHandles val="exact"/>
        </dgm:presLayoutVars>
      </dgm:prSet>
      <dgm:spPr/>
    </dgm:pt>
    <dgm:pt modelId="{36AF90E6-7146-498A-8655-3F008F2A1C9D}" type="pres">
      <dgm:prSet presAssocID="{3EB33DB7-74FE-464B-80CF-0746453BFF50}" presName="compNode" presStyleCnt="0"/>
      <dgm:spPr/>
    </dgm:pt>
    <dgm:pt modelId="{CBF4038A-D121-4738-8CA2-A8F0C9E4D1B3}" type="pres">
      <dgm:prSet presAssocID="{3EB33DB7-74FE-464B-80CF-0746453BFF50}" presName="bgRect" presStyleLbl="bgShp" presStyleIdx="0" presStyleCnt="3"/>
      <dgm:spPr/>
    </dgm:pt>
    <dgm:pt modelId="{54267971-E4E3-4C09-AA7B-9505519986E7}" type="pres">
      <dgm:prSet presAssocID="{3EB33DB7-74FE-464B-80CF-0746453BFF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yerarşi"/>
        </a:ext>
      </dgm:extLst>
    </dgm:pt>
    <dgm:pt modelId="{FA36AD6E-1019-4805-A58D-39D2C974C137}" type="pres">
      <dgm:prSet presAssocID="{3EB33DB7-74FE-464B-80CF-0746453BFF50}" presName="spaceRect" presStyleCnt="0"/>
      <dgm:spPr/>
    </dgm:pt>
    <dgm:pt modelId="{AF97ECDF-299A-4983-9CDB-7670E20A1220}" type="pres">
      <dgm:prSet presAssocID="{3EB33DB7-74FE-464B-80CF-0746453BFF50}" presName="parTx" presStyleLbl="revTx" presStyleIdx="0" presStyleCnt="3">
        <dgm:presLayoutVars>
          <dgm:chMax val="0"/>
          <dgm:chPref val="0"/>
        </dgm:presLayoutVars>
      </dgm:prSet>
      <dgm:spPr/>
    </dgm:pt>
    <dgm:pt modelId="{7C219F21-07E9-4DC5-9914-A31A037818B2}" type="pres">
      <dgm:prSet presAssocID="{F2D85DDA-35B3-4B95-8512-49CBDA23F72E}" presName="sibTrans" presStyleCnt="0"/>
      <dgm:spPr/>
    </dgm:pt>
    <dgm:pt modelId="{3EEFF3F3-91E8-4228-AF31-24648A99A6A7}" type="pres">
      <dgm:prSet presAssocID="{6DEF667B-78D6-4CF5-828A-7662A6F7127C}" presName="compNode" presStyleCnt="0"/>
      <dgm:spPr/>
    </dgm:pt>
    <dgm:pt modelId="{6ACB5B4A-F598-4F17-B001-96D0D052B3A0}" type="pres">
      <dgm:prSet presAssocID="{6DEF667B-78D6-4CF5-828A-7662A6F7127C}" presName="bgRect" presStyleLbl="bgShp" presStyleIdx="1" presStyleCnt="3"/>
      <dgm:spPr/>
    </dgm:pt>
    <dgm:pt modelId="{FDE84A39-97FE-40C1-8324-4EA90A7B22B3}" type="pres">
      <dgm:prSet presAssocID="{6DEF667B-78D6-4CF5-828A-7662A6F7127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up"/>
        </a:ext>
      </dgm:extLst>
    </dgm:pt>
    <dgm:pt modelId="{5D5D3D70-E003-4C6C-ACAF-4FDEB3339A5A}" type="pres">
      <dgm:prSet presAssocID="{6DEF667B-78D6-4CF5-828A-7662A6F7127C}" presName="spaceRect" presStyleCnt="0"/>
      <dgm:spPr/>
    </dgm:pt>
    <dgm:pt modelId="{6EFB01D5-5928-4A7A-9024-D915A714E7BF}" type="pres">
      <dgm:prSet presAssocID="{6DEF667B-78D6-4CF5-828A-7662A6F7127C}" presName="parTx" presStyleLbl="revTx" presStyleIdx="1" presStyleCnt="3">
        <dgm:presLayoutVars>
          <dgm:chMax val="0"/>
          <dgm:chPref val="0"/>
        </dgm:presLayoutVars>
      </dgm:prSet>
      <dgm:spPr/>
    </dgm:pt>
    <dgm:pt modelId="{48447415-61EA-4542-B14E-B021120B7ACA}" type="pres">
      <dgm:prSet presAssocID="{225DF3B1-A22A-4EC5-BBFC-9C92D59C1A06}" presName="sibTrans" presStyleCnt="0"/>
      <dgm:spPr/>
    </dgm:pt>
    <dgm:pt modelId="{B11AC6D0-DDB6-4B4E-9CF0-7A44D70CB29F}" type="pres">
      <dgm:prSet presAssocID="{EB817991-B2B2-4341-A11D-307F171C681A}" presName="compNode" presStyleCnt="0"/>
      <dgm:spPr/>
    </dgm:pt>
    <dgm:pt modelId="{B8D43F14-56A6-4D8F-8BCB-233716C1A065}" type="pres">
      <dgm:prSet presAssocID="{EB817991-B2B2-4341-A11D-307F171C681A}" presName="bgRect" presStyleLbl="bgShp" presStyleIdx="2" presStyleCnt="3"/>
      <dgm:spPr/>
    </dgm:pt>
    <dgm:pt modelId="{C8A5B163-37F0-4186-A3E2-2E3D137BD341}" type="pres">
      <dgm:prSet presAssocID="{EB817991-B2B2-4341-A11D-307F171C68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Şerit"/>
        </a:ext>
      </dgm:extLst>
    </dgm:pt>
    <dgm:pt modelId="{9644E0E9-5506-482D-868B-495F35B971C4}" type="pres">
      <dgm:prSet presAssocID="{EB817991-B2B2-4341-A11D-307F171C681A}" presName="spaceRect" presStyleCnt="0"/>
      <dgm:spPr/>
    </dgm:pt>
    <dgm:pt modelId="{3A89A611-B1F6-42BB-AB1E-9FDC987A6740}" type="pres">
      <dgm:prSet presAssocID="{EB817991-B2B2-4341-A11D-307F171C681A}" presName="parTx" presStyleLbl="revTx" presStyleIdx="2" presStyleCnt="3">
        <dgm:presLayoutVars>
          <dgm:chMax val="0"/>
          <dgm:chPref val="0"/>
        </dgm:presLayoutVars>
      </dgm:prSet>
      <dgm:spPr/>
    </dgm:pt>
  </dgm:ptLst>
  <dgm:cxnLst>
    <dgm:cxn modelId="{468E163C-9B01-4869-A35E-C5D795C9F91E}" type="presOf" srcId="{3EB33DB7-74FE-464B-80CF-0746453BFF50}" destId="{AF97ECDF-299A-4983-9CDB-7670E20A1220}" srcOrd="0" destOrd="0" presId="urn:microsoft.com/office/officeart/2018/2/layout/IconVerticalSolidList"/>
    <dgm:cxn modelId="{12AF5D3F-222E-457D-89F0-6FE65700F7FD}" type="presOf" srcId="{6DEF667B-78D6-4CF5-828A-7662A6F7127C}" destId="{6EFB01D5-5928-4A7A-9024-D915A714E7BF}" srcOrd="0" destOrd="0" presId="urn:microsoft.com/office/officeart/2018/2/layout/IconVerticalSolidList"/>
    <dgm:cxn modelId="{87765575-F1C0-4152-A39D-97FD3B9C62E0}" type="presOf" srcId="{EB817991-B2B2-4341-A11D-307F171C681A}" destId="{3A89A611-B1F6-42BB-AB1E-9FDC987A6740}" srcOrd="0" destOrd="0" presId="urn:microsoft.com/office/officeart/2018/2/layout/IconVerticalSolidList"/>
    <dgm:cxn modelId="{00ECED98-2DF7-4DCC-B96D-551E87791634}" type="presOf" srcId="{06DC6AEC-6F3C-4349-BB0C-7C0EC0B4C3E4}" destId="{59D0EE00-6558-4069-A72D-EC72D42D5041}" srcOrd="0" destOrd="0" presId="urn:microsoft.com/office/officeart/2018/2/layout/IconVerticalSolidList"/>
    <dgm:cxn modelId="{F85C21D7-9C3F-4C19-9E50-17DE851589EB}" srcId="{06DC6AEC-6F3C-4349-BB0C-7C0EC0B4C3E4}" destId="{6DEF667B-78D6-4CF5-828A-7662A6F7127C}" srcOrd="1" destOrd="0" parTransId="{92FB0A1F-B1DC-413A-A569-49CB5F8ABBD2}" sibTransId="{225DF3B1-A22A-4EC5-BBFC-9C92D59C1A06}"/>
    <dgm:cxn modelId="{5D7426F9-F01B-4DE8-9917-90B7BED5FC93}" srcId="{06DC6AEC-6F3C-4349-BB0C-7C0EC0B4C3E4}" destId="{EB817991-B2B2-4341-A11D-307F171C681A}" srcOrd="2" destOrd="0" parTransId="{C5C0A928-3615-4858-B520-933236749796}" sibTransId="{9A99CF69-74E1-4FB7-9080-E07C83AA4909}"/>
    <dgm:cxn modelId="{FC079AFF-9F3F-413F-8888-E82678605692}" srcId="{06DC6AEC-6F3C-4349-BB0C-7C0EC0B4C3E4}" destId="{3EB33DB7-74FE-464B-80CF-0746453BFF50}" srcOrd="0" destOrd="0" parTransId="{32465869-E74A-4B13-BF31-3B38B951536B}" sibTransId="{F2D85DDA-35B3-4B95-8512-49CBDA23F72E}"/>
    <dgm:cxn modelId="{873471D6-DF67-47DA-B0BF-29E8608A755F}" type="presParOf" srcId="{59D0EE00-6558-4069-A72D-EC72D42D5041}" destId="{36AF90E6-7146-498A-8655-3F008F2A1C9D}" srcOrd="0" destOrd="0" presId="urn:microsoft.com/office/officeart/2018/2/layout/IconVerticalSolidList"/>
    <dgm:cxn modelId="{B5F57261-89F7-4832-9239-7FEA1C6DE6E8}" type="presParOf" srcId="{36AF90E6-7146-498A-8655-3F008F2A1C9D}" destId="{CBF4038A-D121-4738-8CA2-A8F0C9E4D1B3}" srcOrd="0" destOrd="0" presId="urn:microsoft.com/office/officeart/2018/2/layout/IconVerticalSolidList"/>
    <dgm:cxn modelId="{22AC0E18-251D-49DA-B7DC-500BE9F3323F}" type="presParOf" srcId="{36AF90E6-7146-498A-8655-3F008F2A1C9D}" destId="{54267971-E4E3-4C09-AA7B-9505519986E7}" srcOrd="1" destOrd="0" presId="urn:microsoft.com/office/officeart/2018/2/layout/IconVerticalSolidList"/>
    <dgm:cxn modelId="{43C2207C-07E2-4DC4-9492-13132F9B1EDB}" type="presParOf" srcId="{36AF90E6-7146-498A-8655-3F008F2A1C9D}" destId="{FA36AD6E-1019-4805-A58D-39D2C974C137}" srcOrd="2" destOrd="0" presId="urn:microsoft.com/office/officeart/2018/2/layout/IconVerticalSolidList"/>
    <dgm:cxn modelId="{40F51267-0856-4F48-A0F0-B7DCA7509FA6}" type="presParOf" srcId="{36AF90E6-7146-498A-8655-3F008F2A1C9D}" destId="{AF97ECDF-299A-4983-9CDB-7670E20A1220}" srcOrd="3" destOrd="0" presId="urn:microsoft.com/office/officeart/2018/2/layout/IconVerticalSolidList"/>
    <dgm:cxn modelId="{68726658-CC43-4558-9350-C8D1991CBF7E}" type="presParOf" srcId="{59D0EE00-6558-4069-A72D-EC72D42D5041}" destId="{7C219F21-07E9-4DC5-9914-A31A037818B2}" srcOrd="1" destOrd="0" presId="urn:microsoft.com/office/officeart/2018/2/layout/IconVerticalSolidList"/>
    <dgm:cxn modelId="{87602190-83C1-431F-B5E5-265F0786D34B}" type="presParOf" srcId="{59D0EE00-6558-4069-A72D-EC72D42D5041}" destId="{3EEFF3F3-91E8-4228-AF31-24648A99A6A7}" srcOrd="2" destOrd="0" presId="urn:microsoft.com/office/officeart/2018/2/layout/IconVerticalSolidList"/>
    <dgm:cxn modelId="{CB26BD61-2F41-4871-B219-4D41050B6482}" type="presParOf" srcId="{3EEFF3F3-91E8-4228-AF31-24648A99A6A7}" destId="{6ACB5B4A-F598-4F17-B001-96D0D052B3A0}" srcOrd="0" destOrd="0" presId="urn:microsoft.com/office/officeart/2018/2/layout/IconVerticalSolidList"/>
    <dgm:cxn modelId="{4F878683-386B-4AB6-9526-6891495B93C8}" type="presParOf" srcId="{3EEFF3F3-91E8-4228-AF31-24648A99A6A7}" destId="{FDE84A39-97FE-40C1-8324-4EA90A7B22B3}" srcOrd="1" destOrd="0" presId="urn:microsoft.com/office/officeart/2018/2/layout/IconVerticalSolidList"/>
    <dgm:cxn modelId="{89E82534-83A3-4435-934D-F0B908766297}" type="presParOf" srcId="{3EEFF3F3-91E8-4228-AF31-24648A99A6A7}" destId="{5D5D3D70-E003-4C6C-ACAF-4FDEB3339A5A}" srcOrd="2" destOrd="0" presId="urn:microsoft.com/office/officeart/2018/2/layout/IconVerticalSolidList"/>
    <dgm:cxn modelId="{A8488F70-CCCB-47F6-9B38-C95D7423B916}" type="presParOf" srcId="{3EEFF3F3-91E8-4228-AF31-24648A99A6A7}" destId="{6EFB01D5-5928-4A7A-9024-D915A714E7BF}" srcOrd="3" destOrd="0" presId="urn:microsoft.com/office/officeart/2018/2/layout/IconVerticalSolidList"/>
    <dgm:cxn modelId="{921FB8E2-9976-4A9F-8570-C035D1A03F07}" type="presParOf" srcId="{59D0EE00-6558-4069-A72D-EC72D42D5041}" destId="{48447415-61EA-4542-B14E-B021120B7ACA}" srcOrd="3" destOrd="0" presId="urn:microsoft.com/office/officeart/2018/2/layout/IconVerticalSolidList"/>
    <dgm:cxn modelId="{77474773-6C73-459A-9E25-2FFB0E5BAEE7}" type="presParOf" srcId="{59D0EE00-6558-4069-A72D-EC72D42D5041}" destId="{B11AC6D0-DDB6-4B4E-9CF0-7A44D70CB29F}" srcOrd="4" destOrd="0" presId="urn:microsoft.com/office/officeart/2018/2/layout/IconVerticalSolidList"/>
    <dgm:cxn modelId="{8C104E77-6E48-42A1-9728-31647BB5EE37}" type="presParOf" srcId="{B11AC6D0-DDB6-4B4E-9CF0-7A44D70CB29F}" destId="{B8D43F14-56A6-4D8F-8BCB-233716C1A065}" srcOrd="0" destOrd="0" presId="urn:microsoft.com/office/officeart/2018/2/layout/IconVerticalSolidList"/>
    <dgm:cxn modelId="{DF8030DA-92E2-47E3-8C7B-E7CC72D8F0E9}" type="presParOf" srcId="{B11AC6D0-DDB6-4B4E-9CF0-7A44D70CB29F}" destId="{C8A5B163-37F0-4186-A3E2-2E3D137BD341}" srcOrd="1" destOrd="0" presId="urn:microsoft.com/office/officeart/2018/2/layout/IconVerticalSolidList"/>
    <dgm:cxn modelId="{01E8806C-DA4C-4EB9-B091-CE0C3FF5DA70}" type="presParOf" srcId="{B11AC6D0-DDB6-4B4E-9CF0-7A44D70CB29F}" destId="{9644E0E9-5506-482D-868B-495F35B971C4}" srcOrd="2" destOrd="0" presId="urn:microsoft.com/office/officeart/2018/2/layout/IconVerticalSolidList"/>
    <dgm:cxn modelId="{AD5DD9D9-ED6B-41A4-8C7D-EF6C76220CF9}" type="presParOf" srcId="{B11AC6D0-DDB6-4B4E-9CF0-7A44D70CB29F}" destId="{3A89A611-B1F6-42BB-AB1E-9FDC987A674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0CDCE1-BABE-4EF4-94B1-9CCBFD667EB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DEC75BF-969C-4933-907A-9F28A3C64033}">
      <dgm:prSet/>
      <dgm:spPr/>
      <dgm:t>
        <a:bodyPr/>
        <a:lstStyle/>
        <a:p>
          <a:r>
            <a:rPr lang="tr-TR" b="1"/>
            <a:t>İyileştirme Faaliyetleri Neden Uygulanır?</a:t>
          </a:r>
          <a:endParaRPr lang="en-US"/>
        </a:p>
      </dgm:t>
    </dgm:pt>
    <dgm:pt modelId="{A3AE6D9B-503C-4607-A582-4AF12BBB6451}" type="parTrans" cxnId="{7CE26F09-F074-4720-A73C-2060274D784D}">
      <dgm:prSet/>
      <dgm:spPr/>
      <dgm:t>
        <a:bodyPr/>
        <a:lstStyle/>
        <a:p>
          <a:endParaRPr lang="en-US"/>
        </a:p>
      </dgm:t>
    </dgm:pt>
    <dgm:pt modelId="{C1357D06-171B-4699-B876-82A923608CF6}" type="sibTrans" cxnId="{7CE26F09-F074-4720-A73C-2060274D784D}">
      <dgm:prSet/>
      <dgm:spPr/>
      <dgm:t>
        <a:bodyPr/>
        <a:lstStyle/>
        <a:p>
          <a:endParaRPr lang="en-US"/>
        </a:p>
      </dgm:t>
    </dgm:pt>
    <dgm:pt modelId="{574CC1B0-6F1E-4F8B-A56A-E467E741B691}">
      <dgm:prSet/>
      <dgm:spPr/>
      <dgm:t>
        <a:bodyPr/>
        <a:lstStyle/>
        <a:p>
          <a:r>
            <a:rPr lang="tr-TR" b="1"/>
            <a:t>1. Sorunların Tekrarını Önlemek İçin</a:t>
          </a:r>
          <a:endParaRPr lang="en-US"/>
        </a:p>
      </dgm:t>
    </dgm:pt>
    <dgm:pt modelId="{0D166D89-4543-4447-854F-50A8641A80CE}" type="parTrans" cxnId="{42A24FF6-00AE-4706-880A-351C6342B9D0}">
      <dgm:prSet/>
      <dgm:spPr/>
      <dgm:t>
        <a:bodyPr/>
        <a:lstStyle/>
        <a:p>
          <a:endParaRPr lang="en-US"/>
        </a:p>
      </dgm:t>
    </dgm:pt>
    <dgm:pt modelId="{D8932B52-E5C5-458B-BBCC-3D5117AC6F40}" type="sibTrans" cxnId="{42A24FF6-00AE-4706-880A-351C6342B9D0}">
      <dgm:prSet/>
      <dgm:spPr/>
      <dgm:t>
        <a:bodyPr/>
        <a:lstStyle/>
        <a:p>
          <a:endParaRPr lang="en-US"/>
        </a:p>
      </dgm:t>
    </dgm:pt>
    <dgm:pt modelId="{BA669C56-02D4-4921-ABD5-220C9473B3A5}">
      <dgm:prSet/>
      <dgm:spPr/>
      <dgm:t>
        <a:bodyPr/>
        <a:lstStyle/>
        <a:p>
          <a:r>
            <a:rPr lang="tr-TR"/>
            <a:t>Tespit edilen eksikliklerin kalıcı olarak giderilmesini sağlar. </a:t>
          </a:r>
          <a:endParaRPr lang="en-US"/>
        </a:p>
      </dgm:t>
    </dgm:pt>
    <dgm:pt modelId="{184E225B-711E-4251-B078-E6948F7AC155}" type="parTrans" cxnId="{CEEF00C8-77E7-4B38-8DAF-E086FFAEE6D2}">
      <dgm:prSet/>
      <dgm:spPr/>
      <dgm:t>
        <a:bodyPr/>
        <a:lstStyle/>
        <a:p>
          <a:endParaRPr lang="en-US"/>
        </a:p>
      </dgm:t>
    </dgm:pt>
    <dgm:pt modelId="{F17046D4-AC6F-4182-8B89-AE659BC6A331}" type="sibTrans" cxnId="{CEEF00C8-77E7-4B38-8DAF-E086FFAEE6D2}">
      <dgm:prSet/>
      <dgm:spPr/>
      <dgm:t>
        <a:bodyPr/>
        <a:lstStyle/>
        <a:p>
          <a:endParaRPr lang="en-US"/>
        </a:p>
      </dgm:t>
    </dgm:pt>
    <dgm:pt modelId="{82A03E9F-AEFB-4409-A5EE-4FB7BB066BD2}">
      <dgm:prSet/>
      <dgm:spPr/>
      <dgm:t>
        <a:bodyPr/>
        <a:lstStyle/>
        <a:p>
          <a:r>
            <a:rPr lang="tr-TR" b="1"/>
            <a:t>2. Hizmet Kalitesini Artırmak İçin</a:t>
          </a:r>
          <a:endParaRPr lang="en-US"/>
        </a:p>
      </dgm:t>
    </dgm:pt>
    <dgm:pt modelId="{1C5C3508-77FC-4B0E-A4E9-5917D8805358}" type="parTrans" cxnId="{7CDBA4D3-9031-4B98-9E58-32456ADAB220}">
      <dgm:prSet/>
      <dgm:spPr/>
      <dgm:t>
        <a:bodyPr/>
        <a:lstStyle/>
        <a:p>
          <a:endParaRPr lang="en-US"/>
        </a:p>
      </dgm:t>
    </dgm:pt>
    <dgm:pt modelId="{9E9AE9C7-3ECE-455B-A8CC-5CFD78A69606}" type="sibTrans" cxnId="{7CDBA4D3-9031-4B98-9E58-32456ADAB220}">
      <dgm:prSet/>
      <dgm:spPr/>
      <dgm:t>
        <a:bodyPr/>
        <a:lstStyle/>
        <a:p>
          <a:endParaRPr lang="en-US"/>
        </a:p>
      </dgm:t>
    </dgm:pt>
    <dgm:pt modelId="{B9E34EB8-4ED3-448E-BE9A-A0C212BF8BFF}">
      <dgm:prSet/>
      <dgm:spPr/>
      <dgm:t>
        <a:bodyPr/>
        <a:lstStyle/>
        <a:p>
          <a:r>
            <a:rPr lang="tr-TR" dirty="0"/>
            <a:t>Eğitim-öğretim, araştırma ve idari süreçlerin etkinliğini artırır. </a:t>
          </a:r>
          <a:endParaRPr lang="en-US" dirty="0"/>
        </a:p>
      </dgm:t>
    </dgm:pt>
    <dgm:pt modelId="{F7E717E7-F74C-4141-A93E-A73DF43CF775}" type="parTrans" cxnId="{9AC64C56-5828-4429-AB2E-6CC53000944A}">
      <dgm:prSet/>
      <dgm:spPr/>
      <dgm:t>
        <a:bodyPr/>
        <a:lstStyle/>
        <a:p>
          <a:endParaRPr lang="en-US"/>
        </a:p>
      </dgm:t>
    </dgm:pt>
    <dgm:pt modelId="{537BDAF8-8608-4CCF-BE98-F35E56486FDD}" type="sibTrans" cxnId="{9AC64C56-5828-4429-AB2E-6CC53000944A}">
      <dgm:prSet/>
      <dgm:spPr/>
      <dgm:t>
        <a:bodyPr/>
        <a:lstStyle/>
        <a:p>
          <a:endParaRPr lang="en-US"/>
        </a:p>
      </dgm:t>
    </dgm:pt>
    <dgm:pt modelId="{4139A9A1-46DB-4E69-BC40-8C07FD249553}">
      <dgm:prSet/>
      <dgm:spPr/>
      <dgm:t>
        <a:bodyPr/>
        <a:lstStyle/>
        <a:p>
          <a:r>
            <a:rPr lang="tr-TR" b="1"/>
            <a:t>3. Paydaş Memnuniyetini Yükseltmek İçin</a:t>
          </a:r>
          <a:endParaRPr lang="en-US"/>
        </a:p>
      </dgm:t>
    </dgm:pt>
    <dgm:pt modelId="{2EC7BCB1-78B6-4CF2-AD3D-1C9008062B66}" type="parTrans" cxnId="{F2FA324E-987E-4AC2-9305-FA765616ED90}">
      <dgm:prSet/>
      <dgm:spPr/>
      <dgm:t>
        <a:bodyPr/>
        <a:lstStyle/>
        <a:p>
          <a:endParaRPr lang="en-US"/>
        </a:p>
      </dgm:t>
    </dgm:pt>
    <dgm:pt modelId="{BA586D26-240E-48A0-ABA9-434A894B1C88}" type="sibTrans" cxnId="{F2FA324E-987E-4AC2-9305-FA765616ED90}">
      <dgm:prSet/>
      <dgm:spPr/>
      <dgm:t>
        <a:bodyPr/>
        <a:lstStyle/>
        <a:p>
          <a:endParaRPr lang="en-US"/>
        </a:p>
      </dgm:t>
    </dgm:pt>
    <dgm:pt modelId="{F01A5B8D-9516-48FE-8A78-39A1D559C0F6}">
      <dgm:prSet/>
      <dgm:spPr/>
      <dgm:t>
        <a:bodyPr/>
        <a:lstStyle/>
        <a:p>
          <a:r>
            <a:rPr lang="tr-TR"/>
            <a:t>Öğrenci, personel, mezun ve dış paydaş beklentilerine daha iyi cevap verilmesini sağlar. </a:t>
          </a:r>
          <a:endParaRPr lang="en-US"/>
        </a:p>
      </dgm:t>
    </dgm:pt>
    <dgm:pt modelId="{72194837-8954-45A1-9796-121004CB1CA6}" type="parTrans" cxnId="{61776B2D-C8D6-4FF2-9F65-1056998C2FAE}">
      <dgm:prSet/>
      <dgm:spPr/>
      <dgm:t>
        <a:bodyPr/>
        <a:lstStyle/>
        <a:p>
          <a:endParaRPr lang="en-US"/>
        </a:p>
      </dgm:t>
    </dgm:pt>
    <dgm:pt modelId="{A801E37D-9A47-4CD5-A16B-8BAB5C1F9F9D}" type="sibTrans" cxnId="{61776B2D-C8D6-4FF2-9F65-1056998C2FAE}">
      <dgm:prSet/>
      <dgm:spPr/>
      <dgm:t>
        <a:bodyPr/>
        <a:lstStyle/>
        <a:p>
          <a:endParaRPr lang="en-US"/>
        </a:p>
      </dgm:t>
    </dgm:pt>
    <dgm:pt modelId="{9D52D5B5-4B20-4890-AB7E-1069191FCC13}">
      <dgm:prSet/>
      <dgm:spPr/>
      <dgm:t>
        <a:bodyPr/>
        <a:lstStyle/>
        <a:p>
          <a:r>
            <a:rPr lang="tr-TR" b="1"/>
            <a:t>4. Kurumsal Performansı Güçlendirmek İçin</a:t>
          </a:r>
          <a:endParaRPr lang="en-US"/>
        </a:p>
      </dgm:t>
    </dgm:pt>
    <dgm:pt modelId="{14BD4CEF-BE9F-466F-8E9E-4CBD9083DD6B}" type="parTrans" cxnId="{C035AF2A-FED3-425C-9A47-54F9EDC14450}">
      <dgm:prSet/>
      <dgm:spPr/>
      <dgm:t>
        <a:bodyPr/>
        <a:lstStyle/>
        <a:p>
          <a:endParaRPr lang="en-US"/>
        </a:p>
      </dgm:t>
    </dgm:pt>
    <dgm:pt modelId="{5D097D37-B475-43D7-B7FA-3677D1B3EDEE}" type="sibTrans" cxnId="{C035AF2A-FED3-425C-9A47-54F9EDC14450}">
      <dgm:prSet/>
      <dgm:spPr/>
      <dgm:t>
        <a:bodyPr/>
        <a:lstStyle/>
        <a:p>
          <a:endParaRPr lang="en-US"/>
        </a:p>
      </dgm:t>
    </dgm:pt>
    <dgm:pt modelId="{29403B53-1C03-432F-A73B-F0B8FC361D1E}">
      <dgm:prSet/>
      <dgm:spPr/>
      <dgm:t>
        <a:bodyPr/>
        <a:lstStyle/>
        <a:p>
          <a:r>
            <a:rPr lang="tr-TR"/>
            <a:t>Kaynakların daha verimli kullanılmasına katkı sağlar. </a:t>
          </a:r>
          <a:endParaRPr lang="en-US"/>
        </a:p>
      </dgm:t>
    </dgm:pt>
    <dgm:pt modelId="{8CAB45CB-FBE1-4D7E-9688-11C63DC72ECB}" type="parTrans" cxnId="{0A6C209E-E92D-43A3-B97C-086C8C5EF5F8}">
      <dgm:prSet/>
      <dgm:spPr/>
      <dgm:t>
        <a:bodyPr/>
        <a:lstStyle/>
        <a:p>
          <a:endParaRPr lang="en-US"/>
        </a:p>
      </dgm:t>
    </dgm:pt>
    <dgm:pt modelId="{9389712B-B29E-4904-B83B-1DF3EFB6D886}" type="sibTrans" cxnId="{0A6C209E-E92D-43A3-B97C-086C8C5EF5F8}">
      <dgm:prSet/>
      <dgm:spPr/>
      <dgm:t>
        <a:bodyPr/>
        <a:lstStyle/>
        <a:p>
          <a:endParaRPr lang="en-US"/>
        </a:p>
      </dgm:t>
    </dgm:pt>
    <dgm:pt modelId="{5C76AB19-4606-46E3-B096-CDCFC284CD50}">
      <dgm:prSet/>
      <dgm:spPr/>
      <dgm:t>
        <a:bodyPr/>
        <a:lstStyle/>
        <a:p>
          <a:r>
            <a:rPr lang="tr-TR" b="1"/>
            <a:t>5. Kalite Güvence Sistemini Güçlendirmek İçin</a:t>
          </a:r>
          <a:endParaRPr lang="en-US"/>
        </a:p>
      </dgm:t>
    </dgm:pt>
    <dgm:pt modelId="{D6CC0238-9DBD-4627-B2AF-ED161E61D119}" type="parTrans" cxnId="{301A9D6C-A8F3-4B98-8874-043ADE0BC233}">
      <dgm:prSet/>
      <dgm:spPr/>
      <dgm:t>
        <a:bodyPr/>
        <a:lstStyle/>
        <a:p>
          <a:endParaRPr lang="en-US"/>
        </a:p>
      </dgm:t>
    </dgm:pt>
    <dgm:pt modelId="{7DADE82C-B40C-46EC-A844-5149CD275403}" type="sibTrans" cxnId="{301A9D6C-A8F3-4B98-8874-043ADE0BC233}">
      <dgm:prSet/>
      <dgm:spPr/>
      <dgm:t>
        <a:bodyPr/>
        <a:lstStyle/>
        <a:p>
          <a:endParaRPr lang="en-US"/>
        </a:p>
      </dgm:t>
    </dgm:pt>
    <dgm:pt modelId="{DE6E3722-ACE6-4EEF-AFB0-C08C2E4D5BD5}">
      <dgm:prSet/>
      <dgm:spPr/>
      <dgm:t>
        <a:bodyPr/>
        <a:lstStyle/>
        <a:p>
          <a:r>
            <a:rPr lang="tr-TR"/>
            <a:t>PUKÖ çevrimlerinin kapatılmasına ve sürekli iyileşmenin sağlanmasına yardımcı olur.</a:t>
          </a:r>
          <a:endParaRPr lang="en-US"/>
        </a:p>
      </dgm:t>
    </dgm:pt>
    <dgm:pt modelId="{B22980FA-8788-411C-922C-8E0D92CB0642}" type="parTrans" cxnId="{490EB7CF-53E5-451F-8B2B-7551FE12C294}">
      <dgm:prSet/>
      <dgm:spPr/>
      <dgm:t>
        <a:bodyPr/>
        <a:lstStyle/>
        <a:p>
          <a:endParaRPr lang="en-US"/>
        </a:p>
      </dgm:t>
    </dgm:pt>
    <dgm:pt modelId="{C81208E0-9BE5-420A-B963-AF40479B4081}" type="sibTrans" cxnId="{490EB7CF-53E5-451F-8B2B-7551FE12C294}">
      <dgm:prSet/>
      <dgm:spPr/>
      <dgm:t>
        <a:bodyPr/>
        <a:lstStyle/>
        <a:p>
          <a:endParaRPr lang="en-US"/>
        </a:p>
      </dgm:t>
    </dgm:pt>
    <dgm:pt modelId="{04B5211A-74FA-DB4E-9E20-94CB3727C5A7}" type="pres">
      <dgm:prSet presAssocID="{D70CDCE1-BABE-4EF4-94B1-9CCBFD667EB3}" presName="vert0" presStyleCnt="0">
        <dgm:presLayoutVars>
          <dgm:dir/>
          <dgm:animOne val="branch"/>
          <dgm:animLvl val="lvl"/>
        </dgm:presLayoutVars>
      </dgm:prSet>
      <dgm:spPr/>
    </dgm:pt>
    <dgm:pt modelId="{DFE9EEFB-6FF7-FE40-938E-91124B79346B}" type="pres">
      <dgm:prSet presAssocID="{1DEC75BF-969C-4933-907A-9F28A3C64033}" presName="thickLine" presStyleLbl="alignNode1" presStyleIdx="0" presStyleCnt="11"/>
      <dgm:spPr/>
    </dgm:pt>
    <dgm:pt modelId="{3DD548D2-00C6-4843-9C4A-C4D243612870}" type="pres">
      <dgm:prSet presAssocID="{1DEC75BF-969C-4933-907A-9F28A3C64033}" presName="horz1" presStyleCnt="0"/>
      <dgm:spPr/>
    </dgm:pt>
    <dgm:pt modelId="{7B595400-2642-6145-9235-CF24CA9AA35B}" type="pres">
      <dgm:prSet presAssocID="{1DEC75BF-969C-4933-907A-9F28A3C64033}" presName="tx1" presStyleLbl="revTx" presStyleIdx="0" presStyleCnt="11"/>
      <dgm:spPr/>
    </dgm:pt>
    <dgm:pt modelId="{941617EF-2711-4A46-8A14-A91BCD8C97D5}" type="pres">
      <dgm:prSet presAssocID="{1DEC75BF-969C-4933-907A-9F28A3C64033}" presName="vert1" presStyleCnt="0"/>
      <dgm:spPr/>
    </dgm:pt>
    <dgm:pt modelId="{6D308405-675B-BD46-8967-7A00E862FF1A}" type="pres">
      <dgm:prSet presAssocID="{574CC1B0-6F1E-4F8B-A56A-E467E741B691}" presName="thickLine" presStyleLbl="alignNode1" presStyleIdx="1" presStyleCnt="11"/>
      <dgm:spPr/>
    </dgm:pt>
    <dgm:pt modelId="{ADD1A5F8-4E80-5048-A828-A92FBA0ECF46}" type="pres">
      <dgm:prSet presAssocID="{574CC1B0-6F1E-4F8B-A56A-E467E741B691}" presName="horz1" presStyleCnt="0"/>
      <dgm:spPr/>
    </dgm:pt>
    <dgm:pt modelId="{D648AEB6-6451-B14F-9E9C-39BB1FFFA497}" type="pres">
      <dgm:prSet presAssocID="{574CC1B0-6F1E-4F8B-A56A-E467E741B691}" presName="tx1" presStyleLbl="revTx" presStyleIdx="1" presStyleCnt="11"/>
      <dgm:spPr/>
    </dgm:pt>
    <dgm:pt modelId="{F25A1DA0-C30E-A04A-8D84-028815E11C64}" type="pres">
      <dgm:prSet presAssocID="{574CC1B0-6F1E-4F8B-A56A-E467E741B691}" presName="vert1" presStyleCnt="0"/>
      <dgm:spPr/>
    </dgm:pt>
    <dgm:pt modelId="{2C3A07CB-BB77-2C4B-B1F3-8F0380E353CB}" type="pres">
      <dgm:prSet presAssocID="{BA669C56-02D4-4921-ABD5-220C9473B3A5}" presName="thickLine" presStyleLbl="alignNode1" presStyleIdx="2" presStyleCnt="11"/>
      <dgm:spPr/>
    </dgm:pt>
    <dgm:pt modelId="{B2EAA29B-5495-B947-8CB6-C820D1A92F33}" type="pres">
      <dgm:prSet presAssocID="{BA669C56-02D4-4921-ABD5-220C9473B3A5}" presName="horz1" presStyleCnt="0"/>
      <dgm:spPr/>
    </dgm:pt>
    <dgm:pt modelId="{B8CCB2DC-0444-D94E-B309-12C65C11FCF6}" type="pres">
      <dgm:prSet presAssocID="{BA669C56-02D4-4921-ABD5-220C9473B3A5}" presName="tx1" presStyleLbl="revTx" presStyleIdx="2" presStyleCnt="11"/>
      <dgm:spPr/>
    </dgm:pt>
    <dgm:pt modelId="{3B5C21E5-60CD-2A41-A5E4-639C42B7C9D9}" type="pres">
      <dgm:prSet presAssocID="{BA669C56-02D4-4921-ABD5-220C9473B3A5}" presName="vert1" presStyleCnt="0"/>
      <dgm:spPr/>
    </dgm:pt>
    <dgm:pt modelId="{3A59BBB4-CA30-BF49-B535-0BE9B635354F}" type="pres">
      <dgm:prSet presAssocID="{82A03E9F-AEFB-4409-A5EE-4FB7BB066BD2}" presName="thickLine" presStyleLbl="alignNode1" presStyleIdx="3" presStyleCnt="11"/>
      <dgm:spPr/>
    </dgm:pt>
    <dgm:pt modelId="{EC887960-C186-1347-8BB2-6F6D27980105}" type="pres">
      <dgm:prSet presAssocID="{82A03E9F-AEFB-4409-A5EE-4FB7BB066BD2}" presName="horz1" presStyleCnt="0"/>
      <dgm:spPr/>
    </dgm:pt>
    <dgm:pt modelId="{F5FD0F04-24C1-0F48-A204-599E326808EA}" type="pres">
      <dgm:prSet presAssocID="{82A03E9F-AEFB-4409-A5EE-4FB7BB066BD2}" presName="tx1" presStyleLbl="revTx" presStyleIdx="3" presStyleCnt="11"/>
      <dgm:spPr/>
    </dgm:pt>
    <dgm:pt modelId="{5FEAEDD7-92E3-9244-89DB-07A24F276511}" type="pres">
      <dgm:prSet presAssocID="{82A03E9F-AEFB-4409-A5EE-4FB7BB066BD2}" presName="vert1" presStyleCnt="0"/>
      <dgm:spPr/>
    </dgm:pt>
    <dgm:pt modelId="{A3E38180-BECF-424D-9384-1318540BDA8D}" type="pres">
      <dgm:prSet presAssocID="{B9E34EB8-4ED3-448E-BE9A-A0C212BF8BFF}" presName="thickLine" presStyleLbl="alignNode1" presStyleIdx="4" presStyleCnt="11"/>
      <dgm:spPr/>
    </dgm:pt>
    <dgm:pt modelId="{5137CE27-64DB-7043-BCD2-FD3D301FF2E5}" type="pres">
      <dgm:prSet presAssocID="{B9E34EB8-4ED3-448E-BE9A-A0C212BF8BFF}" presName="horz1" presStyleCnt="0"/>
      <dgm:spPr/>
    </dgm:pt>
    <dgm:pt modelId="{7FF1F7EC-CDA9-E646-BD18-90EE6D155F26}" type="pres">
      <dgm:prSet presAssocID="{B9E34EB8-4ED3-448E-BE9A-A0C212BF8BFF}" presName="tx1" presStyleLbl="revTx" presStyleIdx="4" presStyleCnt="11"/>
      <dgm:spPr/>
    </dgm:pt>
    <dgm:pt modelId="{8E3E9B7A-86C4-5C42-AA5C-98DDA46FEE81}" type="pres">
      <dgm:prSet presAssocID="{B9E34EB8-4ED3-448E-BE9A-A0C212BF8BFF}" presName="vert1" presStyleCnt="0"/>
      <dgm:spPr/>
    </dgm:pt>
    <dgm:pt modelId="{416988BF-4548-A247-A2BC-B26D5E3D2683}" type="pres">
      <dgm:prSet presAssocID="{4139A9A1-46DB-4E69-BC40-8C07FD249553}" presName="thickLine" presStyleLbl="alignNode1" presStyleIdx="5" presStyleCnt="11"/>
      <dgm:spPr/>
    </dgm:pt>
    <dgm:pt modelId="{656120FF-8AA1-3A4C-896F-3D44BB160F19}" type="pres">
      <dgm:prSet presAssocID="{4139A9A1-46DB-4E69-BC40-8C07FD249553}" presName="horz1" presStyleCnt="0"/>
      <dgm:spPr/>
    </dgm:pt>
    <dgm:pt modelId="{D98C3444-09A3-664A-AB1A-111BD67210A5}" type="pres">
      <dgm:prSet presAssocID="{4139A9A1-46DB-4E69-BC40-8C07FD249553}" presName="tx1" presStyleLbl="revTx" presStyleIdx="5" presStyleCnt="11"/>
      <dgm:spPr/>
    </dgm:pt>
    <dgm:pt modelId="{96395D40-BFC3-724A-BC76-97B3621BDD13}" type="pres">
      <dgm:prSet presAssocID="{4139A9A1-46DB-4E69-BC40-8C07FD249553}" presName="vert1" presStyleCnt="0"/>
      <dgm:spPr/>
    </dgm:pt>
    <dgm:pt modelId="{1FF8570B-8C75-9749-8291-988A3A3B49E4}" type="pres">
      <dgm:prSet presAssocID="{F01A5B8D-9516-48FE-8A78-39A1D559C0F6}" presName="thickLine" presStyleLbl="alignNode1" presStyleIdx="6" presStyleCnt="11"/>
      <dgm:spPr/>
    </dgm:pt>
    <dgm:pt modelId="{FA66B232-8C89-7C4B-AC98-17FB9145335E}" type="pres">
      <dgm:prSet presAssocID="{F01A5B8D-9516-48FE-8A78-39A1D559C0F6}" presName="horz1" presStyleCnt="0"/>
      <dgm:spPr/>
    </dgm:pt>
    <dgm:pt modelId="{BF99D9C4-1BC3-314D-A356-FD94D1744E6C}" type="pres">
      <dgm:prSet presAssocID="{F01A5B8D-9516-48FE-8A78-39A1D559C0F6}" presName="tx1" presStyleLbl="revTx" presStyleIdx="6" presStyleCnt="11"/>
      <dgm:spPr/>
    </dgm:pt>
    <dgm:pt modelId="{3F29F35B-126F-5145-BCD4-8FFF87F1046C}" type="pres">
      <dgm:prSet presAssocID="{F01A5B8D-9516-48FE-8A78-39A1D559C0F6}" presName="vert1" presStyleCnt="0"/>
      <dgm:spPr/>
    </dgm:pt>
    <dgm:pt modelId="{84844B16-4C29-C849-847E-11B18CC4953F}" type="pres">
      <dgm:prSet presAssocID="{9D52D5B5-4B20-4890-AB7E-1069191FCC13}" presName="thickLine" presStyleLbl="alignNode1" presStyleIdx="7" presStyleCnt="11"/>
      <dgm:spPr/>
    </dgm:pt>
    <dgm:pt modelId="{0F49B811-077F-F249-ADEC-24CCAB985716}" type="pres">
      <dgm:prSet presAssocID="{9D52D5B5-4B20-4890-AB7E-1069191FCC13}" presName="horz1" presStyleCnt="0"/>
      <dgm:spPr/>
    </dgm:pt>
    <dgm:pt modelId="{34DB6A24-4741-4F46-A027-5CB31FF2A5BF}" type="pres">
      <dgm:prSet presAssocID="{9D52D5B5-4B20-4890-AB7E-1069191FCC13}" presName="tx1" presStyleLbl="revTx" presStyleIdx="7" presStyleCnt="11"/>
      <dgm:spPr/>
    </dgm:pt>
    <dgm:pt modelId="{26D48625-D424-1E48-BBF3-2DC09935188D}" type="pres">
      <dgm:prSet presAssocID="{9D52D5B5-4B20-4890-AB7E-1069191FCC13}" presName="vert1" presStyleCnt="0"/>
      <dgm:spPr/>
    </dgm:pt>
    <dgm:pt modelId="{D4B5B456-D49E-A44A-9640-AA02883473E0}" type="pres">
      <dgm:prSet presAssocID="{29403B53-1C03-432F-A73B-F0B8FC361D1E}" presName="thickLine" presStyleLbl="alignNode1" presStyleIdx="8" presStyleCnt="11"/>
      <dgm:spPr/>
    </dgm:pt>
    <dgm:pt modelId="{65CBB4B7-E59F-ED45-AAB8-8F20E86E16D6}" type="pres">
      <dgm:prSet presAssocID="{29403B53-1C03-432F-A73B-F0B8FC361D1E}" presName="horz1" presStyleCnt="0"/>
      <dgm:spPr/>
    </dgm:pt>
    <dgm:pt modelId="{B8D5071D-3E3A-3A47-B0A6-8D91A34D40B8}" type="pres">
      <dgm:prSet presAssocID="{29403B53-1C03-432F-A73B-F0B8FC361D1E}" presName="tx1" presStyleLbl="revTx" presStyleIdx="8" presStyleCnt="11"/>
      <dgm:spPr/>
    </dgm:pt>
    <dgm:pt modelId="{CA3F5699-E31D-E149-AD51-3EFEA338FA5B}" type="pres">
      <dgm:prSet presAssocID="{29403B53-1C03-432F-A73B-F0B8FC361D1E}" presName="vert1" presStyleCnt="0"/>
      <dgm:spPr/>
    </dgm:pt>
    <dgm:pt modelId="{335DD0B0-5115-A24E-8096-09D8F7544ECD}" type="pres">
      <dgm:prSet presAssocID="{5C76AB19-4606-46E3-B096-CDCFC284CD50}" presName="thickLine" presStyleLbl="alignNode1" presStyleIdx="9" presStyleCnt="11"/>
      <dgm:spPr/>
    </dgm:pt>
    <dgm:pt modelId="{3D9E7997-C951-6B40-B4F7-5D1C1D738263}" type="pres">
      <dgm:prSet presAssocID="{5C76AB19-4606-46E3-B096-CDCFC284CD50}" presName="horz1" presStyleCnt="0"/>
      <dgm:spPr/>
    </dgm:pt>
    <dgm:pt modelId="{8316004B-A7FD-6943-B314-B1ED1F4BC418}" type="pres">
      <dgm:prSet presAssocID="{5C76AB19-4606-46E3-B096-CDCFC284CD50}" presName="tx1" presStyleLbl="revTx" presStyleIdx="9" presStyleCnt="11"/>
      <dgm:spPr/>
    </dgm:pt>
    <dgm:pt modelId="{6BE08559-272B-D842-A48A-2C1E20C2CC9A}" type="pres">
      <dgm:prSet presAssocID="{5C76AB19-4606-46E3-B096-CDCFC284CD50}" presName="vert1" presStyleCnt="0"/>
      <dgm:spPr/>
    </dgm:pt>
    <dgm:pt modelId="{A6AC5AEE-89F5-9945-8F2C-6AA90E9108FC}" type="pres">
      <dgm:prSet presAssocID="{DE6E3722-ACE6-4EEF-AFB0-C08C2E4D5BD5}" presName="thickLine" presStyleLbl="alignNode1" presStyleIdx="10" presStyleCnt="11"/>
      <dgm:spPr/>
    </dgm:pt>
    <dgm:pt modelId="{D4265793-EEF4-4A4B-A300-326EBF0D7D4F}" type="pres">
      <dgm:prSet presAssocID="{DE6E3722-ACE6-4EEF-AFB0-C08C2E4D5BD5}" presName="horz1" presStyleCnt="0"/>
      <dgm:spPr/>
    </dgm:pt>
    <dgm:pt modelId="{04E6B8CF-A72E-FB42-B1F6-40A5EAFE4283}" type="pres">
      <dgm:prSet presAssocID="{DE6E3722-ACE6-4EEF-AFB0-C08C2E4D5BD5}" presName="tx1" presStyleLbl="revTx" presStyleIdx="10" presStyleCnt="11"/>
      <dgm:spPr/>
    </dgm:pt>
    <dgm:pt modelId="{0FB8147E-FA35-2C49-9AD2-4B7FF21CDADD}" type="pres">
      <dgm:prSet presAssocID="{DE6E3722-ACE6-4EEF-AFB0-C08C2E4D5BD5}" presName="vert1" presStyleCnt="0"/>
      <dgm:spPr/>
    </dgm:pt>
  </dgm:ptLst>
  <dgm:cxnLst>
    <dgm:cxn modelId="{362B9303-AD6A-BE4F-BE80-25C0F82D763C}" type="presOf" srcId="{4139A9A1-46DB-4E69-BC40-8C07FD249553}" destId="{D98C3444-09A3-664A-AB1A-111BD67210A5}" srcOrd="0" destOrd="0" presId="urn:microsoft.com/office/officeart/2008/layout/LinedList"/>
    <dgm:cxn modelId="{7CE26F09-F074-4720-A73C-2060274D784D}" srcId="{D70CDCE1-BABE-4EF4-94B1-9CCBFD667EB3}" destId="{1DEC75BF-969C-4933-907A-9F28A3C64033}" srcOrd="0" destOrd="0" parTransId="{A3AE6D9B-503C-4607-A582-4AF12BBB6451}" sibTransId="{C1357D06-171B-4699-B876-82A923608CF6}"/>
    <dgm:cxn modelId="{7627F51A-00BF-E74D-8744-A214E7332847}" type="presOf" srcId="{29403B53-1C03-432F-A73B-F0B8FC361D1E}" destId="{B8D5071D-3E3A-3A47-B0A6-8D91A34D40B8}" srcOrd="0" destOrd="0" presId="urn:microsoft.com/office/officeart/2008/layout/LinedList"/>
    <dgm:cxn modelId="{C035AF2A-FED3-425C-9A47-54F9EDC14450}" srcId="{D70CDCE1-BABE-4EF4-94B1-9CCBFD667EB3}" destId="{9D52D5B5-4B20-4890-AB7E-1069191FCC13}" srcOrd="7" destOrd="0" parTransId="{14BD4CEF-BE9F-466F-8E9E-4CBD9083DD6B}" sibTransId="{5D097D37-B475-43D7-B7FA-3677D1B3EDEE}"/>
    <dgm:cxn modelId="{61776B2D-C8D6-4FF2-9F65-1056998C2FAE}" srcId="{D70CDCE1-BABE-4EF4-94B1-9CCBFD667EB3}" destId="{F01A5B8D-9516-48FE-8A78-39A1D559C0F6}" srcOrd="6" destOrd="0" parTransId="{72194837-8954-45A1-9796-121004CB1CA6}" sibTransId="{A801E37D-9A47-4CD5-A16B-8BAB5C1F9F9D}"/>
    <dgm:cxn modelId="{F2FA324E-987E-4AC2-9305-FA765616ED90}" srcId="{D70CDCE1-BABE-4EF4-94B1-9CCBFD667EB3}" destId="{4139A9A1-46DB-4E69-BC40-8C07FD249553}" srcOrd="5" destOrd="0" parTransId="{2EC7BCB1-78B6-4CF2-AD3D-1C9008062B66}" sibTransId="{BA586D26-240E-48A0-ABA9-434A894B1C88}"/>
    <dgm:cxn modelId="{9AC64C56-5828-4429-AB2E-6CC53000944A}" srcId="{D70CDCE1-BABE-4EF4-94B1-9CCBFD667EB3}" destId="{B9E34EB8-4ED3-448E-BE9A-A0C212BF8BFF}" srcOrd="4" destOrd="0" parTransId="{F7E717E7-F74C-4141-A93E-A73DF43CF775}" sibTransId="{537BDAF8-8608-4CCF-BE98-F35E56486FDD}"/>
    <dgm:cxn modelId="{301A9D6C-A8F3-4B98-8874-043ADE0BC233}" srcId="{D70CDCE1-BABE-4EF4-94B1-9CCBFD667EB3}" destId="{5C76AB19-4606-46E3-B096-CDCFC284CD50}" srcOrd="9" destOrd="0" parTransId="{D6CC0238-9DBD-4627-B2AF-ED161E61D119}" sibTransId="{7DADE82C-B40C-46EC-A844-5149CD275403}"/>
    <dgm:cxn modelId="{3E8ED372-7A84-2543-ADBB-A431042434B5}" type="presOf" srcId="{BA669C56-02D4-4921-ABD5-220C9473B3A5}" destId="{B8CCB2DC-0444-D94E-B309-12C65C11FCF6}" srcOrd="0" destOrd="0" presId="urn:microsoft.com/office/officeart/2008/layout/LinedList"/>
    <dgm:cxn modelId="{EBBBC87B-E6AD-DA49-B166-9610921A9244}" type="presOf" srcId="{574CC1B0-6F1E-4F8B-A56A-E467E741B691}" destId="{D648AEB6-6451-B14F-9E9C-39BB1FFFA497}" srcOrd="0" destOrd="0" presId="urn:microsoft.com/office/officeart/2008/layout/LinedList"/>
    <dgm:cxn modelId="{3E696F84-4E6D-D844-8E1B-5C9CDD29A95C}" type="presOf" srcId="{F01A5B8D-9516-48FE-8A78-39A1D559C0F6}" destId="{BF99D9C4-1BC3-314D-A356-FD94D1744E6C}" srcOrd="0" destOrd="0" presId="urn:microsoft.com/office/officeart/2008/layout/LinedList"/>
    <dgm:cxn modelId="{0A6C209E-E92D-43A3-B97C-086C8C5EF5F8}" srcId="{D70CDCE1-BABE-4EF4-94B1-9CCBFD667EB3}" destId="{29403B53-1C03-432F-A73B-F0B8FC361D1E}" srcOrd="8" destOrd="0" parTransId="{8CAB45CB-FBE1-4D7E-9688-11C63DC72ECB}" sibTransId="{9389712B-B29E-4904-B83B-1DF3EFB6D886}"/>
    <dgm:cxn modelId="{248E52A2-4060-1747-85F4-8164C3D8B0CC}" type="presOf" srcId="{5C76AB19-4606-46E3-B096-CDCFC284CD50}" destId="{8316004B-A7FD-6943-B314-B1ED1F4BC418}" srcOrd="0" destOrd="0" presId="urn:microsoft.com/office/officeart/2008/layout/LinedList"/>
    <dgm:cxn modelId="{DF985BAA-6F84-1B40-8B1B-D7855740AEFD}" type="presOf" srcId="{1DEC75BF-969C-4933-907A-9F28A3C64033}" destId="{7B595400-2642-6145-9235-CF24CA9AA35B}" srcOrd="0" destOrd="0" presId="urn:microsoft.com/office/officeart/2008/layout/LinedList"/>
    <dgm:cxn modelId="{0D4701B4-7B05-CA4E-9AFF-04FCDB24AB11}" type="presOf" srcId="{DE6E3722-ACE6-4EEF-AFB0-C08C2E4D5BD5}" destId="{04E6B8CF-A72E-FB42-B1F6-40A5EAFE4283}" srcOrd="0" destOrd="0" presId="urn:microsoft.com/office/officeart/2008/layout/LinedList"/>
    <dgm:cxn modelId="{4DBCBEB9-645B-3241-B96D-C1B20B8600E2}" type="presOf" srcId="{D70CDCE1-BABE-4EF4-94B1-9CCBFD667EB3}" destId="{04B5211A-74FA-DB4E-9E20-94CB3727C5A7}" srcOrd="0" destOrd="0" presId="urn:microsoft.com/office/officeart/2008/layout/LinedList"/>
    <dgm:cxn modelId="{1EB42EBC-84FA-2B42-897F-B3F6E483A21C}" type="presOf" srcId="{82A03E9F-AEFB-4409-A5EE-4FB7BB066BD2}" destId="{F5FD0F04-24C1-0F48-A204-599E326808EA}" srcOrd="0" destOrd="0" presId="urn:microsoft.com/office/officeart/2008/layout/LinedList"/>
    <dgm:cxn modelId="{CEEF00C8-77E7-4B38-8DAF-E086FFAEE6D2}" srcId="{D70CDCE1-BABE-4EF4-94B1-9CCBFD667EB3}" destId="{BA669C56-02D4-4921-ABD5-220C9473B3A5}" srcOrd="2" destOrd="0" parTransId="{184E225B-711E-4251-B078-E6948F7AC155}" sibTransId="{F17046D4-AC6F-4182-8B89-AE659BC6A331}"/>
    <dgm:cxn modelId="{490EB7CF-53E5-451F-8B2B-7551FE12C294}" srcId="{D70CDCE1-BABE-4EF4-94B1-9CCBFD667EB3}" destId="{DE6E3722-ACE6-4EEF-AFB0-C08C2E4D5BD5}" srcOrd="10" destOrd="0" parTransId="{B22980FA-8788-411C-922C-8E0D92CB0642}" sibTransId="{C81208E0-9BE5-420A-B963-AF40479B4081}"/>
    <dgm:cxn modelId="{7CDBA4D3-9031-4B98-9E58-32456ADAB220}" srcId="{D70CDCE1-BABE-4EF4-94B1-9CCBFD667EB3}" destId="{82A03E9F-AEFB-4409-A5EE-4FB7BB066BD2}" srcOrd="3" destOrd="0" parTransId="{1C5C3508-77FC-4B0E-A4E9-5917D8805358}" sibTransId="{9E9AE9C7-3ECE-455B-A8CC-5CFD78A69606}"/>
    <dgm:cxn modelId="{AA471EDC-DEE6-8B41-95B6-2FEBB71150D0}" type="presOf" srcId="{9D52D5B5-4B20-4890-AB7E-1069191FCC13}" destId="{34DB6A24-4741-4F46-A027-5CB31FF2A5BF}" srcOrd="0" destOrd="0" presId="urn:microsoft.com/office/officeart/2008/layout/LinedList"/>
    <dgm:cxn modelId="{42A24FF6-00AE-4706-880A-351C6342B9D0}" srcId="{D70CDCE1-BABE-4EF4-94B1-9CCBFD667EB3}" destId="{574CC1B0-6F1E-4F8B-A56A-E467E741B691}" srcOrd="1" destOrd="0" parTransId="{0D166D89-4543-4447-854F-50A8641A80CE}" sibTransId="{D8932B52-E5C5-458B-BBCC-3D5117AC6F40}"/>
    <dgm:cxn modelId="{2E3519FC-FB86-2449-A10A-2B18D9485F34}" type="presOf" srcId="{B9E34EB8-4ED3-448E-BE9A-A0C212BF8BFF}" destId="{7FF1F7EC-CDA9-E646-BD18-90EE6D155F26}" srcOrd="0" destOrd="0" presId="urn:microsoft.com/office/officeart/2008/layout/LinedList"/>
    <dgm:cxn modelId="{91134E83-EF23-CE43-94E3-AFC4411018EF}" type="presParOf" srcId="{04B5211A-74FA-DB4E-9E20-94CB3727C5A7}" destId="{DFE9EEFB-6FF7-FE40-938E-91124B79346B}" srcOrd="0" destOrd="0" presId="urn:microsoft.com/office/officeart/2008/layout/LinedList"/>
    <dgm:cxn modelId="{32E55924-A729-5C4D-93A0-D45F5B7ED58E}" type="presParOf" srcId="{04B5211A-74FA-DB4E-9E20-94CB3727C5A7}" destId="{3DD548D2-00C6-4843-9C4A-C4D243612870}" srcOrd="1" destOrd="0" presId="urn:microsoft.com/office/officeart/2008/layout/LinedList"/>
    <dgm:cxn modelId="{D3466B29-31C5-EB46-8265-B104D738721D}" type="presParOf" srcId="{3DD548D2-00C6-4843-9C4A-C4D243612870}" destId="{7B595400-2642-6145-9235-CF24CA9AA35B}" srcOrd="0" destOrd="0" presId="urn:microsoft.com/office/officeart/2008/layout/LinedList"/>
    <dgm:cxn modelId="{2B635464-DA0D-7C48-B33F-2AF2C4613834}" type="presParOf" srcId="{3DD548D2-00C6-4843-9C4A-C4D243612870}" destId="{941617EF-2711-4A46-8A14-A91BCD8C97D5}" srcOrd="1" destOrd="0" presId="urn:microsoft.com/office/officeart/2008/layout/LinedList"/>
    <dgm:cxn modelId="{57B795A6-00E7-7342-9EDF-AB48416E2081}" type="presParOf" srcId="{04B5211A-74FA-DB4E-9E20-94CB3727C5A7}" destId="{6D308405-675B-BD46-8967-7A00E862FF1A}" srcOrd="2" destOrd="0" presId="urn:microsoft.com/office/officeart/2008/layout/LinedList"/>
    <dgm:cxn modelId="{3BBD6F67-2A36-1B43-98BC-654018492734}" type="presParOf" srcId="{04B5211A-74FA-DB4E-9E20-94CB3727C5A7}" destId="{ADD1A5F8-4E80-5048-A828-A92FBA0ECF46}" srcOrd="3" destOrd="0" presId="urn:microsoft.com/office/officeart/2008/layout/LinedList"/>
    <dgm:cxn modelId="{ED31D0B2-B29B-5D4F-9974-7A34F5E89702}" type="presParOf" srcId="{ADD1A5F8-4E80-5048-A828-A92FBA0ECF46}" destId="{D648AEB6-6451-B14F-9E9C-39BB1FFFA497}" srcOrd="0" destOrd="0" presId="urn:microsoft.com/office/officeart/2008/layout/LinedList"/>
    <dgm:cxn modelId="{3825DE93-7493-F64C-9D02-DFBC6490BEC6}" type="presParOf" srcId="{ADD1A5F8-4E80-5048-A828-A92FBA0ECF46}" destId="{F25A1DA0-C30E-A04A-8D84-028815E11C64}" srcOrd="1" destOrd="0" presId="urn:microsoft.com/office/officeart/2008/layout/LinedList"/>
    <dgm:cxn modelId="{4F6081BC-71F3-3E45-95EB-0ABBEE2E6E8C}" type="presParOf" srcId="{04B5211A-74FA-DB4E-9E20-94CB3727C5A7}" destId="{2C3A07CB-BB77-2C4B-B1F3-8F0380E353CB}" srcOrd="4" destOrd="0" presId="urn:microsoft.com/office/officeart/2008/layout/LinedList"/>
    <dgm:cxn modelId="{A3DFC7F9-318F-F547-9C82-C9297BB0CAF3}" type="presParOf" srcId="{04B5211A-74FA-DB4E-9E20-94CB3727C5A7}" destId="{B2EAA29B-5495-B947-8CB6-C820D1A92F33}" srcOrd="5" destOrd="0" presId="urn:microsoft.com/office/officeart/2008/layout/LinedList"/>
    <dgm:cxn modelId="{6B319E9E-B2F9-D442-B5DC-2F74E4D89633}" type="presParOf" srcId="{B2EAA29B-5495-B947-8CB6-C820D1A92F33}" destId="{B8CCB2DC-0444-D94E-B309-12C65C11FCF6}" srcOrd="0" destOrd="0" presId="urn:microsoft.com/office/officeart/2008/layout/LinedList"/>
    <dgm:cxn modelId="{39D1F0AF-8556-A144-BFBC-D4E214EA0252}" type="presParOf" srcId="{B2EAA29B-5495-B947-8CB6-C820D1A92F33}" destId="{3B5C21E5-60CD-2A41-A5E4-639C42B7C9D9}" srcOrd="1" destOrd="0" presId="urn:microsoft.com/office/officeart/2008/layout/LinedList"/>
    <dgm:cxn modelId="{871F23A0-FCF6-8540-A85E-24FF500A5F89}" type="presParOf" srcId="{04B5211A-74FA-DB4E-9E20-94CB3727C5A7}" destId="{3A59BBB4-CA30-BF49-B535-0BE9B635354F}" srcOrd="6" destOrd="0" presId="urn:microsoft.com/office/officeart/2008/layout/LinedList"/>
    <dgm:cxn modelId="{68539E0F-BD7E-F54C-8E05-3DA46AC83154}" type="presParOf" srcId="{04B5211A-74FA-DB4E-9E20-94CB3727C5A7}" destId="{EC887960-C186-1347-8BB2-6F6D27980105}" srcOrd="7" destOrd="0" presId="urn:microsoft.com/office/officeart/2008/layout/LinedList"/>
    <dgm:cxn modelId="{7AD028B1-11E5-9C47-BA22-A31D9A5D57DA}" type="presParOf" srcId="{EC887960-C186-1347-8BB2-6F6D27980105}" destId="{F5FD0F04-24C1-0F48-A204-599E326808EA}" srcOrd="0" destOrd="0" presId="urn:microsoft.com/office/officeart/2008/layout/LinedList"/>
    <dgm:cxn modelId="{5A561881-D25C-0D4C-8104-F53A294643DC}" type="presParOf" srcId="{EC887960-C186-1347-8BB2-6F6D27980105}" destId="{5FEAEDD7-92E3-9244-89DB-07A24F276511}" srcOrd="1" destOrd="0" presId="urn:microsoft.com/office/officeart/2008/layout/LinedList"/>
    <dgm:cxn modelId="{121BBA46-E902-BA47-9DDF-9AFAFAA97DF0}" type="presParOf" srcId="{04B5211A-74FA-DB4E-9E20-94CB3727C5A7}" destId="{A3E38180-BECF-424D-9384-1318540BDA8D}" srcOrd="8" destOrd="0" presId="urn:microsoft.com/office/officeart/2008/layout/LinedList"/>
    <dgm:cxn modelId="{ECD6A682-884C-C345-9894-7E29B128ED2D}" type="presParOf" srcId="{04B5211A-74FA-DB4E-9E20-94CB3727C5A7}" destId="{5137CE27-64DB-7043-BCD2-FD3D301FF2E5}" srcOrd="9" destOrd="0" presId="urn:microsoft.com/office/officeart/2008/layout/LinedList"/>
    <dgm:cxn modelId="{0553FFD7-FE3E-7440-8072-44398FC02B36}" type="presParOf" srcId="{5137CE27-64DB-7043-BCD2-FD3D301FF2E5}" destId="{7FF1F7EC-CDA9-E646-BD18-90EE6D155F26}" srcOrd="0" destOrd="0" presId="urn:microsoft.com/office/officeart/2008/layout/LinedList"/>
    <dgm:cxn modelId="{6EBF9159-0923-294B-9F70-D0E8FED12193}" type="presParOf" srcId="{5137CE27-64DB-7043-BCD2-FD3D301FF2E5}" destId="{8E3E9B7A-86C4-5C42-AA5C-98DDA46FEE81}" srcOrd="1" destOrd="0" presId="urn:microsoft.com/office/officeart/2008/layout/LinedList"/>
    <dgm:cxn modelId="{5BEB5F52-8FC3-6B4D-9E1E-1CFB0577FE97}" type="presParOf" srcId="{04B5211A-74FA-DB4E-9E20-94CB3727C5A7}" destId="{416988BF-4548-A247-A2BC-B26D5E3D2683}" srcOrd="10" destOrd="0" presId="urn:microsoft.com/office/officeart/2008/layout/LinedList"/>
    <dgm:cxn modelId="{D343F38A-619A-0B4C-BE64-DC05701D1CE6}" type="presParOf" srcId="{04B5211A-74FA-DB4E-9E20-94CB3727C5A7}" destId="{656120FF-8AA1-3A4C-896F-3D44BB160F19}" srcOrd="11" destOrd="0" presId="urn:microsoft.com/office/officeart/2008/layout/LinedList"/>
    <dgm:cxn modelId="{D21FD35C-EC74-7246-9DC8-DADAB8E3CEF5}" type="presParOf" srcId="{656120FF-8AA1-3A4C-896F-3D44BB160F19}" destId="{D98C3444-09A3-664A-AB1A-111BD67210A5}" srcOrd="0" destOrd="0" presId="urn:microsoft.com/office/officeart/2008/layout/LinedList"/>
    <dgm:cxn modelId="{2434E449-0ADF-554C-B565-C3B8937408DF}" type="presParOf" srcId="{656120FF-8AA1-3A4C-896F-3D44BB160F19}" destId="{96395D40-BFC3-724A-BC76-97B3621BDD13}" srcOrd="1" destOrd="0" presId="urn:microsoft.com/office/officeart/2008/layout/LinedList"/>
    <dgm:cxn modelId="{0A2BEE4B-225C-114F-A144-2A06BBF268CF}" type="presParOf" srcId="{04B5211A-74FA-DB4E-9E20-94CB3727C5A7}" destId="{1FF8570B-8C75-9749-8291-988A3A3B49E4}" srcOrd="12" destOrd="0" presId="urn:microsoft.com/office/officeart/2008/layout/LinedList"/>
    <dgm:cxn modelId="{77E63462-93E0-8C44-B48E-912917BAD834}" type="presParOf" srcId="{04B5211A-74FA-DB4E-9E20-94CB3727C5A7}" destId="{FA66B232-8C89-7C4B-AC98-17FB9145335E}" srcOrd="13" destOrd="0" presId="urn:microsoft.com/office/officeart/2008/layout/LinedList"/>
    <dgm:cxn modelId="{7E33E4D7-82E1-A44B-A362-372E56C80839}" type="presParOf" srcId="{FA66B232-8C89-7C4B-AC98-17FB9145335E}" destId="{BF99D9C4-1BC3-314D-A356-FD94D1744E6C}" srcOrd="0" destOrd="0" presId="urn:microsoft.com/office/officeart/2008/layout/LinedList"/>
    <dgm:cxn modelId="{172C120D-F03E-EC4F-8EC0-A456C516000E}" type="presParOf" srcId="{FA66B232-8C89-7C4B-AC98-17FB9145335E}" destId="{3F29F35B-126F-5145-BCD4-8FFF87F1046C}" srcOrd="1" destOrd="0" presId="urn:microsoft.com/office/officeart/2008/layout/LinedList"/>
    <dgm:cxn modelId="{5A0EB67D-AD9F-144D-BB5E-B9E3680A4122}" type="presParOf" srcId="{04B5211A-74FA-DB4E-9E20-94CB3727C5A7}" destId="{84844B16-4C29-C849-847E-11B18CC4953F}" srcOrd="14" destOrd="0" presId="urn:microsoft.com/office/officeart/2008/layout/LinedList"/>
    <dgm:cxn modelId="{CD6CDC83-FA8D-CC40-8CBA-A1E0EB6BE7C1}" type="presParOf" srcId="{04B5211A-74FA-DB4E-9E20-94CB3727C5A7}" destId="{0F49B811-077F-F249-ADEC-24CCAB985716}" srcOrd="15" destOrd="0" presId="urn:microsoft.com/office/officeart/2008/layout/LinedList"/>
    <dgm:cxn modelId="{1B1D664A-FE17-4041-B70D-56319CE14A67}" type="presParOf" srcId="{0F49B811-077F-F249-ADEC-24CCAB985716}" destId="{34DB6A24-4741-4F46-A027-5CB31FF2A5BF}" srcOrd="0" destOrd="0" presId="urn:microsoft.com/office/officeart/2008/layout/LinedList"/>
    <dgm:cxn modelId="{27A8C4A6-B2E4-3E4A-AAA0-0ECA5F4AB16E}" type="presParOf" srcId="{0F49B811-077F-F249-ADEC-24CCAB985716}" destId="{26D48625-D424-1E48-BBF3-2DC09935188D}" srcOrd="1" destOrd="0" presId="urn:microsoft.com/office/officeart/2008/layout/LinedList"/>
    <dgm:cxn modelId="{034BAC73-6191-914B-8020-38D05C0A7885}" type="presParOf" srcId="{04B5211A-74FA-DB4E-9E20-94CB3727C5A7}" destId="{D4B5B456-D49E-A44A-9640-AA02883473E0}" srcOrd="16" destOrd="0" presId="urn:microsoft.com/office/officeart/2008/layout/LinedList"/>
    <dgm:cxn modelId="{777DC28D-24B5-7841-AB19-E37669E98B26}" type="presParOf" srcId="{04B5211A-74FA-DB4E-9E20-94CB3727C5A7}" destId="{65CBB4B7-E59F-ED45-AAB8-8F20E86E16D6}" srcOrd="17" destOrd="0" presId="urn:microsoft.com/office/officeart/2008/layout/LinedList"/>
    <dgm:cxn modelId="{8AABA1C2-09C4-4B4D-BB2B-5609386B7D5F}" type="presParOf" srcId="{65CBB4B7-E59F-ED45-AAB8-8F20E86E16D6}" destId="{B8D5071D-3E3A-3A47-B0A6-8D91A34D40B8}" srcOrd="0" destOrd="0" presId="urn:microsoft.com/office/officeart/2008/layout/LinedList"/>
    <dgm:cxn modelId="{6F8C1F6F-2A39-B547-A666-4AA729662A6B}" type="presParOf" srcId="{65CBB4B7-E59F-ED45-AAB8-8F20E86E16D6}" destId="{CA3F5699-E31D-E149-AD51-3EFEA338FA5B}" srcOrd="1" destOrd="0" presId="urn:microsoft.com/office/officeart/2008/layout/LinedList"/>
    <dgm:cxn modelId="{01764A80-9310-0E4D-BF6D-0A0A43B33AE1}" type="presParOf" srcId="{04B5211A-74FA-DB4E-9E20-94CB3727C5A7}" destId="{335DD0B0-5115-A24E-8096-09D8F7544ECD}" srcOrd="18" destOrd="0" presId="urn:microsoft.com/office/officeart/2008/layout/LinedList"/>
    <dgm:cxn modelId="{83E57376-E5F3-6C43-9B6C-4149F7415A2B}" type="presParOf" srcId="{04B5211A-74FA-DB4E-9E20-94CB3727C5A7}" destId="{3D9E7997-C951-6B40-B4F7-5D1C1D738263}" srcOrd="19" destOrd="0" presId="urn:microsoft.com/office/officeart/2008/layout/LinedList"/>
    <dgm:cxn modelId="{759D02FC-24C3-C242-8CAA-7C4909D997CA}" type="presParOf" srcId="{3D9E7997-C951-6B40-B4F7-5D1C1D738263}" destId="{8316004B-A7FD-6943-B314-B1ED1F4BC418}" srcOrd="0" destOrd="0" presId="urn:microsoft.com/office/officeart/2008/layout/LinedList"/>
    <dgm:cxn modelId="{B8D1A455-88A9-B741-9C4A-3DD379635FF2}" type="presParOf" srcId="{3D9E7997-C951-6B40-B4F7-5D1C1D738263}" destId="{6BE08559-272B-D842-A48A-2C1E20C2CC9A}" srcOrd="1" destOrd="0" presId="urn:microsoft.com/office/officeart/2008/layout/LinedList"/>
    <dgm:cxn modelId="{348DE946-F29D-9F47-80D6-33AFE3253DD7}" type="presParOf" srcId="{04B5211A-74FA-DB4E-9E20-94CB3727C5A7}" destId="{A6AC5AEE-89F5-9945-8F2C-6AA90E9108FC}" srcOrd="20" destOrd="0" presId="urn:microsoft.com/office/officeart/2008/layout/LinedList"/>
    <dgm:cxn modelId="{28FF47E3-AF29-CF4E-B5F9-441E0E8D0A57}" type="presParOf" srcId="{04B5211A-74FA-DB4E-9E20-94CB3727C5A7}" destId="{D4265793-EEF4-4A4B-A300-326EBF0D7D4F}" srcOrd="21" destOrd="0" presId="urn:microsoft.com/office/officeart/2008/layout/LinedList"/>
    <dgm:cxn modelId="{744AE2E9-FE84-3442-944B-651D3B67EF2B}" type="presParOf" srcId="{D4265793-EEF4-4A4B-A300-326EBF0D7D4F}" destId="{04E6B8CF-A72E-FB42-B1F6-40A5EAFE4283}" srcOrd="0" destOrd="0" presId="urn:microsoft.com/office/officeart/2008/layout/LinedList"/>
    <dgm:cxn modelId="{6E06BC76-2FFF-0945-9B5B-E830DF377FB1}" type="presParOf" srcId="{D4265793-EEF4-4A4B-A300-326EBF0D7D4F}" destId="{0FB8147E-FA35-2C49-9AD2-4B7FF21CDA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4038A-D121-4738-8CA2-A8F0C9E4D1B3}">
      <dsp:nvSpPr>
        <dsp:cNvPr id="0" name=""/>
        <dsp:cNvSpPr/>
      </dsp:nvSpPr>
      <dsp:spPr>
        <a:xfrm>
          <a:off x="0" y="613"/>
          <a:ext cx="10515600" cy="14359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267971-E4E3-4C09-AA7B-9505519986E7}">
      <dsp:nvSpPr>
        <dsp:cNvPr id="0" name=""/>
        <dsp:cNvSpPr/>
      </dsp:nvSpPr>
      <dsp:spPr>
        <a:xfrm>
          <a:off x="434374" y="323701"/>
          <a:ext cx="789771" cy="789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97ECDF-299A-4983-9CDB-7670E20A1220}">
      <dsp:nvSpPr>
        <dsp:cNvPr id="0" name=""/>
        <dsp:cNvSpPr/>
      </dsp:nvSpPr>
      <dsp:spPr>
        <a:xfrm>
          <a:off x="1658519" y="613"/>
          <a:ext cx="8857080" cy="1435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971" tIns="151971" rIns="151971" bIns="151971" numCol="1" spcCol="1270" anchor="ctr" anchorCtr="0">
          <a:noAutofit/>
        </a:bodyPr>
        <a:lstStyle/>
        <a:p>
          <a:pPr marL="0" lvl="0" indent="0" algn="l" defTabSz="889000">
            <a:lnSpc>
              <a:spcPct val="90000"/>
            </a:lnSpc>
            <a:spcBef>
              <a:spcPct val="0"/>
            </a:spcBef>
            <a:spcAft>
              <a:spcPct val="35000"/>
            </a:spcAft>
            <a:buNone/>
          </a:pPr>
          <a:r>
            <a:rPr lang="tr-TR" sz="2000" kern="1200"/>
            <a:t>Liderlik, Yönetişim ve Kalite başlığı; yükseköğretim kurumlarının stratejik yönetim anlayışını, kurumsal işleyişini ve kalite güvencesi sistemlerini bütüncül bir yaklaşımla ele almaktadır. </a:t>
          </a:r>
          <a:endParaRPr lang="en-US" sz="2000" kern="1200"/>
        </a:p>
      </dsp:txBody>
      <dsp:txXfrm>
        <a:off x="1658519" y="613"/>
        <a:ext cx="8857080" cy="1435947"/>
      </dsp:txXfrm>
    </dsp:sp>
    <dsp:sp modelId="{6ACB5B4A-F598-4F17-B001-96D0D052B3A0}">
      <dsp:nvSpPr>
        <dsp:cNvPr id="0" name=""/>
        <dsp:cNvSpPr/>
      </dsp:nvSpPr>
      <dsp:spPr>
        <a:xfrm>
          <a:off x="0" y="1795548"/>
          <a:ext cx="10515600" cy="14359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E84A39-97FE-40C1-8324-4EA90A7B22B3}">
      <dsp:nvSpPr>
        <dsp:cNvPr id="0" name=""/>
        <dsp:cNvSpPr/>
      </dsp:nvSpPr>
      <dsp:spPr>
        <a:xfrm>
          <a:off x="434374" y="2118636"/>
          <a:ext cx="789771" cy="789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FB01D5-5928-4A7A-9024-D915A714E7BF}">
      <dsp:nvSpPr>
        <dsp:cNvPr id="0" name=""/>
        <dsp:cNvSpPr/>
      </dsp:nvSpPr>
      <dsp:spPr>
        <a:xfrm>
          <a:off x="1658519" y="1795548"/>
          <a:ext cx="8857080" cy="1435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971" tIns="151971" rIns="151971" bIns="151971" numCol="1" spcCol="1270" anchor="ctr" anchorCtr="0">
          <a:noAutofit/>
        </a:bodyPr>
        <a:lstStyle/>
        <a:p>
          <a:pPr marL="0" lvl="0" indent="0" algn="l" defTabSz="889000">
            <a:lnSpc>
              <a:spcPct val="90000"/>
            </a:lnSpc>
            <a:spcBef>
              <a:spcPct val="0"/>
            </a:spcBef>
            <a:spcAft>
              <a:spcPct val="35000"/>
            </a:spcAft>
            <a:buNone/>
          </a:pPr>
          <a:r>
            <a:rPr lang="tr-TR" sz="2000" kern="1200" dirty="0"/>
            <a:t>Etkin liderlik, katılımcı yönetişim anlayışı ve sürekli iyileştirme odaklı kalite güvencesi mekanizmaları; kurumun hedeflerine ulaşmasında, hesap verebilirliğinin güçlendirilmesinde ve paydaş memnuniyetinin artırılmasında temel bir rol üstlenmektedir.</a:t>
          </a:r>
          <a:endParaRPr lang="en-US" sz="2000" kern="1200" dirty="0"/>
        </a:p>
      </dsp:txBody>
      <dsp:txXfrm>
        <a:off x="1658519" y="1795548"/>
        <a:ext cx="8857080" cy="1435947"/>
      </dsp:txXfrm>
    </dsp:sp>
    <dsp:sp modelId="{B8D43F14-56A6-4D8F-8BCB-233716C1A065}">
      <dsp:nvSpPr>
        <dsp:cNvPr id="0" name=""/>
        <dsp:cNvSpPr/>
      </dsp:nvSpPr>
      <dsp:spPr>
        <a:xfrm>
          <a:off x="0" y="3590482"/>
          <a:ext cx="10515600" cy="14359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A5B163-37F0-4186-A3E2-2E3D137BD341}">
      <dsp:nvSpPr>
        <dsp:cNvPr id="0" name=""/>
        <dsp:cNvSpPr/>
      </dsp:nvSpPr>
      <dsp:spPr>
        <a:xfrm>
          <a:off x="434374" y="3913570"/>
          <a:ext cx="789771" cy="789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89A611-B1F6-42BB-AB1E-9FDC987A6740}">
      <dsp:nvSpPr>
        <dsp:cNvPr id="0" name=""/>
        <dsp:cNvSpPr/>
      </dsp:nvSpPr>
      <dsp:spPr>
        <a:xfrm>
          <a:off x="1658519" y="3590482"/>
          <a:ext cx="8857080" cy="1435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971" tIns="151971" rIns="151971" bIns="151971" numCol="1" spcCol="1270" anchor="ctr" anchorCtr="0">
          <a:noAutofit/>
        </a:bodyPr>
        <a:lstStyle/>
        <a:p>
          <a:pPr marL="0" lvl="0" indent="0" algn="l" defTabSz="889000">
            <a:lnSpc>
              <a:spcPct val="90000"/>
            </a:lnSpc>
            <a:spcBef>
              <a:spcPct val="0"/>
            </a:spcBef>
            <a:spcAft>
              <a:spcPct val="35000"/>
            </a:spcAft>
            <a:buNone/>
          </a:pPr>
          <a:r>
            <a:rPr lang="tr-TR" sz="2000" kern="1200"/>
            <a:t>Bu kapsamda Liderlik, Yönetişim ve Kalite alanı, üniversitenin kurumsal olgunluk düzeyini ve kalite güvencesi sisteminin etkinliğini ortaya koyan temel değerlendirme alanlarından biri olarak öne çıkmaktadır.</a:t>
          </a:r>
          <a:endParaRPr lang="en-US" sz="2000" kern="1200"/>
        </a:p>
      </dsp:txBody>
      <dsp:txXfrm>
        <a:off x="1658519" y="3590482"/>
        <a:ext cx="8857080" cy="1435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EEFB-6FF7-FE40-938E-91124B79346B}">
      <dsp:nvSpPr>
        <dsp:cNvPr id="0" name=""/>
        <dsp:cNvSpPr/>
      </dsp:nvSpPr>
      <dsp:spPr>
        <a:xfrm>
          <a:off x="0" y="251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595400-2642-6145-9235-CF24CA9AA35B}">
      <dsp:nvSpPr>
        <dsp:cNvPr id="0" name=""/>
        <dsp:cNvSpPr/>
      </dsp:nvSpPr>
      <dsp:spPr>
        <a:xfrm>
          <a:off x="0" y="2513"/>
          <a:ext cx="10515600" cy="46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b="1" kern="1200"/>
            <a:t>İyileştirme Faaliyetleri Neden Uygulanır?</a:t>
          </a:r>
          <a:endParaRPr lang="en-US" sz="2100" kern="1200"/>
        </a:p>
      </dsp:txBody>
      <dsp:txXfrm>
        <a:off x="0" y="2513"/>
        <a:ext cx="10515600" cy="467518"/>
      </dsp:txXfrm>
    </dsp:sp>
    <dsp:sp modelId="{6D308405-675B-BD46-8967-7A00E862FF1A}">
      <dsp:nvSpPr>
        <dsp:cNvPr id="0" name=""/>
        <dsp:cNvSpPr/>
      </dsp:nvSpPr>
      <dsp:spPr>
        <a:xfrm>
          <a:off x="0" y="470032"/>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8AEB6-6451-B14F-9E9C-39BB1FFFA497}">
      <dsp:nvSpPr>
        <dsp:cNvPr id="0" name=""/>
        <dsp:cNvSpPr/>
      </dsp:nvSpPr>
      <dsp:spPr>
        <a:xfrm>
          <a:off x="0" y="470032"/>
          <a:ext cx="10515600" cy="46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b="1" kern="1200"/>
            <a:t>1. Sorunların Tekrarını Önlemek İçin</a:t>
          </a:r>
          <a:endParaRPr lang="en-US" sz="2100" kern="1200"/>
        </a:p>
      </dsp:txBody>
      <dsp:txXfrm>
        <a:off x="0" y="470032"/>
        <a:ext cx="10515600" cy="467518"/>
      </dsp:txXfrm>
    </dsp:sp>
    <dsp:sp modelId="{2C3A07CB-BB77-2C4B-B1F3-8F0380E353CB}">
      <dsp:nvSpPr>
        <dsp:cNvPr id="0" name=""/>
        <dsp:cNvSpPr/>
      </dsp:nvSpPr>
      <dsp:spPr>
        <a:xfrm>
          <a:off x="0" y="93755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CCB2DC-0444-D94E-B309-12C65C11FCF6}">
      <dsp:nvSpPr>
        <dsp:cNvPr id="0" name=""/>
        <dsp:cNvSpPr/>
      </dsp:nvSpPr>
      <dsp:spPr>
        <a:xfrm>
          <a:off x="0" y="937551"/>
          <a:ext cx="10515600" cy="46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kern="1200"/>
            <a:t>Tespit edilen eksikliklerin kalıcı olarak giderilmesini sağlar. </a:t>
          </a:r>
          <a:endParaRPr lang="en-US" sz="2100" kern="1200"/>
        </a:p>
      </dsp:txBody>
      <dsp:txXfrm>
        <a:off x="0" y="937551"/>
        <a:ext cx="10515600" cy="467518"/>
      </dsp:txXfrm>
    </dsp:sp>
    <dsp:sp modelId="{3A59BBB4-CA30-BF49-B535-0BE9B635354F}">
      <dsp:nvSpPr>
        <dsp:cNvPr id="0" name=""/>
        <dsp:cNvSpPr/>
      </dsp:nvSpPr>
      <dsp:spPr>
        <a:xfrm>
          <a:off x="0" y="14050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FD0F04-24C1-0F48-A204-599E326808EA}">
      <dsp:nvSpPr>
        <dsp:cNvPr id="0" name=""/>
        <dsp:cNvSpPr/>
      </dsp:nvSpPr>
      <dsp:spPr>
        <a:xfrm>
          <a:off x="0" y="1405069"/>
          <a:ext cx="10515600" cy="46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b="1" kern="1200"/>
            <a:t>2. Hizmet Kalitesini Artırmak İçin</a:t>
          </a:r>
          <a:endParaRPr lang="en-US" sz="2100" kern="1200"/>
        </a:p>
      </dsp:txBody>
      <dsp:txXfrm>
        <a:off x="0" y="1405069"/>
        <a:ext cx="10515600" cy="467518"/>
      </dsp:txXfrm>
    </dsp:sp>
    <dsp:sp modelId="{A3E38180-BECF-424D-9384-1318540BDA8D}">
      <dsp:nvSpPr>
        <dsp:cNvPr id="0" name=""/>
        <dsp:cNvSpPr/>
      </dsp:nvSpPr>
      <dsp:spPr>
        <a:xfrm>
          <a:off x="0" y="1872588"/>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1F7EC-CDA9-E646-BD18-90EE6D155F26}">
      <dsp:nvSpPr>
        <dsp:cNvPr id="0" name=""/>
        <dsp:cNvSpPr/>
      </dsp:nvSpPr>
      <dsp:spPr>
        <a:xfrm>
          <a:off x="0" y="1872588"/>
          <a:ext cx="10515600" cy="46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kern="1200" dirty="0"/>
            <a:t>Eğitim-öğretim, araştırma ve idari süreçlerin etkinliğini artırır. </a:t>
          </a:r>
          <a:endParaRPr lang="en-US" sz="2100" kern="1200" dirty="0"/>
        </a:p>
      </dsp:txBody>
      <dsp:txXfrm>
        <a:off x="0" y="1872588"/>
        <a:ext cx="10515600" cy="467518"/>
      </dsp:txXfrm>
    </dsp:sp>
    <dsp:sp modelId="{416988BF-4548-A247-A2BC-B26D5E3D2683}">
      <dsp:nvSpPr>
        <dsp:cNvPr id="0" name=""/>
        <dsp:cNvSpPr/>
      </dsp:nvSpPr>
      <dsp:spPr>
        <a:xfrm>
          <a:off x="0" y="2340107"/>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8C3444-09A3-664A-AB1A-111BD67210A5}">
      <dsp:nvSpPr>
        <dsp:cNvPr id="0" name=""/>
        <dsp:cNvSpPr/>
      </dsp:nvSpPr>
      <dsp:spPr>
        <a:xfrm>
          <a:off x="0" y="2340107"/>
          <a:ext cx="10515600" cy="46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b="1" kern="1200"/>
            <a:t>3. Paydaş Memnuniyetini Yükseltmek İçin</a:t>
          </a:r>
          <a:endParaRPr lang="en-US" sz="2100" kern="1200"/>
        </a:p>
      </dsp:txBody>
      <dsp:txXfrm>
        <a:off x="0" y="2340107"/>
        <a:ext cx="10515600" cy="467518"/>
      </dsp:txXfrm>
    </dsp:sp>
    <dsp:sp modelId="{1FF8570B-8C75-9749-8291-988A3A3B49E4}">
      <dsp:nvSpPr>
        <dsp:cNvPr id="0" name=""/>
        <dsp:cNvSpPr/>
      </dsp:nvSpPr>
      <dsp:spPr>
        <a:xfrm>
          <a:off x="0" y="280762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9D9C4-1BC3-314D-A356-FD94D1744E6C}">
      <dsp:nvSpPr>
        <dsp:cNvPr id="0" name=""/>
        <dsp:cNvSpPr/>
      </dsp:nvSpPr>
      <dsp:spPr>
        <a:xfrm>
          <a:off x="0" y="2807626"/>
          <a:ext cx="10515600" cy="46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kern="1200"/>
            <a:t>Öğrenci, personel, mezun ve dış paydaş beklentilerine daha iyi cevap verilmesini sağlar. </a:t>
          </a:r>
          <a:endParaRPr lang="en-US" sz="2100" kern="1200"/>
        </a:p>
      </dsp:txBody>
      <dsp:txXfrm>
        <a:off x="0" y="2807626"/>
        <a:ext cx="10515600" cy="467518"/>
      </dsp:txXfrm>
    </dsp:sp>
    <dsp:sp modelId="{84844B16-4C29-C849-847E-11B18CC4953F}">
      <dsp:nvSpPr>
        <dsp:cNvPr id="0" name=""/>
        <dsp:cNvSpPr/>
      </dsp:nvSpPr>
      <dsp:spPr>
        <a:xfrm>
          <a:off x="0" y="3275145"/>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B6A24-4741-4F46-A027-5CB31FF2A5BF}">
      <dsp:nvSpPr>
        <dsp:cNvPr id="0" name=""/>
        <dsp:cNvSpPr/>
      </dsp:nvSpPr>
      <dsp:spPr>
        <a:xfrm>
          <a:off x="0" y="3275145"/>
          <a:ext cx="10515600" cy="46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b="1" kern="1200"/>
            <a:t>4. Kurumsal Performansı Güçlendirmek İçin</a:t>
          </a:r>
          <a:endParaRPr lang="en-US" sz="2100" kern="1200"/>
        </a:p>
      </dsp:txBody>
      <dsp:txXfrm>
        <a:off x="0" y="3275145"/>
        <a:ext cx="10515600" cy="467518"/>
      </dsp:txXfrm>
    </dsp:sp>
    <dsp:sp modelId="{D4B5B456-D49E-A44A-9640-AA02883473E0}">
      <dsp:nvSpPr>
        <dsp:cNvPr id="0" name=""/>
        <dsp:cNvSpPr/>
      </dsp:nvSpPr>
      <dsp:spPr>
        <a:xfrm>
          <a:off x="0" y="374266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D5071D-3E3A-3A47-B0A6-8D91A34D40B8}">
      <dsp:nvSpPr>
        <dsp:cNvPr id="0" name=""/>
        <dsp:cNvSpPr/>
      </dsp:nvSpPr>
      <dsp:spPr>
        <a:xfrm>
          <a:off x="0" y="3742664"/>
          <a:ext cx="10515600" cy="46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kern="1200"/>
            <a:t>Kaynakların daha verimli kullanılmasına katkı sağlar. </a:t>
          </a:r>
          <a:endParaRPr lang="en-US" sz="2100" kern="1200"/>
        </a:p>
      </dsp:txBody>
      <dsp:txXfrm>
        <a:off x="0" y="3742664"/>
        <a:ext cx="10515600" cy="467518"/>
      </dsp:txXfrm>
    </dsp:sp>
    <dsp:sp modelId="{335DD0B0-5115-A24E-8096-09D8F7544ECD}">
      <dsp:nvSpPr>
        <dsp:cNvPr id="0" name=""/>
        <dsp:cNvSpPr/>
      </dsp:nvSpPr>
      <dsp:spPr>
        <a:xfrm>
          <a:off x="0" y="4210182"/>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16004B-A7FD-6943-B314-B1ED1F4BC418}">
      <dsp:nvSpPr>
        <dsp:cNvPr id="0" name=""/>
        <dsp:cNvSpPr/>
      </dsp:nvSpPr>
      <dsp:spPr>
        <a:xfrm>
          <a:off x="0" y="4210182"/>
          <a:ext cx="10515600" cy="46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b="1" kern="1200"/>
            <a:t>5. Kalite Güvence Sistemini Güçlendirmek İçin</a:t>
          </a:r>
          <a:endParaRPr lang="en-US" sz="2100" kern="1200"/>
        </a:p>
      </dsp:txBody>
      <dsp:txXfrm>
        <a:off x="0" y="4210182"/>
        <a:ext cx="10515600" cy="467518"/>
      </dsp:txXfrm>
    </dsp:sp>
    <dsp:sp modelId="{A6AC5AEE-89F5-9945-8F2C-6AA90E9108FC}">
      <dsp:nvSpPr>
        <dsp:cNvPr id="0" name=""/>
        <dsp:cNvSpPr/>
      </dsp:nvSpPr>
      <dsp:spPr>
        <a:xfrm>
          <a:off x="0" y="467770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E6B8CF-A72E-FB42-B1F6-40A5EAFE4283}">
      <dsp:nvSpPr>
        <dsp:cNvPr id="0" name=""/>
        <dsp:cNvSpPr/>
      </dsp:nvSpPr>
      <dsp:spPr>
        <a:xfrm>
          <a:off x="0" y="4677701"/>
          <a:ext cx="10515600" cy="46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kern="1200"/>
            <a:t>PUKÖ çevrimlerinin kapatılmasına ve sürekli iyileşmenin sağlanmasına yardımcı olur.</a:t>
          </a:r>
          <a:endParaRPr lang="en-US" sz="2100" kern="1200"/>
        </a:p>
      </dsp:txBody>
      <dsp:txXfrm>
        <a:off x="0" y="4677701"/>
        <a:ext cx="10515600" cy="4675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13BF7-623E-344F-ADF3-EF17607FF3DE}" type="datetimeFigureOut">
              <a:rPr lang="tr-TR" smtClean="0"/>
              <a:t>16.06.2026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5F618-9AF6-1542-87D6-23E2DE3C5385}" type="slidenum">
              <a:rPr lang="tr-TR" smtClean="0"/>
              <a:t>‹#›</a:t>
            </a:fld>
            <a:endParaRPr lang="tr-TR"/>
          </a:p>
        </p:txBody>
      </p:sp>
    </p:spTree>
    <p:extLst>
      <p:ext uri="{BB962C8B-B14F-4D97-AF65-F5344CB8AC3E}">
        <p14:creationId xmlns:p14="http://schemas.microsoft.com/office/powerpoint/2010/main" val="4270049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465F618-9AF6-1542-87D6-23E2DE3C5385}" type="slidenum">
              <a:rPr lang="tr-TR" smtClean="0"/>
              <a:t>3</a:t>
            </a:fld>
            <a:endParaRPr lang="tr-TR"/>
          </a:p>
        </p:txBody>
      </p:sp>
    </p:spTree>
    <p:extLst>
      <p:ext uri="{BB962C8B-B14F-4D97-AF65-F5344CB8AC3E}">
        <p14:creationId xmlns:p14="http://schemas.microsoft.com/office/powerpoint/2010/main" val="95734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EC0C4B-E177-CB4D-33C6-E29FFD36727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B8C341A-40D6-D761-4145-0D5C82749E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0075FD8-1B3A-87D8-1A79-741729FEE5E7}"/>
              </a:ext>
            </a:extLst>
          </p:cNvPr>
          <p:cNvSpPr>
            <a:spLocks noGrp="1"/>
          </p:cNvSpPr>
          <p:nvPr>
            <p:ph type="dt" sz="half" idx="10"/>
          </p:nvPr>
        </p:nvSpPr>
        <p:spPr/>
        <p:txBody>
          <a:bodyPr/>
          <a:lstStyle/>
          <a:p>
            <a:fld id="{1B67D76B-2A86-0E4F-89E8-ADBD2E02B971}" type="datetimeFigureOut">
              <a:rPr lang="tr-TR" smtClean="0"/>
              <a:t>16.06.2026</a:t>
            </a:fld>
            <a:endParaRPr lang="tr-TR"/>
          </a:p>
        </p:txBody>
      </p:sp>
      <p:sp>
        <p:nvSpPr>
          <p:cNvPr id="5" name="Alt Bilgi Yer Tutucusu 4">
            <a:extLst>
              <a:ext uri="{FF2B5EF4-FFF2-40B4-BE49-F238E27FC236}">
                <a16:creationId xmlns:a16="http://schemas.microsoft.com/office/drawing/2014/main" id="{A1039F48-ED70-15EE-B732-47552ACCB9E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B151F62-2351-52FC-0E2B-4933CFEC0E70}"/>
              </a:ext>
            </a:extLst>
          </p:cNvPr>
          <p:cNvSpPr>
            <a:spLocks noGrp="1"/>
          </p:cNvSpPr>
          <p:nvPr>
            <p:ph type="sldNum" sz="quarter" idx="12"/>
          </p:nvPr>
        </p:nvSpPr>
        <p:spPr/>
        <p:txBody>
          <a:bodyPr/>
          <a:lstStyle/>
          <a:p>
            <a:fld id="{A0D5B34D-4FA9-5849-A916-C4287CACB7B3}" type="slidenum">
              <a:rPr lang="tr-TR" smtClean="0"/>
              <a:t>‹#›</a:t>
            </a:fld>
            <a:endParaRPr lang="tr-TR"/>
          </a:p>
        </p:txBody>
      </p:sp>
    </p:spTree>
    <p:extLst>
      <p:ext uri="{BB962C8B-B14F-4D97-AF65-F5344CB8AC3E}">
        <p14:creationId xmlns:p14="http://schemas.microsoft.com/office/powerpoint/2010/main" val="3823174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1F2270-8AC4-5621-E617-54B6260233E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B099867-0A02-ED43-FBC7-2431D6F4BD2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91F266A-080A-B32F-ACD9-885C15F469F5}"/>
              </a:ext>
            </a:extLst>
          </p:cNvPr>
          <p:cNvSpPr>
            <a:spLocks noGrp="1"/>
          </p:cNvSpPr>
          <p:nvPr>
            <p:ph type="dt" sz="half" idx="10"/>
          </p:nvPr>
        </p:nvSpPr>
        <p:spPr/>
        <p:txBody>
          <a:bodyPr/>
          <a:lstStyle/>
          <a:p>
            <a:fld id="{1B67D76B-2A86-0E4F-89E8-ADBD2E02B971}" type="datetimeFigureOut">
              <a:rPr lang="tr-TR" smtClean="0"/>
              <a:t>16.06.2026</a:t>
            </a:fld>
            <a:endParaRPr lang="tr-TR"/>
          </a:p>
        </p:txBody>
      </p:sp>
      <p:sp>
        <p:nvSpPr>
          <p:cNvPr id="5" name="Alt Bilgi Yer Tutucusu 4">
            <a:extLst>
              <a:ext uri="{FF2B5EF4-FFF2-40B4-BE49-F238E27FC236}">
                <a16:creationId xmlns:a16="http://schemas.microsoft.com/office/drawing/2014/main" id="{0CB5C662-C8AE-26FD-9BB3-961345877D2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EB1457-4CE6-BE3E-FBE7-BFC78EA83969}"/>
              </a:ext>
            </a:extLst>
          </p:cNvPr>
          <p:cNvSpPr>
            <a:spLocks noGrp="1"/>
          </p:cNvSpPr>
          <p:nvPr>
            <p:ph type="sldNum" sz="quarter" idx="12"/>
          </p:nvPr>
        </p:nvSpPr>
        <p:spPr/>
        <p:txBody>
          <a:bodyPr/>
          <a:lstStyle/>
          <a:p>
            <a:fld id="{A0D5B34D-4FA9-5849-A916-C4287CACB7B3}" type="slidenum">
              <a:rPr lang="tr-TR" smtClean="0"/>
              <a:t>‹#›</a:t>
            </a:fld>
            <a:endParaRPr lang="tr-TR"/>
          </a:p>
        </p:txBody>
      </p:sp>
    </p:spTree>
    <p:extLst>
      <p:ext uri="{BB962C8B-B14F-4D97-AF65-F5344CB8AC3E}">
        <p14:creationId xmlns:p14="http://schemas.microsoft.com/office/powerpoint/2010/main" val="332578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B61E992-B904-B5B7-56B2-E9D8974B8D4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BEF0989-B4B6-7AA1-F643-E061ACA408E8}"/>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33495AC-FAA2-10CC-7C7D-7BDAD890FCBD}"/>
              </a:ext>
            </a:extLst>
          </p:cNvPr>
          <p:cNvSpPr>
            <a:spLocks noGrp="1"/>
          </p:cNvSpPr>
          <p:nvPr>
            <p:ph type="dt" sz="half" idx="10"/>
          </p:nvPr>
        </p:nvSpPr>
        <p:spPr/>
        <p:txBody>
          <a:bodyPr/>
          <a:lstStyle/>
          <a:p>
            <a:fld id="{1B67D76B-2A86-0E4F-89E8-ADBD2E02B971}" type="datetimeFigureOut">
              <a:rPr lang="tr-TR" smtClean="0"/>
              <a:t>16.06.2026</a:t>
            </a:fld>
            <a:endParaRPr lang="tr-TR"/>
          </a:p>
        </p:txBody>
      </p:sp>
      <p:sp>
        <p:nvSpPr>
          <p:cNvPr id="5" name="Alt Bilgi Yer Tutucusu 4">
            <a:extLst>
              <a:ext uri="{FF2B5EF4-FFF2-40B4-BE49-F238E27FC236}">
                <a16:creationId xmlns:a16="http://schemas.microsoft.com/office/drawing/2014/main" id="{32548148-A866-0D6A-5357-8BA6C1C9FCF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463CF85-3BCB-8794-E32E-0371E72D2F76}"/>
              </a:ext>
            </a:extLst>
          </p:cNvPr>
          <p:cNvSpPr>
            <a:spLocks noGrp="1"/>
          </p:cNvSpPr>
          <p:nvPr>
            <p:ph type="sldNum" sz="quarter" idx="12"/>
          </p:nvPr>
        </p:nvSpPr>
        <p:spPr/>
        <p:txBody>
          <a:bodyPr/>
          <a:lstStyle/>
          <a:p>
            <a:fld id="{A0D5B34D-4FA9-5849-A916-C4287CACB7B3}" type="slidenum">
              <a:rPr lang="tr-TR" smtClean="0"/>
              <a:t>‹#›</a:t>
            </a:fld>
            <a:endParaRPr lang="tr-TR"/>
          </a:p>
        </p:txBody>
      </p:sp>
    </p:spTree>
    <p:extLst>
      <p:ext uri="{BB962C8B-B14F-4D97-AF65-F5344CB8AC3E}">
        <p14:creationId xmlns:p14="http://schemas.microsoft.com/office/powerpoint/2010/main" val="261462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4484A8-7733-8234-FAC2-D11AAB8AC18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B857CF8-D988-FCAF-3196-B57328115D7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5F35B00-7207-F67A-A4DC-C0444A46AB0F}"/>
              </a:ext>
            </a:extLst>
          </p:cNvPr>
          <p:cNvSpPr>
            <a:spLocks noGrp="1"/>
          </p:cNvSpPr>
          <p:nvPr>
            <p:ph type="dt" sz="half" idx="10"/>
          </p:nvPr>
        </p:nvSpPr>
        <p:spPr/>
        <p:txBody>
          <a:bodyPr/>
          <a:lstStyle/>
          <a:p>
            <a:fld id="{1B67D76B-2A86-0E4F-89E8-ADBD2E02B971}" type="datetimeFigureOut">
              <a:rPr lang="tr-TR" smtClean="0"/>
              <a:t>16.06.2026</a:t>
            </a:fld>
            <a:endParaRPr lang="tr-TR"/>
          </a:p>
        </p:txBody>
      </p:sp>
      <p:sp>
        <p:nvSpPr>
          <p:cNvPr id="5" name="Alt Bilgi Yer Tutucusu 4">
            <a:extLst>
              <a:ext uri="{FF2B5EF4-FFF2-40B4-BE49-F238E27FC236}">
                <a16:creationId xmlns:a16="http://schemas.microsoft.com/office/drawing/2014/main" id="{1D4C070D-0648-68F0-9112-A063AF0E007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7D6F35-01AC-0423-D01A-AB708CD8A27B}"/>
              </a:ext>
            </a:extLst>
          </p:cNvPr>
          <p:cNvSpPr>
            <a:spLocks noGrp="1"/>
          </p:cNvSpPr>
          <p:nvPr>
            <p:ph type="sldNum" sz="quarter" idx="12"/>
          </p:nvPr>
        </p:nvSpPr>
        <p:spPr/>
        <p:txBody>
          <a:bodyPr/>
          <a:lstStyle/>
          <a:p>
            <a:fld id="{A0D5B34D-4FA9-5849-A916-C4287CACB7B3}" type="slidenum">
              <a:rPr lang="tr-TR" smtClean="0"/>
              <a:t>‹#›</a:t>
            </a:fld>
            <a:endParaRPr lang="tr-TR"/>
          </a:p>
        </p:txBody>
      </p:sp>
    </p:spTree>
    <p:extLst>
      <p:ext uri="{BB962C8B-B14F-4D97-AF65-F5344CB8AC3E}">
        <p14:creationId xmlns:p14="http://schemas.microsoft.com/office/powerpoint/2010/main" val="171966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92D7A1-A4DE-8389-D02C-E748C1BE48E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53182C1-F752-696D-E1B7-8D4F4483D6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778E6E3-61CD-D000-2E17-3CEF9C928FDB}"/>
              </a:ext>
            </a:extLst>
          </p:cNvPr>
          <p:cNvSpPr>
            <a:spLocks noGrp="1"/>
          </p:cNvSpPr>
          <p:nvPr>
            <p:ph type="dt" sz="half" idx="10"/>
          </p:nvPr>
        </p:nvSpPr>
        <p:spPr/>
        <p:txBody>
          <a:bodyPr/>
          <a:lstStyle/>
          <a:p>
            <a:fld id="{1B67D76B-2A86-0E4F-89E8-ADBD2E02B971}" type="datetimeFigureOut">
              <a:rPr lang="tr-TR" smtClean="0"/>
              <a:t>16.06.2026</a:t>
            </a:fld>
            <a:endParaRPr lang="tr-TR"/>
          </a:p>
        </p:txBody>
      </p:sp>
      <p:sp>
        <p:nvSpPr>
          <p:cNvPr id="5" name="Alt Bilgi Yer Tutucusu 4">
            <a:extLst>
              <a:ext uri="{FF2B5EF4-FFF2-40B4-BE49-F238E27FC236}">
                <a16:creationId xmlns:a16="http://schemas.microsoft.com/office/drawing/2014/main" id="{6830B8FF-5BDC-5249-AA64-6D4CA3C3183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34D51D2-0BFA-70DA-000E-AD7F9B593CAC}"/>
              </a:ext>
            </a:extLst>
          </p:cNvPr>
          <p:cNvSpPr>
            <a:spLocks noGrp="1"/>
          </p:cNvSpPr>
          <p:nvPr>
            <p:ph type="sldNum" sz="quarter" idx="12"/>
          </p:nvPr>
        </p:nvSpPr>
        <p:spPr/>
        <p:txBody>
          <a:bodyPr/>
          <a:lstStyle/>
          <a:p>
            <a:fld id="{A0D5B34D-4FA9-5849-A916-C4287CACB7B3}" type="slidenum">
              <a:rPr lang="tr-TR" smtClean="0"/>
              <a:t>‹#›</a:t>
            </a:fld>
            <a:endParaRPr lang="tr-TR"/>
          </a:p>
        </p:txBody>
      </p:sp>
    </p:spTree>
    <p:extLst>
      <p:ext uri="{BB962C8B-B14F-4D97-AF65-F5344CB8AC3E}">
        <p14:creationId xmlns:p14="http://schemas.microsoft.com/office/powerpoint/2010/main" val="104105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84829A-3407-6B74-7880-F962CDBB0A5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6373E37-06E7-3047-1A19-5F9EB06AFD6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59AC9AF-8B26-4002-15EE-43A7545D741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D2ADCC0-1D1C-AF9E-979C-172F1F83E7D0}"/>
              </a:ext>
            </a:extLst>
          </p:cNvPr>
          <p:cNvSpPr>
            <a:spLocks noGrp="1"/>
          </p:cNvSpPr>
          <p:nvPr>
            <p:ph type="dt" sz="half" idx="10"/>
          </p:nvPr>
        </p:nvSpPr>
        <p:spPr/>
        <p:txBody>
          <a:bodyPr/>
          <a:lstStyle/>
          <a:p>
            <a:fld id="{1B67D76B-2A86-0E4F-89E8-ADBD2E02B971}" type="datetimeFigureOut">
              <a:rPr lang="tr-TR" smtClean="0"/>
              <a:t>16.06.2026</a:t>
            </a:fld>
            <a:endParaRPr lang="tr-TR"/>
          </a:p>
        </p:txBody>
      </p:sp>
      <p:sp>
        <p:nvSpPr>
          <p:cNvPr id="6" name="Alt Bilgi Yer Tutucusu 5">
            <a:extLst>
              <a:ext uri="{FF2B5EF4-FFF2-40B4-BE49-F238E27FC236}">
                <a16:creationId xmlns:a16="http://schemas.microsoft.com/office/drawing/2014/main" id="{41DA191D-075B-A452-2E25-99F5CBE58D6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EF67B0A-E4AF-4D45-A7DA-30F9397E092D}"/>
              </a:ext>
            </a:extLst>
          </p:cNvPr>
          <p:cNvSpPr>
            <a:spLocks noGrp="1"/>
          </p:cNvSpPr>
          <p:nvPr>
            <p:ph type="sldNum" sz="quarter" idx="12"/>
          </p:nvPr>
        </p:nvSpPr>
        <p:spPr/>
        <p:txBody>
          <a:bodyPr/>
          <a:lstStyle/>
          <a:p>
            <a:fld id="{A0D5B34D-4FA9-5849-A916-C4287CACB7B3}" type="slidenum">
              <a:rPr lang="tr-TR" smtClean="0"/>
              <a:t>‹#›</a:t>
            </a:fld>
            <a:endParaRPr lang="tr-TR"/>
          </a:p>
        </p:txBody>
      </p:sp>
    </p:spTree>
    <p:extLst>
      <p:ext uri="{BB962C8B-B14F-4D97-AF65-F5344CB8AC3E}">
        <p14:creationId xmlns:p14="http://schemas.microsoft.com/office/powerpoint/2010/main" val="64461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30A0FF-98D1-3B61-6566-EDCC10B2C18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6419E7B-0D4B-CDA9-9F38-A1647A90EB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32D983A-4117-E566-200A-4DC8F50C5DE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381E745-6A6C-F0E7-CA3C-13826BDE60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DE607C3-E2F5-9569-8527-8897F99C220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C571928-FC4E-5039-0BC8-08B11139027A}"/>
              </a:ext>
            </a:extLst>
          </p:cNvPr>
          <p:cNvSpPr>
            <a:spLocks noGrp="1"/>
          </p:cNvSpPr>
          <p:nvPr>
            <p:ph type="dt" sz="half" idx="10"/>
          </p:nvPr>
        </p:nvSpPr>
        <p:spPr/>
        <p:txBody>
          <a:bodyPr/>
          <a:lstStyle/>
          <a:p>
            <a:fld id="{1B67D76B-2A86-0E4F-89E8-ADBD2E02B971}" type="datetimeFigureOut">
              <a:rPr lang="tr-TR" smtClean="0"/>
              <a:t>16.06.2026</a:t>
            </a:fld>
            <a:endParaRPr lang="tr-TR"/>
          </a:p>
        </p:txBody>
      </p:sp>
      <p:sp>
        <p:nvSpPr>
          <p:cNvPr id="8" name="Alt Bilgi Yer Tutucusu 7">
            <a:extLst>
              <a:ext uri="{FF2B5EF4-FFF2-40B4-BE49-F238E27FC236}">
                <a16:creationId xmlns:a16="http://schemas.microsoft.com/office/drawing/2014/main" id="{2B1EAF3B-1156-C326-706D-E7AD5C2C94C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BD1AAA2-6EE9-3B3D-583E-C1D9357D3188}"/>
              </a:ext>
            </a:extLst>
          </p:cNvPr>
          <p:cNvSpPr>
            <a:spLocks noGrp="1"/>
          </p:cNvSpPr>
          <p:nvPr>
            <p:ph type="sldNum" sz="quarter" idx="12"/>
          </p:nvPr>
        </p:nvSpPr>
        <p:spPr/>
        <p:txBody>
          <a:bodyPr/>
          <a:lstStyle/>
          <a:p>
            <a:fld id="{A0D5B34D-4FA9-5849-A916-C4287CACB7B3}" type="slidenum">
              <a:rPr lang="tr-TR" smtClean="0"/>
              <a:t>‹#›</a:t>
            </a:fld>
            <a:endParaRPr lang="tr-TR"/>
          </a:p>
        </p:txBody>
      </p:sp>
    </p:spTree>
    <p:extLst>
      <p:ext uri="{BB962C8B-B14F-4D97-AF65-F5344CB8AC3E}">
        <p14:creationId xmlns:p14="http://schemas.microsoft.com/office/powerpoint/2010/main" val="275142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917C94-6FD6-2513-059B-40EEA36D1D4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0132B0C-D9B1-A375-3235-A962F5A7A0B7}"/>
              </a:ext>
            </a:extLst>
          </p:cNvPr>
          <p:cNvSpPr>
            <a:spLocks noGrp="1"/>
          </p:cNvSpPr>
          <p:nvPr>
            <p:ph type="dt" sz="half" idx="10"/>
          </p:nvPr>
        </p:nvSpPr>
        <p:spPr/>
        <p:txBody>
          <a:bodyPr/>
          <a:lstStyle/>
          <a:p>
            <a:fld id="{1B67D76B-2A86-0E4F-89E8-ADBD2E02B971}" type="datetimeFigureOut">
              <a:rPr lang="tr-TR" smtClean="0"/>
              <a:t>16.06.2026</a:t>
            </a:fld>
            <a:endParaRPr lang="tr-TR"/>
          </a:p>
        </p:txBody>
      </p:sp>
      <p:sp>
        <p:nvSpPr>
          <p:cNvPr id="4" name="Alt Bilgi Yer Tutucusu 3">
            <a:extLst>
              <a:ext uri="{FF2B5EF4-FFF2-40B4-BE49-F238E27FC236}">
                <a16:creationId xmlns:a16="http://schemas.microsoft.com/office/drawing/2014/main" id="{59D33FD7-9879-DFD0-289D-C8DB78A2E8C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09FBB53-E6DE-3139-BE1B-E58870118594}"/>
              </a:ext>
            </a:extLst>
          </p:cNvPr>
          <p:cNvSpPr>
            <a:spLocks noGrp="1"/>
          </p:cNvSpPr>
          <p:nvPr>
            <p:ph type="sldNum" sz="quarter" idx="12"/>
          </p:nvPr>
        </p:nvSpPr>
        <p:spPr/>
        <p:txBody>
          <a:bodyPr/>
          <a:lstStyle/>
          <a:p>
            <a:fld id="{A0D5B34D-4FA9-5849-A916-C4287CACB7B3}" type="slidenum">
              <a:rPr lang="tr-TR" smtClean="0"/>
              <a:t>‹#›</a:t>
            </a:fld>
            <a:endParaRPr lang="tr-TR"/>
          </a:p>
        </p:txBody>
      </p:sp>
    </p:spTree>
    <p:extLst>
      <p:ext uri="{BB962C8B-B14F-4D97-AF65-F5344CB8AC3E}">
        <p14:creationId xmlns:p14="http://schemas.microsoft.com/office/powerpoint/2010/main" val="233758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2429B13-FF51-BB06-2DD9-887EF7A36837}"/>
              </a:ext>
            </a:extLst>
          </p:cNvPr>
          <p:cNvSpPr>
            <a:spLocks noGrp="1"/>
          </p:cNvSpPr>
          <p:nvPr>
            <p:ph type="dt" sz="half" idx="10"/>
          </p:nvPr>
        </p:nvSpPr>
        <p:spPr/>
        <p:txBody>
          <a:bodyPr/>
          <a:lstStyle/>
          <a:p>
            <a:fld id="{1B67D76B-2A86-0E4F-89E8-ADBD2E02B971}" type="datetimeFigureOut">
              <a:rPr lang="tr-TR" smtClean="0"/>
              <a:t>16.06.2026</a:t>
            </a:fld>
            <a:endParaRPr lang="tr-TR"/>
          </a:p>
        </p:txBody>
      </p:sp>
      <p:sp>
        <p:nvSpPr>
          <p:cNvPr id="3" name="Alt Bilgi Yer Tutucusu 2">
            <a:extLst>
              <a:ext uri="{FF2B5EF4-FFF2-40B4-BE49-F238E27FC236}">
                <a16:creationId xmlns:a16="http://schemas.microsoft.com/office/drawing/2014/main" id="{E5F96E0F-2EEF-6F55-BAA4-63BB6B2A0C7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9030FCCA-E41D-6ABB-5750-ADD098A4AFBF}"/>
              </a:ext>
            </a:extLst>
          </p:cNvPr>
          <p:cNvSpPr>
            <a:spLocks noGrp="1"/>
          </p:cNvSpPr>
          <p:nvPr>
            <p:ph type="sldNum" sz="quarter" idx="12"/>
          </p:nvPr>
        </p:nvSpPr>
        <p:spPr/>
        <p:txBody>
          <a:bodyPr/>
          <a:lstStyle/>
          <a:p>
            <a:fld id="{A0D5B34D-4FA9-5849-A916-C4287CACB7B3}" type="slidenum">
              <a:rPr lang="tr-TR" smtClean="0"/>
              <a:t>‹#›</a:t>
            </a:fld>
            <a:endParaRPr lang="tr-TR"/>
          </a:p>
        </p:txBody>
      </p:sp>
    </p:spTree>
    <p:extLst>
      <p:ext uri="{BB962C8B-B14F-4D97-AF65-F5344CB8AC3E}">
        <p14:creationId xmlns:p14="http://schemas.microsoft.com/office/powerpoint/2010/main" val="218101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C7E0D2-066B-4B79-5DE8-C69E71D8EC2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1375DBE-CA33-A535-C3E6-14311BB845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FAC65E4-DF32-74F3-8EBC-0049AE7BBA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90A90AB-6E44-BA1F-63AC-9C4C67639984}"/>
              </a:ext>
            </a:extLst>
          </p:cNvPr>
          <p:cNvSpPr>
            <a:spLocks noGrp="1"/>
          </p:cNvSpPr>
          <p:nvPr>
            <p:ph type="dt" sz="half" idx="10"/>
          </p:nvPr>
        </p:nvSpPr>
        <p:spPr/>
        <p:txBody>
          <a:bodyPr/>
          <a:lstStyle/>
          <a:p>
            <a:fld id="{1B67D76B-2A86-0E4F-89E8-ADBD2E02B971}" type="datetimeFigureOut">
              <a:rPr lang="tr-TR" smtClean="0"/>
              <a:t>16.06.2026</a:t>
            </a:fld>
            <a:endParaRPr lang="tr-TR"/>
          </a:p>
        </p:txBody>
      </p:sp>
      <p:sp>
        <p:nvSpPr>
          <p:cNvPr id="6" name="Alt Bilgi Yer Tutucusu 5">
            <a:extLst>
              <a:ext uri="{FF2B5EF4-FFF2-40B4-BE49-F238E27FC236}">
                <a16:creationId xmlns:a16="http://schemas.microsoft.com/office/drawing/2014/main" id="{0C69D7B6-E368-56A7-7C77-55A3AA3A9AB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C5106D6-D2E5-2E97-CAC9-8241FC1FFAB6}"/>
              </a:ext>
            </a:extLst>
          </p:cNvPr>
          <p:cNvSpPr>
            <a:spLocks noGrp="1"/>
          </p:cNvSpPr>
          <p:nvPr>
            <p:ph type="sldNum" sz="quarter" idx="12"/>
          </p:nvPr>
        </p:nvSpPr>
        <p:spPr/>
        <p:txBody>
          <a:bodyPr/>
          <a:lstStyle/>
          <a:p>
            <a:fld id="{A0D5B34D-4FA9-5849-A916-C4287CACB7B3}" type="slidenum">
              <a:rPr lang="tr-TR" smtClean="0"/>
              <a:t>‹#›</a:t>
            </a:fld>
            <a:endParaRPr lang="tr-TR"/>
          </a:p>
        </p:txBody>
      </p:sp>
    </p:spTree>
    <p:extLst>
      <p:ext uri="{BB962C8B-B14F-4D97-AF65-F5344CB8AC3E}">
        <p14:creationId xmlns:p14="http://schemas.microsoft.com/office/powerpoint/2010/main" val="459578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658986-4586-8C8C-490C-7C88A6549A3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45D3901-39CD-8C5F-AD96-1024BF8F4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D1F17DE-AC4F-C027-426D-A45E5DCC7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F1EEA1D-B988-FF2D-A56B-D46AE4949A7D}"/>
              </a:ext>
            </a:extLst>
          </p:cNvPr>
          <p:cNvSpPr>
            <a:spLocks noGrp="1"/>
          </p:cNvSpPr>
          <p:nvPr>
            <p:ph type="dt" sz="half" idx="10"/>
          </p:nvPr>
        </p:nvSpPr>
        <p:spPr/>
        <p:txBody>
          <a:bodyPr/>
          <a:lstStyle/>
          <a:p>
            <a:fld id="{1B67D76B-2A86-0E4F-89E8-ADBD2E02B971}" type="datetimeFigureOut">
              <a:rPr lang="tr-TR" smtClean="0"/>
              <a:t>16.06.2026</a:t>
            </a:fld>
            <a:endParaRPr lang="tr-TR"/>
          </a:p>
        </p:txBody>
      </p:sp>
      <p:sp>
        <p:nvSpPr>
          <p:cNvPr id="6" name="Alt Bilgi Yer Tutucusu 5">
            <a:extLst>
              <a:ext uri="{FF2B5EF4-FFF2-40B4-BE49-F238E27FC236}">
                <a16:creationId xmlns:a16="http://schemas.microsoft.com/office/drawing/2014/main" id="{C529D399-0FFB-C87E-15A7-D3BDBFB7AC6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8BD141E-36A9-2CDA-45FF-EDF68F4EF9A9}"/>
              </a:ext>
            </a:extLst>
          </p:cNvPr>
          <p:cNvSpPr>
            <a:spLocks noGrp="1"/>
          </p:cNvSpPr>
          <p:nvPr>
            <p:ph type="sldNum" sz="quarter" idx="12"/>
          </p:nvPr>
        </p:nvSpPr>
        <p:spPr/>
        <p:txBody>
          <a:bodyPr/>
          <a:lstStyle/>
          <a:p>
            <a:fld id="{A0D5B34D-4FA9-5849-A916-C4287CACB7B3}" type="slidenum">
              <a:rPr lang="tr-TR" smtClean="0"/>
              <a:t>‹#›</a:t>
            </a:fld>
            <a:endParaRPr lang="tr-TR"/>
          </a:p>
        </p:txBody>
      </p:sp>
    </p:spTree>
    <p:extLst>
      <p:ext uri="{BB962C8B-B14F-4D97-AF65-F5344CB8AC3E}">
        <p14:creationId xmlns:p14="http://schemas.microsoft.com/office/powerpoint/2010/main" val="253054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EC2B7CF-7E3B-92B4-210B-698866F655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C93B4FB-2C49-0C63-4AF9-5A6DF94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62890D9-3973-A642-CA49-322371135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67D76B-2A86-0E4F-89E8-ADBD2E02B971}" type="datetimeFigureOut">
              <a:rPr lang="tr-TR" smtClean="0"/>
              <a:t>16.06.2026</a:t>
            </a:fld>
            <a:endParaRPr lang="tr-TR"/>
          </a:p>
        </p:txBody>
      </p:sp>
      <p:sp>
        <p:nvSpPr>
          <p:cNvPr id="5" name="Alt Bilgi Yer Tutucusu 4">
            <a:extLst>
              <a:ext uri="{FF2B5EF4-FFF2-40B4-BE49-F238E27FC236}">
                <a16:creationId xmlns:a16="http://schemas.microsoft.com/office/drawing/2014/main" id="{7D59AD07-7D78-01E8-7213-96BAB025E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E84FCEEE-9BDB-D195-2738-85A4FA71F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D5B34D-4FA9-5849-A916-C4287CACB7B3}" type="slidenum">
              <a:rPr lang="tr-TR" smtClean="0"/>
              <a:t>‹#›</a:t>
            </a:fld>
            <a:endParaRPr lang="tr-TR"/>
          </a:p>
        </p:txBody>
      </p:sp>
    </p:spTree>
    <p:extLst>
      <p:ext uri="{BB962C8B-B14F-4D97-AF65-F5344CB8AC3E}">
        <p14:creationId xmlns:p14="http://schemas.microsoft.com/office/powerpoint/2010/main" val="1083132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rdek.dpu.edu.tr/tr/index/duyuru/21540/yurtdisi-turkler-ve-akraba-topluluklar-baskanliginin-ytb-2025-insan-haklari-proje-destek-programi" TargetMode="External"/><Relationship Id="rId2" Type="http://schemas.openxmlformats.org/officeDocument/2006/relationships/hyperlink" Target="https://ardek.dpu.edu.tr/tr/index/duyuru/21541/itea-proje-pazari-gunleri-2025-ve-itea-2025-cagris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bkys.dpu.edu.tr/editMemnuniyetYonetimi"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erasmus.dpu.edu.tr/tr/index/slide/11302/2025-proje-yili-erasmus-ka131-dumlupinar-ve-frigya-konsorsiyum-ortaklarimiz-ile-toplanti-gerceklestirildi"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ua.gov.tr/haber/2024-basvuru-donemi-ka131-ara-dagitim-sonuclari/" TargetMode="External"/><Relationship Id="rId2" Type="http://schemas.openxmlformats.org/officeDocument/2006/relationships/hyperlink" Target="https://www.ua.gov.tr/haber/2024-basvuru-donemi-ka131-ikinci-ara-dagitim-sonuclari/"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docs.google.com/spreadsheets/d/1XOGz8Y-MtV4qRVpyd6bcpRSqewqNMjc5/edit?usp=drive_web&amp;ouid=116172748602727940398&amp;rtpof=tru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is.yokak.gov.tr/images/report/kidr-1068-2025.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2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3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3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2C95334-1D53-130D-2B86-02246B89030E}"/>
              </a:ext>
            </a:extLst>
          </p:cNvPr>
          <p:cNvSpPr>
            <a:spLocks noGrp="1"/>
          </p:cNvSpPr>
          <p:nvPr>
            <p:ph type="ctrTitle"/>
          </p:nvPr>
        </p:nvSpPr>
        <p:spPr>
          <a:xfrm>
            <a:off x="1524000" y="1293338"/>
            <a:ext cx="9144000" cy="3274592"/>
          </a:xfrm>
        </p:spPr>
        <p:txBody>
          <a:bodyPr anchor="ctr">
            <a:normAutofit/>
          </a:bodyPr>
          <a:lstStyle/>
          <a:p>
            <a:r>
              <a:rPr lang="tr-TR" sz="5600"/>
              <a:t>BİDR/KİDR/KAP OKURYAZARLIĞI VE 2026 YILI İYİLEŞTİRME FAALİYETLERİ ÇALIŞTAYI </a:t>
            </a:r>
            <a:endParaRPr lang="tr-TR" sz="5600" dirty="0"/>
          </a:p>
        </p:txBody>
      </p:sp>
      <p:sp>
        <p:nvSpPr>
          <p:cNvPr id="3" name="Alt Başlık 2">
            <a:extLst>
              <a:ext uri="{FF2B5EF4-FFF2-40B4-BE49-F238E27FC236}">
                <a16:creationId xmlns:a16="http://schemas.microsoft.com/office/drawing/2014/main" id="{F149D5AD-C5A5-1B51-D1A8-A451752FA9F4}"/>
              </a:ext>
            </a:extLst>
          </p:cNvPr>
          <p:cNvSpPr>
            <a:spLocks noGrp="1"/>
          </p:cNvSpPr>
          <p:nvPr>
            <p:ph type="subTitle" idx="1"/>
          </p:nvPr>
        </p:nvSpPr>
        <p:spPr>
          <a:xfrm>
            <a:off x="1524000" y="5514052"/>
            <a:ext cx="9144000" cy="651910"/>
          </a:xfrm>
        </p:spPr>
        <p:txBody>
          <a:bodyPr anchor="ctr">
            <a:normAutofit/>
          </a:bodyPr>
          <a:lstStyle/>
          <a:p>
            <a:r>
              <a:rPr lang="tr-TR"/>
              <a:t>KÜTAHYA DUMLUPINAR ÜNİVERSİTESİ KALİTE KOORDİNATÖRLÜĞÜ</a:t>
            </a:r>
          </a:p>
        </p:txBody>
      </p:sp>
      <p:cxnSp>
        <p:nvCxnSpPr>
          <p:cNvPr id="60" name="Straight Connector 3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4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D841F1-EA1A-4EF2-E707-0C2D484EC19D}"/>
              </a:ext>
            </a:extLst>
          </p:cNvPr>
          <p:cNvSpPr>
            <a:spLocks noGrp="1"/>
          </p:cNvSpPr>
          <p:nvPr>
            <p:ph type="title"/>
          </p:nvPr>
        </p:nvSpPr>
        <p:spPr/>
        <p:txBody>
          <a:bodyPr/>
          <a:lstStyle/>
          <a:p>
            <a:r>
              <a:rPr lang="tr-TR" dirty="0">
                <a:solidFill>
                  <a:schemeClr val="tx2">
                    <a:lumMod val="75000"/>
                    <a:lumOff val="25000"/>
                  </a:schemeClr>
                </a:solidFill>
              </a:rPr>
              <a:t>A.1.4. İç Kalite Güvencesi Mekanizmaları</a:t>
            </a:r>
          </a:p>
        </p:txBody>
      </p:sp>
      <p:sp>
        <p:nvSpPr>
          <p:cNvPr id="3" name="İçerik Yer Tutucusu 2">
            <a:extLst>
              <a:ext uri="{FF2B5EF4-FFF2-40B4-BE49-F238E27FC236}">
                <a16:creationId xmlns:a16="http://schemas.microsoft.com/office/drawing/2014/main" id="{86C07C2D-952A-4097-85A2-EE6D414F8BB9}"/>
              </a:ext>
            </a:extLst>
          </p:cNvPr>
          <p:cNvSpPr>
            <a:spLocks noGrp="1"/>
          </p:cNvSpPr>
          <p:nvPr>
            <p:ph idx="1"/>
          </p:nvPr>
        </p:nvSpPr>
        <p:spPr>
          <a:xfrm>
            <a:off x="838200" y="1540701"/>
            <a:ext cx="10515600" cy="4952174"/>
          </a:xfrm>
        </p:spPr>
        <p:txBody>
          <a:bodyPr>
            <a:normAutofit lnSpcReduction="10000"/>
          </a:bodyPr>
          <a:lstStyle/>
          <a:p>
            <a:pPr algn="just"/>
            <a:r>
              <a:rPr lang="tr-TR" sz="2000" b="1" dirty="0"/>
              <a:t>Amaç</a:t>
            </a:r>
            <a:r>
              <a:rPr lang="tr-TR" sz="2000" dirty="0"/>
              <a:t>: Takvim yılı içerisinde gerçekleşecek işlem, süreç ve mekanizmaların planlanmasını, iş akış şemalarının oluşturulmasını ve bu kapsamda sorumluluk ve yetkilerin tanımlanmasını içermektedir. Kurumun bütününde kalite politikalarının oluşturulmasını ve süreç ve uygulamaların tanımlanmasını da ifade etmektedir. </a:t>
            </a:r>
          </a:p>
          <a:p>
            <a:pPr algn="just"/>
            <a:r>
              <a:rPr lang="tr-TR" sz="2000" b="1" dirty="0"/>
              <a:t>İyi Uygulama Örneği: </a:t>
            </a:r>
            <a:r>
              <a:rPr lang="tr-TR" sz="2000" dirty="0"/>
              <a:t>Dumlupınar MYO</a:t>
            </a:r>
          </a:p>
          <a:p>
            <a:pPr algn="just"/>
            <a:endParaRPr lang="tr-TR" sz="2000" dirty="0"/>
          </a:p>
          <a:p>
            <a:pPr algn="just"/>
            <a:endParaRPr lang="tr-TR" sz="2000" dirty="0"/>
          </a:p>
          <a:p>
            <a:pPr algn="just"/>
            <a:endParaRPr lang="tr-TR" sz="2000" dirty="0"/>
          </a:p>
          <a:p>
            <a:pPr algn="just"/>
            <a:endParaRPr lang="tr-TR" sz="2000" dirty="0"/>
          </a:p>
          <a:p>
            <a:pPr algn="just"/>
            <a:endParaRPr lang="tr-TR" sz="2000" dirty="0"/>
          </a:p>
          <a:p>
            <a:pPr algn="just"/>
            <a:r>
              <a:rPr lang="tr-TR" sz="2200" b="1" dirty="0"/>
              <a:t>Bu neden iyi bir uygulama örneği?</a:t>
            </a:r>
            <a:endParaRPr lang="tr-TR" sz="2200" dirty="0"/>
          </a:p>
          <a:p>
            <a:pPr lvl="0" algn="just"/>
            <a:r>
              <a:rPr lang="tr-TR" sz="2200" dirty="0"/>
              <a:t>Rehberin saydığı kanıt türlerini — özellikle Kalite El Kitabı, Danışma Kurulu ve Organizasyon Şeması — birebir sunar.</a:t>
            </a:r>
          </a:p>
          <a:p>
            <a:pPr algn="just"/>
            <a:r>
              <a:rPr lang="tr-TR" sz="2200" dirty="0"/>
              <a:t>Mekanizmaları PUKÖ döngüsüne yaslaması sistematikliği gösterir. </a:t>
            </a:r>
          </a:p>
          <a:p>
            <a:pPr algn="just"/>
            <a:endParaRPr lang="tr-TR" sz="2400" dirty="0"/>
          </a:p>
          <a:p>
            <a:pPr algn="just"/>
            <a:endParaRPr lang="tr-TR" sz="2400" dirty="0"/>
          </a:p>
          <a:p>
            <a:pPr algn="just"/>
            <a:endParaRPr lang="tr-TR" sz="2400" dirty="0"/>
          </a:p>
          <a:p>
            <a:pPr algn="just"/>
            <a:endParaRPr lang="tr-TR" sz="2400" dirty="0"/>
          </a:p>
          <a:p>
            <a:pPr algn="just"/>
            <a:endParaRPr lang="tr-TR" sz="2400" dirty="0"/>
          </a:p>
          <a:p>
            <a:pPr algn="just"/>
            <a:endParaRPr lang="tr-TR" sz="2400" dirty="0"/>
          </a:p>
          <a:p>
            <a:pPr algn="just"/>
            <a:endParaRPr lang="tr-TR" sz="2400" dirty="0"/>
          </a:p>
        </p:txBody>
      </p:sp>
      <p:graphicFrame>
        <p:nvGraphicFramePr>
          <p:cNvPr id="4" name="Tablo 3">
            <a:extLst>
              <a:ext uri="{FF2B5EF4-FFF2-40B4-BE49-F238E27FC236}">
                <a16:creationId xmlns:a16="http://schemas.microsoft.com/office/drawing/2014/main" id="{2818AB39-B97C-A269-A6C2-9542168CB569}"/>
              </a:ext>
            </a:extLst>
          </p:cNvPr>
          <p:cNvGraphicFramePr>
            <a:graphicFrameLocks noGrp="1"/>
          </p:cNvGraphicFramePr>
          <p:nvPr>
            <p:extLst>
              <p:ext uri="{D42A27DB-BD31-4B8C-83A1-F6EECF244321}">
                <p14:modId xmlns:p14="http://schemas.microsoft.com/office/powerpoint/2010/main" val="448952848"/>
              </p:ext>
            </p:extLst>
          </p:nvPr>
        </p:nvGraphicFramePr>
        <p:xfrm>
          <a:off x="1014608" y="3031299"/>
          <a:ext cx="10233765" cy="1680464"/>
        </p:xfrm>
        <a:graphic>
          <a:graphicData uri="http://schemas.openxmlformats.org/drawingml/2006/table">
            <a:tbl>
              <a:tblPr>
                <a:tableStyleId>{5C22544A-7EE6-4342-B048-85BDC9FD1C3A}</a:tableStyleId>
              </a:tblPr>
              <a:tblGrid>
                <a:gridCol w="10233765">
                  <a:extLst>
                    <a:ext uri="{9D8B030D-6E8A-4147-A177-3AD203B41FA5}">
                      <a16:colId xmlns:a16="http://schemas.microsoft.com/office/drawing/2014/main" val="656769707"/>
                    </a:ext>
                  </a:extLst>
                </a:gridCol>
              </a:tblGrid>
              <a:tr h="1678487">
                <a:tc>
                  <a:txBody>
                    <a:bodyPr/>
                    <a:lstStyle/>
                    <a:p>
                      <a:pPr algn="just">
                        <a:spcAft>
                          <a:spcPts val="350"/>
                        </a:spcAft>
                        <a:buNone/>
                      </a:pPr>
                      <a:r>
                        <a:rPr lang="tr-TR" sz="1800" b="1" dirty="0">
                          <a:effectLst/>
                        </a:rPr>
                        <a:t>BİDR’DEN DOĞRUDAN ALINTI — Dumlupınar MYO · A.1.4</a:t>
                      </a:r>
                    </a:p>
                    <a:p>
                      <a:pPr algn="just">
                        <a:lnSpc>
                          <a:spcPct val="110000"/>
                        </a:lnSpc>
                        <a:spcAft>
                          <a:spcPts val="250"/>
                        </a:spcAft>
                        <a:buNone/>
                      </a:pPr>
                      <a:r>
                        <a:rPr lang="tr-TR" sz="1800" dirty="0">
                          <a:effectLst/>
                        </a:rPr>
                        <a:t>İç kalite güvencesi mekanizmaları planlama–uygulama–izleme–iyileştirme süreçlerini kapsayacak şekilde yapılandırılmış; kalite politikaları, komisyon yapıları ve temel süreçler tanımlanmıştır.</a:t>
                      </a:r>
                    </a:p>
                    <a:p>
                      <a:pPr algn="just">
                        <a:spcBef>
                          <a:spcPts val="100"/>
                        </a:spcBef>
                        <a:buNone/>
                      </a:pPr>
                      <a:r>
                        <a:rPr lang="tr-TR" sz="1800" b="1" dirty="0">
                          <a:effectLst/>
                        </a:rPr>
                        <a:t>Kanıtlar: </a:t>
                      </a:r>
                      <a:r>
                        <a:rPr lang="tr-TR" sz="1800" dirty="0">
                          <a:effectLst/>
                        </a:rPr>
                        <a:t>Birim Kalite Danışma Kurulu, Kalite El Kitabı, Birim Kalite Komisyonu (OD3), Akran Değerlendirme Raporu</a:t>
                      </a:r>
                      <a:endParaRPr lang="tr-TR" sz="1800" dirty="0">
                        <a:solidFill>
                          <a:srgbClr val="222222"/>
                        </a:solidFill>
                        <a:effectLst/>
                        <a:latin typeface="Arial" panose="020B0604020202020204" pitchFamily="34" charset="0"/>
                        <a:ea typeface="Arial" panose="020B0604020202020204" pitchFamily="34" charset="0"/>
                      </a:endParaRPr>
                    </a:p>
                  </a:txBody>
                  <a:tcPr marL="114300" marR="95250" marT="76200" marB="76200"/>
                </a:tc>
                <a:extLst>
                  <a:ext uri="{0D108BD9-81ED-4DB2-BD59-A6C34878D82A}">
                    <a16:rowId xmlns:a16="http://schemas.microsoft.com/office/drawing/2014/main" val="3051899054"/>
                  </a:ext>
                </a:extLst>
              </a:tr>
            </a:tbl>
          </a:graphicData>
        </a:graphic>
      </p:graphicFrame>
    </p:spTree>
    <p:extLst>
      <p:ext uri="{BB962C8B-B14F-4D97-AF65-F5344CB8AC3E}">
        <p14:creationId xmlns:p14="http://schemas.microsoft.com/office/powerpoint/2010/main" val="1422041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C80873-3C5D-58FB-E2E2-B6DA35D66A35}"/>
              </a:ext>
            </a:extLst>
          </p:cNvPr>
          <p:cNvSpPr>
            <a:spLocks noGrp="1"/>
          </p:cNvSpPr>
          <p:nvPr>
            <p:ph type="title"/>
          </p:nvPr>
        </p:nvSpPr>
        <p:spPr/>
        <p:txBody>
          <a:bodyPr/>
          <a:lstStyle/>
          <a:p>
            <a:r>
              <a:rPr lang="tr-TR" dirty="0"/>
              <a:t>KİDR ÖRNEĞİ</a:t>
            </a:r>
          </a:p>
        </p:txBody>
      </p:sp>
      <p:sp>
        <p:nvSpPr>
          <p:cNvPr id="3" name="İçerik Yer Tutucusu 2">
            <a:extLst>
              <a:ext uri="{FF2B5EF4-FFF2-40B4-BE49-F238E27FC236}">
                <a16:creationId xmlns:a16="http://schemas.microsoft.com/office/drawing/2014/main" id="{1E12F4DC-9923-9408-5569-5C8CE04954F5}"/>
              </a:ext>
            </a:extLst>
          </p:cNvPr>
          <p:cNvSpPr>
            <a:spLocks noGrp="1"/>
          </p:cNvSpPr>
          <p:nvPr>
            <p:ph idx="1"/>
          </p:nvPr>
        </p:nvSpPr>
        <p:spPr>
          <a:xfrm>
            <a:off x="838200" y="1825625"/>
            <a:ext cx="10515600" cy="4925904"/>
          </a:xfrm>
        </p:spPr>
        <p:txBody>
          <a:bodyPr>
            <a:noAutofit/>
          </a:bodyPr>
          <a:lstStyle/>
          <a:p>
            <a:pPr algn="just"/>
            <a:r>
              <a:rPr lang="tr-TR" sz="2000" i="1" dirty="0"/>
              <a:t>Üniversitenin kalite yönetim sisteminin temel çerçevesi </a:t>
            </a:r>
            <a:r>
              <a:rPr lang="tr-TR" sz="2000" i="1" dirty="0">
                <a:solidFill>
                  <a:srgbClr val="C00000"/>
                </a:solidFill>
              </a:rPr>
              <a:t>Kütahya Dumlupınar Üniversitesi Kalite El Kitabı </a:t>
            </a:r>
            <a:r>
              <a:rPr lang="tr-TR" sz="2000" i="1" dirty="0"/>
              <a:t>ile tanımlanmıştır. Kalite El Kitabı’nda üniversitenin kalite politikası, organizasyon yapısı, kalite süreçleri, görev ve sorumluluklar ile kalite güvencesi sisteminin işleyişine ilişkin temel ilkeler yer almaktadır. Bu doküman aracılığıyla kalite güvencesi sisteminin kurumsal düzeyde standart bir yaklaşımla yürütülmesi sağlanmaktadır (OD3). </a:t>
            </a:r>
          </a:p>
          <a:p>
            <a:pPr algn="just"/>
            <a:r>
              <a:rPr lang="tr-TR" sz="2000" i="1" dirty="0">
                <a:solidFill>
                  <a:srgbClr val="C00000"/>
                </a:solidFill>
              </a:rPr>
              <a:t>Birim İç Değerlendirme Raporları </a:t>
            </a:r>
            <a:r>
              <a:rPr lang="tr-TR" sz="2000" i="1" dirty="0"/>
              <a:t>ve 2025 yılında uygulanmaya başlanan </a:t>
            </a:r>
            <a:r>
              <a:rPr lang="tr-TR" sz="2000" i="1" dirty="0">
                <a:solidFill>
                  <a:srgbClr val="C00000"/>
                </a:solidFill>
              </a:rPr>
              <a:t>Birim Akran Değerlendirme Raporları</a:t>
            </a:r>
            <a:r>
              <a:rPr lang="tr-TR" sz="2000" i="1" dirty="0"/>
              <a:t>, birimlerin güçlü yönlerinin ve gelişime açık alanlarının belirlenmesine, kontrol ve iyileştirme adımlarının izlenebilir biçimde işletilmesine katkı sağlamaktadır (OD3), (OD3).</a:t>
            </a:r>
          </a:p>
          <a:p>
            <a:pPr algn="just"/>
            <a:r>
              <a:rPr lang="tr-TR" sz="2000" i="1" dirty="0"/>
              <a:t>Kütahya Dumlupınar Üniversitesi, kalite ve niteliği sürdürülebilir kılma hedefleri doğrultusunda </a:t>
            </a:r>
            <a:r>
              <a:rPr lang="tr-TR" sz="2000" i="1" dirty="0">
                <a:solidFill>
                  <a:srgbClr val="C00000"/>
                </a:solidFill>
              </a:rPr>
              <a:t>iç ve dış paydaş görüşlerine </a:t>
            </a:r>
            <a:r>
              <a:rPr lang="tr-TR" sz="2000" i="1" dirty="0"/>
              <a:t>önem vermektedir. Paydaş görüşleri; çevre ve kurum içi analizler ile birlikte strateji geliştirme ekipleri tarafından politikalar, stratejik planlar ve hedeflerin belirlenmesinde dikkate alınmaktadır. Elde edilen bulgular iyileştirme faaliyetlerine girdi oluşturmaktadır (OD3), (OD3).</a:t>
            </a:r>
          </a:p>
          <a:p>
            <a:pPr algn="just"/>
            <a:r>
              <a:rPr lang="tr-TR" sz="2000" b="1" dirty="0"/>
              <a:t>Kanıtlar:</a:t>
            </a:r>
            <a:r>
              <a:rPr lang="tr-TR" sz="2000" dirty="0"/>
              <a:t> PUKÖ Temelli Eylem Planları, BİDR ve BADR, Anketler, Kalite El Kitabı, Formlar, İş Akış Şemaları</a:t>
            </a:r>
          </a:p>
        </p:txBody>
      </p:sp>
    </p:spTree>
    <p:extLst>
      <p:ext uri="{BB962C8B-B14F-4D97-AF65-F5344CB8AC3E}">
        <p14:creationId xmlns:p14="http://schemas.microsoft.com/office/powerpoint/2010/main" val="80325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4AECFB-E53C-C173-2883-5EFE8AB0333B}"/>
              </a:ext>
            </a:extLst>
          </p:cNvPr>
          <p:cNvSpPr>
            <a:spLocks noGrp="1"/>
          </p:cNvSpPr>
          <p:nvPr>
            <p:ph type="title"/>
          </p:nvPr>
        </p:nvSpPr>
        <p:spPr/>
        <p:txBody>
          <a:bodyPr>
            <a:normAutofit/>
          </a:bodyPr>
          <a:lstStyle/>
          <a:p>
            <a:r>
              <a:rPr lang="tr-TR" sz="3600" dirty="0">
                <a:solidFill>
                  <a:schemeClr val="tx2">
                    <a:lumMod val="75000"/>
                    <a:lumOff val="25000"/>
                  </a:schemeClr>
                </a:solidFill>
              </a:rPr>
              <a:t>A.1.5. Kamuoyunu Bilgilendirme ve Hesap Verilebilirlik</a:t>
            </a:r>
          </a:p>
        </p:txBody>
      </p:sp>
      <p:sp>
        <p:nvSpPr>
          <p:cNvPr id="3" name="İçerik Yer Tutucusu 2">
            <a:extLst>
              <a:ext uri="{FF2B5EF4-FFF2-40B4-BE49-F238E27FC236}">
                <a16:creationId xmlns:a16="http://schemas.microsoft.com/office/drawing/2014/main" id="{F0424197-0826-D11C-C216-FA973D4555D7}"/>
              </a:ext>
            </a:extLst>
          </p:cNvPr>
          <p:cNvSpPr>
            <a:spLocks noGrp="1"/>
          </p:cNvSpPr>
          <p:nvPr>
            <p:ph idx="1"/>
          </p:nvPr>
        </p:nvSpPr>
        <p:spPr>
          <a:xfrm>
            <a:off x="838200" y="1825625"/>
            <a:ext cx="10515600" cy="4913378"/>
          </a:xfrm>
        </p:spPr>
        <p:txBody>
          <a:bodyPr>
            <a:normAutofit fontScale="92500" lnSpcReduction="20000"/>
          </a:bodyPr>
          <a:lstStyle/>
          <a:p>
            <a:pPr algn="just"/>
            <a:r>
              <a:rPr lang="tr-TR" sz="2400" b="1" dirty="0"/>
              <a:t>Amaç</a:t>
            </a:r>
            <a:r>
              <a:rPr lang="tr-TR" sz="2400" dirty="0"/>
              <a:t>: Birim web sayfasının doğru, güncel ve kolayca erişilebilir bilgiyi vermesi gerektiğini ve bunun yanında hem iç hem de dış paydaşlara hesap verme yöntemlerinin kurgulanmasını ifade etmektedir. </a:t>
            </a:r>
          </a:p>
          <a:p>
            <a:r>
              <a:rPr lang="tr-TR" sz="2400" b="1" dirty="0"/>
              <a:t>İyi Uygulama Örneği</a:t>
            </a:r>
            <a:r>
              <a:rPr lang="tr-TR" sz="2400" dirty="0"/>
              <a:t>: Mimarlık Fakültesi </a:t>
            </a:r>
          </a:p>
          <a:p>
            <a:endParaRPr lang="tr-TR" sz="2400" dirty="0"/>
          </a:p>
          <a:p>
            <a:pPr marL="0" indent="0">
              <a:buNone/>
            </a:pPr>
            <a:endParaRPr lang="tr-TR" sz="2400" dirty="0"/>
          </a:p>
          <a:p>
            <a:endParaRPr lang="tr-TR" sz="2400" dirty="0"/>
          </a:p>
          <a:p>
            <a:endParaRPr lang="tr-TR" sz="2400" dirty="0"/>
          </a:p>
          <a:p>
            <a:pPr marL="0" indent="0">
              <a:buNone/>
            </a:pPr>
            <a:endParaRPr lang="tr-TR" sz="2400" dirty="0"/>
          </a:p>
          <a:p>
            <a:pPr algn="just"/>
            <a:r>
              <a:rPr lang="tr-TR" sz="2400" i="1" dirty="0"/>
              <a:t>Web güncelliği, duyurular, faaliyet/BİDR raporları, iletişim kanalları, sosyal medya ve kalite tutanaklarının kamuoyuyla paylaşılması</a:t>
            </a:r>
            <a:r>
              <a:rPr lang="tr-TR" sz="2400" dirty="0">
                <a:effectLst/>
              </a:rPr>
              <a:t> </a:t>
            </a:r>
          </a:p>
          <a:p>
            <a:pPr algn="just"/>
            <a:r>
              <a:rPr lang="tr-TR" sz="2200" b="1" dirty="0"/>
              <a:t>Bu neden iyi bir uygulama örneği?</a:t>
            </a:r>
            <a:endParaRPr lang="tr-TR" sz="2200" dirty="0"/>
          </a:p>
          <a:p>
            <a:pPr lvl="0" algn="just"/>
            <a:r>
              <a:rPr lang="tr-TR" sz="2200" dirty="0"/>
              <a:t>Hesap verebilirliği bir “temel değer” ve “stratejik hedef” olarak tanımlayıp çoklu web kanalına bağlaması, şeffaflığı politikaya yaslar.</a:t>
            </a:r>
          </a:p>
        </p:txBody>
      </p:sp>
      <p:graphicFrame>
        <p:nvGraphicFramePr>
          <p:cNvPr id="4" name="Tablo 3">
            <a:extLst>
              <a:ext uri="{FF2B5EF4-FFF2-40B4-BE49-F238E27FC236}">
                <a16:creationId xmlns:a16="http://schemas.microsoft.com/office/drawing/2014/main" id="{20752484-885B-AFA0-C79D-6B71CD92FD79}"/>
              </a:ext>
            </a:extLst>
          </p:cNvPr>
          <p:cNvGraphicFramePr>
            <a:graphicFrameLocks noGrp="1"/>
          </p:cNvGraphicFramePr>
          <p:nvPr>
            <p:extLst>
              <p:ext uri="{D42A27DB-BD31-4B8C-83A1-F6EECF244321}">
                <p14:modId xmlns:p14="http://schemas.microsoft.com/office/powerpoint/2010/main" val="3681595595"/>
              </p:ext>
            </p:extLst>
          </p:nvPr>
        </p:nvGraphicFramePr>
        <p:xfrm>
          <a:off x="1102290" y="2968668"/>
          <a:ext cx="9995770" cy="1707896"/>
        </p:xfrm>
        <a:graphic>
          <a:graphicData uri="http://schemas.openxmlformats.org/drawingml/2006/table">
            <a:tbl>
              <a:tblPr>
                <a:tableStyleId>{5C22544A-7EE6-4342-B048-85BDC9FD1C3A}</a:tableStyleId>
              </a:tblPr>
              <a:tblGrid>
                <a:gridCol w="9995770">
                  <a:extLst>
                    <a:ext uri="{9D8B030D-6E8A-4147-A177-3AD203B41FA5}">
                      <a16:colId xmlns:a16="http://schemas.microsoft.com/office/drawing/2014/main" val="224743665"/>
                    </a:ext>
                  </a:extLst>
                </a:gridCol>
              </a:tblGrid>
              <a:tr h="1691014">
                <a:tc>
                  <a:txBody>
                    <a:bodyPr/>
                    <a:lstStyle/>
                    <a:p>
                      <a:pPr algn="just">
                        <a:spcAft>
                          <a:spcPts val="350"/>
                        </a:spcAft>
                        <a:buNone/>
                      </a:pPr>
                      <a:r>
                        <a:rPr lang="tr-TR" sz="1800" b="1" dirty="0">
                          <a:effectLst/>
                        </a:rPr>
                        <a:t>BİDR’DEN DOĞRUDAN ALINTI — Mimarlık Fak. · A.1.5</a:t>
                      </a:r>
                    </a:p>
                    <a:p>
                      <a:pPr algn="just">
                        <a:lnSpc>
                          <a:spcPct val="110000"/>
                        </a:lnSpc>
                        <a:spcAft>
                          <a:spcPts val="250"/>
                        </a:spcAft>
                        <a:buNone/>
                      </a:pPr>
                      <a:r>
                        <a:rPr lang="tr-TR" sz="1800" dirty="0">
                          <a:effectLst/>
                        </a:rPr>
                        <a:t>Stratejik hedefler arasında bilgi yönetimini güçlendirme ve faaliyetleri yerel/küresel platformlarda paylaşarak tanınırlığı artırma; temel değerler arasında ise “şeffaflık ve hesap verebilirlik” yer almaktadır. Bu doğrultuda fakülte ve bölüm </a:t>
                      </a:r>
                      <a:r>
                        <a:rPr lang="tr-TR" sz="1800" dirty="0">
                          <a:solidFill>
                            <a:srgbClr val="C00000"/>
                          </a:solidFill>
                          <a:effectLst/>
                        </a:rPr>
                        <a:t>web sayfaları </a:t>
                      </a:r>
                      <a:r>
                        <a:rPr lang="tr-TR" sz="1800" dirty="0">
                          <a:effectLst/>
                        </a:rPr>
                        <a:t>üzerinden </a:t>
                      </a:r>
                      <a:r>
                        <a:rPr lang="tr-TR" sz="1800" dirty="0">
                          <a:solidFill>
                            <a:srgbClr val="C00000"/>
                          </a:solidFill>
                          <a:effectLst/>
                        </a:rPr>
                        <a:t>kamuoyu bilgilendirilmektedir</a:t>
                      </a:r>
                      <a:r>
                        <a:rPr lang="tr-TR" sz="1800" dirty="0">
                          <a:effectLst/>
                        </a:rPr>
                        <a:t>.</a:t>
                      </a:r>
                    </a:p>
                    <a:p>
                      <a:pPr algn="just">
                        <a:spcBef>
                          <a:spcPts val="100"/>
                        </a:spcBef>
                        <a:buNone/>
                      </a:pPr>
                      <a:r>
                        <a:rPr lang="tr-TR" sz="1800" b="1" dirty="0">
                          <a:effectLst/>
                        </a:rPr>
                        <a:t>Kanıtlar: </a:t>
                      </a:r>
                      <a:r>
                        <a:rPr lang="tr-TR" sz="1800" dirty="0">
                          <a:effectLst/>
                        </a:rPr>
                        <a:t>Stratejik Amaç/Hedefler; Misyon-Vizyon-Temel Değerler (OD2)</a:t>
                      </a:r>
                      <a:endParaRPr lang="tr-TR" sz="1800" dirty="0">
                        <a:solidFill>
                          <a:srgbClr val="222222"/>
                        </a:solidFill>
                        <a:effectLst/>
                        <a:latin typeface="Arial" panose="020B0604020202020204" pitchFamily="34" charset="0"/>
                        <a:ea typeface="Arial" panose="020B0604020202020204" pitchFamily="34" charset="0"/>
                      </a:endParaRPr>
                    </a:p>
                  </a:txBody>
                  <a:tcPr marL="114300" marR="95250" marT="76200" marB="76200"/>
                </a:tc>
                <a:extLst>
                  <a:ext uri="{0D108BD9-81ED-4DB2-BD59-A6C34878D82A}">
                    <a16:rowId xmlns:a16="http://schemas.microsoft.com/office/drawing/2014/main" val="925192581"/>
                  </a:ext>
                </a:extLst>
              </a:tr>
            </a:tbl>
          </a:graphicData>
        </a:graphic>
      </p:graphicFrame>
    </p:spTree>
    <p:extLst>
      <p:ext uri="{BB962C8B-B14F-4D97-AF65-F5344CB8AC3E}">
        <p14:creationId xmlns:p14="http://schemas.microsoft.com/office/powerpoint/2010/main" val="1982316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066C1D-867B-0FA0-9218-71411500B0F8}"/>
              </a:ext>
            </a:extLst>
          </p:cNvPr>
          <p:cNvSpPr>
            <a:spLocks noGrp="1"/>
          </p:cNvSpPr>
          <p:nvPr>
            <p:ph type="title"/>
          </p:nvPr>
        </p:nvSpPr>
        <p:spPr/>
        <p:txBody>
          <a:bodyPr/>
          <a:lstStyle/>
          <a:p>
            <a:r>
              <a:rPr lang="tr-TR" dirty="0"/>
              <a:t>KİDR ÖRNEĞİ</a:t>
            </a:r>
          </a:p>
        </p:txBody>
      </p:sp>
      <p:sp>
        <p:nvSpPr>
          <p:cNvPr id="3" name="İçerik Yer Tutucusu 2">
            <a:extLst>
              <a:ext uri="{FF2B5EF4-FFF2-40B4-BE49-F238E27FC236}">
                <a16:creationId xmlns:a16="http://schemas.microsoft.com/office/drawing/2014/main" id="{5CC9E385-2FD4-70BD-BC44-F192969F4BD5}"/>
              </a:ext>
            </a:extLst>
          </p:cNvPr>
          <p:cNvSpPr>
            <a:spLocks noGrp="1"/>
          </p:cNvSpPr>
          <p:nvPr>
            <p:ph idx="1"/>
          </p:nvPr>
        </p:nvSpPr>
        <p:spPr/>
        <p:txBody>
          <a:bodyPr>
            <a:normAutofit fontScale="70000" lnSpcReduction="20000"/>
          </a:bodyPr>
          <a:lstStyle/>
          <a:p>
            <a:pPr algn="just"/>
            <a:r>
              <a:rPr lang="tr-TR" dirty="0"/>
              <a:t>Üniversitenin eğitim-öğretim, araştırma ve toplumsal katkı faaliyetlerini geniş kitlelere duyurmak, akademik ve idari çalışmaları tanıtmak, kurumsal görünürlüğü artırmak, aynı zamanda öğrencilere uygulamalı öğrenme ortamı sunarak iletişim ve medya üretimi becerilerini geliştirmelerine katkı sağlamak amacıyla </a:t>
            </a:r>
            <a:r>
              <a:rPr lang="tr-TR" dirty="0">
                <a:solidFill>
                  <a:srgbClr val="C00000"/>
                </a:solidFill>
              </a:rPr>
              <a:t>DPÜ TV </a:t>
            </a:r>
            <a:r>
              <a:rPr lang="tr-TR" dirty="0"/>
              <a:t>(OD3) ve </a:t>
            </a:r>
            <a:r>
              <a:rPr lang="tr-TR" dirty="0">
                <a:solidFill>
                  <a:srgbClr val="C00000"/>
                </a:solidFill>
              </a:rPr>
              <a:t>DPÜ Radyo </a:t>
            </a:r>
            <a:r>
              <a:rPr lang="tr-TR" dirty="0"/>
              <a:t>(OD3) faaliyetlerini sürdürmektedir.</a:t>
            </a:r>
          </a:p>
          <a:p>
            <a:pPr algn="just"/>
            <a:r>
              <a:rPr lang="tr-TR" dirty="0"/>
              <a:t>Ayrıca, üniversitenin e-bültenleri ve basın bültenleri ile eğitim-öğretim, araştırma geliştirme ve toplumsal katkı faaliyetleri </a:t>
            </a:r>
            <a:r>
              <a:rPr lang="tr-TR" dirty="0">
                <a:solidFill>
                  <a:srgbClr val="C00000"/>
                </a:solidFill>
              </a:rPr>
              <a:t>DPÜ Haber Portalı </a:t>
            </a:r>
            <a:r>
              <a:rPr lang="tr-TR" dirty="0"/>
              <a:t>üzerinden düzenli olarak kamuoyuna sunulmaktadır (OD3) .</a:t>
            </a:r>
          </a:p>
          <a:p>
            <a:pPr algn="just"/>
            <a:r>
              <a:rPr lang="tr-TR" dirty="0"/>
              <a:t>Kamuoyunu bilgilendirme kurumsal bir ilke olarak benimsenmiş; hangi kanalların (</a:t>
            </a:r>
            <a:r>
              <a:rPr lang="tr-TR" dirty="0">
                <a:solidFill>
                  <a:srgbClr val="C00000"/>
                </a:solidFill>
              </a:rPr>
              <a:t>web sayfası, sosyal medya, e-posta, telefon, SMS, mobil uygulamalar vb</a:t>
            </a:r>
            <a:r>
              <a:rPr lang="tr-TR" dirty="0"/>
              <a:t>.) nasıl, </a:t>
            </a:r>
            <a:r>
              <a:rPr lang="tr-TR" dirty="0">
                <a:solidFill>
                  <a:srgbClr val="C00000"/>
                </a:solidFill>
              </a:rPr>
              <a:t>hangi sorumlular </a:t>
            </a:r>
            <a:r>
              <a:rPr lang="tr-TR" dirty="0"/>
              <a:t>eliyle ve </a:t>
            </a:r>
            <a:r>
              <a:rPr lang="tr-TR" dirty="0">
                <a:solidFill>
                  <a:srgbClr val="C00000"/>
                </a:solidFill>
              </a:rPr>
              <a:t>hangi sıklıkta </a:t>
            </a:r>
            <a:r>
              <a:rPr lang="tr-TR" dirty="0"/>
              <a:t>kullanılacağı açıkça belirlenmiştir. </a:t>
            </a:r>
            <a:r>
              <a:rPr lang="tr-TR" dirty="0">
                <a:solidFill>
                  <a:srgbClr val="C00000"/>
                </a:solidFill>
              </a:rPr>
              <a:t>Tüm birimlerde “İletişim” sekmesi </a:t>
            </a:r>
            <a:r>
              <a:rPr lang="tr-TR" dirty="0"/>
              <a:t>altında site sorumluları paylaşılmaktadır. Bu kapsamda bazı örnek kanıtlar sunulmaktadır (OD3)</a:t>
            </a:r>
          </a:p>
          <a:p>
            <a:pPr algn="just"/>
            <a:r>
              <a:rPr lang="tr-TR" dirty="0"/>
              <a:t>Birimlerde bu uygulamalar, Bilgi İşlem Daire Başkanlığı Kişisel Verileri Koruma Komisyonu Yönergesi ve </a:t>
            </a:r>
            <a:r>
              <a:rPr lang="tr-TR" dirty="0">
                <a:solidFill>
                  <a:srgbClr val="C00000"/>
                </a:solidFill>
              </a:rPr>
              <a:t>6698 sayılı Kişisel Verilerin Korunması Kanunu çerçevesinde </a:t>
            </a:r>
            <a:r>
              <a:rPr lang="tr-TR" dirty="0"/>
              <a:t>yürütülmekte, böylece hem kamuoyunu bilgilendirme hem de kişisel verilerin korunması ilkeleri birlikte gözetilmektedir (OD3).</a:t>
            </a:r>
          </a:p>
        </p:txBody>
      </p:sp>
    </p:spTree>
    <p:extLst>
      <p:ext uri="{BB962C8B-B14F-4D97-AF65-F5344CB8AC3E}">
        <p14:creationId xmlns:p14="http://schemas.microsoft.com/office/powerpoint/2010/main" val="2023560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8D5FBB-EA49-1D8E-6C4C-30AE1120F5AD}"/>
              </a:ext>
            </a:extLst>
          </p:cNvPr>
          <p:cNvSpPr>
            <a:spLocks noGrp="1"/>
          </p:cNvSpPr>
          <p:nvPr>
            <p:ph type="title"/>
          </p:nvPr>
        </p:nvSpPr>
        <p:spPr/>
        <p:txBody>
          <a:bodyPr/>
          <a:lstStyle/>
          <a:p>
            <a:r>
              <a:rPr lang="tr-TR" dirty="0">
                <a:solidFill>
                  <a:schemeClr val="tx2">
                    <a:lumMod val="75000"/>
                    <a:lumOff val="25000"/>
                  </a:schemeClr>
                </a:solidFill>
              </a:rPr>
              <a:t>A.2. MİSYON VE STRATEJİK AMAÇLAR</a:t>
            </a:r>
            <a:br>
              <a:rPr lang="tr-TR" dirty="0">
                <a:solidFill>
                  <a:schemeClr val="tx2">
                    <a:lumMod val="75000"/>
                    <a:lumOff val="25000"/>
                  </a:schemeClr>
                </a:solidFill>
              </a:rPr>
            </a:br>
            <a:r>
              <a:rPr lang="tr-TR" dirty="0">
                <a:solidFill>
                  <a:schemeClr val="tx2">
                    <a:lumMod val="75000"/>
                    <a:lumOff val="25000"/>
                  </a:schemeClr>
                </a:solidFill>
              </a:rPr>
              <a:t>A.2.1. Misyon, Vizyon ve Politikalar</a:t>
            </a:r>
          </a:p>
        </p:txBody>
      </p:sp>
      <p:sp>
        <p:nvSpPr>
          <p:cNvPr id="3" name="İçerik Yer Tutucusu 2">
            <a:extLst>
              <a:ext uri="{FF2B5EF4-FFF2-40B4-BE49-F238E27FC236}">
                <a16:creationId xmlns:a16="http://schemas.microsoft.com/office/drawing/2014/main" id="{A3ABEF94-63BC-BF41-1CA9-8955F48509CF}"/>
              </a:ext>
            </a:extLst>
          </p:cNvPr>
          <p:cNvSpPr>
            <a:spLocks noGrp="1"/>
          </p:cNvSpPr>
          <p:nvPr>
            <p:ph idx="1"/>
          </p:nvPr>
        </p:nvSpPr>
        <p:spPr>
          <a:xfrm>
            <a:off x="838200" y="1825625"/>
            <a:ext cx="10515600" cy="4888326"/>
          </a:xfrm>
        </p:spPr>
        <p:txBody>
          <a:bodyPr>
            <a:normAutofit lnSpcReduction="10000"/>
          </a:bodyPr>
          <a:lstStyle/>
          <a:p>
            <a:pPr algn="just"/>
            <a:r>
              <a:rPr lang="tr-TR" sz="2400" b="1" dirty="0"/>
              <a:t>Amaç</a:t>
            </a:r>
            <a:r>
              <a:rPr lang="tr-TR" sz="2400" dirty="0"/>
              <a:t>: Kurumun misyon ve vizyonu belirlenmiştir ve çalışanlar tarafından bilinmektedir. Kurumda kalite güvencesi politikası bulunmaktadır. Kurumsal politika belgesi yalın, somut ve gerçekçi bir şekilde oluşturularak sürdürülebilir kalite güvencesi sistemini tarif etmektedir. </a:t>
            </a:r>
          </a:p>
          <a:p>
            <a:r>
              <a:rPr lang="tr-TR" sz="2400" b="1" dirty="0"/>
              <a:t>İyi uygulama örneği: </a:t>
            </a:r>
            <a:r>
              <a:rPr lang="tr-TR" sz="2400" dirty="0"/>
              <a:t>Yabancı Diller YO</a:t>
            </a:r>
          </a:p>
          <a:p>
            <a:endParaRPr lang="tr-TR" sz="2400" dirty="0"/>
          </a:p>
          <a:p>
            <a:endParaRPr lang="tr-TR" sz="2400" dirty="0"/>
          </a:p>
          <a:p>
            <a:endParaRPr lang="tr-TR" sz="2400" dirty="0"/>
          </a:p>
          <a:p>
            <a:endParaRPr lang="tr-TR" sz="2400" dirty="0"/>
          </a:p>
          <a:p>
            <a:r>
              <a:rPr lang="tr-TR" sz="2200" b="1" dirty="0"/>
              <a:t>Bu neden iyi bir uygulama örneği?</a:t>
            </a:r>
            <a:endParaRPr lang="tr-TR" sz="2200" dirty="0"/>
          </a:p>
          <a:p>
            <a:pPr lvl="0" algn="just"/>
            <a:r>
              <a:rPr lang="tr-TR" sz="2200" dirty="0"/>
              <a:t>Misyon/vizyonun paydaş katılımıyla güncellenmesi ve bunların oryantasyon/teşvik gibi somut uygulamalarla ilişkilendirilmesi, “uygulamaya yansıma” beklentisini karşılar.</a:t>
            </a:r>
          </a:p>
          <a:p>
            <a:endParaRPr lang="tr-TR" sz="2400" dirty="0"/>
          </a:p>
          <a:p>
            <a:endParaRPr lang="tr-TR" sz="2400" dirty="0"/>
          </a:p>
        </p:txBody>
      </p:sp>
      <p:graphicFrame>
        <p:nvGraphicFramePr>
          <p:cNvPr id="4" name="Tablo 3">
            <a:extLst>
              <a:ext uri="{FF2B5EF4-FFF2-40B4-BE49-F238E27FC236}">
                <a16:creationId xmlns:a16="http://schemas.microsoft.com/office/drawing/2014/main" id="{62CA12A1-521A-FA73-DFBC-C6890FCE08E9}"/>
              </a:ext>
            </a:extLst>
          </p:cNvPr>
          <p:cNvGraphicFramePr>
            <a:graphicFrameLocks noGrp="1"/>
          </p:cNvGraphicFramePr>
          <p:nvPr>
            <p:extLst>
              <p:ext uri="{D42A27DB-BD31-4B8C-83A1-F6EECF244321}">
                <p14:modId xmlns:p14="http://schemas.microsoft.com/office/powerpoint/2010/main" val="521271606"/>
              </p:ext>
            </p:extLst>
          </p:nvPr>
        </p:nvGraphicFramePr>
        <p:xfrm>
          <a:off x="1164920" y="3581400"/>
          <a:ext cx="10188879" cy="1600200"/>
        </p:xfrm>
        <a:graphic>
          <a:graphicData uri="http://schemas.openxmlformats.org/drawingml/2006/table">
            <a:tbl>
              <a:tblPr>
                <a:tableStyleId>{5C22544A-7EE6-4342-B048-85BDC9FD1C3A}</a:tableStyleId>
              </a:tblPr>
              <a:tblGrid>
                <a:gridCol w="10188879">
                  <a:extLst>
                    <a:ext uri="{9D8B030D-6E8A-4147-A177-3AD203B41FA5}">
                      <a16:colId xmlns:a16="http://schemas.microsoft.com/office/drawing/2014/main" val="4224870825"/>
                    </a:ext>
                  </a:extLst>
                </a:gridCol>
              </a:tblGrid>
              <a:tr h="1600200">
                <a:tc>
                  <a:txBody>
                    <a:bodyPr/>
                    <a:lstStyle/>
                    <a:p>
                      <a:pPr>
                        <a:spcAft>
                          <a:spcPts val="350"/>
                        </a:spcAft>
                        <a:buNone/>
                      </a:pPr>
                      <a:r>
                        <a:rPr lang="tr-TR" sz="1600" b="1" dirty="0">
                          <a:effectLst/>
                        </a:rPr>
                        <a:t>BİDR’DEN DOĞRUDAN ALINTI — Yabancı Diller YO · A.2.1</a:t>
                      </a:r>
                    </a:p>
                    <a:p>
                      <a:pPr>
                        <a:lnSpc>
                          <a:spcPct val="110000"/>
                        </a:lnSpc>
                        <a:spcAft>
                          <a:spcPts val="250"/>
                        </a:spcAft>
                        <a:buNone/>
                      </a:pPr>
                      <a:r>
                        <a:rPr lang="tr-TR" sz="1600" dirty="0">
                          <a:effectLst/>
                        </a:rPr>
                        <a:t>Paydaş katılımıyla güncellenen misyon, vizyon ve temel değerler </a:t>
                      </a:r>
                      <a:r>
                        <a:rPr lang="tr-TR" sz="1600" dirty="0">
                          <a:solidFill>
                            <a:srgbClr val="C00000"/>
                          </a:solidFill>
                          <a:effectLst/>
                        </a:rPr>
                        <a:t>web sitesinde </a:t>
                      </a:r>
                      <a:r>
                        <a:rPr lang="tr-TR" sz="1600" dirty="0">
                          <a:effectLst/>
                        </a:rPr>
                        <a:t>paylaşılmaktadır. Politikalara uygun olarak dönem başında </a:t>
                      </a:r>
                      <a:r>
                        <a:rPr lang="tr-TR" sz="1600" dirty="0">
                          <a:solidFill>
                            <a:srgbClr val="C00000"/>
                          </a:solidFill>
                          <a:effectLst/>
                        </a:rPr>
                        <a:t>öğrenci oryantasyon programı </a:t>
                      </a:r>
                      <a:r>
                        <a:rPr lang="tr-TR" sz="1600" dirty="0">
                          <a:effectLst/>
                        </a:rPr>
                        <a:t>düzenlenmiş; </a:t>
                      </a:r>
                      <a:r>
                        <a:rPr lang="tr-TR" sz="1600" dirty="0">
                          <a:solidFill>
                            <a:srgbClr val="C00000"/>
                          </a:solidFill>
                          <a:effectLst/>
                        </a:rPr>
                        <a:t>Akademik Teşvik Töreni </a:t>
                      </a:r>
                      <a:r>
                        <a:rPr lang="tr-TR" sz="1600" dirty="0">
                          <a:effectLst/>
                        </a:rPr>
                        <a:t>ve personel motivasyon etkinlikleri </a:t>
                      </a:r>
                      <a:r>
                        <a:rPr lang="tr-TR" sz="1600" dirty="0">
                          <a:solidFill>
                            <a:srgbClr val="C00000"/>
                          </a:solidFill>
                          <a:effectLst/>
                        </a:rPr>
                        <a:t>politikanın uygulamaya yansıması </a:t>
                      </a:r>
                      <a:r>
                        <a:rPr lang="tr-TR" sz="1600" dirty="0">
                          <a:effectLst/>
                        </a:rPr>
                        <a:t>olarak gösterilmektedir.</a:t>
                      </a:r>
                    </a:p>
                    <a:p>
                      <a:pPr>
                        <a:spcBef>
                          <a:spcPts val="100"/>
                        </a:spcBef>
                        <a:buNone/>
                      </a:pPr>
                      <a:r>
                        <a:rPr lang="tr-TR" sz="1600" dirty="0">
                          <a:effectLst/>
                        </a:rPr>
                        <a:t>Kanıtlar: Misyon/Vizyon; Temel Değerler/Politikalar; Oryantasyon, Akademik Teşvik Töreni</a:t>
                      </a:r>
                      <a:endParaRPr lang="tr-TR" sz="1600" dirty="0">
                        <a:solidFill>
                          <a:srgbClr val="222222"/>
                        </a:solidFill>
                        <a:effectLst/>
                        <a:latin typeface="Arial" panose="020B0604020202020204" pitchFamily="34" charset="0"/>
                        <a:ea typeface="Arial" panose="020B0604020202020204" pitchFamily="34" charset="0"/>
                      </a:endParaRPr>
                    </a:p>
                  </a:txBody>
                  <a:tcPr marL="114300" marR="95250" marT="76200" marB="76200"/>
                </a:tc>
                <a:extLst>
                  <a:ext uri="{0D108BD9-81ED-4DB2-BD59-A6C34878D82A}">
                    <a16:rowId xmlns:a16="http://schemas.microsoft.com/office/drawing/2014/main" val="509431698"/>
                  </a:ext>
                </a:extLst>
              </a:tr>
            </a:tbl>
          </a:graphicData>
        </a:graphic>
      </p:graphicFrame>
    </p:spTree>
    <p:extLst>
      <p:ext uri="{BB962C8B-B14F-4D97-AF65-F5344CB8AC3E}">
        <p14:creationId xmlns:p14="http://schemas.microsoft.com/office/powerpoint/2010/main" val="770104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ACE54B-DCB5-9372-5FDD-A89C4995C4E3}"/>
              </a:ext>
            </a:extLst>
          </p:cNvPr>
          <p:cNvSpPr>
            <a:spLocks noGrp="1"/>
          </p:cNvSpPr>
          <p:nvPr>
            <p:ph type="title"/>
          </p:nvPr>
        </p:nvSpPr>
        <p:spPr/>
        <p:txBody>
          <a:bodyPr/>
          <a:lstStyle/>
          <a:p>
            <a:r>
              <a:rPr lang="tr-TR" dirty="0"/>
              <a:t>KİDR ÖRNEĞİ</a:t>
            </a:r>
          </a:p>
        </p:txBody>
      </p:sp>
      <p:sp>
        <p:nvSpPr>
          <p:cNvPr id="3" name="İçerik Yer Tutucusu 2">
            <a:extLst>
              <a:ext uri="{FF2B5EF4-FFF2-40B4-BE49-F238E27FC236}">
                <a16:creationId xmlns:a16="http://schemas.microsoft.com/office/drawing/2014/main" id="{872A784D-E77F-FD18-4CFE-E3982859821A}"/>
              </a:ext>
            </a:extLst>
          </p:cNvPr>
          <p:cNvSpPr>
            <a:spLocks noGrp="1"/>
          </p:cNvSpPr>
          <p:nvPr>
            <p:ph idx="1"/>
          </p:nvPr>
        </p:nvSpPr>
        <p:spPr>
          <a:xfrm>
            <a:off x="838200" y="1565753"/>
            <a:ext cx="10833100" cy="5160724"/>
          </a:xfrm>
        </p:spPr>
        <p:txBody>
          <a:bodyPr>
            <a:normAutofit fontScale="77500" lnSpcReduction="20000"/>
          </a:bodyPr>
          <a:lstStyle/>
          <a:p>
            <a:pPr algn="just"/>
            <a:r>
              <a:rPr lang="tr-TR" dirty="0">
                <a:solidFill>
                  <a:srgbClr val="C00000"/>
                </a:solidFill>
              </a:rPr>
              <a:t>Üniversitenin misyonu</a:t>
            </a:r>
            <a:r>
              <a:rPr lang="tr-TR" dirty="0"/>
              <a:t>; bilimsel araştırma ve topluma hizmet sorumluluğuyla çeşitli alanlarda mesleki yeterliliklere sahip bireyler yetiştiren eğitim ağırlıklı bir üniversite olmaktır. </a:t>
            </a:r>
            <a:r>
              <a:rPr lang="tr-TR" dirty="0">
                <a:solidFill>
                  <a:srgbClr val="C00000"/>
                </a:solidFill>
              </a:rPr>
              <a:t>Üniversitenin vizyonu </a:t>
            </a:r>
            <a:r>
              <a:rPr lang="tr-TR" dirty="0"/>
              <a:t>ise alanında tercih edilen, girişimci, mesleki bilgi ve becerilere sahip mezunlar yetiştirmektir (OD3).</a:t>
            </a:r>
          </a:p>
          <a:p>
            <a:pPr algn="just"/>
            <a:r>
              <a:rPr lang="tr-TR" dirty="0"/>
              <a:t>Politikalar üniversitenin faaliyetlerinin ve uygulamalarının yönlendirilmesinde bir rehber görevi görmekte ve üniversitenin tamamında yapılacak her faaliyet ve uygulama politikalar göz önünde bulundurularak hazırlanmaktadır. Bu faaliyetlere Kurum İç Değerlendirme Rehberi’nin ilgili bölümlerinde yer almasının yanı sıra bazı örnekler paylaşılmaktadır. </a:t>
            </a:r>
          </a:p>
          <a:p>
            <a:pPr algn="just"/>
            <a:r>
              <a:rPr lang="tr-TR" dirty="0"/>
              <a:t>Üniversitenin </a:t>
            </a:r>
            <a:r>
              <a:rPr lang="tr-TR" dirty="0">
                <a:solidFill>
                  <a:srgbClr val="C00000"/>
                </a:solidFill>
              </a:rPr>
              <a:t>Yönetişim ve Kalite Politikası</a:t>
            </a:r>
            <a:r>
              <a:rPr lang="tr-TR" dirty="0"/>
              <a:t>na uygun olarak </a:t>
            </a:r>
            <a:r>
              <a:rPr lang="tr-TR" dirty="0">
                <a:solidFill>
                  <a:srgbClr val="C00000"/>
                </a:solidFill>
              </a:rPr>
              <a:t>Dijital Dönüşüm ve Kalite Yönetim Sistemleri Çalıştayı </a:t>
            </a:r>
            <a:r>
              <a:rPr lang="tr-TR" dirty="0"/>
              <a:t>(OD3), </a:t>
            </a:r>
            <a:r>
              <a:rPr lang="tr-TR" dirty="0">
                <a:solidFill>
                  <a:srgbClr val="C00000"/>
                </a:solidFill>
              </a:rPr>
              <a:t>Çevre Politikası</a:t>
            </a:r>
            <a:r>
              <a:rPr lang="tr-TR" dirty="0"/>
              <a:t>na uygun olarak </a:t>
            </a:r>
            <a:r>
              <a:rPr lang="tr-TR" dirty="0" err="1">
                <a:solidFill>
                  <a:srgbClr val="C00000"/>
                </a:solidFill>
              </a:rPr>
              <a:t>Greenmetric</a:t>
            </a:r>
            <a:r>
              <a:rPr lang="tr-TR" dirty="0"/>
              <a:t> sıralamasında ilerleme kaydetmesi (OD3), </a:t>
            </a:r>
            <a:r>
              <a:rPr lang="tr-TR" dirty="0">
                <a:solidFill>
                  <a:srgbClr val="C00000"/>
                </a:solidFill>
              </a:rPr>
              <a:t>Sıfır Atık Farkındalık Eğitimi </a:t>
            </a:r>
            <a:r>
              <a:rPr lang="tr-TR" dirty="0"/>
              <a:t>(OD3) ve </a:t>
            </a:r>
            <a:r>
              <a:rPr lang="tr-TR" dirty="0">
                <a:solidFill>
                  <a:srgbClr val="C00000"/>
                </a:solidFill>
              </a:rPr>
              <a:t>Yeşil Vadi Seferberliği Etkinliği </a:t>
            </a:r>
            <a:r>
              <a:rPr lang="tr-TR" dirty="0"/>
              <a:t>(OD3), </a:t>
            </a:r>
            <a:r>
              <a:rPr lang="tr-TR" dirty="0">
                <a:solidFill>
                  <a:srgbClr val="C00000"/>
                </a:solidFill>
              </a:rPr>
              <a:t>Eğitim Öğretim Politikası</a:t>
            </a:r>
            <a:r>
              <a:rPr lang="tr-TR" dirty="0"/>
              <a:t>na uygun olarak </a:t>
            </a:r>
            <a:r>
              <a:rPr lang="tr-TR" dirty="0">
                <a:solidFill>
                  <a:srgbClr val="C00000"/>
                </a:solidFill>
              </a:rPr>
              <a:t>Staj İşbirliği Toplantısı </a:t>
            </a:r>
            <a:r>
              <a:rPr lang="tr-TR" dirty="0"/>
              <a:t>(OD3), </a:t>
            </a:r>
            <a:r>
              <a:rPr lang="tr-TR" dirty="0">
                <a:solidFill>
                  <a:srgbClr val="C00000"/>
                </a:solidFill>
              </a:rPr>
              <a:t>Araştırma Geliştirme Politikası</a:t>
            </a:r>
            <a:r>
              <a:rPr lang="tr-TR" dirty="0"/>
              <a:t>na uygun olarak </a:t>
            </a:r>
            <a:r>
              <a:rPr lang="tr-TR" dirty="0" err="1">
                <a:solidFill>
                  <a:srgbClr val="C00000"/>
                </a:solidFill>
              </a:rPr>
              <a:t>Ideathon</a:t>
            </a:r>
            <a:r>
              <a:rPr lang="tr-TR" dirty="0">
                <a:solidFill>
                  <a:srgbClr val="C00000"/>
                </a:solidFill>
              </a:rPr>
              <a:t> Kütahya – Kütahya Fikir Yarışması </a:t>
            </a:r>
            <a:r>
              <a:rPr lang="tr-TR" dirty="0"/>
              <a:t>(OD3), </a:t>
            </a:r>
            <a:r>
              <a:rPr lang="tr-TR" dirty="0">
                <a:solidFill>
                  <a:srgbClr val="C00000"/>
                </a:solidFill>
              </a:rPr>
              <a:t>Toplumsal Katkı Politikası</a:t>
            </a:r>
            <a:r>
              <a:rPr lang="tr-TR" dirty="0"/>
              <a:t>na uygun olarak </a:t>
            </a:r>
            <a:r>
              <a:rPr lang="tr-TR" dirty="0" err="1">
                <a:solidFill>
                  <a:srgbClr val="C00000"/>
                </a:solidFill>
              </a:rPr>
              <a:t>DPÜ’de</a:t>
            </a:r>
            <a:r>
              <a:rPr lang="tr-TR" dirty="0">
                <a:solidFill>
                  <a:srgbClr val="C00000"/>
                </a:solidFill>
              </a:rPr>
              <a:t> Sanatsal Destek Programı </a:t>
            </a:r>
            <a:r>
              <a:rPr lang="tr-TR" dirty="0"/>
              <a:t>(OD3), </a:t>
            </a:r>
            <a:r>
              <a:rPr lang="tr-TR" dirty="0">
                <a:solidFill>
                  <a:srgbClr val="C00000"/>
                </a:solidFill>
              </a:rPr>
              <a:t>Uluslararasılaşma Politikası</a:t>
            </a:r>
            <a:r>
              <a:rPr lang="tr-TR" dirty="0"/>
              <a:t>na uygun olarak </a:t>
            </a:r>
            <a:r>
              <a:rPr lang="tr-TR" dirty="0">
                <a:solidFill>
                  <a:srgbClr val="C00000"/>
                </a:solidFill>
              </a:rPr>
              <a:t>Uluslararası İşbirlikleri </a:t>
            </a:r>
            <a:r>
              <a:rPr lang="tr-TR" dirty="0"/>
              <a:t>(OD3) ve ziyaretleri (OD3) ve yapılan birçok etkinlik politikaların uygulamadaki sürdürülebilirliğini kanıtlamaktadır .</a:t>
            </a:r>
          </a:p>
        </p:txBody>
      </p:sp>
    </p:spTree>
    <p:extLst>
      <p:ext uri="{BB962C8B-B14F-4D97-AF65-F5344CB8AC3E}">
        <p14:creationId xmlns:p14="http://schemas.microsoft.com/office/powerpoint/2010/main" val="1356304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58C368-4430-FD1D-1A0E-B559E9845AE6}"/>
              </a:ext>
            </a:extLst>
          </p:cNvPr>
          <p:cNvSpPr>
            <a:spLocks noGrp="1"/>
          </p:cNvSpPr>
          <p:nvPr>
            <p:ph type="title"/>
          </p:nvPr>
        </p:nvSpPr>
        <p:spPr/>
        <p:txBody>
          <a:bodyPr/>
          <a:lstStyle/>
          <a:p>
            <a:r>
              <a:rPr lang="tr-TR" dirty="0">
                <a:solidFill>
                  <a:schemeClr val="tx2">
                    <a:lumMod val="75000"/>
                    <a:lumOff val="25000"/>
                  </a:schemeClr>
                </a:solidFill>
              </a:rPr>
              <a:t>A.2.2. Stratejik Amaç ve Hedefler</a:t>
            </a:r>
          </a:p>
        </p:txBody>
      </p:sp>
      <p:sp>
        <p:nvSpPr>
          <p:cNvPr id="3" name="İçerik Yer Tutucusu 2">
            <a:extLst>
              <a:ext uri="{FF2B5EF4-FFF2-40B4-BE49-F238E27FC236}">
                <a16:creationId xmlns:a16="http://schemas.microsoft.com/office/drawing/2014/main" id="{B6B98598-C2FF-11C4-425C-86EA42279594}"/>
              </a:ext>
            </a:extLst>
          </p:cNvPr>
          <p:cNvSpPr>
            <a:spLocks noGrp="1"/>
          </p:cNvSpPr>
          <p:nvPr>
            <p:ph idx="1"/>
          </p:nvPr>
        </p:nvSpPr>
        <p:spPr>
          <a:xfrm>
            <a:off x="838200" y="1490597"/>
            <a:ext cx="10515600" cy="5223354"/>
          </a:xfrm>
        </p:spPr>
        <p:txBody>
          <a:bodyPr>
            <a:normAutofit/>
          </a:bodyPr>
          <a:lstStyle/>
          <a:p>
            <a:pPr algn="just"/>
            <a:r>
              <a:rPr lang="tr-TR" sz="2400" b="1" dirty="0"/>
              <a:t>Amaç</a:t>
            </a:r>
            <a:r>
              <a:rPr lang="tr-TR" sz="2400" dirty="0"/>
              <a:t>: Her yıl BİDR hazırlığı sürecinde önceki yılın amaç ve hedeflerine dair değerlendirme yapılarak ulaşılabilen ve ulaşılamayan hedefler nedenleri ve yeni döneme dair çözüm önerileri ile burada ortaya konmalıdır. </a:t>
            </a:r>
          </a:p>
          <a:p>
            <a:pPr algn="just"/>
            <a:r>
              <a:rPr lang="tr-TR" sz="2400" b="1" dirty="0"/>
              <a:t>İyi Uygulama Örneği: </a:t>
            </a:r>
            <a:r>
              <a:rPr lang="tr-TR" sz="2400" dirty="0"/>
              <a:t>Strateji Geliştirme Daire Başkanlığı</a:t>
            </a:r>
          </a:p>
          <a:p>
            <a:pPr algn="just"/>
            <a:endParaRPr lang="tr-TR" sz="2400" dirty="0"/>
          </a:p>
          <a:p>
            <a:pPr algn="just"/>
            <a:endParaRPr lang="tr-TR" sz="2400" dirty="0"/>
          </a:p>
          <a:p>
            <a:pPr algn="just"/>
            <a:endParaRPr lang="tr-TR" sz="2400" dirty="0"/>
          </a:p>
          <a:p>
            <a:pPr algn="just"/>
            <a:endParaRPr lang="tr-TR" sz="2400" dirty="0"/>
          </a:p>
          <a:p>
            <a:pPr algn="just"/>
            <a:endParaRPr lang="tr-TR" sz="2400" dirty="0"/>
          </a:p>
          <a:p>
            <a:pPr algn="just"/>
            <a:r>
              <a:rPr lang="tr-TR" sz="2400" b="1" dirty="0"/>
              <a:t>Bu neden iyi bir uygulama örneği?</a:t>
            </a:r>
          </a:p>
          <a:p>
            <a:pPr algn="just"/>
            <a:r>
              <a:rPr lang="tr-TR" sz="1800" i="1" dirty="0"/>
              <a:t>Stratejik amaç ve hedefler ölçüt içerisinde gösterilmiş, başkanlığın amaç ve hedeflerinin üniversitenin Stratejik Planına uygun olarak oluşturulduğu verilerek uygulama yöntemleri ve izleme adımları </a:t>
            </a:r>
            <a:r>
              <a:rPr lang="tr-TR" sz="1800" i="1" dirty="0" err="1"/>
              <a:t>BİDR’de</a:t>
            </a:r>
            <a:r>
              <a:rPr lang="tr-TR" sz="1800" i="1" dirty="0"/>
              <a:t> vurgulanmıştır. </a:t>
            </a:r>
          </a:p>
        </p:txBody>
      </p:sp>
      <p:graphicFrame>
        <p:nvGraphicFramePr>
          <p:cNvPr id="4" name="Tablo 3">
            <a:extLst>
              <a:ext uri="{FF2B5EF4-FFF2-40B4-BE49-F238E27FC236}">
                <a16:creationId xmlns:a16="http://schemas.microsoft.com/office/drawing/2014/main" id="{DABE5B13-2A8E-46BC-1E1D-82AB8DA6FC96}"/>
              </a:ext>
            </a:extLst>
          </p:cNvPr>
          <p:cNvGraphicFramePr>
            <a:graphicFrameLocks noGrp="1"/>
          </p:cNvGraphicFramePr>
          <p:nvPr>
            <p:extLst>
              <p:ext uri="{D42A27DB-BD31-4B8C-83A1-F6EECF244321}">
                <p14:modId xmlns:p14="http://schemas.microsoft.com/office/powerpoint/2010/main" val="1161782527"/>
              </p:ext>
            </p:extLst>
          </p:nvPr>
        </p:nvGraphicFramePr>
        <p:xfrm>
          <a:off x="1027134" y="3056351"/>
          <a:ext cx="10326666" cy="2079320"/>
        </p:xfrm>
        <a:graphic>
          <a:graphicData uri="http://schemas.openxmlformats.org/drawingml/2006/table">
            <a:tbl>
              <a:tblPr>
                <a:tableStyleId>{5C22544A-7EE6-4342-B048-85BDC9FD1C3A}</a:tableStyleId>
              </a:tblPr>
              <a:tblGrid>
                <a:gridCol w="10326666">
                  <a:extLst>
                    <a:ext uri="{9D8B030D-6E8A-4147-A177-3AD203B41FA5}">
                      <a16:colId xmlns:a16="http://schemas.microsoft.com/office/drawing/2014/main" val="3792827959"/>
                    </a:ext>
                  </a:extLst>
                </a:gridCol>
              </a:tblGrid>
              <a:tr h="2079320">
                <a:tc>
                  <a:txBody>
                    <a:bodyPr/>
                    <a:lstStyle/>
                    <a:p>
                      <a:pPr>
                        <a:spcAft>
                          <a:spcPts val="350"/>
                        </a:spcAft>
                        <a:buNone/>
                      </a:pPr>
                      <a:r>
                        <a:rPr lang="tr-TR" sz="1600" b="1" dirty="0">
                          <a:effectLst/>
                        </a:rPr>
                        <a:t>BİDR’DEN DOĞRUDAN ALINTI —Strateji Geliştirme Daire Başkanlığı · A.2.2</a:t>
                      </a:r>
                    </a:p>
                    <a:p>
                      <a:pPr algn="just">
                        <a:spcAft>
                          <a:spcPts val="350"/>
                        </a:spcAft>
                        <a:buNone/>
                      </a:pPr>
                      <a:r>
                        <a:rPr lang="tr-TR" sz="1600" b="1" i="0" u="none" strike="noStrike" kern="1200" dirty="0">
                          <a:solidFill>
                            <a:schemeClr val="dk1"/>
                          </a:solidFill>
                          <a:effectLst/>
                          <a:latin typeface="+mn-lt"/>
                          <a:ea typeface="+mn-ea"/>
                          <a:cs typeface="+mn-cs"/>
                        </a:rPr>
                        <a:t>Kontrol Etme: </a:t>
                      </a:r>
                      <a:r>
                        <a:rPr lang="tr-TR" sz="1600" b="0" i="0" u="none" strike="noStrike" kern="1200" dirty="0">
                          <a:solidFill>
                            <a:schemeClr val="dk1"/>
                          </a:solidFill>
                          <a:effectLst/>
                          <a:latin typeface="+mn-lt"/>
                          <a:ea typeface="+mn-ea"/>
                          <a:cs typeface="+mn-cs"/>
                        </a:rPr>
                        <a:t>Hedeflere yönelik gerçekleşmeler Stratejik Plan İzleme Raporu ve Performans Programı aracılığıyla izlenmiştir. Birim faaliyet raporlarında hedeflere katkı değerlendirilmiştir.  [3_A.2.2.2](OD4) [4_A.2.2.3](OD4). </a:t>
                      </a:r>
                    </a:p>
                    <a:p>
                      <a:pPr algn="just">
                        <a:spcAft>
                          <a:spcPts val="350"/>
                        </a:spcAft>
                        <a:buNone/>
                      </a:pPr>
                      <a:r>
                        <a:rPr lang="tr-TR" sz="1600" b="1" i="0" u="none" strike="noStrike" kern="1200" dirty="0">
                          <a:solidFill>
                            <a:schemeClr val="dk1"/>
                          </a:solidFill>
                          <a:effectLst/>
                          <a:latin typeface="+mn-lt"/>
                          <a:ea typeface="+mn-ea"/>
                          <a:cs typeface="+mn-cs"/>
                        </a:rPr>
                        <a:t>Önlem Al: </a:t>
                      </a:r>
                      <a:r>
                        <a:rPr lang="tr-TR" sz="1600" b="0" i="0" u="none" strike="noStrike" kern="1200" dirty="0">
                          <a:solidFill>
                            <a:schemeClr val="dk1"/>
                          </a:solidFill>
                          <a:effectLst/>
                          <a:latin typeface="+mn-lt"/>
                          <a:ea typeface="+mn-ea"/>
                          <a:cs typeface="+mn-cs"/>
                        </a:rPr>
                        <a:t>Hedeflere ulaşmada karşılaşılan aksaklıklar doğrultusunda veri toplama ve raporlama süreçlerinde iyileştirme yapılmıştır. 2026 yılı için hedef-performans eşleştirmesinin daha sistematik yapılması planlanmıştır. [5_A.2.2.1](OD4).  </a:t>
                      </a:r>
                      <a:endParaRPr lang="tr-TR" sz="1600" dirty="0">
                        <a:effectLst/>
                      </a:endParaRPr>
                    </a:p>
                    <a:p>
                      <a:pPr>
                        <a:spcBef>
                          <a:spcPts val="100"/>
                        </a:spcBef>
                        <a:buNone/>
                      </a:pPr>
                      <a:r>
                        <a:rPr lang="tr-TR" sz="1600" b="1" dirty="0">
                          <a:effectLst/>
                        </a:rPr>
                        <a:t>Kanıtlar: </a:t>
                      </a:r>
                      <a:r>
                        <a:rPr lang="tr-TR" sz="1600" dirty="0">
                          <a:effectLst/>
                        </a:rPr>
                        <a:t>Stratejik Amaç ve Hedefler, Performans Programı Raporu, Stratejik Plan İzleme Raporu</a:t>
                      </a:r>
                      <a:endParaRPr lang="tr-TR" sz="1600" dirty="0">
                        <a:solidFill>
                          <a:srgbClr val="222222"/>
                        </a:solidFill>
                        <a:effectLst/>
                        <a:latin typeface="Arial" panose="020B0604020202020204" pitchFamily="34" charset="0"/>
                        <a:ea typeface="Arial" panose="020B0604020202020204" pitchFamily="34" charset="0"/>
                      </a:endParaRPr>
                    </a:p>
                  </a:txBody>
                  <a:tcPr marL="114300" marR="95250" marT="76200" marB="76200"/>
                </a:tc>
                <a:extLst>
                  <a:ext uri="{0D108BD9-81ED-4DB2-BD59-A6C34878D82A}">
                    <a16:rowId xmlns:a16="http://schemas.microsoft.com/office/drawing/2014/main" val="2684265478"/>
                  </a:ext>
                </a:extLst>
              </a:tr>
            </a:tbl>
          </a:graphicData>
        </a:graphic>
      </p:graphicFrame>
    </p:spTree>
    <p:extLst>
      <p:ext uri="{BB962C8B-B14F-4D97-AF65-F5344CB8AC3E}">
        <p14:creationId xmlns:p14="http://schemas.microsoft.com/office/powerpoint/2010/main" val="3132706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A96E47-8EF9-9107-D740-272C3FA69158}"/>
              </a:ext>
            </a:extLst>
          </p:cNvPr>
          <p:cNvSpPr>
            <a:spLocks noGrp="1"/>
          </p:cNvSpPr>
          <p:nvPr>
            <p:ph type="title"/>
          </p:nvPr>
        </p:nvSpPr>
        <p:spPr/>
        <p:txBody>
          <a:bodyPr/>
          <a:lstStyle/>
          <a:p>
            <a:r>
              <a:rPr lang="tr-TR" dirty="0"/>
              <a:t>KİDR ÖRNEĞİ</a:t>
            </a:r>
          </a:p>
        </p:txBody>
      </p:sp>
      <p:sp>
        <p:nvSpPr>
          <p:cNvPr id="3" name="İçerik Yer Tutucusu 2">
            <a:extLst>
              <a:ext uri="{FF2B5EF4-FFF2-40B4-BE49-F238E27FC236}">
                <a16:creationId xmlns:a16="http://schemas.microsoft.com/office/drawing/2014/main" id="{441E72C5-1063-B52B-A40E-044E0CEC0E86}"/>
              </a:ext>
            </a:extLst>
          </p:cNvPr>
          <p:cNvSpPr>
            <a:spLocks noGrp="1"/>
          </p:cNvSpPr>
          <p:nvPr>
            <p:ph idx="1"/>
          </p:nvPr>
        </p:nvSpPr>
        <p:spPr>
          <a:xfrm>
            <a:off x="838200" y="1490597"/>
            <a:ext cx="10515600" cy="4686366"/>
          </a:xfrm>
        </p:spPr>
        <p:txBody>
          <a:bodyPr>
            <a:normAutofit fontScale="77500" lnSpcReduction="20000"/>
          </a:bodyPr>
          <a:lstStyle/>
          <a:p>
            <a:pPr algn="just"/>
            <a:r>
              <a:rPr lang="tr-TR" dirty="0"/>
              <a:t>Üniversitenin stratejik amaç ve hedefleri, kurumsal misyon ve vizyon doğrultusunda hazırlanan </a:t>
            </a:r>
            <a:r>
              <a:rPr lang="tr-TR" dirty="0">
                <a:solidFill>
                  <a:srgbClr val="C00000"/>
                </a:solidFill>
              </a:rPr>
              <a:t>Kütahya Dumlupınar Üniversitesi 2024-2028 Stratejik Planı </a:t>
            </a:r>
            <a:r>
              <a:rPr lang="tr-TR" dirty="0"/>
              <a:t>kapsamında belirlenmekte ve kurumsal yönetim süreçlerinin temel yönlendirici unsuru olarak kullanılmaktadır (OD2). </a:t>
            </a:r>
          </a:p>
          <a:p>
            <a:pPr algn="just"/>
            <a:r>
              <a:rPr lang="tr-TR" dirty="0"/>
              <a:t>Ayrıca amaç ve hedeflere uygun olarak </a:t>
            </a:r>
            <a:r>
              <a:rPr lang="tr-TR" dirty="0">
                <a:solidFill>
                  <a:srgbClr val="C00000"/>
                </a:solidFill>
              </a:rPr>
              <a:t>Stratejik Plan içerisinde performans göstergeleri </a:t>
            </a:r>
            <a:r>
              <a:rPr lang="tr-TR" dirty="0"/>
              <a:t>oluşturulmakta </a:t>
            </a:r>
            <a:r>
              <a:rPr lang="tr-TR" dirty="0">
                <a:solidFill>
                  <a:srgbClr val="C00000"/>
                </a:solidFill>
              </a:rPr>
              <a:t>hedef kartları </a:t>
            </a:r>
            <a:r>
              <a:rPr lang="tr-TR" dirty="0"/>
              <a:t>ile ulaşılmak istenen konum belirlenmektedir (OD2).</a:t>
            </a:r>
          </a:p>
          <a:p>
            <a:pPr algn="just"/>
            <a:r>
              <a:rPr lang="tr-TR" dirty="0"/>
              <a:t>Stratejik plan kapsamında belirlenen hedeflerin gerçekleştirilmesine yönelik olarak üniversitede çeşitli alanlarda faaliyetler yürütülmektedir. Örneğin, </a:t>
            </a:r>
            <a:r>
              <a:rPr lang="tr-TR" dirty="0">
                <a:solidFill>
                  <a:srgbClr val="C00000"/>
                </a:solidFill>
              </a:rPr>
              <a:t>A3H1 hedefi </a:t>
            </a:r>
            <a:r>
              <a:rPr lang="tr-TR" dirty="0"/>
              <a:t>kapsamında üniversitenin </a:t>
            </a:r>
            <a:r>
              <a:rPr lang="tr-TR" dirty="0">
                <a:solidFill>
                  <a:srgbClr val="C00000"/>
                </a:solidFill>
              </a:rPr>
              <a:t>Kurumsal Akreditasyon Programı (KAP</a:t>
            </a:r>
            <a:r>
              <a:rPr lang="tr-TR" dirty="0"/>
              <a:t>) hazırlıklarına ilişkin çeşitli çalışmalar yapılmış iç paydaşların süreçle ilgili bilgisi arttırılmaya çalışılmıştır (OD3) (OD3) (OD3) (OD3). Aynı şekilde </a:t>
            </a:r>
            <a:r>
              <a:rPr lang="tr-TR" dirty="0">
                <a:solidFill>
                  <a:srgbClr val="C00000"/>
                </a:solidFill>
              </a:rPr>
              <a:t>A2H1 hedefine </a:t>
            </a:r>
            <a:r>
              <a:rPr lang="tr-TR" dirty="0"/>
              <a:t>ulaşmaya dönük olarak sıklıkla bilgilendirmeler yapılmaktadır (</a:t>
            </a:r>
            <a:r>
              <a:rPr lang="tr-TR" dirty="0">
                <a:hlinkClick r:id="rId2"/>
              </a:rPr>
              <a:t>OD3</a:t>
            </a:r>
            <a:r>
              <a:rPr lang="tr-TR" dirty="0"/>
              <a:t>) (</a:t>
            </a:r>
            <a:r>
              <a:rPr lang="tr-TR" dirty="0">
                <a:hlinkClick r:id="rId3"/>
              </a:rPr>
              <a:t>OD3</a:t>
            </a:r>
            <a:r>
              <a:rPr lang="tr-TR" dirty="0"/>
              <a:t>). Bunun yanında </a:t>
            </a:r>
            <a:r>
              <a:rPr lang="tr-TR" dirty="0">
                <a:solidFill>
                  <a:srgbClr val="C00000"/>
                </a:solidFill>
              </a:rPr>
              <a:t>A1H4 hedefine </a:t>
            </a:r>
            <a:r>
              <a:rPr lang="tr-TR" dirty="0"/>
              <a:t>ulaşmak için ise öğrenci ve personel hareketliliğini artırmaya yönelik </a:t>
            </a:r>
            <a:r>
              <a:rPr lang="tr-TR" dirty="0">
                <a:solidFill>
                  <a:srgbClr val="C00000"/>
                </a:solidFill>
              </a:rPr>
              <a:t>Erasmus+ projeleri ve uluslararası işbirlikleri </a:t>
            </a:r>
            <a:r>
              <a:rPr lang="tr-TR" dirty="0"/>
              <a:t>yürütülmektedir (OD3) (OD3). </a:t>
            </a:r>
            <a:r>
              <a:rPr lang="tr-TR" dirty="0">
                <a:solidFill>
                  <a:srgbClr val="C00000"/>
                </a:solidFill>
              </a:rPr>
              <a:t>A4H4 hedefi</a:t>
            </a:r>
            <a:r>
              <a:rPr lang="tr-TR" dirty="0"/>
              <a:t> kapsamında ise üniversitemiz </a:t>
            </a:r>
            <a:r>
              <a:rPr lang="tr-TR" dirty="0" err="1">
                <a:solidFill>
                  <a:srgbClr val="C00000"/>
                </a:solidFill>
              </a:rPr>
              <a:t>Greenmetric</a:t>
            </a:r>
            <a:r>
              <a:rPr lang="tr-TR" dirty="0">
                <a:solidFill>
                  <a:srgbClr val="C00000"/>
                </a:solidFill>
              </a:rPr>
              <a:t> çalışmalarına </a:t>
            </a:r>
            <a:r>
              <a:rPr lang="tr-TR" dirty="0"/>
              <a:t>ağırlık vermekte, bu hedefe ulaşabilmek adına faaliyetlerini düzenlemekte ve somut çıktılar elde etmektedir (OD4).</a:t>
            </a:r>
          </a:p>
        </p:txBody>
      </p:sp>
    </p:spTree>
    <p:extLst>
      <p:ext uri="{BB962C8B-B14F-4D97-AF65-F5344CB8AC3E}">
        <p14:creationId xmlns:p14="http://schemas.microsoft.com/office/powerpoint/2010/main" val="2893375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C7F46E-257F-97E7-8128-77BEF9E1A646}"/>
              </a:ext>
            </a:extLst>
          </p:cNvPr>
          <p:cNvSpPr>
            <a:spLocks noGrp="1"/>
          </p:cNvSpPr>
          <p:nvPr>
            <p:ph type="title"/>
          </p:nvPr>
        </p:nvSpPr>
        <p:spPr>
          <a:xfrm>
            <a:off x="838200" y="365126"/>
            <a:ext cx="10515600" cy="950108"/>
          </a:xfrm>
        </p:spPr>
        <p:txBody>
          <a:bodyPr>
            <a:normAutofit/>
          </a:bodyPr>
          <a:lstStyle/>
          <a:p>
            <a:r>
              <a:rPr lang="tr-TR" dirty="0">
                <a:solidFill>
                  <a:schemeClr val="tx2">
                    <a:lumMod val="75000"/>
                    <a:lumOff val="25000"/>
                  </a:schemeClr>
                </a:solidFill>
              </a:rPr>
              <a:t>A.2.3. Performans Yönetimi </a:t>
            </a:r>
          </a:p>
        </p:txBody>
      </p:sp>
      <p:sp>
        <p:nvSpPr>
          <p:cNvPr id="3" name="İçerik Yer Tutucusu 2">
            <a:extLst>
              <a:ext uri="{FF2B5EF4-FFF2-40B4-BE49-F238E27FC236}">
                <a16:creationId xmlns:a16="http://schemas.microsoft.com/office/drawing/2014/main" id="{C87B4945-D1EC-4EC1-D8F6-352710D63981}"/>
              </a:ext>
            </a:extLst>
          </p:cNvPr>
          <p:cNvSpPr>
            <a:spLocks noGrp="1"/>
          </p:cNvSpPr>
          <p:nvPr>
            <p:ph idx="1"/>
          </p:nvPr>
        </p:nvSpPr>
        <p:spPr>
          <a:xfrm>
            <a:off x="838200" y="1315234"/>
            <a:ext cx="10515600" cy="4861729"/>
          </a:xfrm>
        </p:spPr>
        <p:txBody>
          <a:bodyPr>
            <a:normAutofit lnSpcReduction="10000"/>
          </a:bodyPr>
          <a:lstStyle/>
          <a:p>
            <a:pPr algn="just"/>
            <a:r>
              <a:rPr lang="tr-TR" sz="2400" b="1" dirty="0"/>
              <a:t>Amaç</a:t>
            </a:r>
            <a:r>
              <a:rPr lang="tr-TR" sz="2400" dirty="0"/>
              <a:t>: Kurumun stratejik bakış açısını yansıtan performans yönetimi süreç odaklı ve paydaş katılımıyla sürdürülmelidir. Tüm etkinlikleri kapsayan kurumsal performans göstergeleri tanımlanmış ve paylaşılmış olmalıdır. </a:t>
            </a:r>
          </a:p>
          <a:p>
            <a:pPr algn="just"/>
            <a:r>
              <a:rPr lang="tr-TR" sz="2400" b="1" dirty="0"/>
              <a:t>İyi Uygulama Örneği: </a:t>
            </a:r>
            <a:r>
              <a:rPr lang="tr-TR" sz="2400" dirty="0"/>
              <a:t>Kütahya Uygulamalı Bilimler Fakültesi</a:t>
            </a:r>
          </a:p>
          <a:p>
            <a:pPr algn="just"/>
            <a:endParaRPr lang="tr-TR" sz="2400" dirty="0"/>
          </a:p>
          <a:p>
            <a:pPr algn="just"/>
            <a:endParaRPr lang="tr-TR" sz="2400" dirty="0"/>
          </a:p>
          <a:p>
            <a:pPr algn="just"/>
            <a:endParaRPr lang="tr-TR" sz="2400" dirty="0"/>
          </a:p>
          <a:p>
            <a:pPr algn="just"/>
            <a:endParaRPr lang="tr-TR" sz="2400" dirty="0"/>
          </a:p>
          <a:p>
            <a:pPr marL="0" indent="0" algn="just">
              <a:buNone/>
            </a:pPr>
            <a:endParaRPr lang="tr-TR" sz="2400" dirty="0"/>
          </a:p>
          <a:p>
            <a:pPr marL="0" indent="0" algn="just">
              <a:buNone/>
            </a:pPr>
            <a:r>
              <a:rPr lang="tr-TR" sz="2400" b="1" dirty="0"/>
              <a:t>Neden İyi Bir Uygulama Örneği?</a:t>
            </a:r>
          </a:p>
          <a:p>
            <a:pPr marL="0" indent="0" algn="just">
              <a:buNone/>
            </a:pPr>
            <a:r>
              <a:rPr lang="tr-TR" sz="2400" dirty="0"/>
              <a:t>Performans yönetiminin prosedürel bir süreç haline getirilmesi, birçok iç paydaşa yönelik uygulama yapılması ve sonuçların raporlanması</a:t>
            </a:r>
          </a:p>
          <a:p>
            <a:pPr algn="just"/>
            <a:endParaRPr lang="tr-TR" sz="2400" dirty="0"/>
          </a:p>
        </p:txBody>
      </p:sp>
      <p:graphicFrame>
        <p:nvGraphicFramePr>
          <p:cNvPr id="4" name="Tablo 3">
            <a:extLst>
              <a:ext uri="{FF2B5EF4-FFF2-40B4-BE49-F238E27FC236}">
                <a16:creationId xmlns:a16="http://schemas.microsoft.com/office/drawing/2014/main" id="{1A07A4DB-A99F-31E9-3AF3-696B2D7610B8}"/>
              </a:ext>
            </a:extLst>
          </p:cNvPr>
          <p:cNvGraphicFramePr>
            <a:graphicFrameLocks noGrp="1"/>
          </p:cNvGraphicFramePr>
          <p:nvPr>
            <p:extLst>
              <p:ext uri="{D42A27DB-BD31-4B8C-83A1-F6EECF244321}">
                <p14:modId xmlns:p14="http://schemas.microsoft.com/office/powerpoint/2010/main" val="13142880"/>
              </p:ext>
            </p:extLst>
          </p:nvPr>
        </p:nvGraphicFramePr>
        <p:xfrm>
          <a:off x="1102290" y="2880986"/>
          <a:ext cx="10396603" cy="1935480"/>
        </p:xfrm>
        <a:graphic>
          <a:graphicData uri="http://schemas.openxmlformats.org/drawingml/2006/table">
            <a:tbl>
              <a:tblPr>
                <a:tableStyleId>{5C22544A-7EE6-4342-B048-85BDC9FD1C3A}</a:tableStyleId>
              </a:tblPr>
              <a:tblGrid>
                <a:gridCol w="10396603">
                  <a:extLst>
                    <a:ext uri="{9D8B030D-6E8A-4147-A177-3AD203B41FA5}">
                      <a16:colId xmlns:a16="http://schemas.microsoft.com/office/drawing/2014/main" val="3300906902"/>
                    </a:ext>
                  </a:extLst>
                </a:gridCol>
              </a:tblGrid>
              <a:tr h="1365418">
                <a:tc>
                  <a:txBody>
                    <a:bodyPr/>
                    <a:lstStyle/>
                    <a:p>
                      <a:pPr algn="just">
                        <a:spcAft>
                          <a:spcPts val="350"/>
                        </a:spcAft>
                        <a:buNone/>
                      </a:pPr>
                      <a:r>
                        <a:rPr lang="tr-TR" sz="1600" b="1" dirty="0">
                          <a:effectLst/>
                        </a:rPr>
                        <a:t>BİDR’DEN DOĞRUDAN ALINTI — KUBFA · A.2.3</a:t>
                      </a:r>
                    </a:p>
                    <a:p>
                      <a:pPr algn="just">
                        <a:spcBef>
                          <a:spcPts val="100"/>
                        </a:spcBef>
                        <a:buNone/>
                      </a:pPr>
                      <a:r>
                        <a:rPr lang="tr-TR" sz="1600" i="1" dirty="0">
                          <a:effectLst/>
                        </a:rPr>
                        <a:t>Fakültemizde performans değerlendirme süreçlerinin sistematik bir yapıda yürütülmesini sağlamak amacıyla KUBFA Çok Yönlü Performans Değerlendirme Prosedürü hazırlanmıştır. Bu planlama kapsamında Yönetici Performans Değerlendirmesi, Öğretim Elemanı Performans Değerlendirmesi ve Öğrencilerin Ders Performans Değerlendirmesi süreçlerine ilişkin formlar oluşturulmuştur (Kanıt: A.2.3.1. - A.2.3.4.).</a:t>
                      </a:r>
                    </a:p>
                    <a:p>
                      <a:pPr algn="just">
                        <a:spcBef>
                          <a:spcPts val="100"/>
                        </a:spcBef>
                        <a:buNone/>
                      </a:pPr>
                      <a:r>
                        <a:rPr lang="tr-TR" sz="1600" b="1" dirty="0">
                          <a:solidFill>
                            <a:srgbClr val="222222"/>
                          </a:solidFill>
                          <a:effectLst/>
                          <a:latin typeface="Arial" panose="020B0604020202020204" pitchFamily="34" charset="0"/>
                          <a:ea typeface="Arial" panose="020B0604020202020204" pitchFamily="34" charset="0"/>
                        </a:rPr>
                        <a:t>Kanıtlar: </a:t>
                      </a:r>
                      <a:r>
                        <a:rPr lang="tr-TR" sz="1600" dirty="0">
                          <a:solidFill>
                            <a:srgbClr val="222222"/>
                          </a:solidFill>
                          <a:effectLst/>
                          <a:latin typeface="Arial" panose="020B0604020202020204" pitchFamily="34" charset="0"/>
                          <a:ea typeface="Arial" panose="020B0604020202020204" pitchFamily="34" charset="0"/>
                        </a:rPr>
                        <a:t>Yönetici/ öğretim elemanı/ öğrenci performans değerlendirme formları, Çok Yönlü Performans Değerlendirme Prosedürü, Performans değerlendirme sonuçları</a:t>
                      </a:r>
                    </a:p>
                  </a:txBody>
                  <a:tcPr marL="114300" marR="95250" marT="76200" marB="76200"/>
                </a:tc>
                <a:extLst>
                  <a:ext uri="{0D108BD9-81ED-4DB2-BD59-A6C34878D82A}">
                    <a16:rowId xmlns:a16="http://schemas.microsoft.com/office/drawing/2014/main" val="1932353932"/>
                  </a:ext>
                </a:extLst>
              </a:tr>
            </a:tbl>
          </a:graphicData>
        </a:graphic>
      </p:graphicFrame>
    </p:spTree>
    <p:extLst>
      <p:ext uri="{BB962C8B-B14F-4D97-AF65-F5344CB8AC3E}">
        <p14:creationId xmlns:p14="http://schemas.microsoft.com/office/powerpoint/2010/main" val="3236127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48B0D6-D2CF-ABBD-9D01-40F65DEA4D42}"/>
              </a:ext>
            </a:extLst>
          </p:cNvPr>
          <p:cNvSpPr>
            <a:spLocks noGrp="1"/>
          </p:cNvSpPr>
          <p:nvPr>
            <p:ph type="title"/>
          </p:nvPr>
        </p:nvSpPr>
        <p:spPr/>
        <p:txBody>
          <a:bodyPr/>
          <a:lstStyle/>
          <a:p>
            <a:r>
              <a:rPr lang="tr-TR" dirty="0"/>
              <a:t>KİDR ÖRNEĞİ</a:t>
            </a:r>
          </a:p>
        </p:txBody>
      </p:sp>
      <p:sp>
        <p:nvSpPr>
          <p:cNvPr id="3" name="İçerik Yer Tutucusu 2">
            <a:extLst>
              <a:ext uri="{FF2B5EF4-FFF2-40B4-BE49-F238E27FC236}">
                <a16:creationId xmlns:a16="http://schemas.microsoft.com/office/drawing/2014/main" id="{673B389B-59F0-56B9-F7C2-2541A31B31A7}"/>
              </a:ext>
            </a:extLst>
          </p:cNvPr>
          <p:cNvSpPr>
            <a:spLocks noGrp="1"/>
          </p:cNvSpPr>
          <p:nvPr>
            <p:ph idx="1"/>
          </p:nvPr>
        </p:nvSpPr>
        <p:spPr>
          <a:xfrm>
            <a:off x="838200" y="1227551"/>
            <a:ext cx="10515600" cy="5473874"/>
          </a:xfrm>
        </p:spPr>
        <p:txBody>
          <a:bodyPr>
            <a:normAutofit fontScale="85000" lnSpcReduction="20000"/>
          </a:bodyPr>
          <a:lstStyle/>
          <a:p>
            <a:pPr algn="just"/>
            <a:r>
              <a:rPr lang="tr-TR" dirty="0"/>
              <a:t>Üniversitede performans yönetimi yalnızca stratejik plan kapsamında belirlenen </a:t>
            </a:r>
            <a:r>
              <a:rPr lang="tr-TR" dirty="0">
                <a:solidFill>
                  <a:srgbClr val="C00000"/>
                </a:solidFill>
              </a:rPr>
              <a:t>performans göstergeleri </a:t>
            </a:r>
            <a:r>
              <a:rPr lang="tr-TR" dirty="0"/>
              <a:t>ile sınırlı olmayıp, kurumsal süreçlerin daha etkin izlenmesini sağlayacak dijital araçlarla da desteklenmektedir. Bu kapsamda 2025 yılı itibarıyla kullanılmaya başlanan </a:t>
            </a:r>
            <a:r>
              <a:rPr lang="tr-TR" dirty="0">
                <a:solidFill>
                  <a:srgbClr val="C00000"/>
                </a:solidFill>
              </a:rPr>
              <a:t>Bütünleşik Kalite Yönetim Sistemi (BKYS)</a:t>
            </a:r>
            <a:r>
              <a:rPr lang="tr-TR" dirty="0"/>
              <a:t> aracılığıyla üniversitenin ve akademik/idari birimlerin performanslarının sistematik olarak izlenmesi planlanmaktadır (OD2).</a:t>
            </a:r>
          </a:p>
          <a:p>
            <a:pPr algn="just"/>
            <a:endParaRPr lang="tr-TR" dirty="0"/>
          </a:p>
          <a:p>
            <a:pPr algn="just"/>
            <a:r>
              <a:rPr lang="tr-TR" dirty="0"/>
              <a:t>Üniversitenin araştırma performansı ve uluslararası görünürlüğü farklı uluslararası sıralama sistemleri aracılığıyla da izlenmektedir. Bu kapsamda üniversite, </a:t>
            </a:r>
            <a:r>
              <a:rPr lang="tr-TR" dirty="0" err="1">
                <a:solidFill>
                  <a:srgbClr val="C00000"/>
                </a:solidFill>
              </a:rPr>
              <a:t>Webometrics</a:t>
            </a:r>
            <a:r>
              <a:rPr lang="tr-TR" dirty="0">
                <a:solidFill>
                  <a:srgbClr val="C00000"/>
                </a:solidFill>
              </a:rPr>
              <a:t> Dünya Üniversiteleri </a:t>
            </a:r>
            <a:r>
              <a:rPr lang="tr-TR" dirty="0" err="1">
                <a:solidFill>
                  <a:srgbClr val="C00000"/>
                </a:solidFill>
              </a:rPr>
              <a:t>Sıralaması</a:t>
            </a:r>
            <a:r>
              <a:rPr lang="tr-TR" dirty="0" err="1"/>
              <a:t>’nda</a:t>
            </a:r>
            <a:r>
              <a:rPr lang="tr-TR" dirty="0"/>
              <a:t> son bir yıl içerisinde </a:t>
            </a:r>
            <a:r>
              <a:rPr lang="tr-TR" dirty="0">
                <a:solidFill>
                  <a:srgbClr val="C00000"/>
                </a:solidFill>
              </a:rPr>
              <a:t>500 basamak </a:t>
            </a:r>
            <a:r>
              <a:rPr lang="tr-TR" dirty="0"/>
              <a:t>yükselerek dünya genelinde 1519. sıraya yerleşmiş, Türkiye’de ise 69. sırada yer almıştır (OD4). Ayrıca sürdürülebilir kampüs uygulamalarını değerlendiren UI </a:t>
            </a:r>
            <a:r>
              <a:rPr lang="tr-TR" dirty="0" err="1">
                <a:solidFill>
                  <a:srgbClr val="C00000"/>
                </a:solidFill>
              </a:rPr>
              <a:t>GreenMetric</a:t>
            </a:r>
            <a:r>
              <a:rPr lang="tr-TR" dirty="0">
                <a:solidFill>
                  <a:srgbClr val="C00000"/>
                </a:solidFill>
              </a:rPr>
              <a:t> Dünya Üniversiteleri </a:t>
            </a:r>
            <a:r>
              <a:rPr lang="tr-TR" dirty="0" err="1">
                <a:solidFill>
                  <a:srgbClr val="C00000"/>
                </a:solidFill>
              </a:rPr>
              <a:t>Sıralaması’</a:t>
            </a:r>
            <a:r>
              <a:rPr lang="tr-TR" dirty="0" err="1"/>
              <a:t>nda</a:t>
            </a:r>
            <a:r>
              <a:rPr lang="tr-TR" dirty="0"/>
              <a:t> 2025 yılında </a:t>
            </a:r>
            <a:r>
              <a:rPr lang="tr-TR" dirty="0">
                <a:solidFill>
                  <a:srgbClr val="C00000"/>
                </a:solidFill>
              </a:rPr>
              <a:t>dünya genelinde 177. sırada ve Türkiye’de 17. sırada</a:t>
            </a:r>
            <a:r>
              <a:rPr lang="tr-TR" dirty="0"/>
              <a:t> yer almıştır (OD4). Bunun yanı sıra </a:t>
            </a:r>
            <a:r>
              <a:rPr lang="tr-TR" dirty="0">
                <a:solidFill>
                  <a:srgbClr val="C00000"/>
                </a:solidFill>
              </a:rPr>
              <a:t>URAP Türkiye Üniversiteleri Sıralaması ve Times </a:t>
            </a:r>
            <a:r>
              <a:rPr lang="tr-TR" dirty="0" err="1">
                <a:solidFill>
                  <a:srgbClr val="C00000"/>
                </a:solidFill>
              </a:rPr>
              <a:t>Higher</a:t>
            </a:r>
            <a:r>
              <a:rPr lang="tr-TR" dirty="0">
                <a:solidFill>
                  <a:srgbClr val="C00000"/>
                </a:solidFill>
              </a:rPr>
              <a:t> </a:t>
            </a:r>
            <a:r>
              <a:rPr lang="tr-TR" dirty="0" err="1">
                <a:solidFill>
                  <a:srgbClr val="C00000"/>
                </a:solidFill>
              </a:rPr>
              <a:t>Education</a:t>
            </a:r>
            <a:r>
              <a:rPr lang="tr-TR" dirty="0">
                <a:solidFill>
                  <a:srgbClr val="C00000"/>
                </a:solidFill>
              </a:rPr>
              <a:t> alan sıralamaları </a:t>
            </a:r>
            <a:r>
              <a:rPr lang="tr-TR" dirty="0"/>
              <a:t>gibi uluslararası akademik değerlendirme sistemleri de üniversitenin araştırma performansının izlenmesinde referans alınan göstergeler arasında bulunmaktadır (OD4) (OD4).</a:t>
            </a:r>
          </a:p>
        </p:txBody>
      </p:sp>
    </p:spTree>
    <p:extLst>
      <p:ext uri="{BB962C8B-B14F-4D97-AF65-F5344CB8AC3E}">
        <p14:creationId xmlns:p14="http://schemas.microsoft.com/office/powerpoint/2010/main" val="205448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E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A311654-AE32-F53C-2FD2-C42A2C0AB21F}"/>
              </a:ext>
            </a:extLst>
          </p:cNvPr>
          <p:cNvSpPr>
            <a:spLocks noGrp="1"/>
          </p:cNvSpPr>
          <p:nvPr>
            <p:ph type="title"/>
          </p:nvPr>
        </p:nvSpPr>
        <p:spPr>
          <a:xfrm>
            <a:off x="319314" y="2074363"/>
            <a:ext cx="251097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LİDERLİK, YÖNETİŞİM </a:t>
            </a:r>
            <a:r>
              <a:rPr lang="en-US" sz="2600" kern="1200" dirty="0" err="1">
                <a:solidFill>
                  <a:srgbClr val="FFFFFF"/>
                </a:solidFill>
                <a:latin typeface="+mj-lt"/>
                <a:ea typeface="+mj-ea"/>
                <a:cs typeface="+mj-cs"/>
              </a:rPr>
              <a:t>ve</a:t>
            </a:r>
            <a:r>
              <a:rPr lang="en-US" sz="2600" kern="1200" dirty="0">
                <a:solidFill>
                  <a:srgbClr val="FFFFFF"/>
                </a:solidFill>
                <a:latin typeface="+mj-lt"/>
                <a:ea typeface="+mj-ea"/>
                <a:cs typeface="+mj-cs"/>
              </a:rPr>
              <a:t> KALİTE </a:t>
            </a:r>
          </a:p>
        </p:txBody>
      </p:sp>
      <p:pic>
        <p:nvPicPr>
          <p:cNvPr id="5" name="İçerik Yer Tutucusu 4" descr="metin, ekran görüntüsü, web sayfası, yazılım içeren bir resim&#10;&#10;Yapay zeka tarafından oluşturulmuş içerik yanlış olabilir.">
            <a:extLst>
              <a:ext uri="{FF2B5EF4-FFF2-40B4-BE49-F238E27FC236}">
                <a16:creationId xmlns:a16="http://schemas.microsoft.com/office/drawing/2014/main" id="{3D7FF06D-090A-842B-141E-4BB6E5923DF5}"/>
              </a:ext>
            </a:extLst>
          </p:cNvPr>
          <p:cNvPicPr>
            <a:picLocks noGrp="1" noChangeAspect="1"/>
          </p:cNvPicPr>
          <p:nvPr>
            <p:ph idx="1"/>
          </p:nvPr>
        </p:nvPicPr>
        <p:blipFill>
          <a:blip r:embed="rId2"/>
          <a:srcRect l="187" r="3" b="3"/>
          <a:stretch>
            <a:fillRect/>
          </a:stretch>
        </p:blipFill>
        <p:spPr>
          <a:xfrm>
            <a:off x="3512458" y="319315"/>
            <a:ext cx="8360228" cy="6313714"/>
          </a:xfrm>
          <a:prstGeom prst="rect">
            <a:avLst/>
          </a:prstGeom>
        </p:spPr>
      </p:pic>
    </p:spTree>
    <p:extLst>
      <p:ext uri="{BB962C8B-B14F-4D97-AF65-F5344CB8AC3E}">
        <p14:creationId xmlns:p14="http://schemas.microsoft.com/office/powerpoint/2010/main" val="3765768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44FC9A-50FD-D715-5352-F1941309E74F}"/>
              </a:ext>
            </a:extLst>
          </p:cNvPr>
          <p:cNvSpPr>
            <a:spLocks noGrp="1"/>
          </p:cNvSpPr>
          <p:nvPr>
            <p:ph type="title"/>
          </p:nvPr>
        </p:nvSpPr>
        <p:spPr/>
        <p:txBody>
          <a:bodyPr/>
          <a:lstStyle/>
          <a:p>
            <a:r>
              <a:rPr lang="tr-TR" dirty="0">
                <a:solidFill>
                  <a:schemeClr val="tx2">
                    <a:lumMod val="75000"/>
                    <a:lumOff val="25000"/>
                  </a:schemeClr>
                </a:solidFill>
              </a:rPr>
              <a:t>A.3. YÖNETİM SİSTEMLERİ </a:t>
            </a:r>
            <a:br>
              <a:rPr lang="tr-TR" dirty="0">
                <a:solidFill>
                  <a:schemeClr val="tx2">
                    <a:lumMod val="75000"/>
                    <a:lumOff val="25000"/>
                  </a:schemeClr>
                </a:solidFill>
              </a:rPr>
            </a:br>
            <a:r>
              <a:rPr lang="tr-TR" dirty="0">
                <a:solidFill>
                  <a:schemeClr val="tx2">
                    <a:lumMod val="75000"/>
                    <a:lumOff val="25000"/>
                  </a:schemeClr>
                </a:solidFill>
              </a:rPr>
              <a:t>A.3.1. Bilgi Yönetim Sistemi</a:t>
            </a:r>
          </a:p>
        </p:txBody>
      </p:sp>
      <p:sp>
        <p:nvSpPr>
          <p:cNvPr id="3" name="İçerik Yer Tutucusu 2">
            <a:extLst>
              <a:ext uri="{FF2B5EF4-FFF2-40B4-BE49-F238E27FC236}">
                <a16:creationId xmlns:a16="http://schemas.microsoft.com/office/drawing/2014/main" id="{4FC28C74-EF02-6C69-047D-4FB5AAA67ABD}"/>
              </a:ext>
            </a:extLst>
          </p:cNvPr>
          <p:cNvSpPr>
            <a:spLocks noGrp="1"/>
          </p:cNvSpPr>
          <p:nvPr>
            <p:ph idx="1"/>
          </p:nvPr>
        </p:nvSpPr>
        <p:spPr/>
        <p:txBody>
          <a:bodyPr>
            <a:normAutofit/>
          </a:bodyPr>
          <a:lstStyle/>
          <a:p>
            <a:pPr algn="just"/>
            <a:r>
              <a:rPr lang="tr-TR" sz="2400" b="1" dirty="0"/>
              <a:t>Amaç:</a:t>
            </a:r>
            <a:r>
              <a:rPr lang="tr-TR" sz="2400" dirty="0"/>
              <a:t> Akademik ve idari birimlerin kullandıkları Bilgi Yönetim Sistemi entegredir ve kalite yönetim süreçlerini beslemektedir. </a:t>
            </a:r>
          </a:p>
          <a:p>
            <a:pPr algn="just"/>
            <a:r>
              <a:rPr lang="tr-TR" sz="2400" b="1" dirty="0"/>
              <a:t>İyi Uygulama Örneği: </a:t>
            </a:r>
            <a:r>
              <a:rPr lang="tr-TR" sz="2400" dirty="0"/>
              <a:t>Eğitim Fakültesi </a:t>
            </a:r>
          </a:p>
          <a:p>
            <a:pPr algn="just"/>
            <a:endParaRPr lang="tr-TR" sz="2400" dirty="0"/>
          </a:p>
          <a:p>
            <a:pPr algn="just"/>
            <a:endParaRPr lang="tr-TR" sz="2400" dirty="0"/>
          </a:p>
          <a:p>
            <a:pPr algn="just"/>
            <a:endParaRPr lang="tr-TR" sz="2400" dirty="0"/>
          </a:p>
          <a:p>
            <a:pPr algn="just"/>
            <a:endParaRPr lang="tr-TR" sz="2400" dirty="0"/>
          </a:p>
          <a:p>
            <a:pPr algn="just"/>
            <a:r>
              <a:rPr lang="tr-TR" sz="2400" b="1" dirty="0"/>
              <a:t>Neden İyi Bir Uygulama Örneği?</a:t>
            </a:r>
          </a:p>
          <a:p>
            <a:pPr algn="just"/>
            <a:r>
              <a:rPr lang="tr-TR" sz="2400" dirty="0"/>
              <a:t>Bilgi yönetiminin bileşenlerini (web, güvenlik, mezun portalı, form) ayrı ayrı tanımlayıp görevlendirme ve form kanıtlarına bağlaması.</a:t>
            </a:r>
          </a:p>
          <a:p>
            <a:endParaRPr lang="tr-TR" sz="2400" dirty="0"/>
          </a:p>
          <a:p>
            <a:endParaRPr lang="tr-TR" dirty="0"/>
          </a:p>
        </p:txBody>
      </p:sp>
      <p:graphicFrame>
        <p:nvGraphicFramePr>
          <p:cNvPr id="4" name="Tablo 3">
            <a:extLst>
              <a:ext uri="{FF2B5EF4-FFF2-40B4-BE49-F238E27FC236}">
                <a16:creationId xmlns:a16="http://schemas.microsoft.com/office/drawing/2014/main" id="{128F8F54-DA09-777A-6539-D69FA754612A}"/>
              </a:ext>
            </a:extLst>
          </p:cNvPr>
          <p:cNvGraphicFramePr>
            <a:graphicFrameLocks noGrp="1"/>
          </p:cNvGraphicFramePr>
          <p:nvPr>
            <p:extLst>
              <p:ext uri="{D42A27DB-BD31-4B8C-83A1-F6EECF244321}">
                <p14:modId xmlns:p14="http://schemas.microsoft.com/office/powerpoint/2010/main" val="3097670295"/>
              </p:ext>
            </p:extLst>
          </p:nvPr>
        </p:nvGraphicFramePr>
        <p:xfrm>
          <a:off x="1077238" y="3043825"/>
          <a:ext cx="9908088" cy="1790192"/>
        </p:xfrm>
        <a:graphic>
          <a:graphicData uri="http://schemas.openxmlformats.org/drawingml/2006/table">
            <a:tbl>
              <a:tblPr>
                <a:tableStyleId>{5C22544A-7EE6-4342-B048-85BDC9FD1C3A}</a:tableStyleId>
              </a:tblPr>
              <a:tblGrid>
                <a:gridCol w="9908088">
                  <a:extLst>
                    <a:ext uri="{9D8B030D-6E8A-4147-A177-3AD203B41FA5}">
                      <a16:colId xmlns:a16="http://schemas.microsoft.com/office/drawing/2014/main" val="3347416201"/>
                    </a:ext>
                  </a:extLst>
                </a:gridCol>
              </a:tblGrid>
              <a:tr h="1728591">
                <a:tc>
                  <a:txBody>
                    <a:bodyPr/>
                    <a:lstStyle/>
                    <a:p>
                      <a:pPr algn="just">
                        <a:spcAft>
                          <a:spcPts val="350"/>
                        </a:spcAft>
                        <a:buNone/>
                      </a:pPr>
                      <a:r>
                        <a:rPr lang="tr-TR" sz="1600" b="1" dirty="0">
                          <a:effectLst/>
                        </a:rPr>
                        <a:t>BİDR’DEN DOĞRUDAN ALINTI — Eğitim Fak. · A.3.1</a:t>
                      </a:r>
                    </a:p>
                    <a:p>
                      <a:pPr algn="just">
                        <a:lnSpc>
                          <a:spcPct val="110000"/>
                        </a:lnSpc>
                        <a:spcAft>
                          <a:spcPts val="250"/>
                        </a:spcAft>
                        <a:buNone/>
                      </a:pPr>
                      <a:r>
                        <a:rPr lang="tr-TR" sz="1600" dirty="0">
                          <a:effectLst/>
                        </a:rPr>
                        <a:t>Bilgi yönetimi süreçleri dijital sistemler üzerinden yürütülmekte; web sayfalarının etkin kullanımı, kurumsal iletişim, bilgi güvenliği ve veri erişilebilirliği temel unsurlardır. Mezun izleme ve paydaş etkileşimi için mezun portal sistemi planlamaya dâhil edilmiştir.</a:t>
                      </a:r>
                    </a:p>
                    <a:p>
                      <a:pPr algn="just">
                        <a:spcBef>
                          <a:spcPts val="100"/>
                        </a:spcBef>
                        <a:buNone/>
                      </a:pPr>
                      <a:r>
                        <a:rPr lang="tr-TR" sz="1600" dirty="0">
                          <a:effectLst/>
                        </a:rPr>
                        <a:t>Kanıtlar: Web İçerik Yönetimi Görevlendirme; İletişim Hattı; Görüş-Öneri-Şikâyet Formu; Bilgi Güvenliği Politikası (OD2), Kullanılan Dijital Sistemler </a:t>
                      </a:r>
                    </a:p>
                  </a:txBody>
                  <a:tcPr marL="114300" marR="95250" marT="76200" marB="76200"/>
                </a:tc>
                <a:extLst>
                  <a:ext uri="{0D108BD9-81ED-4DB2-BD59-A6C34878D82A}">
                    <a16:rowId xmlns:a16="http://schemas.microsoft.com/office/drawing/2014/main" val="677732593"/>
                  </a:ext>
                </a:extLst>
              </a:tr>
            </a:tbl>
          </a:graphicData>
        </a:graphic>
      </p:graphicFrame>
    </p:spTree>
    <p:extLst>
      <p:ext uri="{BB962C8B-B14F-4D97-AF65-F5344CB8AC3E}">
        <p14:creationId xmlns:p14="http://schemas.microsoft.com/office/powerpoint/2010/main" val="3957954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3B997F-7627-2CA2-ED3B-7836A3E98C68}"/>
              </a:ext>
            </a:extLst>
          </p:cNvPr>
          <p:cNvSpPr>
            <a:spLocks noGrp="1"/>
          </p:cNvSpPr>
          <p:nvPr>
            <p:ph type="title"/>
          </p:nvPr>
        </p:nvSpPr>
        <p:spPr/>
        <p:txBody>
          <a:bodyPr/>
          <a:lstStyle/>
          <a:p>
            <a:r>
              <a:rPr lang="tr-TR" dirty="0"/>
              <a:t>KİDR ÖRNEĞİ</a:t>
            </a:r>
          </a:p>
        </p:txBody>
      </p:sp>
      <p:sp>
        <p:nvSpPr>
          <p:cNvPr id="3" name="İçerik Yer Tutucusu 2">
            <a:extLst>
              <a:ext uri="{FF2B5EF4-FFF2-40B4-BE49-F238E27FC236}">
                <a16:creationId xmlns:a16="http://schemas.microsoft.com/office/drawing/2014/main" id="{3B1A45C7-58BC-F116-0445-9648DC2B52F8}"/>
              </a:ext>
            </a:extLst>
          </p:cNvPr>
          <p:cNvSpPr>
            <a:spLocks noGrp="1"/>
          </p:cNvSpPr>
          <p:nvPr>
            <p:ph idx="1"/>
          </p:nvPr>
        </p:nvSpPr>
        <p:spPr>
          <a:xfrm>
            <a:off x="838200" y="1327759"/>
            <a:ext cx="10515600" cy="5398718"/>
          </a:xfrm>
        </p:spPr>
        <p:txBody>
          <a:bodyPr>
            <a:normAutofit fontScale="92500" lnSpcReduction="10000"/>
          </a:bodyPr>
          <a:lstStyle/>
          <a:p>
            <a:pPr algn="just"/>
            <a:r>
              <a:rPr lang="tr-TR" sz="2400" dirty="0"/>
              <a:t>Kütahya </a:t>
            </a:r>
            <a:r>
              <a:rPr lang="tr-TR" sz="2400" dirty="0">
                <a:solidFill>
                  <a:srgbClr val="C00000"/>
                </a:solidFill>
              </a:rPr>
              <a:t>Dumlupınar Öğrenci Kayıt Otomasyonu </a:t>
            </a:r>
            <a:r>
              <a:rPr lang="tr-TR" sz="2400" dirty="0"/>
              <a:t>altında kullanılan sistemler üniversitenin </a:t>
            </a:r>
            <a:r>
              <a:rPr lang="tr-TR" sz="2400" dirty="0">
                <a:solidFill>
                  <a:srgbClr val="C00000"/>
                </a:solidFill>
              </a:rPr>
              <a:t>ULMER</a:t>
            </a:r>
            <a:r>
              <a:rPr lang="tr-TR" sz="2400" dirty="0"/>
              <a:t> (OD3), </a:t>
            </a:r>
            <a:r>
              <a:rPr lang="tr-TR" sz="2400" dirty="0">
                <a:solidFill>
                  <a:srgbClr val="C00000"/>
                </a:solidFill>
              </a:rPr>
              <a:t>TÖMER</a:t>
            </a:r>
            <a:r>
              <a:rPr lang="tr-TR" sz="2400" dirty="0"/>
              <a:t> (OD3), </a:t>
            </a:r>
            <a:r>
              <a:rPr lang="tr-TR" sz="2400" dirty="0">
                <a:solidFill>
                  <a:srgbClr val="C00000"/>
                </a:solidFill>
              </a:rPr>
              <a:t>DPÜSEM</a:t>
            </a:r>
            <a:r>
              <a:rPr lang="tr-TR" sz="2400" dirty="0"/>
              <a:t> (OD3), </a:t>
            </a:r>
            <a:r>
              <a:rPr lang="tr-TR" sz="2400" dirty="0">
                <a:solidFill>
                  <a:srgbClr val="C00000"/>
                </a:solidFill>
              </a:rPr>
              <a:t>DPÜİSG</a:t>
            </a:r>
            <a:r>
              <a:rPr lang="tr-TR" sz="2400" dirty="0"/>
              <a:t> (OD3) gibi birimler tarafından aktif olarak kullanılmaktadır.</a:t>
            </a:r>
          </a:p>
          <a:p>
            <a:pPr algn="just"/>
            <a:r>
              <a:rPr lang="tr-TR" sz="2400" dirty="0">
                <a:solidFill>
                  <a:srgbClr val="C00000"/>
                </a:solidFill>
              </a:rPr>
              <a:t>DPÜ Öğrenci Bilgi Sistemi (OBS) </a:t>
            </a:r>
            <a:r>
              <a:rPr lang="tr-TR" sz="2400" dirty="0"/>
              <a:t>ile üniversitemizde eğitim gören ve mezun olan tüm öğrencilerimizin ders notları, özlük bilgileri gibi birçok veri tutularak öğrenci bilgilerinin güvence altında tutulması sağlanmaktadır.</a:t>
            </a:r>
          </a:p>
          <a:p>
            <a:pPr algn="just"/>
            <a:r>
              <a:rPr lang="tr-TR" sz="2400" dirty="0"/>
              <a:t>Araştırmacıların üniversite ve araştırma merkezlerinde kullanılan ulusal veya uluslararası elektronik veri tabanlarına, kampüs dışından, hızlı, kolay ve güvenli bir şekilde ulaşabilmeleri amacıyla da </a:t>
            </a:r>
            <a:r>
              <a:rPr lang="tr-TR" sz="2400" dirty="0">
                <a:solidFill>
                  <a:srgbClr val="C00000"/>
                </a:solidFill>
              </a:rPr>
              <a:t>VETİS Sistemi </a:t>
            </a:r>
            <a:r>
              <a:rPr lang="tr-TR" sz="2400" dirty="0"/>
              <a:t>kullanılmaktadır (OD3). Ayrıca araştırmacıların etik kurullara başvurularının online yapılmasını sağlayan </a:t>
            </a:r>
            <a:r>
              <a:rPr lang="tr-TR" sz="2400" dirty="0">
                <a:solidFill>
                  <a:srgbClr val="C00000"/>
                </a:solidFill>
              </a:rPr>
              <a:t>DPÜ Etik Kurul Başvuru Yönetim Sistemi</a:t>
            </a:r>
            <a:r>
              <a:rPr lang="tr-TR" sz="2400" dirty="0"/>
              <a:t> bulunmakta ve bu sistem aracılığıyla başvuruların takipleri yapılmaktadır (OD3).</a:t>
            </a:r>
          </a:p>
          <a:p>
            <a:pPr algn="just"/>
            <a:r>
              <a:rPr lang="tr-TR" sz="2400" dirty="0"/>
              <a:t>Üniversitede personellerin kullanımına sunulan kurum içi ve kurum dışı tüm resmi yazışmalarının yapılıp takip edilebildiği </a:t>
            </a:r>
            <a:r>
              <a:rPr lang="tr-TR" sz="2400" dirty="0">
                <a:solidFill>
                  <a:srgbClr val="C00000"/>
                </a:solidFill>
              </a:rPr>
              <a:t>Elektronik Belge Yönetim Sistemi </a:t>
            </a:r>
            <a:r>
              <a:rPr lang="tr-TR" sz="2400" dirty="0"/>
              <a:t>kullanılmaktadır (OD3). Elektronik Belge Yönetim Sistemi üzerinde evrak paraflama ve imzalama işlemleri </a:t>
            </a:r>
            <a:r>
              <a:rPr lang="tr-TR" sz="2400" dirty="0">
                <a:solidFill>
                  <a:srgbClr val="C00000"/>
                </a:solidFill>
              </a:rPr>
              <a:t>elektronik imza</a:t>
            </a:r>
            <a:r>
              <a:rPr lang="tr-TR" sz="2400" dirty="0"/>
              <a:t> ile gerçekleştirilmektedir. Üniversite içinde kimlere elektronik imza alınacağına ilişkin </a:t>
            </a:r>
            <a:r>
              <a:rPr lang="tr-TR" sz="2400" dirty="0">
                <a:solidFill>
                  <a:srgbClr val="C00000"/>
                </a:solidFill>
              </a:rPr>
              <a:t>E-imza yönergesi </a:t>
            </a:r>
            <a:r>
              <a:rPr lang="tr-TR" sz="2400" dirty="0"/>
              <a:t>oluşturulmuş olup elektronik imzalar bu yönergeye göre alınmaktadır (OD3). </a:t>
            </a:r>
          </a:p>
        </p:txBody>
      </p:sp>
    </p:spTree>
    <p:extLst>
      <p:ext uri="{BB962C8B-B14F-4D97-AF65-F5344CB8AC3E}">
        <p14:creationId xmlns:p14="http://schemas.microsoft.com/office/powerpoint/2010/main" val="101516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584EB6-5B6C-E309-7F21-B97F6792DE3E}"/>
              </a:ext>
            </a:extLst>
          </p:cNvPr>
          <p:cNvSpPr>
            <a:spLocks noGrp="1"/>
          </p:cNvSpPr>
          <p:nvPr>
            <p:ph type="title"/>
          </p:nvPr>
        </p:nvSpPr>
        <p:spPr>
          <a:xfrm>
            <a:off x="838200" y="513566"/>
            <a:ext cx="10515600" cy="864297"/>
          </a:xfrm>
        </p:spPr>
        <p:txBody>
          <a:bodyPr/>
          <a:lstStyle/>
          <a:p>
            <a:r>
              <a:rPr lang="tr-TR" dirty="0">
                <a:solidFill>
                  <a:schemeClr val="tx2">
                    <a:lumMod val="75000"/>
                    <a:lumOff val="25000"/>
                  </a:schemeClr>
                </a:solidFill>
              </a:rPr>
              <a:t>A.3.2. İnsan Kaynakları Yönetimi</a:t>
            </a:r>
          </a:p>
        </p:txBody>
      </p:sp>
      <p:sp>
        <p:nvSpPr>
          <p:cNvPr id="3" name="İçerik Yer Tutucusu 2">
            <a:extLst>
              <a:ext uri="{FF2B5EF4-FFF2-40B4-BE49-F238E27FC236}">
                <a16:creationId xmlns:a16="http://schemas.microsoft.com/office/drawing/2014/main" id="{099AC54C-A2F5-467B-B848-3E1382275504}"/>
              </a:ext>
            </a:extLst>
          </p:cNvPr>
          <p:cNvSpPr>
            <a:spLocks noGrp="1"/>
          </p:cNvSpPr>
          <p:nvPr>
            <p:ph idx="1"/>
          </p:nvPr>
        </p:nvSpPr>
        <p:spPr>
          <a:xfrm>
            <a:off x="838200" y="1377863"/>
            <a:ext cx="10515600" cy="4799100"/>
          </a:xfrm>
        </p:spPr>
        <p:txBody>
          <a:bodyPr>
            <a:normAutofit lnSpcReduction="10000"/>
          </a:bodyPr>
          <a:lstStyle/>
          <a:p>
            <a:pPr algn="just"/>
            <a:r>
              <a:rPr lang="tr-TR" sz="2000" b="1" dirty="0"/>
              <a:t>Amaç: </a:t>
            </a:r>
            <a:r>
              <a:rPr lang="tr-TR" sz="2000" dirty="0"/>
              <a:t>İnsan kaynakları yönetimine ilişkin kurallar ve süreçler bulunmaktadır. Şeffaf şekilde yürütülen bu süreçler birimde herkes tarafından bilinmektedir. Eğitim ve liyakat öncelikli kriter olup, yetkinliklerin artırılması temel hedeftir. </a:t>
            </a:r>
          </a:p>
          <a:p>
            <a:pPr algn="just"/>
            <a:r>
              <a:rPr lang="tr-TR" sz="2000" b="1" dirty="0"/>
              <a:t>İyi Uygulama Örneği: </a:t>
            </a:r>
            <a:r>
              <a:rPr lang="tr-TR" sz="2000" dirty="0"/>
              <a:t>Personel Daire Başkanlığı </a:t>
            </a:r>
          </a:p>
          <a:p>
            <a:pPr algn="just"/>
            <a:endParaRPr lang="tr-TR" sz="2000" dirty="0"/>
          </a:p>
          <a:p>
            <a:pPr algn="just"/>
            <a:endParaRPr lang="tr-TR" sz="2000" dirty="0"/>
          </a:p>
          <a:p>
            <a:pPr algn="just"/>
            <a:endParaRPr lang="tr-TR" sz="2000" dirty="0"/>
          </a:p>
          <a:p>
            <a:pPr algn="just"/>
            <a:endParaRPr lang="tr-TR" sz="2000" dirty="0"/>
          </a:p>
          <a:p>
            <a:pPr algn="just"/>
            <a:endParaRPr lang="tr-TR" sz="2000" dirty="0"/>
          </a:p>
          <a:p>
            <a:pPr algn="just"/>
            <a:endParaRPr lang="tr-TR" sz="2000" dirty="0"/>
          </a:p>
          <a:p>
            <a:pPr algn="just"/>
            <a:endParaRPr lang="tr-TR" sz="2000" dirty="0"/>
          </a:p>
          <a:p>
            <a:pPr algn="just"/>
            <a:r>
              <a:rPr lang="tr-TR" sz="2000" b="1" dirty="0"/>
              <a:t>Neden İyi Bir Uygulama Örneği?</a:t>
            </a:r>
          </a:p>
          <a:p>
            <a:pPr algn="just"/>
            <a:r>
              <a:rPr lang="tr-TR" sz="2000" dirty="0"/>
              <a:t>İnsan kaynakları yönetiminin temel işlevlerine vurgu yapması, süreç </a:t>
            </a:r>
            <a:r>
              <a:rPr lang="tr-TR" sz="2000" dirty="0" err="1"/>
              <a:t>dökümanları</a:t>
            </a:r>
            <a:r>
              <a:rPr lang="tr-TR" sz="2000" dirty="0"/>
              <a:t> ile eşleştirmesi ve eğitimlerle desteklemesi</a:t>
            </a:r>
          </a:p>
          <a:p>
            <a:pPr algn="just"/>
            <a:endParaRPr lang="tr-TR" sz="2400" dirty="0"/>
          </a:p>
        </p:txBody>
      </p:sp>
      <p:graphicFrame>
        <p:nvGraphicFramePr>
          <p:cNvPr id="4" name="Tablo 3">
            <a:extLst>
              <a:ext uri="{FF2B5EF4-FFF2-40B4-BE49-F238E27FC236}">
                <a16:creationId xmlns:a16="http://schemas.microsoft.com/office/drawing/2014/main" id="{55B3BF9A-A52A-971B-47D7-1A62C23B800E}"/>
              </a:ext>
            </a:extLst>
          </p:cNvPr>
          <p:cNvGraphicFramePr>
            <a:graphicFrameLocks noGrp="1"/>
          </p:cNvGraphicFramePr>
          <p:nvPr>
            <p:extLst>
              <p:ext uri="{D42A27DB-BD31-4B8C-83A1-F6EECF244321}">
                <p14:modId xmlns:p14="http://schemas.microsoft.com/office/powerpoint/2010/main" val="624186772"/>
              </p:ext>
            </p:extLst>
          </p:nvPr>
        </p:nvGraphicFramePr>
        <p:xfrm>
          <a:off x="1002082" y="2680570"/>
          <a:ext cx="10351718" cy="2242159"/>
        </p:xfrm>
        <a:graphic>
          <a:graphicData uri="http://schemas.openxmlformats.org/drawingml/2006/table">
            <a:tbl>
              <a:tblPr>
                <a:tableStyleId>{5C22544A-7EE6-4342-B048-85BDC9FD1C3A}</a:tableStyleId>
              </a:tblPr>
              <a:tblGrid>
                <a:gridCol w="10351718">
                  <a:extLst>
                    <a:ext uri="{9D8B030D-6E8A-4147-A177-3AD203B41FA5}">
                      <a16:colId xmlns:a16="http://schemas.microsoft.com/office/drawing/2014/main" val="3012660485"/>
                    </a:ext>
                  </a:extLst>
                </a:gridCol>
              </a:tblGrid>
              <a:tr h="2242159">
                <a:tc>
                  <a:txBody>
                    <a:bodyPr/>
                    <a:lstStyle/>
                    <a:p>
                      <a:pPr>
                        <a:spcAft>
                          <a:spcPts val="350"/>
                        </a:spcAft>
                        <a:buNone/>
                      </a:pPr>
                      <a:r>
                        <a:rPr lang="tr-TR" sz="1600" b="1" dirty="0">
                          <a:effectLst/>
                        </a:rPr>
                        <a:t>BİDR’DEN DOĞRUDAN ALINTI — PDB · A.3.2</a:t>
                      </a:r>
                    </a:p>
                    <a:p>
                      <a:pPr marL="90170" indent="-6985" algn="just">
                        <a:spcAft>
                          <a:spcPts val="585"/>
                        </a:spcAft>
                        <a:buNone/>
                      </a:pPr>
                      <a:r>
                        <a:rPr lang="tr-TR" sz="1600" dirty="0">
                          <a:effectLst/>
                        </a:rPr>
                        <a:t>Başkanlığımız tarafından görev yapan personele ilişkin tayin ve terfi, rapor-izin, görevlendirme, emeklilik, görev süre uzatımı gibi tüm insan kaynakları süreci yürütülmektedir. Personele ait tüm belge ve dokümanın arşivlenmesi de Başkanlığımız Arşiv Hizmetleri Şube Müdürlüğünün görevleri arasındadır. Akademik personele ilişkin atanma süreci; ilgili kanun, yönetmelik, yönerge, esas ve usuller kapsamında gerçekleştirilmektedir. Personelin görev ve sorumluluklarını yerine getirmekte gereksinim duyduğu temel ve güncel bilgiyi içeren eğitim etkinlikleri, Hizmet İçi Eğitim kapsamında yine Başkanlığımız tarafından yapılmaktadır.</a:t>
                      </a:r>
                    </a:p>
                    <a:p>
                      <a:pPr marL="90170" indent="-6985" algn="just">
                        <a:spcAft>
                          <a:spcPts val="585"/>
                        </a:spcAft>
                        <a:buNone/>
                      </a:pPr>
                      <a:r>
                        <a:rPr lang="tr-TR" sz="1600" b="1" dirty="0">
                          <a:solidFill>
                            <a:srgbClr val="222222"/>
                          </a:solidFill>
                          <a:effectLst/>
                          <a:latin typeface="Arial" panose="020B0604020202020204" pitchFamily="34" charset="0"/>
                          <a:ea typeface="Times New Roman" panose="02020603050405020304" pitchFamily="18" charset="0"/>
                        </a:rPr>
                        <a:t>Kanıtlar:</a:t>
                      </a:r>
                      <a:r>
                        <a:rPr lang="tr-TR" sz="1600" dirty="0">
                          <a:solidFill>
                            <a:srgbClr val="222222"/>
                          </a:solidFill>
                          <a:effectLst/>
                          <a:latin typeface="Arial" panose="020B0604020202020204" pitchFamily="34" charset="0"/>
                          <a:ea typeface="Times New Roman" panose="02020603050405020304" pitchFamily="18" charset="0"/>
                        </a:rPr>
                        <a:t> Hizmet İçi Eğitim, Uzaktan Eğitim Kapısı, Emeklilik Dilekçesi, Görevlendirmeler</a:t>
                      </a:r>
                    </a:p>
                  </a:txBody>
                  <a:tcPr marL="114300" marR="95250" marT="76200" marB="76200"/>
                </a:tc>
                <a:extLst>
                  <a:ext uri="{0D108BD9-81ED-4DB2-BD59-A6C34878D82A}">
                    <a16:rowId xmlns:a16="http://schemas.microsoft.com/office/drawing/2014/main" val="1742490538"/>
                  </a:ext>
                </a:extLst>
              </a:tr>
            </a:tbl>
          </a:graphicData>
        </a:graphic>
      </p:graphicFrame>
    </p:spTree>
    <p:extLst>
      <p:ext uri="{BB962C8B-B14F-4D97-AF65-F5344CB8AC3E}">
        <p14:creationId xmlns:p14="http://schemas.microsoft.com/office/powerpoint/2010/main" val="1133200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E617E6-D3A8-04A0-3494-C3C5B8CD897A}"/>
              </a:ext>
            </a:extLst>
          </p:cNvPr>
          <p:cNvSpPr>
            <a:spLocks noGrp="1"/>
          </p:cNvSpPr>
          <p:nvPr>
            <p:ph type="title"/>
          </p:nvPr>
        </p:nvSpPr>
        <p:spPr/>
        <p:txBody>
          <a:bodyPr/>
          <a:lstStyle/>
          <a:p>
            <a:r>
              <a:rPr lang="tr-TR" dirty="0"/>
              <a:t>KİDR ÖRNEĞİ</a:t>
            </a:r>
          </a:p>
        </p:txBody>
      </p:sp>
      <p:sp>
        <p:nvSpPr>
          <p:cNvPr id="3" name="İçerik Yer Tutucusu 2">
            <a:extLst>
              <a:ext uri="{FF2B5EF4-FFF2-40B4-BE49-F238E27FC236}">
                <a16:creationId xmlns:a16="http://schemas.microsoft.com/office/drawing/2014/main" id="{404C7FB4-2EEC-F257-5E31-AF830617F4D7}"/>
              </a:ext>
            </a:extLst>
          </p:cNvPr>
          <p:cNvSpPr>
            <a:spLocks noGrp="1"/>
          </p:cNvSpPr>
          <p:nvPr>
            <p:ph idx="1"/>
          </p:nvPr>
        </p:nvSpPr>
        <p:spPr>
          <a:xfrm>
            <a:off x="838200" y="1302707"/>
            <a:ext cx="10515600" cy="5386192"/>
          </a:xfrm>
        </p:spPr>
        <p:txBody>
          <a:bodyPr>
            <a:normAutofit fontScale="92500"/>
          </a:bodyPr>
          <a:lstStyle/>
          <a:p>
            <a:pPr algn="just"/>
            <a:r>
              <a:rPr lang="tr-TR" sz="2600" dirty="0"/>
              <a:t>İdari personel atamalarında </a:t>
            </a:r>
            <a:r>
              <a:rPr lang="tr-TR" sz="2600" dirty="0">
                <a:solidFill>
                  <a:srgbClr val="C00000"/>
                </a:solidFill>
              </a:rPr>
              <a:t>657 Sayılı Devlet Memurları Kanunun </a:t>
            </a:r>
            <a:r>
              <a:rPr lang="tr-TR" sz="2600" dirty="0"/>
              <a:t>ilgili maddeleri uyarınca </a:t>
            </a:r>
            <a:r>
              <a:rPr lang="tr-TR" sz="2600" dirty="0">
                <a:solidFill>
                  <a:srgbClr val="C00000"/>
                </a:solidFill>
              </a:rPr>
              <a:t>KPSS puanı </a:t>
            </a:r>
            <a:r>
              <a:rPr lang="tr-TR" sz="2600" dirty="0"/>
              <a:t>esas alınarak, en yüksek puandan başlayarak sıralama yöntemiyle yapılmaktadır. Açıktan ve naklen atamalar ise personel ihtiyacı doğrultusunda belirlenen kriterlere göre yapılmaktadır (OD3).</a:t>
            </a:r>
          </a:p>
          <a:p>
            <a:pPr algn="just"/>
            <a:r>
              <a:rPr lang="tr-TR" sz="2600" dirty="0"/>
              <a:t>Üniversitenin insan kaynakları politikası çerçevesinde, akademik ve idari personelin mesleki gelişimini desteklemek amacıyla düzenlenen </a:t>
            </a:r>
            <a:r>
              <a:rPr lang="tr-TR" sz="2600" dirty="0">
                <a:solidFill>
                  <a:srgbClr val="C00000"/>
                </a:solidFill>
              </a:rPr>
              <a:t>hizmet içi eğitim programları</a:t>
            </a:r>
            <a:r>
              <a:rPr lang="tr-TR" sz="2600" dirty="0"/>
              <a:t>, </a:t>
            </a:r>
            <a:r>
              <a:rPr lang="tr-TR" sz="2600" dirty="0">
                <a:solidFill>
                  <a:srgbClr val="C00000"/>
                </a:solidFill>
              </a:rPr>
              <a:t>Kütahya Dumlupınar Üniversitesi Hizmet İçi Eğitim </a:t>
            </a:r>
            <a:r>
              <a:rPr lang="tr-TR" sz="2600" dirty="0" err="1">
                <a:solidFill>
                  <a:srgbClr val="C00000"/>
                </a:solidFill>
              </a:rPr>
              <a:t>Yönergesi’ne</a:t>
            </a:r>
            <a:r>
              <a:rPr lang="tr-TR" sz="2600" dirty="0">
                <a:solidFill>
                  <a:srgbClr val="C00000"/>
                </a:solidFill>
              </a:rPr>
              <a:t> uygun</a:t>
            </a:r>
            <a:r>
              <a:rPr lang="tr-TR" sz="2600" dirty="0"/>
              <a:t> şekilde yürütülmektedir (OD3).</a:t>
            </a:r>
          </a:p>
          <a:p>
            <a:pPr algn="just"/>
            <a:r>
              <a:rPr lang="tr-TR" sz="2600" dirty="0"/>
              <a:t>Üniversite bünyesinde akademik personele yönelik olarak uygulanan teşvik politikaları da belirli yönetmeliklere tabi olarak yürütülmektedir. Bu bağlamda, Yükseköğretim kurumlarında akademik personelin bilimsel çalışmalarını teşvik etmek amacıyla oluşturulan </a:t>
            </a:r>
            <a:r>
              <a:rPr lang="tr-TR" sz="2600" dirty="0">
                <a:solidFill>
                  <a:srgbClr val="C00000"/>
                </a:solidFill>
              </a:rPr>
              <a:t>Akademik Teşvik Ödeneği</a:t>
            </a:r>
            <a:r>
              <a:rPr lang="tr-TR" sz="2600" dirty="0"/>
              <a:t>, 27.06.2018 tarih ve 30461 sayılı Resmî </a:t>
            </a:r>
            <a:r>
              <a:rPr lang="tr-TR" sz="2600" dirty="0" err="1"/>
              <a:t>Gazete’de</a:t>
            </a:r>
            <a:r>
              <a:rPr lang="tr-TR" sz="2600" dirty="0"/>
              <a:t> yayımlanan Akademik Teşvik Ödeneği Yönetmeliği çerçevesinde uygulanmaktadır (OD3).</a:t>
            </a:r>
          </a:p>
          <a:p>
            <a:endParaRPr lang="tr-TR" dirty="0"/>
          </a:p>
        </p:txBody>
      </p:sp>
    </p:spTree>
    <p:extLst>
      <p:ext uri="{BB962C8B-B14F-4D97-AF65-F5344CB8AC3E}">
        <p14:creationId xmlns:p14="http://schemas.microsoft.com/office/powerpoint/2010/main" val="372821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979195-6D16-40C4-70D1-44BF7F4BBCD4}"/>
              </a:ext>
            </a:extLst>
          </p:cNvPr>
          <p:cNvSpPr>
            <a:spLocks noGrp="1"/>
          </p:cNvSpPr>
          <p:nvPr>
            <p:ph type="title"/>
          </p:nvPr>
        </p:nvSpPr>
        <p:spPr/>
        <p:txBody>
          <a:bodyPr/>
          <a:lstStyle/>
          <a:p>
            <a:r>
              <a:rPr lang="tr-TR" dirty="0">
                <a:solidFill>
                  <a:schemeClr val="tx2">
                    <a:lumMod val="75000"/>
                    <a:lumOff val="25000"/>
                  </a:schemeClr>
                </a:solidFill>
              </a:rPr>
              <a:t>A.3.3. Finansal Yönetim </a:t>
            </a:r>
          </a:p>
        </p:txBody>
      </p:sp>
      <p:sp>
        <p:nvSpPr>
          <p:cNvPr id="3" name="İçerik Yer Tutucusu 2">
            <a:extLst>
              <a:ext uri="{FF2B5EF4-FFF2-40B4-BE49-F238E27FC236}">
                <a16:creationId xmlns:a16="http://schemas.microsoft.com/office/drawing/2014/main" id="{BC6E96E2-416B-E281-A302-23537F4E5ACC}"/>
              </a:ext>
            </a:extLst>
          </p:cNvPr>
          <p:cNvSpPr>
            <a:spLocks noGrp="1"/>
          </p:cNvSpPr>
          <p:nvPr>
            <p:ph idx="1"/>
          </p:nvPr>
        </p:nvSpPr>
        <p:spPr>
          <a:xfrm>
            <a:off x="838200" y="1825625"/>
            <a:ext cx="10515600" cy="4863274"/>
          </a:xfrm>
        </p:spPr>
        <p:txBody>
          <a:bodyPr>
            <a:normAutofit/>
          </a:bodyPr>
          <a:lstStyle/>
          <a:p>
            <a:pPr algn="just"/>
            <a:r>
              <a:rPr lang="tr-TR" sz="2400" b="1" dirty="0"/>
              <a:t>Amaç: </a:t>
            </a:r>
            <a:r>
              <a:rPr lang="tr-TR" sz="2400" dirty="0"/>
              <a:t>Finansal kaynakların yönetimine ilişkin tanımlı süreçler ve uygulamalar (Kaynak dağılımı, kaynakların etkin ve verimli kullanılması, kaynak çeşitliliği) konularında bilgiler bu kısımda paylaşılmalıdır. Finansal kaynakların planlama, kullanım ve izleme uygulamalarının birimin stratejik planı ile uyumu vurgulanmalıdır. </a:t>
            </a:r>
          </a:p>
          <a:p>
            <a:pPr algn="just"/>
            <a:r>
              <a:rPr lang="tr-TR" sz="2400" b="1" dirty="0"/>
              <a:t>İyi Uygulama Örneği: </a:t>
            </a:r>
            <a:r>
              <a:rPr lang="tr-TR" sz="2400" dirty="0"/>
              <a:t>Gediz MYO</a:t>
            </a:r>
          </a:p>
          <a:p>
            <a:pPr algn="just"/>
            <a:endParaRPr lang="tr-TR" sz="2400" dirty="0"/>
          </a:p>
          <a:p>
            <a:pPr algn="just"/>
            <a:endParaRPr lang="tr-TR" sz="2400" dirty="0"/>
          </a:p>
          <a:p>
            <a:pPr algn="just"/>
            <a:endParaRPr lang="tr-TR" sz="2400" dirty="0"/>
          </a:p>
          <a:p>
            <a:pPr algn="just"/>
            <a:endParaRPr lang="tr-TR" sz="2400" dirty="0"/>
          </a:p>
          <a:p>
            <a:pPr algn="just"/>
            <a:r>
              <a:rPr lang="tr-TR" sz="2400" dirty="0"/>
              <a:t>Ödenek planlamasını doğrudan stratejik amaç ve hedeflerle ilişkilendirmesi, “finansal yönetimin stratejik planla ilişkisi” beklentisini karşılar.</a:t>
            </a:r>
          </a:p>
          <a:p>
            <a:pPr algn="just"/>
            <a:endParaRPr lang="tr-TR" sz="2400" dirty="0"/>
          </a:p>
          <a:p>
            <a:pPr algn="just"/>
            <a:endParaRPr lang="tr-TR" sz="2400" dirty="0"/>
          </a:p>
          <a:p>
            <a:pPr algn="just"/>
            <a:endParaRPr lang="tr-TR" sz="2400" dirty="0"/>
          </a:p>
        </p:txBody>
      </p:sp>
      <p:graphicFrame>
        <p:nvGraphicFramePr>
          <p:cNvPr id="4" name="Tablo 3">
            <a:extLst>
              <a:ext uri="{FF2B5EF4-FFF2-40B4-BE49-F238E27FC236}">
                <a16:creationId xmlns:a16="http://schemas.microsoft.com/office/drawing/2014/main" id="{EDBAF2AF-E89C-B210-3175-1A27B7748C96}"/>
              </a:ext>
            </a:extLst>
          </p:cNvPr>
          <p:cNvGraphicFramePr>
            <a:graphicFrameLocks noGrp="1"/>
          </p:cNvGraphicFramePr>
          <p:nvPr>
            <p:extLst>
              <p:ext uri="{D42A27DB-BD31-4B8C-83A1-F6EECF244321}">
                <p14:modId xmlns:p14="http://schemas.microsoft.com/office/powerpoint/2010/main" val="1825560875"/>
              </p:ext>
            </p:extLst>
          </p:nvPr>
        </p:nvGraphicFramePr>
        <p:xfrm>
          <a:off x="1164921" y="4146115"/>
          <a:ext cx="10083452" cy="1546352"/>
        </p:xfrm>
        <a:graphic>
          <a:graphicData uri="http://schemas.openxmlformats.org/drawingml/2006/table">
            <a:tbl>
              <a:tblPr>
                <a:tableStyleId>{5C22544A-7EE6-4342-B048-85BDC9FD1C3A}</a:tableStyleId>
              </a:tblPr>
              <a:tblGrid>
                <a:gridCol w="10083452">
                  <a:extLst>
                    <a:ext uri="{9D8B030D-6E8A-4147-A177-3AD203B41FA5}">
                      <a16:colId xmlns:a16="http://schemas.microsoft.com/office/drawing/2014/main" val="4292807023"/>
                    </a:ext>
                  </a:extLst>
                </a:gridCol>
              </a:tblGrid>
              <a:tr h="1102289">
                <a:tc>
                  <a:txBody>
                    <a:bodyPr/>
                    <a:lstStyle/>
                    <a:p>
                      <a:pPr>
                        <a:spcAft>
                          <a:spcPts val="350"/>
                        </a:spcAft>
                        <a:buNone/>
                      </a:pPr>
                      <a:r>
                        <a:rPr lang="tr-TR" sz="1600" b="1" dirty="0">
                          <a:effectLst/>
                        </a:rPr>
                        <a:t>BİDR’DEN DOĞRUDAN ALINTI — Gediz MYO · A.3.3</a:t>
                      </a:r>
                    </a:p>
                    <a:p>
                      <a:pPr>
                        <a:lnSpc>
                          <a:spcPct val="110000"/>
                        </a:lnSpc>
                        <a:spcAft>
                          <a:spcPts val="250"/>
                        </a:spcAft>
                        <a:buNone/>
                      </a:pPr>
                      <a:r>
                        <a:rPr lang="tr-TR" sz="1600" dirty="0">
                          <a:effectLst/>
                        </a:rPr>
                        <a:t>Finansal kaynakların yönetimi </a:t>
                      </a:r>
                      <a:r>
                        <a:rPr lang="tr-TR" sz="1600" dirty="0">
                          <a:solidFill>
                            <a:srgbClr val="C00000"/>
                          </a:solidFill>
                          <a:effectLst/>
                        </a:rPr>
                        <a:t>Merkezi Yönetim Bütçe Kanunu ve 5018 sayılı Kanun </a:t>
                      </a:r>
                      <a:r>
                        <a:rPr lang="tr-TR" sz="1600" dirty="0">
                          <a:effectLst/>
                        </a:rPr>
                        <a:t>doğrultusunda planlanmakta; birime tahsis edilen ödenekler </a:t>
                      </a:r>
                      <a:r>
                        <a:rPr lang="tr-TR" sz="1600" dirty="0">
                          <a:solidFill>
                            <a:srgbClr val="C00000"/>
                          </a:solidFill>
                          <a:effectLst/>
                        </a:rPr>
                        <a:t>stratejik amaç ve hedeflerle uyumlu </a:t>
                      </a:r>
                      <a:r>
                        <a:rPr lang="tr-TR" sz="1600" dirty="0">
                          <a:effectLst/>
                        </a:rPr>
                        <a:t>şekilde planlanmakta, gelir ve gider kalemleri mevzuata uygun belirlenmektedir.</a:t>
                      </a:r>
                    </a:p>
                    <a:p>
                      <a:pPr>
                        <a:spcBef>
                          <a:spcPts val="100"/>
                        </a:spcBef>
                        <a:buNone/>
                      </a:pPr>
                      <a:r>
                        <a:rPr lang="tr-TR" sz="1600" dirty="0">
                          <a:effectLst/>
                        </a:rPr>
                        <a:t>Kanıtlar: 5018 sayılı Kamu Mali Yönetimi ve Kontrol Kanunu</a:t>
                      </a:r>
                      <a:endParaRPr lang="tr-TR" sz="1600" dirty="0">
                        <a:solidFill>
                          <a:srgbClr val="222222"/>
                        </a:solidFill>
                        <a:effectLst/>
                        <a:latin typeface="Times New Roman" panose="02020603050405020304" pitchFamily="18" charset="0"/>
                        <a:ea typeface="Times New Roman" panose="02020603050405020304" pitchFamily="18" charset="0"/>
                      </a:endParaRPr>
                    </a:p>
                  </a:txBody>
                  <a:tcPr marL="114300" marR="95250" marT="76200" marB="76200"/>
                </a:tc>
                <a:extLst>
                  <a:ext uri="{0D108BD9-81ED-4DB2-BD59-A6C34878D82A}">
                    <a16:rowId xmlns:a16="http://schemas.microsoft.com/office/drawing/2014/main" val="3541293758"/>
                  </a:ext>
                </a:extLst>
              </a:tr>
            </a:tbl>
          </a:graphicData>
        </a:graphic>
      </p:graphicFrame>
    </p:spTree>
    <p:extLst>
      <p:ext uri="{BB962C8B-B14F-4D97-AF65-F5344CB8AC3E}">
        <p14:creationId xmlns:p14="http://schemas.microsoft.com/office/powerpoint/2010/main" val="585299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688237-3B3E-EC35-F82E-3B385D36CB73}"/>
              </a:ext>
            </a:extLst>
          </p:cNvPr>
          <p:cNvSpPr>
            <a:spLocks noGrp="1"/>
          </p:cNvSpPr>
          <p:nvPr>
            <p:ph type="title"/>
          </p:nvPr>
        </p:nvSpPr>
        <p:spPr/>
        <p:txBody>
          <a:bodyPr/>
          <a:lstStyle/>
          <a:p>
            <a:r>
              <a:rPr lang="tr-TR" dirty="0"/>
              <a:t>KİDR ÖRNEĞİ</a:t>
            </a:r>
          </a:p>
        </p:txBody>
      </p:sp>
      <p:sp>
        <p:nvSpPr>
          <p:cNvPr id="3" name="İçerik Yer Tutucusu 2">
            <a:extLst>
              <a:ext uri="{FF2B5EF4-FFF2-40B4-BE49-F238E27FC236}">
                <a16:creationId xmlns:a16="http://schemas.microsoft.com/office/drawing/2014/main" id="{4EC43E58-1D13-96B5-9FD1-83FB73ACEE90}"/>
              </a:ext>
            </a:extLst>
          </p:cNvPr>
          <p:cNvSpPr>
            <a:spLocks noGrp="1"/>
          </p:cNvSpPr>
          <p:nvPr>
            <p:ph idx="1"/>
          </p:nvPr>
        </p:nvSpPr>
        <p:spPr>
          <a:xfrm>
            <a:off x="838200" y="1478071"/>
            <a:ext cx="10515600" cy="5248406"/>
          </a:xfrm>
        </p:spPr>
        <p:txBody>
          <a:bodyPr>
            <a:normAutofit fontScale="92500" lnSpcReduction="10000"/>
          </a:bodyPr>
          <a:lstStyle/>
          <a:p>
            <a:pPr algn="just"/>
            <a:r>
              <a:rPr lang="tr-TR" sz="2400" dirty="0"/>
              <a:t>Kütahya Dumlupınar Üniversitesi, </a:t>
            </a:r>
            <a:r>
              <a:rPr lang="tr-TR" sz="2400" dirty="0">
                <a:solidFill>
                  <a:srgbClr val="C00000"/>
                </a:solidFill>
              </a:rPr>
              <a:t>5018 sayılı Kamu Mali Yönetimi ve Kontrol Kanunu’na </a:t>
            </a:r>
            <a:r>
              <a:rPr lang="tr-TR" sz="2400" dirty="0"/>
              <a:t>ekli II sayılı cetvelin (A) bölümünde yer alan </a:t>
            </a:r>
            <a:r>
              <a:rPr lang="tr-TR" sz="2400" dirty="0">
                <a:solidFill>
                  <a:srgbClr val="C00000"/>
                </a:solidFill>
              </a:rPr>
              <a:t>“Özel Bütçeli İdareler” </a:t>
            </a:r>
            <a:r>
              <a:rPr lang="tr-TR" sz="2400" dirty="0"/>
              <a:t>statüsünde olup, finansal kaynaklarını </a:t>
            </a:r>
            <a:r>
              <a:rPr lang="tr-TR" sz="2400" dirty="0">
                <a:solidFill>
                  <a:srgbClr val="C00000"/>
                </a:solidFill>
              </a:rPr>
              <a:t>Merkezi Yönetim Bütçe Kanunu </a:t>
            </a:r>
            <a:r>
              <a:rPr lang="tr-TR" sz="2400" dirty="0"/>
              <a:t>çerçevesinde sağlanan hazine yardımları ve öz gelirleri aracılığıyla yönetmektedir (OD3). Bunun yanında üniversitede </a:t>
            </a:r>
            <a:r>
              <a:rPr lang="tr-TR" sz="2400" dirty="0">
                <a:solidFill>
                  <a:srgbClr val="C00000"/>
                </a:solidFill>
              </a:rPr>
              <a:t>Kütahya Dumlupınar Üniversitesi Ön Mali Kontrole Tabi Mali Karar ve İşlemlere İlişkin Usul ve Esaslar</a:t>
            </a:r>
            <a:r>
              <a:rPr lang="tr-TR" sz="2400" dirty="0"/>
              <a:t> belirlenmiş olup harcama birimlerinin mali karar ve işlemlerinin yürütülmesi usul ve esaslar kapsamında yürütülmektedir (OD3).</a:t>
            </a:r>
          </a:p>
          <a:p>
            <a:pPr algn="just"/>
            <a:r>
              <a:rPr lang="tr-TR" sz="2400" dirty="0"/>
              <a:t>2025 yılı bütçesi kapsamında, </a:t>
            </a:r>
            <a:r>
              <a:rPr lang="tr-TR" sz="2400" dirty="0">
                <a:solidFill>
                  <a:srgbClr val="C00000"/>
                </a:solidFill>
              </a:rPr>
              <a:t>Merkezi Yönetim Bütçe Kanunu ile üniversiteye 2.941.637.000 TL tutarında başlangıç ödeneği </a:t>
            </a:r>
            <a:r>
              <a:rPr lang="tr-TR" sz="2400" dirty="0"/>
              <a:t>tahsis edilmiş, yıl içinde eklenen 248.301.714 TL ile toplam ödenek tutarı 3.189.938.714 TL'ye ulaşmıştır. Üniversite, bu ödeneğin </a:t>
            </a:r>
            <a:r>
              <a:rPr lang="tr-TR" sz="2400" dirty="0">
                <a:solidFill>
                  <a:srgbClr val="C00000"/>
                </a:solidFill>
              </a:rPr>
              <a:t>%89’ine denk gelen 2.838.198.493,27 TL'lik</a:t>
            </a:r>
            <a:r>
              <a:rPr lang="tr-TR" sz="2400" dirty="0"/>
              <a:t> kısmını kulanmış olup, bütçe harcamaları çeşitli gider kalemleri doğrultusunda gerçekleştirilmiştir [1_OD4].</a:t>
            </a:r>
          </a:p>
          <a:p>
            <a:pPr algn="just"/>
            <a:r>
              <a:rPr lang="tr-TR" sz="2400" dirty="0"/>
              <a:t>Üniversitenin 2025 mali yılı faaliyet sonuçları incelendiğinde, </a:t>
            </a:r>
            <a:r>
              <a:rPr lang="tr-TR" sz="2400" dirty="0">
                <a:solidFill>
                  <a:srgbClr val="C00000"/>
                </a:solidFill>
              </a:rPr>
              <a:t>dönem faaliyet geliri</a:t>
            </a:r>
            <a:r>
              <a:rPr lang="tr-TR" sz="2400" dirty="0"/>
              <a:t>nin toplam 3.425.375.375,94 TL olduğu, bu gelirlerden yapılan </a:t>
            </a:r>
            <a:r>
              <a:rPr lang="tr-TR" sz="2400" dirty="0">
                <a:solidFill>
                  <a:srgbClr val="C00000"/>
                </a:solidFill>
              </a:rPr>
              <a:t>indirim, iade ve iskontoların toplamı</a:t>
            </a:r>
            <a:r>
              <a:rPr lang="tr-TR" sz="2400" dirty="0"/>
              <a:t>nın 2.102.752,06 TL olarak gerçekleştiği görülmektedir. </a:t>
            </a:r>
            <a:r>
              <a:rPr lang="tr-TR" sz="2400" dirty="0">
                <a:solidFill>
                  <a:srgbClr val="C00000"/>
                </a:solidFill>
              </a:rPr>
              <a:t>Faaliyet giderleri</a:t>
            </a:r>
            <a:r>
              <a:rPr lang="tr-TR" sz="2400" dirty="0"/>
              <a:t> ise 3.046.671.944,13 TL olarak gerçekleşmiş olup, üniversite yılı 376.600.679,75 TL tutarında olumlu bir faaliyet sonucu ile tamamlamıştır [2_OD4].</a:t>
            </a:r>
          </a:p>
        </p:txBody>
      </p:sp>
    </p:spTree>
    <p:extLst>
      <p:ext uri="{BB962C8B-B14F-4D97-AF65-F5344CB8AC3E}">
        <p14:creationId xmlns:p14="http://schemas.microsoft.com/office/powerpoint/2010/main" val="3868386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85CADF-CE39-54B8-081E-2E8F5B10B6C2}"/>
              </a:ext>
            </a:extLst>
          </p:cNvPr>
          <p:cNvSpPr>
            <a:spLocks noGrp="1"/>
          </p:cNvSpPr>
          <p:nvPr>
            <p:ph type="title"/>
          </p:nvPr>
        </p:nvSpPr>
        <p:spPr/>
        <p:txBody>
          <a:bodyPr/>
          <a:lstStyle/>
          <a:p>
            <a:r>
              <a:rPr lang="tr-TR" dirty="0">
                <a:solidFill>
                  <a:schemeClr val="tx2">
                    <a:lumMod val="75000"/>
                    <a:lumOff val="25000"/>
                  </a:schemeClr>
                </a:solidFill>
              </a:rPr>
              <a:t>A.3.4. Süreç Yönetimi</a:t>
            </a:r>
          </a:p>
        </p:txBody>
      </p:sp>
      <p:sp>
        <p:nvSpPr>
          <p:cNvPr id="3" name="İçerik Yer Tutucusu 2">
            <a:extLst>
              <a:ext uri="{FF2B5EF4-FFF2-40B4-BE49-F238E27FC236}">
                <a16:creationId xmlns:a16="http://schemas.microsoft.com/office/drawing/2014/main" id="{24D63A26-25B1-DFA3-047D-AA03498AE163}"/>
              </a:ext>
            </a:extLst>
          </p:cNvPr>
          <p:cNvSpPr>
            <a:spLocks noGrp="1"/>
          </p:cNvSpPr>
          <p:nvPr>
            <p:ph idx="1"/>
          </p:nvPr>
        </p:nvSpPr>
        <p:spPr>
          <a:xfrm>
            <a:off x="838200" y="1503123"/>
            <a:ext cx="10515600" cy="5248406"/>
          </a:xfrm>
        </p:spPr>
        <p:txBody>
          <a:bodyPr>
            <a:normAutofit fontScale="92500"/>
          </a:bodyPr>
          <a:lstStyle/>
          <a:p>
            <a:pPr algn="just"/>
            <a:r>
              <a:rPr lang="tr-TR" b="1" dirty="0"/>
              <a:t>Amaç</a:t>
            </a:r>
            <a:r>
              <a:rPr lang="tr-TR" dirty="0"/>
              <a:t>: </a:t>
            </a:r>
            <a:r>
              <a:rPr lang="tr-TR" sz="2400" dirty="0"/>
              <a:t>Kurumsal faaliyetlerin etkin, verimli ve sürdürülebilir biçimde yürütülmesini sağlamak amacıyla süreçlerin tanımlanması, yönetilmesi, izlenmesi ve sürekli iyileştirilmesi tanımlanmalıdır. Süreçlerde sorumlu olan kişilerin, iş akışlarının ve yönetimin yazılı olmasını ve kurumun bütününde içselleştirilmesini ifade etmektedir. Süreç yönetimindeki başarı kanıtlanabilir niteliktedir. </a:t>
            </a:r>
          </a:p>
          <a:p>
            <a:pPr algn="just"/>
            <a:r>
              <a:rPr lang="tr-TR" sz="2400" b="1" dirty="0"/>
              <a:t>İyi Uygulama Örneği: </a:t>
            </a:r>
            <a:r>
              <a:rPr lang="tr-TR" sz="2400" dirty="0"/>
              <a:t>İktisadi ve İdari Bilimler Fakültesi</a:t>
            </a:r>
          </a:p>
          <a:p>
            <a:pPr algn="just"/>
            <a:endParaRPr lang="tr-TR" sz="2400" dirty="0"/>
          </a:p>
          <a:p>
            <a:pPr algn="just"/>
            <a:endParaRPr lang="tr-TR" sz="2400" dirty="0"/>
          </a:p>
          <a:p>
            <a:pPr algn="just"/>
            <a:endParaRPr lang="tr-TR" sz="2400" dirty="0"/>
          </a:p>
          <a:p>
            <a:pPr algn="just"/>
            <a:endParaRPr lang="tr-TR" sz="2400" dirty="0"/>
          </a:p>
          <a:p>
            <a:pPr marL="0" indent="0" algn="just">
              <a:buNone/>
            </a:pPr>
            <a:r>
              <a:rPr lang="tr-TR" sz="2600" b="1" dirty="0"/>
              <a:t>Bu neden iyi bir uygulama örneği?</a:t>
            </a:r>
            <a:endParaRPr lang="tr-TR" sz="2600" dirty="0"/>
          </a:p>
          <a:p>
            <a:pPr lvl="0" algn="just"/>
            <a:r>
              <a:rPr lang="tr-TR" sz="2600" dirty="0"/>
              <a:t>Süreçlerin yazılı iş akış şemalarına dökülmesi ve sahiplenme/sorumluluk alanlarının tanımlanması, izlenebilir süreç yönetiminin somut örneğidir.</a:t>
            </a:r>
          </a:p>
          <a:p>
            <a:pPr algn="just"/>
            <a:endParaRPr lang="tr-TR" sz="2400" dirty="0"/>
          </a:p>
        </p:txBody>
      </p:sp>
      <p:graphicFrame>
        <p:nvGraphicFramePr>
          <p:cNvPr id="4" name="Tablo 3">
            <a:extLst>
              <a:ext uri="{FF2B5EF4-FFF2-40B4-BE49-F238E27FC236}">
                <a16:creationId xmlns:a16="http://schemas.microsoft.com/office/drawing/2014/main" id="{E123E7A9-30E5-DFD4-6304-DEC35EF70A0F}"/>
              </a:ext>
            </a:extLst>
          </p:cNvPr>
          <p:cNvGraphicFramePr>
            <a:graphicFrameLocks noGrp="1"/>
          </p:cNvGraphicFramePr>
          <p:nvPr>
            <p:extLst>
              <p:ext uri="{D42A27DB-BD31-4B8C-83A1-F6EECF244321}">
                <p14:modId xmlns:p14="http://schemas.microsoft.com/office/powerpoint/2010/main" val="2067338254"/>
              </p:ext>
            </p:extLst>
          </p:nvPr>
        </p:nvGraphicFramePr>
        <p:xfrm>
          <a:off x="1064712" y="3620022"/>
          <a:ext cx="10008296" cy="1734854"/>
        </p:xfrm>
        <a:graphic>
          <a:graphicData uri="http://schemas.openxmlformats.org/drawingml/2006/table">
            <a:tbl>
              <a:tblPr>
                <a:tableStyleId>{5C22544A-7EE6-4342-B048-85BDC9FD1C3A}</a:tableStyleId>
              </a:tblPr>
              <a:tblGrid>
                <a:gridCol w="10008296">
                  <a:extLst>
                    <a:ext uri="{9D8B030D-6E8A-4147-A177-3AD203B41FA5}">
                      <a16:colId xmlns:a16="http://schemas.microsoft.com/office/drawing/2014/main" val="1189664679"/>
                    </a:ext>
                  </a:extLst>
                </a:gridCol>
              </a:tblGrid>
              <a:tr h="1734854">
                <a:tc>
                  <a:txBody>
                    <a:bodyPr/>
                    <a:lstStyle/>
                    <a:p>
                      <a:pPr algn="just">
                        <a:spcAft>
                          <a:spcPts val="350"/>
                        </a:spcAft>
                        <a:buNone/>
                      </a:pPr>
                      <a:r>
                        <a:rPr lang="tr-TR" sz="1600" b="1" dirty="0">
                          <a:effectLst/>
                        </a:rPr>
                        <a:t>BİDR’DEN DOĞRUDAN ALINTI — İİBF · A.3.4</a:t>
                      </a:r>
                    </a:p>
                    <a:p>
                      <a:pPr algn="just">
                        <a:lnSpc>
                          <a:spcPct val="110000"/>
                        </a:lnSpc>
                        <a:spcAft>
                          <a:spcPts val="250"/>
                        </a:spcAft>
                        <a:buNone/>
                      </a:pPr>
                      <a:r>
                        <a:rPr lang="tr-TR" sz="1600" dirty="0">
                          <a:effectLst/>
                        </a:rPr>
                        <a:t>Tüm faaliyet ve alt işlemler belirlenmiş; iş akışları, görev tanımları, yetki ve sorumluluklar yazılı hâle getirilerek kurumsal düzeyde benimsenmiştir. Süreç yönetiminin sistematik ve izlenebilir yürütüldüğünü gösteren temel kanıtlardan biri İş Akış Şemalarıdır.</a:t>
                      </a:r>
                    </a:p>
                    <a:p>
                      <a:pPr algn="just">
                        <a:spcBef>
                          <a:spcPts val="100"/>
                        </a:spcBef>
                        <a:buNone/>
                      </a:pPr>
                      <a:r>
                        <a:rPr lang="tr-TR" sz="1600" b="1" dirty="0">
                          <a:effectLst/>
                        </a:rPr>
                        <a:t>Kanıtlar: </a:t>
                      </a:r>
                      <a:r>
                        <a:rPr lang="tr-TR" sz="1600" dirty="0">
                          <a:effectLst/>
                        </a:rPr>
                        <a:t>İş Akış Şemaları</a:t>
                      </a:r>
                      <a:endParaRPr lang="tr-TR" sz="1600" dirty="0">
                        <a:solidFill>
                          <a:srgbClr val="222222"/>
                        </a:solidFill>
                        <a:effectLst/>
                        <a:latin typeface="Times New Roman" panose="02020603050405020304" pitchFamily="18" charset="0"/>
                        <a:ea typeface="Times New Roman" panose="02020603050405020304" pitchFamily="18" charset="0"/>
                      </a:endParaRPr>
                    </a:p>
                  </a:txBody>
                  <a:tcPr marL="114300" marR="95250" marT="76200" marB="76200"/>
                </a:tc>
                <a:extLst>
                  <a:ext uri="{0D108BD9-81ED-4DB2-BD59-A6C34878D82A}">
                    <a16:rowId xmlns:a16="http://schemas.microsoft.com/office/drawing/2014/main" val="17571607"/>
                  </a:ext>
                </a:extLst>
              </a:tr>
            </a:tbl>
          </a:graphicData>
        </a:graphic>
      </p:graphicFrame>
    </p:spTree>
    <p:extLst>
      <p:ext uri="{BB962C8B-B14F-4D97-AF65-F5344CB8AC3E}">
        <p14:creationId xmlns:p14="http://schemas.microsoft.com/office/powerpoint/2010/main" val="3688391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BFD6F5-3558-22EB-91F8-A6D6AC2B2F4B}"/>
              </a:ext>
            </a:extLst>
          </p:cNvPr>
          <p:cNvSpPr>
            <a:spLocks noGrp="1"/>
          </p:cNvSpPr>
          <p:nvPr>
            <p:ph type="title"/>
          </p:nvPr>
        </p:nvSpPr>
        <p:spPr/>
        <p:txBody>
          <a:bodyPr/>
          <a:lstStyle/>
          <a:p>
            <a:r>
              <a:rPr lang="tr-TR" dirty="0"/>
              <a:t>KİDR ÖRNEĞİ</a:t>
            </a:r>
          </a:p>
        </p:txBody>
      </p:sp>
      <p:sp>
        <p:nvSpPr>
          <p:cNvPr id="3" name="İçerik Yer Tutucusu 2">
            <a:extLst>
              <a:ext uri="{FF2B5EF4-FFF2-40B4-BE49-F238E27FC236}">
                <a16:creationId xmlns:a16="http://schemas.microsoft.com/office/drawing/2014/main" id="{FAFC3562-6CC4-AA54-791D-8CCEEE010163}"/>
              </a:ext>
            </a:extLst>
          </p:cNvPr>
          <p:cNvSpPr>
            <a:spLocks noGrp="1"/>
          </p:cNvSpPr>
          <p:nvPr>
            <p:ph idx="1"/>
          </p:nvPr>
        </p:nvSpPr>
        <p:spPr>
          <a:xfrm>
            <a:off x="838200" y="1503123"/>
            <a:ext cx="10515600" cy="4989752"/>
          </a:xfrm>
        </p:spPr>
        <p:txBody>
          <a:bodyPr>
            <a:normAutofit fontScale="92500" lnSpcReduction="10000"/>
          </a:bodyPr>
          <a:lstStyle/>
          <a:p>
            <a:pPr algn="just"/>
            <a:r>
              <a:rPr lang="tr-TR" sz="2400" dirty="0"/>
              <a:t>Üniversitede, iç kalite güvence sistemi kapsamında </a:t>
            </a:r>
            <a:r>
              <a:rPr lang="tr-TR" sz="2400" dirty="0">
                <a:solidFill>
                  <a:srgbClr val="C00000"/>
                </a:solidFill>
              </a:rPr>
              <a:t>performansa dayalı süreç yönetim modeli</a:t>
            </a:r>
            <a:r>
              <a:rPr lang="tr-TR" sz="2400" dirty="0"/>
              <a:t> uygulanmaktadır. Bu yaklaşım, planlama, izleme, değerlendirme ve sürekli iyileştirme süreçlerini kapsayarak üniversitenin stratejik hedeflerine ulaşmasını desteklemeyi amaçlamaktadır. Süreç Yönetimi, Kütahya Dumlupınar Üniversitesi tarafından 2025 yılında kullanılmaya başlayan </a:t>
            </a:r>
            <a:r>
              <a:rPr lang="tr-TR" sz="2400" dirty="0">
                <a:solidFill>
                  <a:srgbClr val="C00000"/>
                </a:solidFill>
              </a:rPr>
              <a:t>BKYS ve Kalite Güvencesi Yönergesi</a:t>
            </a:r>
            <a:r>
              <a:rPr lang="tr-TR" sz="2400" dirty="0"/>
              <a:t> ile tanımlanmıştır [OD3] [1_OD3]. Üniversitede </a:t>
            </a:r>
            <a:r>
              <a:rPr lang="tr-TR" sz="2400" dirty="0">
                <a:solidFill>
                  <a:srgbClr val="C00000"/>
                </a:solidFill>
              </a:rPr>
              <a:t>Üst süreç, Ana süreç ve Alt süreç</a:t>
            </a:r>
            <a:r>
              <a:rPr lang="tr-TR" sz="2400" dirty="0"/>
              <a:t> olmak üzere hiyerarşik süreç yönetimi uygulanmakta ve </a:t>
            </a:r>
            <a:r>
              <a:rPr lang="tr-TR" sz="2400" dirty="0">
                <a:solidFill>
                  <a:srgbClr val="C00000"/>
                </a:solidFill>
              </a:rPr>
              <a:t>Ana süreçlere </a:t>
            </a:r>
            <a:r>
              <a:rPr lang="tr-TR" sz="2400" dirty="0"/>
              <a:t>bağlı performans göstergeleri izlenmektedir. BKYS üzerinden ilgili birimler tarafından süreç performans göstergeleri için hedef konulmakta ve izlenmektedir [2_OD3] [3_OD3].</a:t>
            </a:r>
          </a:p>
          <a:p>
            <a:pPr algn="just"/>
            <a:r>
              <a:rPr lang="tr-TR" sz="2600" dirty="0"/>
              <a:t>Üniversite genelinde ve alt birimlerinde süreç yönetimi; kurumun </a:t>
            </a:r>
            <a:r>
              <a:rPr lang="tr-TR" sz="2600" dirty="0">
                <a:solidFill>
                  <a:srgbClr val="C00000"/>
                </a:solidFill>
              </a:rPr>
              <a:t>Stratejik Planı </a:t>
            </a:r>
            <a:r>
              <a:rPr lang="tr-TR" sz="2600" dirty="0"/>
              <a:t>(OD2</a:t>
            </a:r>
            <a:r>
              <a:rPr lang="tr-TR" sz="2600" dirty="0">
                <a:solidFill>
                  <a:srgbClr val="C00000"/>
                </a:solidFill>
              </a:rPr>
              <a:t>), iç kontrol standartları </a:t>
            </a:r>
            <a:r>
              <a:rPr lang="tr-TR" sz="2600" dirty="0"/>
              <a:t>(OD2) ve </a:t>
            </a:r>
            <a:r>
              <a:rPr lang="tr-TR" sz="2600" dirty="0">
                <a:solidFill>
                  <a:srgbClr val="C00000"/>
                </a:solidFill>
              </a:rPr>
              <a:t>kalite güvence sistemi hedefleri </a:t>
            </a:r>
            <a:r>
              <a:rPr lang="tr-TR" sz="2600" dirty="0"/>
              <a:t>(OD2) doğrultusunda planlanmaktadır. Kalite, eğitim-öğretim, araştırma ve idari süreçlerinin şeffaf, hesap verebilir ve izlenebilir bir yapıda yürütülmesi hedeflenerek; </a:t>
            </a:r>
            <a:r>
              <a:rPr lang="tr-TR" sz="2600" dirty="0">
                <a:solidFill>
                  <a:srgbClr val="C00000"/>
                </a:solidFill>
              </a:rPr>
              <a:t>süreç sorumluları </a:t>
            </a:r>
            <a:r>
              <a:rPr lang="tr-TR" sz="2600" dirty="0"/>
              <a:t>(OD2), </a:t>
            </a:r>
            <a:r>
              <a:rPr lang="tr-TR" sz="2600" dirty="0">
                <a:solidFill>
                  <a:srgbClr val="C00000"/>
                </a:solidFill>
              </a:rPr>
              <a:t>iş akış şemaları </a:t>
            </a:r>
            <a:r>
              <a:rPr lang="tr-TR" sz="2600" dirty="0"/>
              <a:t>(OD2) ve </a:t>
            </a:r>
            <a:r>
              <a:rPr lang="tr-TR" sz="2600" dirty="0">
                <a:solidFill>
                  <a:srgbClr val="C00000"/>
                </a:solidFill>
              </a:rPr>
              <a:t>görev tanımları</a:t>
            </a:r>
            <a:r>
              <a:rPr lang="tr-TR" sz="2600" dirty="0"/>
              <a:t> PUKÖ döngüsü temeline dayanan eylem planları ile oluşturulmaktadır (OD2).</a:t>
            </a:r>
          </a:p>
        </p:txBody>
      </p:sp>
    </p:spTree>
    <p:extLst>
      <p:ext uri="{BB962C8B-B14F-4D97-AF65-F5344CB8AC3E}">
        <p14:creationId xmlns:p14="http://schemas.microsoft.com/office/powerpoint/2010/main" val="357050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64028E-0494-5EBF-1582-15255C18FC6E}"/>
              </a:ext>
            </a:extLst>
          </p:cNvPr>
          <p:cNvSpPr>
            <a:spLocks noGrp="1"/>
          </p:cNvSpPr>
          <p:nvPr>
            <p:ph type="title"/>
          </p:nvPr>
        </p:nvSpPr>
        <p:spPr/>
        <p:txBody>
          <a:bodyPr>
            <a:normAutofit/>
          </a:bodyPr>
          <a:lstStyle/>
          <a:p>
            <a:r>
              <a:rPr lang="tr-TR" sz="3600" dirty="0">
                <a:solidFill>
                  <a:schemeClr val="tx2">
                    <a:lumMod val="75000"/>
                    <a:lumOff val="25000"/>
                  </a:schemeClr>
                </a:solidFill>
              </a:rPr>
              <a:t>A.4. PAYDAŞ KATILIMI </a:t>
            </a:r>
            <a:br>
              <a:rPr lang="tr-TR" sz="3600" dirty="0">
                <a:solidFill>
                  <a:schemeClr val="tx2">
                    <a:lumMod val="75000"/>
                    <a:lumOff val="25000"/>
                  </a:schemeClr>
                </a:solidFill>
              </a:rPr>
            </a:br>
            <a:r>
              <a:rPr lang="tr-TR" sz="3600" dirty="0">
                <a:solidFill>
                  <a:schemeClr val="tx2">
                    <a:lumMod val="75000"/>
                    <a:lumOff val="25000"/>
                  </a:schemeClr>
                </a:solidFill>
              </a:rPr>
              <a:t>A.4.1. İç ve Dış Paydaş Katılımı</a:t>
            </a:r>
          </a:p>
        </p:txBody>
      </p:sp>
      <p:sp>
        <p:nvSpPr>
          <p:cNvPr id="3" name="İçerik Yer Tutucusu 2">
            <a:extLst>
              <a:ext uri="{FF2B5EF4-FFF2-40B4-BE49-F238E27FC236}">
                <a16:creationId xmlns:a16="http://schemas.microsoft.com/office/drawing/2014/main" id="{4C0534E5-5713-5FD1-4873-062856D526DA}"/>
              </a:ext>
            </a:extLst>
          </p:cNvPr>
          <p:cNvSpPr>
            <a:spLocks noGrp="1"/>
          </p:cNvSpPr>
          <p:nvPr>
            <p:ph idx="1"/>
          </p:nvPr>
        </p:nvSpPr>
        <p:spPr>
          <a:xfrm>
            <a:off x="838200" y="1690688"/>
            <a:ext cx="10515600" cy="4923053"/>
          </a:xfrm>
        </p:spPr>
        <p:txBody>
          <a:bodyPr>
            <a:normAutofit/>
          </a:bodyPr>
          <a:lstStyle/>
          <a:p>
            <a:r>
              <a:rPr lang="tr-TR" sz="2400" b="1" dirty="0"/>
              <a:t>Amaç:</a:t>
            </a:r>
            <a:r>
              <a:rPr lang="tr-TR" sz="2400" dirty="0"/>
              <a:t> İç ve dış paydaşların karar alma, yönetişim ve iyileştirme süreçlerine katılım mekanizmaları tanımlanmalıdır. Gerçekleşen katılımın etkinliği, kurumsallığı ve sürekliliği izlenmelidir. </a:t>
            </a:r>
          </a:p>
          <a:p>
            <a:r>
              <a:rPr lang="tr-TR" sz="2400" b="1" dirty="0"/>
              <a:t>İyi Uygulama Örneği:</a:t>
            </a:r>
            <a:r>
              <a:rPr lang="tr-TR" sz="2400" dirty="0"/>
              <a:t> Mimarlık Fakültesi </a:t>
            </a:r>
          </a:p>
          <a:p>
            <a:endParaRPr lang="tr-TR" sz="2400" dirty="0"/>
          </a:p>
          <a:p>
            <a:endParaRPr lang="tr-TR" sz="2400" dirty="0"/>
          </a:p>
          <a:p>
            <a:endParaRPr lang="tr-TR" sz="2400" dirty="0"/>
          </a:p>
          <a:p>
            <a:endParaRPr lang="tr-TR" sz="2400" dirty="0"/>
          </a:p>
          <a:p>
            <a:r>
              <a:rPr lang="tr-TR" sz="2400" b="1" dirty="0"/>
              <a:t>Bu neden iyi bir uygulama örneği?</a:t>
            </a:r>
            <a:endParaRPr lang="tr-TR" sz="2400" dirty="0"/>
          </a:p>
          <a:p>
            <a:pPr marL="0" lvl="0" indent="0" algn="just">
              <a:buNone/>
            </a:pPr>
            <a:r>
              <a:rPr lang="tr-TR" sz="2400" dirty="0"/>
              <a:t>Paydaş katılımını soyut bırakmayıp ölçülebilir stratejik hedeflere (kamu-sanayi iş birliği, tanınırlık) bağlaması.</a:t>
            </a:r>
          </a:p>
          <a:p>
            <a:endParaRPr lang="tr-TR" dirty="0"/>
          </a:p>
          <a:p>
            <a:endParaRPr lang="tr-TR" dirty="0"/>
          </a:p>
        </p:txBody>
      </p:sp>
      <p:graphicFrame>
        <p:nvGraphicFramePr>
          <p:cNvPr id="4" name="Tablo 3">
            <a:extLst>
              <a:ext uri="{FF2B5EF4-FFF2-40B4-BE49-F238E27FC236}">
                <a16:creationId xmlns:a16="http://schemas.microsoft.com/office/drawing/2014/main" id="{A4046272-D5D5-A8C6-85A4-BF9FEDBD78EB}"/>
              </a:ext>
            </a:extLst>
          </p:cNvPr>
          <p:cNvGraphicFramePr>
            <a:graphicFrameLocks noGrp="1"/>
          </p:cNvGraphicFramePr>
          <p:nvPr>
            <p:extLst>
              <p:ext uri="{D42A27DB-BD31-4B8C-83A1-F6EECF244321}">
                <p14:modId xmlns:p14="http://schemas.microsoft.com/office/powerpoint/2010/main" val="2822509742"/>
              </p:ext>
            </p:extLst>
          </p:nvPr>
        </p:nvGraphicFramePr>
        <p:xfrm>
          <a:off x="1064712" y="3281820"/>
          <a:ext cx="9857984" cy="1665962"/>
        </p:xfrm>
        <a:graphic>
          <a:graphicData uri="http://schemas.openxmlformats.org/drawingml/2006/table">
            <a:tbl>
              <a:tblPr>
                <a:tableStyleId>{5C22544A-7EE6-4342-B048-85BDC9FD1C3A}</a:tableStyleId>
              </a:tblPr>
              <a:tblGrid>
                <a:gridCol w="9857984">
                  <a:extLst>
                    <a:ext uri="{9D8B030D-6E8A-4147-A177-3AD203B41FA5}">
                      <a16:colId xmlns:a16="http://schemas.microsoft.com/office/drawing/2014/main" val="131803730"/>
                    </a:ext>
                  </a:extLst>
                </a:gridCol>
              </a:tblGrid>
              <a:tr h="1665962">
                <a:tc>
                  <a:txBody>
                    <a:bodyPr/>
                    <a:lstStyle/>
                    <a:p>
                      <a:pPr algn="just">
                        <a:spcAft>
                          <a:spcPts val="350"/>
                        </a:spcAft>
                        <a:buNone/>
                      </a:pPr>
                      <a:r>
                        <a:rPr lang="tr-TR" sz="1800" b="1" dirty="0">
                          <a:effectLst/>
                        </a:rPr>
                        <a:t>BİDR’DEN DOĞRUDAN ALINTI — Mimarlık Fak. · A.4.1</a:t>
                      </a:r>
                    </a:p>
                    <a:p>
                      <a:pPr algn="just">
                        <a:lnSpc>
                          <a:spcPct val="110000"/>
                        </a:lnSpc>
                        <a:spcAft>
                          <a:spcPts val="250"/>
                        </a:spcAft>
                        <a:buNone/>
                      </a:pPr>
                      <a:r>
                        <a:rPr lang="tr-TR" sz="1600" dirty="0">
                          <a:effectLst/>
                        </a:rPr>
                        <a:t>İç ve dış paydaş katılımı stratejik hedeflere bağlanmıştır: “Hedef 1.3 kurum içi koordinasyon ve düzenli toplantılar”, “Hedef 4.1 kamu-fakülte-sanayi iş birliği”, “Hedef 4.7 ulusal/uluslararası tanınırlık”. 2025’te bu hedefler doğrultusunda öğretim üyeleri iç ve dış paydaşlarla iş birlikleri yürütmüştür.</a:t>
                      </a:r>
                    </a:p>
                    <a:p>
                      <a:pPr>
                        <a:spcBef>
                          <a:spcPts val="100"/>
                        </a:spcBef>
                        <a:buNone/>
                      </a:pPr>
                      <a:r>
                        <a:rPr lang="tr-TR" sz="1600" b="1" dirty="0">
                          <a:effectLst/>
                        </a:rPr>
                        <a:t>Kanıtlar: </a:t>
                      </a:r>
                      <a:r>
                        <a:rPr lang="tr-TR" sz="1600" dirty="0">
                          <a:effectLst/>
                        </a:rPr>
                        <a:t>Stratejik Amaç ve Hedefler (OD2)</a:t>
                      </a:r>
                      <a:endParaRPr lang="tr-TR" sz="1600" dirty="0">
                        <a:solidFill>
                          <a:srgbClr val="222222"/>
                        </a:solidFill>
                        <a:effectLst/>
                        <a:latin typeface="Times New Roman" panose="02020603050405020304" pitchFamily="18" charset="0"/>
                        <a:ea typeface="Times New Roman" panose="02020603050405020304" pitchFamily="18" charset="0"/>
                      </a:endParaRPr>
                    </a:p>
                  </a:txBody>
                  <a:tcPr marL="114300" marR="95250" marT="76200" marB="76200"/>
                </a:tc>
                <a:extLst>
                  <a:ext uri="{0D108BD9-81ED-4DB2-BD59-A6C34878D82A}">
                    <a16:rowId xmlns:a16="http://schemas.microsoft.com/office/drawing/2014/main" val="3727930335"/>
                  </a:ext>
                </a:extLst>
              </a:tr>
            </a:tbl>
          </a:graphicData>
        </a:graphic>
      </p:graphicFrame>
    </p:spTree>
    <p:extLst>
      <p:ext uri="{BB962C8B-B14F-4D97-AF65-F5344CB8AC3E}">
        <p14:creationId xmlns:p14="http://schemas.microsoft.com/office/powerpoint/2010/main" val="3034481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D953F1-32F9-5E23-0610-257227935CA2}"/>
              </a:ext>
            </a:extLst>
          </p:cNvPr>
          <p:cNvSpPr>
            <a:spLocks noGrp="1"/>
          </p:cNvSpPr>
          <p:nvPr>
            <p:ph type="title"/>
          </p:nvPr>
        </p:nvSpPr>
        <p:spPr/>
        <p:txBody>
          <a:bodyPr/>
          <a:lstStyle/>
          <a:p>
            <a:r>
              <a:rPr lang="tr-TR" dirty="0"/>
              <a:t>KİDR ÖRNEĞİ</a:t>
            </a:r>
          </a:p>
        </p:txBody>
      </p:sp>
      <p:sp>
        <p:nvSpPr>
          <p:cNvPr id="3" name="İçerik Yer Tutucusu 2">
            <a:extLst>
              <a:ext uri="{FF2B5EF4-FFF2-40B4-BE49-F238E27FC236}">
                <a16:creationId xmlns:a16="http://schemas.microsoft.com/office/drawing/2014/main" id="{7BEA32CA-6336-23F5-4E33-25FBF2DC7D07}"/>
              </a:ext>
            </a:extLst>
          </p:cNvPr>
          <p:cNvSpPr>
            <a:spLocks noGrp="1"/>
          </p:cNvSpPr>
          <p:nvPr>
            <p:ph idx="1"/>
          </p:nvPr>
        </p:nvSpPr>
        <p:spPr/>
        <p:txBody>
          <a:bodyPr>
            <a:normAutofit fontScale="85000" lnSpcReduction="10000"/>
          </a:bodyPr>
          <a:lstStyle/>
          <a:p>
            <a:pPr algn="just"/>
            <a:r>
              <a:rPr lang="tr-TR" dirty="0"/>
              <a:t>Birimlerde kalite çalışmaları kapsamında kurumun süreçlerine özgü oluşturulmuş </a:t>
            </a:r>
            <a:r>
              <a:rPr lang="tr-TR" dirty="0">
                <a:solidFill>
                  <a:srgbClr val="C00000"/>
                </a:solidFill>
              </a:rPr>
              <a:t>iç ve dış paydaş listesi</a:t>
            </a:r>
            <a:r>
              <a:rPr lang="tr-TR" dirty="0"/>
              <a:t>, </a:t>
            </a:r>
            <a:r>
              <a:rPr lang="tr-TR" dirty="0">
                <a:solidFill>
                  <a:srgbClr val="C00000"/>
                </a:solidFill>
              </a:rPr>
              <a:t>paydaşların temel ve stratejik konumları</a:t>
            </a:r>
            <a:r>
              <a:rPr lang="tr-TR" dirty="0"/>
              <a:t>, </a:t>
            </a:r>
            <a:r>
              <a:rPr lang="tr-TR" dirty="0">
                <a:solidFill>
                  <a:srgbClr val="C00000"/>
                </a:solidFill>
              </a:rPr>
              <a:t>neden paydaş olunduğu</a:t>
            </a:r>
            <a:r>
              <a:rPr lang="tr-TR" dirty="0"/>
              <a:t>, </a:t>
            </a:r>
            <a:r>
              <a:rPr lang="tr-TR" dirty="0">
                <a:solidFill>
                  <a:srgbClr val="C00000"/>
                </a:solidFill>
              </a:rPr>
              <a:t>etki düzeyi</a:t>
            </a:r>
            <a:r>
              <a:rPr lang="tr-TR" dirty="0"/>
              <a:t>ne ilişkin kanıtlar bulunmaktadır. Birimlerin </a:t>
            </a:r>
            <a:r>
              <a:rPr lang="tr-TR" dirty="0">
                <a:solidFill>
                  <a:srgbClr val="C00000"/>
                </a:solidFill>
              </a:rPr>
              <a:t>iç ve dış paydaşları web sayfalarında </a:t>
            </a:r>
            <a:r>
              <a:rPr lang="tr-TR" dirty="0"/>
              <a:t>kalite sekmeleri altında paylaşılmaktadır. Bazı örnek kanıtlar sunulmaktadır (OD3) (OD3) (OD3).</a:t>
            </a:r>
          </a:p>
          <a:p>
            <a:pPr algn="just"/>
            <a:r>
              <a:rPr lang="tr-TR" dirty="0"/>
              <a:t>Rektörlük düzeyinde ve birimler bazında üniversitenin dış paydaşları ile </a:t>
            </a:r>
            <a:r>
              <a:rPr lang="tr-TR" dirty="0">
                <a:solidFill>
                  <a:srgbClr val="C00000"/>
                </a:solidFill>
              </a:rPr>
              <a:t>iş birliği protokolleri ve ortaklık anlaşmaları </a:t>
            </a:r>
            <a:r>
              <a:rPr lang="tr-TR" dirty="0"/>
              <a:t>imzalanmıştır. Rektörlük düzeyinde Kütahya Dumlupınar Üniversitesi, Zafer Kalkınma Ajansı ve Kütahya Sağlık Bilimleri Üniversitesi arasında 2025 Aralık ayında “</a:t>
            </a:r>
            <a:r>
              <a:rPr lang="tr-TR" dirty="0">
                <a:solidFill>
                  <a:srgbClr val="C00000"/>
                </a:solidFill>
              </a:rPr>
              <a:t>Türkiye Siber Vatan Programı Siber Güvenlik Eğitimi İşbirliği Protokolü</a:t>
            </a:r>
            <a:r>
              <a:rPr lang="tr-TR" dirty="0"/>
              <a:t>” imzalanmıştır [2_OD3]. AB Erasmus + kapsamında DPÜ ve 7 üniversite arasında </a:t>
            </a:r>
            <a:r>
              <a:rPr lang="tr-TR" dirty="0">
                <a:solidFill>
                  <a:srgbClr val="C00000"/>
                </a:solidFill>
              </a:rPr>
              <a:t>“</a:t>
            </a:r>
            <a:r>
              <a:rPr lang="tr-TR" dirty="0" err="1">
                <a:solidFill>
                  <a:srgbClr val="C00000"/>
                </a:solidFill>
              </a:rPr>
              <a:t>Renewable</a:t>
            </a:r>
            <a:r>
              <a:rPr lang="tr-TR" dirty="0">
                <a:solidFill>
                  <a:srgbClr val="C00000"/>
                </a:solidFill>
              </a:rPr>
              <a:t> </a:t>
            </a:r>
            <a:r>
              <a:rPr lang="tr-TR" dirty="0" err="1">
                <a:solidFill>
                  <a:srgbClr val="C00000"/>
                </a:solidFill>
              </a:rPr>
              <a:t>Energy</a:t>
            </a:r>
            <a:r>
              <a:rPr lang="tr-TR" dirty="0">
                <a:solidFill>
                  <a:srgbClr val="C00000"/>
                </a:solidFill>
              </a:rPr>
              <a:t> </a:t>
            </a:r>
            <a:r>
              <a:rPr lang="tr-TR" dirty="0" err="1">
                <a:solidFill>
                  <a:srgbClr val="C00000"/>
                </a:solidFill>
              </a:rPr>
              <a:t>Advancement</a:t>
            </a:r>
            <a:r>
              <a:rPr lang="tr-TR" dirty="0">
                <a:solidFill>
                  <a:srgbClr val="C00000"/>
                </a:solidFill>
              </a:rPr>
              <a:t> </a:t>
            </a:r>
            <a:r>
              <a:rPr lang="tr-TR" dirty="0" err="1">
                <a:solidFill>
                  <a:srgbClr val="C00000"/>
                </a:solidFill>
              </a:rPr>
              <a:t>for</a:t>
            </a:r>
            <a:r>
              <a:rPr lang="tr-TR" dirty="0">
                <a:solidFill>
                  <a:srgbClr val="C00000"/>
                </a:solidFill>
              </a:rPr>
              <a:t> </a:t>
            </a:r>
            <a:r>
              <a:rPr lang="tr-TR" dirty="0" err="1">
                <a:solidFill>
                  <a:srgbClr val="C00000"/>
                </a:solidFill>
              </a:rPr>
              <a:t>Inclusive</a:t>
            </a:r>
            <a:r>
              <a:rPr lang="tr-TR" dirty="0">
                <a:solidFill>
                  <a:srgbClr val="C00000"/>
                </a:solidFill>
              </a:rPr>
              <a:t> Development in </a:t>
            </a:r>
            <a:r>
              <a:rPr lang="tr-TR" dirty="0" err="1">
                <a:solidFill>
                  <a:srgbClr val="C00000"/>
                </a:solidFill>
              </a:rPr>
              <a:t>Sub-Saharan</a:t>
            </a:r>
            <a:r>
              <a:rPr lang="tr-TR" dirty="0">
                <a:solidFill>
                  <a:srgbClr val="C00000"/>
                </a:solidFill>
              </a:rPr>
              <a:t> </a:t>
            </a:r>
            <a:r>
              <a:rPr lang="tr-TR" dirty="0" err="1">
                <a:solidFill>
                  <a:srgbClr val="C00000"/>
                </a:solidFill>
              </a:rPr>
              <a:t>Africa</a:t>
            </a:r>
            <a:r>
              <a:rPr lang="tr-TR" dirty="0">
                <a:solidFill>
                  <a:srgbClr val="C00000"/>
                </a:solidFill>
              </a:rPr>
              <a:t> (READ)” </a:t>
            </a:r>
            <a:r>
              <a:rPr lang="tr-TR" dirty="0"/>
              <a:t>Ortaklık Anlaşması 2025 Aralık ayında imzalanmıştır [3_OD3].</a:t>
            </a:r>
          </a:p>
          <a:p>
            <a:endParaRPr lang="tr-TR" dirty="0"/>
          </a:p>
        </p:txBody>
      </p:sp>
    </p:spTree>
    <p:extLst>
      <p:ext uri="{BB962C8B-B14F-4D97-AF65-F5344CB8AC3E}">
        <p14:creationId xmlns:p14="http://schemas.microsoft.com/office/powerpoint/2010/main" val="282426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EA0A89A-4DA6-61D5-C414-54B3854F4AD8}"/>
              </a:ext>
            </a:extLst>
          </p:cNvPr>
          <p:cNvSpPr>
            <a:spLocks noGrp="1"/>
          </p:cNvSpPr>
          <p:nvPr>
            <p:ph type="title"/>
          </p:nvPr>
        </p:nvSpPr>
        <p:spPr>
          <a:xfrm>
            <a:off x="841248" y="256032"/>
            <a:ext cx="10506456" cy="1014984"/>
          </a:xfrm>
        </p:spPr>
        <p:txBody>
          <a:bodyPr anchor="b">
            <a:normAutofit/>
          </a:bodyPr>
          <a:lstStyle/>
          <a:p>
            <a:r>
              <a:rPr lang="tr-TR" dirty="0"/>
              <a:t>LİDERLİK YÖNETİŞİM VE KALİTE </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İçerik Yer Tutucusu 2">
            <a:extLst>
              <a:ext uri="{FF2B5EF4-FFF2-40B4-BE49-F238E27FC236}">
                <a16:creationId xmlns:a16="http://schemas.microsoft.com/office/drawing/2014/main" id="{F48F1C9C-796F-0E4B-6DEA-4D8AA5CCAB24}"/>
              </a:ext>
            </a:extLst>
          </p:cNvPr>
          <p:cNvGraphicFramePr>
            <a:graphicFrameLocks noGrp="1"/>
          </p:cNvGraphicFramePr>
          <p:nvPr>
            <p:ph idx="1"/>
            <p:extLst>
              <p:ext uri="{D42A27DB-BD31-4B8C-83A1-F6EECF244321}">
                <p14:modId xmlns:p14="http://schemas.microsoft.com/office/powerpoint/2010/main" val="1471510135"/>
              </p:ext>
            </p:extLst>
          </p:nvPr>
        </p:nvGraphicFramePr>
        <p:xfrm>
          <a:off x="838200" y="1666278"/>
          <a:ext cx="10515600" cy="5027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1692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D0BFF9-239A-FDDE-772C-5FE93396B727}"/>
              </a:ext>
            </a:extLst>
          </p:cNvPr>
          <p:cNvSpPr>
            <a:spLocks noGrp="1"/>
          </p:cNvSpPr>
          <p:nvPr>
            <p:ph type="title"/>
          </p:nvPr>
        </p:nvSpPr>
        <p:spPr/>
        <p:txBody>
          <a:bodyPr/>
          <a:lstStyle/>
          <a:p>
            <a:r>
              <a:rPr lang="tr-TR" dirty="0">
                <a:solidFill>
                  <a:schemeClr val="tx2">
                    <a:lumMod val="75000"/>
                    <a:lumOff val="25000"/>
                  </a:schemeClr>
                </a:solidFill>
              </a:rPr>
              <a:t>A.4.2. Öğrenci Geri Bildirimleri</a:t>
            </a:r>
          </a:p>
        </p:txBody>
      </p:sp>
      <p:sp>
        <p:nvSpPr>
          <p:cNvPr id="3" name="İçerik Yer Tutucusu 2">
            <a:extLst>
              <a:ext uri="{FF2B5EF4-FFF2-40B4-BE49-F238E27FC236}">
                <a16:creationId xmlns:a16="http://schemas.microsoft.com/office/drawing/2014/main" id="{A9450F22-096E-A412-0CAB-5DF7E081471A}"/>
              </a:ext>
            </a:extLst>
          </p:cNvPr>
          <p:cNvSpPr>
            <a:spLocks noGrp="1"/>
          </p:cNvSpPr>
          <p:nvPr>
            <p:ph idx="1"/>
          </p:nvPr>
        </p:nvSpPr>
        <p:spPr>
          <a:xfrm>
            <a:off x="838200" y="1453020"/>
            <a:ext cx="10515600" cy="5223354"/>
          </a:xfrm>
        </p:spPr>
        <p:txBody>
          <a:bodyPr>
            <a:normAutofit/>
          </a:bodyPr>
          <a:lstStyle/>
          <a:p>
            <a:pPr algn="just"/>
            <a:r>
              <a:rPr lang="tr-TR" sz="2400" b="1" dirty="0"/>
              <a:t>Amaç</a:t>
            </a:r>
            <a:r>
              <a:rPr lang="tr-TR" sz="2400" dirty="0"/>
              <a:t>: Öğrenci görüşü (ders, dersin öğretim elemanı, diploma programı, hizmet ve genel memnuniyet seviyesi, </a:t>
            </a:r>
            <a:r>
              <a:rPr lang="tr-TR" sz="2400" dirty="0" err="1"/>
              <a:t>vb</a:t>
            </a:r>
            <a:r>
              <a:rPr lang="tr-TR" sz="2400" dirty="0"/>
              <a:t>) sistematik olarak ve çeşitli yollarla alınmalı, etkin kullanılmalı ve sonuçları paylaşılmalıdır.</a:t>
            </a:r>
          </a:p>
          <a:p>
            <a:pPr algn="just"/>
            <a:r>
              <a:rPr lang="tr-TR" sz="2400" b="1" dirty="0"/>
              <a:t>İyi Uygulama Örneği</a:t>
            </a:r>
            <a:r>
              <a:rPr lang="tr-TR" sz="2400" dirty="0"/>
              <a:t>: Öğrenci İşleri Daire Başkanlığı</a:t>
            </a:r>
          </a:p>
          <a:p>
            <a:pPr algn="just"/>
            <a:endParaRPr lang="tr-TR" sz="2400" dirty="0"/>
          </a:p>
          <a:p>
            <a:pPr algn="just"/>
            <a:endParaRPr lang="tr-TR" sz="2400" dirty="0"/>
          </a:p>
          <a:p>
            <a:pPr algn="just"/>
            <a:endParaRPr lang="tr-TR" sz="2400" dirty="0"/>
          </a:p>
          <a:p>
            <a:pPr algn="just"/>
            <a:endParaRPr lang="tr-TR" sz="2400" dirty="0"/>
          </a:p>
          <a:p>
            <a:pPr algn="just"/>
            <a:endParaRPr lang="tr-TR" sz="2400" dirty="0"/>
          </a:p>
          <a:p>
            <a:pPr algn="just"/>
            <a:r>
              <a:rPr lang="tr-TR" sz="2400" b="1" dirty="0"/>
              <a:t>Bu neden iyi bir uygulama örneği?</a:t>
            </a:r>
          </a:p>
          <a:p>
            <a:pPr marL="0" indent="0" algn="just">
              <a:buNone/>
            </a:pPr>
            <a:r>
              <a:rPr lang="tr-TR" sz="2400" dirty="0"/>
              <a:t>Öğrencilere ilişkin görüşler farklı yollarla alınmış, sonuçları paylaşılmıştır. Geri bildirim ve iyileştirmeler PUKÖ çevrimine uygun.  </a:t>
            </a:r>
          </a:p>
          <a:p>
            <a:pPr algn="just"/>
            <a:endParaRPr lang="tr-TR" dirty="0"/>
          </a:p>
        </p:txBody>
      </p:sp>
      <p:graphicFrame>
        <p:nvGraphicFramePr>
          <p:cNvPr id="4" name="Tablo 3">
            <a:extLst>
              <a:ext uri="{FF2B5EF4-FFF2-40B4-BE49-F238E27FC236}">
                <a16:creationId xmlns:a16="http://schemas.microsoft.com/office/drawing/2014/main" id="{B286DB55-2EFA-937F-3D4D-C87E05EDE4B4}"/>
              </a:ext>
            </a:extLst>
          </p:cNvPr>
          <p:cNvGraphicFramePr>
            <a:graphicFrameLocks noGrp="1"/>
          </p:cNvGraphicFramePr>
          <p:nvPr>
            <p:extLst>
              <p:ext uri="{D42A27DB-BD31-4B8C-83A1-F6EECF244321}">
                <p14:modId xmlns:p14="http://schemas.microsoft.com/office/powerpoint/2010/main" val="629402056"/>
              </p:ext>
            </p:extLst>
          </p:nvPr>
        </p:nvGraphicFramePr>
        <p:xfrm>
          <a:off x="1127342" y="3118982"/>
          <a:ext cx="10058400" cy="1841325"/>
        </p:xfrm>
        <a:graphic>
          <a:graphicData uri="http://schemas.openxmlformats.org/drawingml/2006/table">
            <a:tbl>
              <a:tblPr>
                <a:tableStyleId>{5C22544A-7EE6-4342-B048-85BDC9FD1C3A}</a:tableStyleId>
              </a:tblPr>
              <a:tblGrid>
                <a:gridCol w="10058400">
                  <a:extLst>
                    <a:ext uri="{9D8B030D-6E8A-4147-A177-3AD203B41FA5}">
                      <a16:colId xmlns:a16="http://schemas.microsoft.com/office/drawing/2014/main" val="496568123"/>
                    </a:ext>
                  </a:extLst>
                </a:gridCol>
              </a:tblGrid>
              <a:tr h="1841325">
                <a:tc>
                  <a:txBody>
                    <a:bodyPr/>
                    <a:lstStyle/>
                    <a:p>
                      <a:pPr algn="just">
                        <a:spcAft>
                          <a:spcPts val="350"/>
                        </a:spcAft>
                        <a:buNone/>
                      </a:pPr>
                      <a:r>
                        <a:rPr lang="tr-TR" sz="1400" b="1" dirty="0">
                          <a:effectLst/>
                        </a:rPr>
                        <a:t>BİDR’DEN DOĞRUDAN ALINTI </a:t>
                      </a:r>
                      <a:r>
                        <a:rPr lang="tr-TR" sz="1400" dirty="0">
                          <a:effectLst/>
                        </a:rPr>
                        <a:t>— Öğrenci İşleri DB · A.4.2</a:t>
                      </a:r>
                    </a:p>
                    <a:p>
                      <a:pPr algn="just">
                        <a:spcAft>
                          <a:spcPts val="350"/>
                        </a:spcAft>
                        <a:buNone/>
                      </a:pPr>
                      <a:r>
                        <a:rPr lang="tr-TR" sz="1400" b="0" i="0" u="none" strike="noStrike" kern="1200" dirty="0">
                          <a:solidFill>
                            <a:schemeClr val="dk1"/>
                          </a:solidFill>
                          <a:effectLst/>
                          <a:latin typeface="+mn-lt"/>
                          <a:ea typeface="+mn-ea"/>
                          <a:cs typeface="+mn-cs"/>
                        </a:rPr>
                        <a:t>Üniversitemiz birimlerinin talebi doğrultusunda öğrenci </a:t>
                      </a:r>
                      <a:r>
                        <a:rPr lang="tr-TR" sz="1400" b="0" i="0" u="none" strike="noStrike" kern="1200" dirty="0" err="1">
                          <a:solidFill>
                            <a:schemeClr val="dk1"/>
                          </a:solidFill>
                          <a:effectLst/>
                          <a:latin typeface="+mn-lt"/>
                          <a:ea typeface="+mn-ea"/>
                          <a:cs typeface="+mn-cs"/>
                        </a:rPr>
                        <a:t>görüşu</a:t>
                      </a:r>
                      <a:r>
                        <a:rPr lang="tr-TR" sz="1400" b="0" i="0" u="none" strike="noStrike" kern="1200" dirty="0">
                          <a:solidFill>
                            <a:schemeClr val="dk1"/>
                          </a:solidFill>
                          <a:effectLst/>
                          <a:latin typeface="+mn-lt"/>
                          <a:ea typeface="+mn-ea"/>
                          <a:cs typeface="+mn-cs"/>
                        </a:rPr>
                        <a:t>̈ (ders, dersin öğretim elemanı, diploma programı, hizmet ve genel memnuniyet seviyesi, vb.) anket yolu ile öğrenci bilgi sistemi üzerinden alınmış ve sonuçları ilgili birimlerle paylaşılmıştır. Öğrencilerin Dairemiz kurumsal mail adresine iletmiş oldukları belge-bilgi talepleri cevaplanarak sürecin takibi yapılmış ve öğrencilerin problemlerinin çözümü sorgulanarak geri dönüşler alınmıştır [1_A.4.2](OD4). Bütünleşik Kalite Yönetim Sistemi kapsamında kullanılan memnuniyet yönetim sistemi üzerinden gelen bilgi ve belge taleplerine cevap verilmiştir </a:t>
                      </a:r>
                      <a:r>
                        <a:rPr lang="tr-TR" sz="1400" b="0" i="0" u="sng" strike="noStrike" kern="1200" dirty="0">
                          <a:solidFill>
                            <a:schemeClr val="dk1"/>
                          </a:solidFill>
                          <a:effectLst/>
                          <a:latin typeface="+mn-lt"/>
                          <a:ea typeface="+mn-ea"/>
                          <a:cs typeface="+mn-cs"/>
                          <a:hlinkClick r:id="rId2"/>
                        </a:rPr>
                        <a:t>(OD4)</a:t>
                      </a:r>
                      <a:r>
                        <a:rPr lang="tr-TR" sz="1400" b="0" i="0" u="sng" strike="noStrike" kern="1200" dirty="0">
                          <a:solidFill>
                            <a:schemeClr val="dk1"/>
                          </a:solidFill>
                          <a:effectLst/>
                          <a:latin typeface="+mn-lt"/>
                          <a:ea typeface="+mn-ea"/>
                          <a:cs typeface="+mn-cs"/>
                        </a:rPr>
                        <a:t>. </a:t>
                      </a:r>
                      <a:endParaRPr lang="tr-TR" sz="1400" dirty="0">
                        <a:effectLst/>
                      </a:endParaRPr>
                    </a:p>
                    <a:p>
                      <a:pPr algn="just">
                        <a:spcBef>
                          <a:spcPts val="100"/>
                        </a:spcBef>
                        <a:buNone/>
                      </a:pPr>
                      <a:r>
                        <a:rPr lang="tr-TR" sz="1400" b="1" dirty="0">
                          <a:effectLst/>
                        </a:rPr>
                        <a:t>Kanıtlar: </a:t>
                      </a:r>
                      <a:r>
                        <a:rPr lang="tr-TR" sz="1400" dirty="0">
                          <a:effectLst/>
                        </a:rPr>
                        <a:t>Memnuniyet Analizleri, DPU MYS</a:t>
                      </a:r>
                      <a:endParaRPr lang="tr-TR" sz="1400" dirty="0">
                        <a:solidFill>
                          <a:srgbClr val="222222"/>
                        </a:solidFill>
                        <a:effectLst/>
                        <a:latin typeface="Times New Roman" panose="02020603050405020304" pitchFamily="18" charset="0"/>
                        <a:ea typeface="Times New Roman" panose="02020603050405020304" pitchFamily="18" charset="0"/>
                      </a:endParaRPr>
                    </a:p>
                  </a:txBody>
                  <a:tcPr marL="114300" marR="95250" marT="76200" marB="76200"/>
                </a:tc>
                <a:extLst>
                  <a:ext uri="{0D108BD9-81ED-4DB2-BD59-A6C34878D82A}">
                    <a16:rowId xmlns:a16="http://schemas.microsoft.com/office/drawing/2014/main" val="2781348009"/>
                  </a:ext>
                </a:extLst>
              </a:tr>
            </a:tbl>
          </a:graphicData>
        </a:graphic>
      </p:graphicFrame>
    </p:spTree>
    <p:extLst>
      <p:ext uri="{BB962C8B-B14F-4D97-AF65-F5344CB8AC3E}">
        <p14:creationId xmlns:p14="http://schemas.microsoft.com/office/powerpoint/2010/main" val="4200161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8A293E-CDBA-A0DA-0A76-80DEBABBA004}"/>
              </a:ext>
            </a:extLst>
          </p:cNvPr>
          <p:cNvSpPr>
            <a:spLocks noGrp="1"/>
          </p:cNvSpPr>
          <p:nvPr>
            <p:ph type="title"/>
          </p:nvPr>
        </p:nvSpPr>
        <p:spPr/>
        <p:txBody>
          <a:bodyPr/>
          <a:lstStyle/>
          <a:p>
            <a:r>
              <a:rPr lang="tr-TR" dirty="0"/>
              <a:t>KİDR ÖRNEĞİ</a:t>
            </a:r>
          </a:p>
        </p:txBody>
      </p:sp>
      <p:sp>
        <p:nvSpPr>
          <p:cNvPr id="3" name="İçerik Yer Tutucusu 2">
            <a:extLst>
              <a:ext uri="{FF2B5EF4-FFF2-40B4-BE49-F238E27FC236}">
                <a16:creationId xmlns:a16="http://schemas.microsoft.com/office/drawing/2014/main" id="{D71679BA-ED1A-F6DD-CFB8-75219779407A}"/>
              </a:ext>
            </a:extLst>
          </p:cNvPr>
          <p:cNvSpPr>
            <a:spLocks noGrp="1"/>
          </p:cNvSpPr>
          <p:nvPr>
            <p:ph idx="1"/>
          </p:nvPr>
        </p:nvSpPr>
        <p:spPr>
          <a:xfrm>
            <a:off x="838200" y="1465545"/>
            <a:ext cx="10515600" cy="4711418"/>
          </a:xfrm>
        </p:spPr>
        <p:txBody>
          <a:bodyPr>
            <a:normAutofit lnSpcReduction="10000"/>
          </a:bodyPr>
          <a:lstStyle/>
          <a:p>
            <a:pPr algn="just"/>
            <a:r>
              <a:rPr lang="tr-TR" sz="2400" dirty="0"/>
              <a:t>Çeşitli akademik birimlerde </a:t>
            </a:r>
            <a:r>
              <a:rPr lang="tr-TR" sz="2400" dirty="0">
                <a:solidFill>
                  <a:srgbClr val="C00000"/>
                </a:solidFill>
              </a:rPr>
              <a:t>anketler yapılarak</a:t>
            </a:r>
            <a:r>
              <a:rPr lang="tr-TR" sz="2400" dirty="0"/>
              <a:t> dersler, öğretim elemanları, ölçme değerlendirme süreçleri, diploma programı, hizmet, veri tabanı değerlendirme ve genel memnuniyet düzeylerine ilişkin görüşleri ile ilgili geri bildirimler alınmakta ve iyileştirme sürecine dâhil edilmektedir. </a:t>
            </a:r>
          </a:p>
          <a:p>
            <a:pPr algn="just"/>
            <a:r>
              <a:rPr lang="tr-TR" sz="2400" dirty="0"/>
              <a:t>Pazarlar Meslek Yüksekokulunda öğrencilerden gelen özellikle </a:t>
            </a:r>
            <a:r>
              <a:rPr lang="tr-TR" sz="2400" dirty="0">
                <a:solidFill>
                  <a:srgbClr val="C00000"/>
                </a:solidFill>
              </a:rPr>
              <a:t>'sosyal etkinlik yetersizliği</a:t>
            </a:r>
            <a:r>
              <a:rPr lang="tr-TR" sz="2400" dirty="0"/>
              <a:t>' yönündeki geri bildirimler, </a:t>
            </a:r>
            <a:r>
              <a:rPr lang="tr-TR" sz="2400" dirty="0">
                <a:solidFill>
                  <a:srgbClr val="C00000"/>
                </a:solidFill>
              </a:rPr>
              <a:t>'Pazarlar MYO Futbol Turnuvası</a:t>
            </a:r>
            <a:r>
              <a:rPr lang="tr-TR" sz="2400" dirty="0"/>
              <a:t>' ve </a:t>
            </a:r>
            <a:r>
              <a:rPr lang="tr-TR" sz="2400" dirty="0">
                <a:solidFill>
                  <a:srgbClr val="C00000"/>
                </a:solidFill>
              </a:rPr>
              <a:t>'Teknik Geziler</a:t>
            </a:r>
            <a:r>
              <a:rPr lang="tr-TR" sz="2400" dirty="0"/>
              <a:t>' ile ne ölçüde karşılandığı anket sonuçları ile kontrol edilmiştir (OD 3). </a:t>
            </a:r>
            <a:r>
              <a:rPr lang="tr-TR" sz="2400" dirty="0">
                <a:solidFill>
                  <a:srgbClr val="C00000"/>
                </a:solidFill>
              </a:rPr>
              <a:t>MYS (Memnuniyet Yönetim Sistemi) </a:t>
            </a:r>
            <a:r>
              <a:rPr lang="tr-TR" sz="2400" dirty="0"/>
              <a:t>üzerinden öğrencilerden gelen 'sosyal etkinlik' </a:t>
            </a:r>
            <a:r>
              <a:rPr lang="tr-TR" sz="2400" dirty="0">
                <a:solidFill>
                  <a:srgbClr val="C00000"/>
                </a:solidFill>
              </a:rPr>
              <a:t>talebi</a:t>
            </a:r>
            <a:r>
              <a:rPr lang="tr-TR" sz="2400" dirty="0"/>
              <a:t> değerlendirilmiş ve sınavlar sonrası için </a:t>
            </a:r>
            <a:r>
              <a:rPr lang="tr-TR" sz="2400" dirty="0">
                <a:solidFill>
                  <a:srgbClr val="C00000"/>
                </a:solidFill>
              </a:rPr>
              <a:t>'Kayak Etkinliği' </a:t>
            </a:r>
            <a:r>
              <a:rPr lang="tr-TR" sz="2400" dirty="0"/>
              <a:t>planlaması yapılarak talebe karşılık verilmiştir [4_OD4]. </a:t>
            </a:r>
          </a:p>
          <a:p>
            <a:pPr algn="just"/>
            <a:r>
              <a:rPr lang="tr-TR" sz="2400" dirty="0"/>
              <a:t>Akademik birimlerimizin birçoğunda </a:t>
            </a:r>
            <a:r>
              <a:rPr lang="tr-TR" sz="2400" dirty="0">
                <a:solidFill>
                  <a:srgbClr val="C00000"/>
                </a:solidFill>
              </a:rPr>
              <a:t>ara sınav, dönem sonu sınavı ve dersler </a:t>
            </a:r>
            <a:r>
              <a:rPr lang="tr-TR" sz="2400" dirty="0"/>
              <a:t>sonrasında geri bildirimler alınmaktadır [6_OD3]. Sınav sonuçlarına itiraz ve benzeri resmi talepler için bazı birimlerin web sayfalarında </a:t>
            </a:r>
            <a:r>
              <a:rPr lang="tr-TR" sz="2400" dirty="0">
                <a:solidFill>
                  <a:srgbClr val="C00000"/>
                </a:solidFill>
              </a:rPr>
              <a:t>“Dilekçeler” </a:t>
            </a:r>
            <a:r>
              <a:rPr lang="tr-TR" sz="2400" dirty="0"/>
              <a:t>gibi sekmeler aktif olarak kullanılmaktadır (OD3). </a:t>
            </a:r>
          </a:p>
        </p:txBody>
      </p:sp>
    </p:spTree>
    <p:extLst>
      <p:ext uri="{BB962C8B-B14F-4D97-AF65-F5344CB8AC3E}">
        <p14:creationId xmlns:p14="http://schemas.microsoft.com/office/powerpoint/2010/main" val="2422824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2291ED-3B65-BAA4-84A2-2BB68BC9434A}"/>
              </a:ext>
            </a:extLst>
          </p:cNvPr>
          <p:cNvSpPr>
            <a:spLocks noGrp="1"/>
          </p:cNvSpPr>
          <p:nvPr>
            <p:ph type="title"/>
          </p:nvPr>
        </p:nvSpPr>
        <p:spPr/>
        <p:txBody>
          <a:bodyPr/>
          <a:lstStyle/>
          <a:p>
            <a:r>
              <a:rPr lang="tr-TR" dirty="0">
                <a:solidFill>
                  <a:schemeClr val="tx2">
                    <a:lumMod val="75000"/>
                    <a:lumOff val="25000"/>
                  </a:schemeClr>
                </a:solidFill>
              </a:rPr>
              <a:t>A.4.3. Mezun İlişkileri Yönetimi </a:t>
            </a:r>
          </a:p>
        </p:txBody>
      </p:sp>
      <p:sp>
        <p:nvSpPr>
          <p:cNvPr id="3" name="İçerik Yer Tutucusu 2">
            <a:extLst>
              <a:ext uri="{FF2B5EF4-FFF2-40B4-BE49-F238E27FC236}">
                <a16:creationId xmlns:a16="http://schemas.microsoft.com/office/drawing/2014/main" id="{08FBF787-98EC-481E-3C53-CB2051D2C4F0}"/>
              </a:ext>
            </a:extLst>
          </p:cNvPr>
          <p:cNvSpPr>
            <a:spLocks noGrp="1"/>
          </p:cNvSpPr>
          <p:nvPr>
            <p:ph idx="1"/>
          </p:nvPr>
        </p:nvSpPr>
        <p:spPr>
          <a:xfrm>
            <a:off x="838200" y="1690688"/>
            <a:ext cx="10515600" cy="4802187"/>
          </a:xfrm>
        </p:spPr>
        <p:txBody>
          <a:bodyPr>
            <a:normAutofit fontScale="85000" lnSpcReduction="20000"/>
          </a:bodyPr>
          <a:lstStyle/>
          <a:p>
            <a:pPr algn="just"/>
            <a:r>
              <a:rPr lang="tr-TR" sz="2400" b="1" dirty="0"/>
              <a:t>Amaç</a:t>
            </a:r>
            <a:r>
              <a:rPr lang="tr-TR" sz="2400" dirty="0"/>
              <a:t>: Mezunların işe yerleşme, eğitime devam, gelir düzeyi, işveren/ mezun memnuniyeti gibi istihdam bilgileri sistematik ve kapsamlı olarak toplanmakta, değerlendirilmekte, kurum gelişme stratejilerinde kullanılmakta olduğu gösterilmelidir. </a:t>
            </a:r>
          </a:p>
          <a:p>
            <a:r>
              <a:rPr lang="tr-TR" sz="2400" b="1" dirty="0"/>
              <a:t>İyi Uygulama Örneği: </a:t>
            </a:r>
            <a:r>
              <a:rPr lang="tr-TR" sz="2400" dirty="0"/>
              <a:t>Fen Edebiyat Fakültesi</a:t>
            </a:r>
          </a:p>
          <a:p>
            <a:endParaRPr lang="tr-TR" sz="2400" dirty="0"/>
          </a:p>
          <a:p>
            <a:endParaRPr lang="tr-TR" sz="2400" dirty="0"/>
          </a:p>
          <a:p>
            <a:endParaRPr lang="tr-TR" sz="2400" dirty="0"/>
          </a:p>
          <a:p>
            <a:endParaRPr lang="tr-TR" sz="2400" dirty="0"/>
          </a:p>
          <a:p>
            <a:endParaRPr lang="tr-TR" sz="2400" dirty="0"/>
          </a:p>
          <a:p>
            <a:pPr algn="just"/>
            <a:r>
              <a:rPr lang="tr-TR" b="1" dirty="0"/>
              <a:t>Bu neden iyi bir uygulama örneği?</a:t>
            </a:r>
            <a:endParaRPr lang="tr-TR" dirty="0"/>
          </a:p>
          <a:p>
            <a:pPr lvl="0" algn="just"/>
            <a:r>
              <a:rPr lang="tr-TR" dirty="0"/>
              <a:t>Mezunu “dış paydaş” olarak konumlayıp istihdam/memnuniyet verisini kapsamlı toplaması.</a:t>
            </a:r>
          </a:p>
          <a:p>
            <a:pPr lvl="0" algn="just"/>
            <a:r>
              <a:rPr lang="tr-TR" dirty="0"/>
              <a:t>Merkezî portal yokken bölüm bazlı veri tabanıyla geçici ama işleyen bir çözüm üretmesi.</a:t>
            </a:r>
          </a:p>
          <a:p>
            <a:endParaRPr lang="tr-TR" sz="2400" dirty="0"/>
          </a:p>
          <a:p>
            <a:endParaRPr lang="tr-TR" sz="2400" dirty="0"/>
          </a:p>
        </p:txBody>
      </p:sp>
      <p:graphicFrame>
        <p:nvGraphicFramePr>
          <p:cNvPr id="4" name="Tablo 3">
            <a:extLst>
              <a:ext uri="{FF2B5EF4-FFF2-40B4-BE49-F238E27FC236}">
                <a16:creationId xmlns:a16="http://schemas.microsoft.com/office/drawing/2014/main" id="{EDA2AB34-F5EF-35C9-9419-6B1AECC714E0}"/>
              </a:ext>
            </a:extLst>
          </p:cNvPr>
          <p:cNvGraphicFramePr>
            <a:graphicFrameLocks noGrp="1"/>
          </p:cNvGraphicFramePr>
          <p:nvPr>
            <p:extLst>
              <p:ext uri="{D42A27DB-BD31-4B8C-83A1-F6EECF244321}">
                <p14:modId xmlns:p14="http://schemas.microsoft.com/office/powerpoint/2010/main" val="4032889192"/>
              </p:ext>
            </p:extLst>
          </p:nvPr>
        </p:nvGraphicFramePr>
        <p:xfrm>
          <a:off x="1052186" y="2880987"/>
          <a:ext cx="10301614" cy="1546352"/>
        </p:xfrm>
        <a:graphic>
          <a:graphicData uri="http://schemas.openxmlformats.org/drawingml/2006/table">
            <a:tbl>
              <a:tblPr>
                <a:tableStyleId>{5C22544A-7EE6-4342-B048-85BDC9FD1C3A}</a:tableStyleId>
              </a:tblPr>
              <a:tblGrid>
                <a:gridCol w="10301614">
                  <a:extLst>
                    <a:ext uri="{9D8B030D-6E8A-4147-A177-3AD203B41FA5}">
                      <a16:colId xmlns:a16="http://schemas.microsoft.com/office/drawing/2014/main" val="6197948"/>
                    </a:ext>
                  </a:extLst>
                </a:gridCol>
              </a:tblGrid>
              <a:tr h="1402914">
                <a:tc>
                  <a:txBody>
                    <a:bodyPr/>
                    <a:lstStyle/>
                    <a:p>
                      <a:pPr algn="just">
                        <a:spcAft>
                          <a:spcPts val="350"/>
                        </a:spcAft>
                        <a:buNone/>
                      </a:pPr>
                      <a:r>
                        <a:rPr lang="tr-TR" sz="1600" b="1" dirty="0">
                          <a:effectLst/>
                        </a:rPr>
                        <a:t>BİDR’DEN DOĞRUDAN ALINTI </a:t>
                      </a:r>
                      <a:r>
                        <a:rPr lang="tr-TR" sz="1600" dirty="0">
                          <a:effectLst/>
                        </a:rPr>
                        <a:t>— Fen Edebiyat </a:t>
                      </a:r>
                      <a:r>
                        <a:rPr lang="tr-TR" sz="1600" dirty="0" err="1">
                          <a:effectLst/>
                        </a:rPr>
                        <a:t>Fakütesi</a:t>
                      </a:r>
                      <a:r>
                        <a:rPr lang="tr-TR" sz="1600" dirty="0">
                          <a:effectLst/>
                        </a:rPr>
                        <a:t>. · A.4.3</a:t>
                      </a:r>
                    </a:p>
                    <a:p>
                      <a:pPr algn="just">
                        <a:lnSpc>
                          <a:spcPct val="110000"/>
                        </a:lnSpc>
                        <a:spcAft>
                          <a:spcPts val="250"/>
                        </a:spcAft>
                        <a:buNone/>
                      </a:pPr>
                      <a:r>
                        <a:rPr lang="tr-TR" sz="1600" dirty="0">
                          <a:effectLst/>
                        </a:rPr>
                        <a:t>Mezunlar, kalite güvence sisteminin en önemli dış paydaşlarından biri olarak tanımlanmıştır. Merkezî mezun portalı aktifleşene kadar bölüm bazlı veri tabanlarının güncel tutulması; işe yerleşme, eğitime devam, gelir düzeyi ve memnuniyet bilgilerinin toplanması ve mezun anketleri öngörülmüştür.</a:t>
                      </a:r>
                    </a:p>
                    <a:p>
                      <a:pPr algn="just">
                        <a:spcBef>
                          <a:spcPts val="100"/>
                        </a:spcBef>
                        <a:buNone/>
                      </a:pPr>
                      <a:r>
                        <a:rPr lang="tr-TR" sz="1600" b="1" dirty="0">
                          <a:effectLst/>
                        </a:rPr>
                        <a:t>Kanıtlar</a:t>
                      </a:r>
                      <a:r>
                        <a:rPr lang="tr-TR" sz="1600" dirty="0">
                          <a:effectLst/>
                        </a:rPr>
                        <a:t>: Mezun anketleri (OD4)</a:t>
                      </a:r>
                      <a:endParaRPr lang="tr-TR" sz="1600" dirty="0">
                        <a:solidFill>
                          <a:srgbClr val="222222"/>
                        </a:solidFill>
                        <a:effectLst/>
                        <a:latin typeface="Times New Roman" panose="02020603050405020304" pitchFamily="18" charset="0"/>
                        <a:ea typeface="Times New Roman" panose="02020603050405020304" pitchFamily="18" charset="0"/>
                      </a:endParaRPr>
                    </a:p>
                  </a:txBody>
                  <a:tcPr marL="114300" marR="95250" marT="76200" marB="76200"/>
                </a:tc>
                <a:extLst>
                  <a:ext uri="{0D108BD9-81ED-4DB2-BD59-A6C34878D82A}">
                    <a16:rowId xmlns:a16="http://schemas.microsoft.com/office/drawing/2014/main" val="921075041"/>
                  </a:ext>
                </a:extLst>
              </a:tr>
            </a:tbl>
          </a:graphicData>
        </a:graphic>
      </p:graphicFrame>
    </p:spTree>
    <p:extLst>
      <p:ext uri="{BB962C8B-B14F-4D97-AF65-F5344CB8AC3E}">
        <p14:creationId xmlns:p14="http://schemas.microsoft.com/office/powerpoint/2010/main" val="620066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6C9299-D974-3396-0A7D-726D4E708271}"/>
              </a:ext>
            </a:extLst>
          </p:cNvPr>
          <p:cNvSpPr>
            <a:spLocks noGrp="1"/>
          </p:cNvSpPr>
          <p:nvPr>
            <p:ph type="title"/>
          </p:nvPr>
        </p:nvSpPr>
        <p:spPr/>
        <p:txBody>
          <a:bodyPr/>
          <a:lstStyle/>
          <a:p>
            <a:r>
              <a:rPr lang="tr-TR" dirty="0"/>
              <a:t>KİDR ÖRNEĞİ</a:t>
            </a:r>
          </a:p>
        </p:txBody>
      </p:sp>
      <p:sp>
        <p:nvSpPr>
          <p:cNvPr id="3" name="İçerik Yer Tutucusu 2">
            <a:extLst>
              <a:ext uri="{FF2B5EF4-FFF2-40B4-BE49-F238E27FC236}">
                <a16:creationId xmlns:a16="http://schemas.microsoft.com/office/drawing/2014/main" id="{7AED8A99-7A42-F0CD-06B9-6B6D0513E68C}"/>
              </a:ext>
            </a:extLst>
          </p:cNvPr>
          <p:cNvSpPr>
            <a:spLocks noGrp="1"/>
          </p:cNvSpPr>
          <p:nvPr>
            <p:ph idx="1"/>
          </p:nvPr>
        </p:nvSpPr>
        <p:spPr/>
        <p:txBody>
          <a:bodyPr>
            <a:normAutofit fontScale="77500" lnSpcReduction="20000"/>
          </a:bodyPr>
          <a:lstStyle/>
          <a:p>
            <a:pPr algn="just"/>
            <a:r>
              <a:rPr lang="tr-TR" dirty="0"/>
              <a:t>Birimler de mezun ilişkileri kapsamında mezkûr portal dışında farklı çalışmalar planlamaktadırlar. Örneğin </a:t>
            </a:r>
            <a:r>
              <a:rPr lang="tr-TR" dirty="0">
                <a:solidFill>
                  <a:srgbClr val="C00000"/>
                </a:solidFill>
              </a:rPr>
              <a:t>Kariyer ve Mezun Merkezi Koordinatörlüğü (KAMER) </a:t>
            </a:r>
            <a:r>
              <a:rPr lang="tr-TR" dirty="0"/>
              <a:t>mezun öğrencilerle </a:t>
            </a:r>
            <a:r>
              <a:rPr lang="tr-TR" dirty="0">
                <a:solidFill>
                  <a:srgbClr val="C00000"/>
                </a:solidFill>
              </a:rPr>
              <a:t>mezun buluşmaları</a:t>
            </a:r>
            <a:r>
              <a:rPr lang="tr-TR" dirty="0"/>
              <a:t> tertip etmektedir (OD3). </a:t>
            </a:r>
          </a:p>
          <a:p>
            <a:pPr algn="just"/>
            <a:r>
              <a:rPr lang="tr-TR" dirty="0"/>
              <a:t>Ayrıca KAMER tarafından </a:t>
            </a:r>
            <a:r>
              <a:rPr lang="tr-TR" dirty="0">
                <a:solidFill>
                  <a:srgbClr val="C00000"/>
                </a:solidFill>
              </a:rPr>
              <a:t>Dijital Mezun Kart </a:t>
            </a:r>
            <a:r>
              <a:rPr lang="tr-TR" dirty="0"/>
              <a:t>sistemine geçilmesi planlanmaktadır. Mezun Kart sistemiyle Kütahya Dumlupınar Üniversitesi’nin mezunları ile olan bağlarını güçlü tutmak ve onların </a:t>
            </a:r>
            <a:r>
              <a:rPr lang="tr-TR" dirty="0">
                <a:solidFill>
                  <a:srgbClr val="C00000"/>
                </a:solidFill>
              </a:rPr>
              <a:t>Sağlık Kültür ve Spor Daire Başkanlığı, Kütüphane ve Dokümantasyon Daire Başkanlığı ve Sürekli Eğitim Merkezi’nin sunduğu </a:t>
            </a:r>
            <a:r>
              <a:rPr lang="tr-TR" dirty="0"/>
              <a:t>çeşitli hizmetlerden ve avantajlardan faydalanmaları sağlanacaktır [1_OD2]. KAMER ayrıca öğrenciler ve mezunlar bir araya getirerek </a:t>
            </a:r>
            <a:r>
              <a:rPr lang="tr-TR" dirty="0">
                <a:solidFill>
                  <a:srgbClr val="C00000"/>
                </a:solidFill>
              </a:rPr>
              <a:t>mezun söyleşileri </a:t>
            </a:r>
            <a:r>
              <a:rPr lang="tr-TR" dirty="0"/>
              <a:t>(OD3) ve </a:t>
            </a:r>
            <a:r>
              <a:rPr lang="tr-TR" dirty="0">
                <a:solidFill>
                  <a:srgbClr val="C00000"/>
                </a:solidFill>
              </a:rPr>
              <a:t>kariyer günleri </a:t>
            </a:r>
            <a:r>
              <a:rPr lang="tr-TR" dirty="0"/>
              <a:t>tertiplemektedir (OD3).</a:t>
            </a:r>
          </a:p>
          <a:p>
            <a:pPr algn="just"/>
            <a:r>
              <a:rPr lang="tr-TR" dirty="0"/>
              <a:t>İlahiyat Fakültesi, dış paydaşlarından </a:t>
            </a:r>
            <a:r>
              <a:rPr lang="tr-TR" dirty="0">
                <a:solidFill>
                  <a:srgbClr val="C00000"/>
                </a:solidFill>
              </a:rPr>
              <a:t>Kütahya İlahiyat Mezunları ve Mensupları Derneği</a:t>
            </a:r>
            <a:r>
              <a:rPr lang="tr-TR" dirty="0"/>
              <a:t> aracılığıyla mezun öğrencilerle iletişimini sürdürmektedir (OD3).</a:t>
            </a:r>
          </a:p>
          <a:p>
            <a:pPr algn="just"/>
            <a:r>
              <a:rPr lang="tr-TR" dirty="0"/>
              <a:t>Çavdarhisar MYO, tarafından mezun öğrenciler ile ilişkilerin devam ettiğini, onların okul sonrası döneminin de takip edildiğini göstermek ve mezun öğrenciler ile mevcut öğrenciler arasında kariyer paylaşımını sağlamak </a:t>
            </a:r>
            <a:r>
              <a:rPr lang="tr-TR" dirty="0">
                <a:solidFill>
                  <a:srgbClr val="C00000"/>
                </a:solidFill>
              </a:rPr>
              <a:t>maksadıyla “Öğrenci–Mezun Etkileşimi” </a:t>
            </a:r>
            <a:r>
              <a:rPr lang="tr-TR" dirty="0"/>
              <a:t>başlıklı etkinlik düzenlenmiştir (OD3).</a:t>
            </a:r>
          </a:p>
        </p:txBody>
      </p:sp>
    </p:spTree>
    <p:extLst>
      <p:ext uri="{BB962C8B-B14F-4D97-AF65-F5344CB8AC3E}">
        <p14:creationId xmlns:p14="http://schemas.microsoft.com/office/powerpoint/2010/main" val="2374611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F02D3D-1803-BE75-DC51-42BE58089002}"/>
              </a:ext>
            </a:extLst>
          </p:cNvPr>
          <p:cNvSpPr>
            <a:spLocks noGrp="1"/>
          </p:cNvSpPr>
          <p:nvPr>
            <p:ph type="title"/>
          </p:nvPr>
        </p:nvSpPr>
        <p:spPr/>
        <p:txBody>
          <a:bodyPr>
            <a:normAutofit fontScale="90000"/>
          </a:bodyPr>
          <a:lstStyle/>
          <a:p>
            <a:r>
              <a:rPr lang="tr-TR" dirty="0">
                <a:solidFill>
                  <a:schemeClr val="tx2">
                    <a:lumMod val="75000"/>
                    <a:lumOff val="25000"/>
                  </a:schemeClr>
                </a:solidFill>
              </a:rPr>
              <a:t>A.5. Uluslararasılaşma </a:t>
            </a:r>
            <a:br>
              <a:rPr lang="tr-TR" dirty="0">
                <a:solidFill>
                  <a:schemeClr val="tx2">
                    <a:lumMod val="75000"/>
                    <a:lumOff val="25000"/>
                  </a:schemeClr>
                </a:solidFill>
              </a:rPr>
            </a:br>
            <a:r>
              <a:rPr lang="tr-TR" dirty="0">
                <a:solidFill>
                  <a:schemeClr val="tx2">
                    <a:lumMod val="75000"/>
                    <a:lumOff val="25000"/>
                  </a:schemeClr>
                </a:solidFill>
              </a:rPr>
              <a:t>A.5.1. Uluslararasılaşma Süreçlerinin Yönetimi</a:t>
            </a:r>
          </a:p>
        </p:txBody>
      </p:sp>
      <p:sp>
        <p:nvSpPr>
          <p:cNvPr id="3" name="İçerik Yer Tutucusu 2">
            <a:extLst>
              <a:ext uri="{FF2B5EF4-FFF2-40B4-BE49-F238E27FC236}">
                <a16:creationId xmlns:a16="http://schemas.microsoft.com/office/drawing/2014/main" id="{3C941909-6335-4F03-70B4-0039DF512A17}"/>
              </a:ext>
            </a:extLst>
          </p:cNvPr>
          <p:cNvSpPr>
            <a:spLocks noGrp="1"/>
          </p:cNvSpPr>
          <p:nvPr>
            <p:ph idx="1"/>
          </p:nvPr>
        </p:nvSpPr>
        <p:spPr>
          <a:xfrm>
            <a:off x="838200" y="1825624"/>
            <a:ext cx="10515600" cy="4838223"/>
          </a:xfrm>
        </p:spPr>
        <p:txBody>
          <a:bodyPr>
            <a:normAutofit/>
          </a:bodyPr>
          <a:lstStyle/>
          <a:p>
            <a:pPr algn="just"/>
            <a:r>
              <a:rPr lang="tr-TR" sz="2400" b="1" dirty="0"/>
              <a:t>Amaç</a:t>
            </a:r>
            <a:r>
              <a:rPr lang="tr-TR" sz="2400" dirty="0"/>
              <a:t>: Uluslararasılaşma süreçlerinin yönetimi ve organizasyonel yapısı kurumsallaşmıştır. Kurumun uluslararasılaşma politikası ile uyumludur. Yönetim ve organizasyonel yapının işleyişi ve etkinliği irdelenmektedir.</a:t>
            </a:r>
          </a:p>
          <a:p>
            <a:pPr algn="just"/>
            <a:r>
              <a:rPr lang="tr-TR" sz="2400" b="1" dirty="0"/>
              <a:t>İyi Uygulama Örneği</a:t>
            </a:r>
            <a:r>
              <a:rPr lang="tr-TR" sz="2400" dirty="0"/>
              <a:t>: Dış İlişkiler ve Öğrenci Koordinasyon Merkezi </a:t>
            </a:r>
          </a:p>
          <a:p>
            <a:pPr algn="just"/>
            <a:endParaRPr lang="tr-TR" sz="2400" dirty="0"/>
          </a:p>
          <a:p>
            <a:pPr algn="just"/>
            <a:endParaRPr lang="tr-TR" sz="2400" dirty="0"/>
          </a:p>
          <a:p>
            <a:pPr algn="just"/>
            <a:endParaRPr lang="tr-TR" sz="2400" dirty="0"/>
          </a:p>
          <a:p>
            <a:pPr marL="0" indent="0" algn="just">
              <a:buNone/>
            </a:pPr>
            <a:endParaRPr lang="tr-TR" sz="2400" dirty="0"/>
          </a:p>
          <a:p>
            <a:pPr algn="just"/>
            <a:r>
              <a:rPr lang="tr-TR" sz="2400" b="1" dirty="0"/>
              <a:t>Bu neden iyi bir uygulama örneği?</a:t>
            </a:r>
          </a:p>
          <a:p>
            <a:pPr algn="just"/>
            <a:r>
              <a:rPr lang="tr-TR" sz="2400" dirty="0"/>
              <a:t>Uluslararasılaşma yönetimini vurgulaması, yönetimsel politika ve hedeflere bağlaması, yıllık faaliyet takvimlerine uygun süreç yönetimi</a:t>
            </a:r>
          </a:p>
          <a:p>
            <a:pPr algn="just"/>
            <a:endParaRPr lang="tr-TR" sz="2400" dirty="0"/>
          </a:p>
          <a:p>
            <a:pPr algn="just"/>
            <a:endParaRPr lang="tr-TR" sz="2400" dirty="0"/>
          </a:p>
        </p:txBody>
      </p:sp>
      <p:graphicFrame>
        <p:nvGraphicFramePr>
          <p:cNvPr id="4" name="Tablo 3">
            <a:extLst>
              <a:ext uri="{FF2B5EF4-FFF2-40B4-BE49-F238E27FC236}">
                <a16:creationId xmlns:a16="http://schemas.microsoft.com/office/drawing/2014/main" id="{CA0834CB-1D3F-8663-8402-D480EAC351EE}"/>
              </a:ext>
            </a:extLst>
          </p:cNvPr>
          <p:cNvGraphicFramePr>
            <a:graphicFrameLocks noGrp="1"/>
          </p:cNvGraphicFramePr>
          <p:nvPr>
            <p:extLst>
              <p:ext uri="{D42A27DB-BD31-4B8C-83A1-F6EECF244321}">
                <p14:modId xmlns:p14="http://schemas.microsoft.com/office/powerpoint/2010/main" val="4000054781"/>
              </p:ext>
            </p:extLst>
          </p:nvPr>
        </p:nvGraphicFramePr>
        <p:xfrm>
          <a:off x="1127342" y="3429000"/>
          <a:ext cx="10226458" cy="1806829"/>
        </p:xfrm>
        <a:graphic>
          <a:graphicData uri="http://schemas.openxmlformats.org/drawingml/2006/table">
            <a:tbl>
              <a:tblPr>
                <a:tableStyleId>{5C22544A-7EE6-4342-B048-85BDC9FD1C3A}</a:tableStyleId>
              </a:tblPr>
              <a:tblGrid>
                <a:gridCol w="10226458">
                  <a:extLst>
                    <a:ext uri="{9D8B030D-6E8A-4147-A177-3AD203B41FA5}">
                      <a16:colId xmlns:a16="http://schemas.microsoft.com/office/drawing/2014/main" val="1210397130"/>
                    </a:ext>
                  </a:extLst>
                </a:gridCol>
              </a:tblGrid>
              <a:tr h="1706671">
                <a:tc>
                  <a:txBody>
                    <a:bodyPr/>
                    <a:lstStyle/>
                    <a:p>
                      <a:pPr>
                        <a:spcAft>
                          <a:spcPts val="350"/>
                        </a:spcAft>
                        <a:buNone/>
                      </a:pPr>
                      <a:r>
                        <a:rPr lang="tr-TR" sz="1600" b="1" dirty="0">
                          <a:effectLst/>
                        </a:rPr>
                        <a:t>BİDR’DEN DOĞRUDAN ALINTI </a:t>
                      </a:r>
                      <a:r>
                        <a:rPr lang="tr-TR" sz="1600" dirty="0">
                          <a:effectLst/>
                        </a:rPr>
                        <a:t>— Dış İlişkiler ve Öğrenci Koordinasyon Merkezi · A.5.1</a:t>
                      </a:r>
                    </a:p>
                    <a:p>
                      <a:pPr algn="just">
                        <a:lnSpc>
                          <a:spcPct val="110000"/>
                        </a:lnSpc>
                        <a:spcAft>
                          <a:spcPts val="250"/>
                        </a:spcAft>
                        <a:buNone/>
                      </a:pPr>
                      <a:r>
                        <a:rPr lang="tr-TR" sz="1600" dirty="0">
                          <a:effectLst/>
                        </a:rPr>
                        <a:t>Üniversitenin uluslararasılaşma süreçleri; stratejik plan, kalite politikası ve Erasmus+ program öncelikleri doğrultusunda planlanmaktadır. Bu kapsamda, Merkezimiz tarafından öğrenci ve personel hareketliliği hedefleri belirlenmekte, kurumlararası anlaşmaların sayısı ve niteliği planlanmakta ve yıllık faaliyet takvimleri oluşturulmaktadır (</a:t>
                      </a:r>
                      <a:r>
                        <a:rPr lang="tr-TR" sz="1600" u="sng" dirty="0">
                          <a:effectLst/>
                          <a:hlinkClick r:id="rId2"/>
                        </a:rPr>
                        <a:t>OD3</a:t>
                      </a:r>
                      <a:r>
                        <a:rPr lang="tr-TR" sz="1600" dirty="0">
                          <a:effectLst/>
                        </a:rPr>
                        <a:t>).</a:t>
                      </a:r>
                    </a:p>
                    <a:p>
                      <a:pPr algn="just">
                        <a:lnSpc>
                          <a:spcPct val="110000"/>
                        </a:lnSpc>
                        <a:spcAft>
                          <a:spcPts val="250"/>
                        </a:spcAft>
                        <a:buNone/>
                      </a:pPr>
                      <a:r>
                        <a:rPr lang="tr-TR" sz="1600" b="1" dirty="0">
                          <a:solidFill>
                            <a:srgbClr val="222222"/>
                          </a:solidFill>
                          <a:effectLst/>
                          <a:latin typeface="Times New Roman" panose="02020603050405020304" pitchFamily="18" charset="0"/>
                          <a:ea typeface="Times New Roman" panose="02020603050405020304" pitchFamily="18" charset="0"/>
                        </a:rPr>
                        <a:t>Kanıt: </a:t>
                      </a:r>
                      <a:r>
                        <a:rPr lang="tr-TR" sz="1600" dirty="0">
                          <a:solidFill>
                            <a:srgbClr val="222222"/>
                          </a:solidFill>
                          <a:effectLst/>
                          <a:latin typeface="Times New Roman" panose="02020603050405020304" pitchFamily="18" charset="0"/>
                          <a:ea typeface="Times New Roman" panose="02020603050405020304" pitchFamily="18" charset="0"/>
                        </a:rPr>
                        <a:t>Uluslararasılaşma Politikası, Uluslararasılaşma Hedefleri </a:t>
                      </a:r>
                    </a:p>
                  </a:txBody>
                  <a:tcPr marL="114300" marR="95250" marT="76200" marB="76200"/>
                </a:tc>
                <a:extLst>
                  <a:ext uri="{0D108BD9-81ED-4DB2-BD59-A6C34878D82A}">
                    <a16:rowId xmlns:a16="http://schemas.microsoft.com/office/drawing/2014/main" val="3377583534"/>
                  </a:ext>
                </a:extLst>
              </a:tr>
            </a:tbl>
          </a:graphicData>
        </a:graphic>
      </p:graphicFrame>
    </p:spTree>
    <p:extLst>
      <p:ext uri="{BB962C8B-B14F-4D97-AF65-F5344CB8AC3E}">
        <p14:creationId xmlns:p14="http://schemas.microsoft.com/office/powerpoint/2010/main" val="1912941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F1B852-9EE7-EC3D-8CA6-BF7EE9F62857}"/>
              </a:ext>
            </a:extLst>
          </p:cNvPr>
          <p:cNvSpPr>
            <a:spLocks noGrp="1"/>
          </p:cNvSpPr>
          <p:nvPr>
            <p:ph type="title"/>
          </p:nvPr>
        </p:nvSpPr>
        <p:spPr/>
        <p:txBody>
          <a:bodyPr/>
          <a:lstStyle/>
          <a:p>
            <a:r>
              <a:rPr lang="tr-TR" dirty="0"/>
              <a:t>KİDR ÖRNEĞİ</a:t>
            </a:r>
          </a:p>
        </p:txBody>
      </p:sp>
      <p:sp>
        <p:nvSpPr>
          <p:cNvPr id="3" name="İçerik Yer Tutucusu 2">
            <a:extLst>
              <a:ext uri="{FF2B5EF4-FFF2-40B4-BE49-F238E27FC236}">
                <a16:creationId xmlns:a16="http://schemas.microsoft.com/office/drawing/2014/main" id="{3D887EE9-5A62-76C7-00A6-200667EBDAE5}"/>
              </a:ext>
            </a:extLst>
          </p:cNvPr>
          <p:cNvSpPr>
            <a:spLocks noGrp="1"/>
          </p:cNvSpPr>
          <p:nvPr>
            <p:ph idx="1"/>
          </p:nvPr>
        </p:nvSpPr>
        <p:spPr>
          <a:xfrm>
            <a:off x="838200" y="1825625"/>
            <a:ext cx="10515600" cy="4838222"/>
          </a:xfrm>
        </p:spPr>
        <p:txBody>
          <a:bodyPr>
            <a:normAutofit/>
          </a:bodyPr>
          <a:lstStyle/>
          <a:p>
            <a:pPr algn="just"/>
            <a:r>
              <a:rPr lang="tr-TR" sz="2400" dirty="0"/>
              <a:t>Kütahya Dumlupınar Üniversitesi'nde, uluslararasılaşma politikasına uygun olarak uluslararasılaşma faaliyetlerinin etkin bir şekilde yürütülebilmesi için Rektörlük Makamına bağlı olarak; </a:t>
            </a:r>
            <a:r>
              <a:rPr lang="tr-TR" sz="2400" dirty="0">
                <a:solidFill>
                  <a:srgbClr val="C00000"/>
                </a:solidFill>
              </a:rPr>
              <a:t>Dış İlişkiler ve Uluslararası Öğrenci Koordinasyon Uygulama ve Araştırma Merkezi (ULMER) </a:t>
            </a:r>
            <a:r>
              <a:rPr lang="tr-TR" sz="2400" dirty="0"/>
              <a:t>faaliyetlerini sürdürmektedir (OD3). ULMER Üniversitenin uluslararasılaşma stratejisini belirlemiş ve web sayfasında yayınlayarak tüm paydaşlarına sunmuştur (OD3). Uluslararasılaşma faaliyetlerini desteklemek üzere </a:t>
            </a:r>
            <a:r>
              <a:rPr lang="tr-TR" sz="2400" dirty="0">
                <a:solidFill>
                  <a:srgbClr val="C00000"/>
                </a:solidFill>
              </a:rPr>
              <a:t>Yabancı Diller Öğretimi Uygulama ve Araştırma Merkezi (DİLMER)</a:t>
            </a:r>
            <a:r>
              <a:rPr lang="tr-TR" sz="2400" dirty="0"/>
              <a:t> (OD3) ve </a:t>
            </a:r>
            <a:r>
              <a:rPr lang="tr-TR" sz="2400" dirty="0">
                <a:solidFill>
                  <a:srgbClr val="C00000"/>
                </a:solidFill>
              </a:rPr>
              <a:t>Türkçe Öğretim Uygulama ve Araştırma Merkezi (TÖMER)</a:t>
            </a:r>
            <a:r>
              <a:rPr lang="tr-TR" sz="2400" dirty="0"/>
              <a:t> (OD3) de faaliyetlerine devam etmektedir.</a:t>
            </a:r>
          </a:p>
          <a:p>
            <a:pPr algn="just"/>
            <a:r>
              <a:rPr lang="tr-TR" sz="2400" dirty="0"/>
              <a:t>Üniversitemizin uluslararasılaşma faaliyetleri; </a:t>
            </a:r>
            <a:r>
              <a:rPr lang="tr-TR" sz="2400" dirty="0">
                <a:solidFill>
                  <a:srgbClr val="C00000"/>
                </a:solidFill>
              </a:rPr>
              <a:t>öğrenci ve personel hareketliliği</a:t>
            </a:r>
            <a:r>
              <a:rPr lang="tr-TR" sz="2400" dirty="0"/>
              <a:t>nin artırılması, </a:t>
            </a:r>
            <a:r>
              <a:rPr lang="tr-TR" sz="2400" dirty="0">
                <a:solidFill>
                  <a:srgbClr val="C00000"/>
                </a:solidFill>
              </a:rPr>
              <a:t>uluslararası ortak programlar</a:t>
            </a:r>
            <a:r>
              <a:rPr lang="tr-TR" sz="2400" dirty="0"/>
              <a:t>ın geliştirilmesi, </a:t>
            </a:r>
            <a:r>
              <a:rPr lang="tr-TR" sz="2400" dirty="0">
                <a:solidFill>
                  <a:srgbClr val="C00000"/>
                </a:solidFill>
              </a:rPr>
              <a:t>yabancı uyruklu öğrenci sayısı</a:t>
            </a:r>
            <a:r>
              <a:rPr lang="tr-TR" sz="2400" dirty="0"/>
              <a:t>nın artırılması ve </a:t>
            </a:r>
            <a:r>
              <a:rPr lang="tr-TR" sz="2400" dirty="0">
                <a:solidFill>
                  <a:srgbClr val="C00000"/>
                </a:solidFill>
              </a:rPr>
              <a:t>uluslararası görünürlüğün </a:t>
            </a:r>
            <a:r>
              <a:rPr lang="tr-TR" sz="2400" dirty="0"/>
              <a:t>güçlendirilmesi hedefleri doğrultusunda planlanmaktadır.</a:t>
            </a:r>
          </a:p>
        </p:txBody>
      </p:sp>
    </p:spTree>
    <p:extLst>
      <p:ext uri="{BB962C8B-B14F-4D97-AF65-F5344CB8AC3E}">
        <p14:creationId xmlns:p14="http://schemas.microsoft.com/office/powerpoint/2010/main" val="1910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5A23F3-631F-0C54-5306-9227BF1C4045}"/>
              </a:ext>
            </a:extLst>
          </p:cNvPr>
          <p:cNvSpPr>
            <a:spLocks noGrp="1"/>
          </p:cNvSpPr>
          <p:nvPr>
            <p:ph type="title"/>
          </p:nvPr>
        </p:nvSpPr>
        <p:spPr/>
        <p:txBody>
          <a:bodyPr/>
          <a:lstStyle/>
          <a:p>
            <a:r>
              <a:rPr lang="tr-TR" dirty="0">
                <a:solidFill>
                  <a:schemeClr val="tx2">
                    <a:lumMod val="75000"/>
                    <a:lumOff val="25000"/>
                  </a:schemeClr>
                </a:solidFill>
              </a:rPr>
              <a:t>A.5.2. Uluslararasılaşma Kaynakları</a:t>
            </a:r>
          </a:p>
        </p:txBody>
      </p:sp>
      <p:sp>
        <p:nvSpPr>
          <p:cNvPr id="3" name="İçerik Yer Tutucusu 2">
            <a:extLst>
              <a:ext uri="{FF2B5EF4-FFF2-40B4-BE49-F238E27FC236}">
                <a16:creationId xmlns:a16="http://schemas.microsoft.com/office/drawing/2014/main" id="{6CD32888-C148-6036-1B10-5886EF6C410D}"/>
              </a:ext>
            </a:extLst>
          </p:cNvPr>
          <p:cNvSpPr>
            <a:spLocks noGrp="1"/>
          </p:cNvSpPr>
          <p:nvPr>
            <p:ph idx="1"/>
          </p:nvPr>
        </p:nvSpPr>
        <p:spPr/>
        <p:txBody>
          <a:bodyPr>
            <a:normAutofit/>
          </a:bodyPr>
          <a:lstStyle/>
          <a:p>
            <a:pPr algn="just"/>
            <a:r>
              <a:rPr lang="tr-TR" sz="2400" b="1" dirty="0"/>
              <a:t>Amaç:</a:t>
            </a:r>
            <a:r>
              <a:rPr lang="tr-TR" sz="2400" dirty="0"/>
              <a:t> Uluslararasılaşmaya ayrılan kaynaklar (mali, fiziksel, insan gücü̈) belirlenmiş̧, paylaşılmış̧, kurumsallaşmıştır. Bu kaynaklar nicelik ve nitelik bağlamında izlenmekte ve değerlendirilmektedir. </a:t>
            </a:r>
          </a:p>
          <a:p>
            <a:pPr algn="just"/>
            <a:r>
              <a:rPr lang="tr-TR" sz="2400" b="1" dirty="0"/>
              <a:t>İyi Uygulama Örneği: </a:t>
            </a:r>
            <a:r>
              <a:rPr lang="tr-TR" sz="2400" dirty="0"/>
              <a:t>Dış İlişkiler ve Öğrenci Koordinasyon Merkezi </a:t>
            </a:r>
          </a:p>
          <a:p>
            <a:pPr algn="just"/>
            <a:endParaRPr lang="tr-TR" sz="2400" dirty="0"/>
          </a:p>
          <a:p>
            <a:pPr algn="just"/>
            <a:endParaRPr lang="tr-TR" sz="2400" dirty="0"/>
          </a:p>
          <a:p>
            <a:pPr marL="0" indent="0" algn="just">
              <a:buNone/>
            </a:pPr>
            <a:endParaRPr lang="tr-TR" sz="2400" dirty="0"/>
          </a:p>
          <a:p>
            <a:pPr algn="just"/>
            <a:r>
              <a:rPr lang="tr-TR" sz="2400" b="1" dirty="0"/>
              <a:t>Bu neden iyi bir uygulama örneği? </a:t>
            </a:r>
          </a:p>
          <a:p>
            <a:pPr algn="just"/>
            <a:r>
              <a:rPr lang="tr-TR" sz="2400" dirty="0"/>
              <a:t>Uluslararasılaşmayı mali kaynaklar, insan kaynağı ve diğer süreç kaynakları bağlamında değerlendirmektedir. </a:t>
            </a:r>
          </a:p>
          <a:p>
            <a:pPr algn="just"/>
            <a:endParaRPr lang="tr-TR" sz="2400" dirty="0"/>
          </a:p>
          <a:p>
            <a:pPr algn="just"/>
            <a:endParaRPr lang="tr-TR" sz="2400" dirty="0"/>
          </a:p>
          <a:p>
            <a:pPr algn="just"/>
            <a:endParaRPr lang="tr-TR" sz="2400" dirty="0"/>
          </a:p>
          <a:p>
            <a:pPr algn="just"/>
            <a:endParaRPr lang="tr-TR" sz="2400" dirty="0"/>
          </a:p>
        </p:txBody>
      </p:sp>
      <p:graphicFrame>
        <p:nvGraphicFramePr>
          <p:cNvPr id="8" name="Tablo 7">
            <a:extLst>
              <a:ext uri="{FF2B5EF4-FFF2-40B4-BE49-F238E27FC236}">
                <a16:creationId xmlns:a16="http://schemas.microsoft.com/office/drawing/2014/main" id="{AAB6BD45-1D2F-1DAA-747E-BD1815DAB8E4}"/>
              </a:ext>
            </a:extLst>
          </p:cNvPr>
          <p:cNvGraphicFramePr>
            <a:graphicFrameLocks noGrp="1"/>
          </p:cNvGraphicFramePr>
          <p:nvPr>
            <p:extLst>
              <p:ext uri="{D42A27DB-BD31-4B8C-83A1-F6EECF244321}">
                <p14:modId xmlns:p14="http://schemas.microsoft.com/office/powerpoint/2010/main" val="3128691649"/>
              </p:ext>
            </p:extLst>
          </p:nvPr>
        </p:nvGraphicFramePr>
        <p:xfrm>
          <a:off x="1152394" y="3362484"/>
          <a:ext cx="10201405" cy="1432560"/>
        </p:xfrm>
        <a:graphic>
          <a:graphicData uri="http://schemas.openxmlformats.org/drawingml/2006/table">
            <a:tbl>
              <a:tblPr>
                <a:tableStyleId>{5C22544A-7EE6-4342-B048-85BDC9FD1C3A}</a:tableStyleId>
              </a:tblPr>
              <a:tblGrid>
                <a:gridCol w="10201405">
                  <a:extLst>
                    <a:ext uri="{9D8B030D-6E8A-4147-A177-3AD203B41FA5}">
                      <a16:colId xmlns:a16="http://schemas.microsoft.com/office/drawing/2014/main" val="1482630952"/>
                    </a:ext>
                  </a:extLst>
                </a:gridCol>
              </a:tblGrid>
              <a:tr h="1084256">
                <a:tc>
                  <a:txBody>
                    <a:bodyPr/>
                    <a:lstStyle/>
                    <a:p>
                      <a:pPr algn="just"/>
                      <a:r>
                        <a:rPr lang="tr-TR" sz="1400" b="1" dirty="0">
                          <a:effectLst/>
                        </a:rPr>
                        <a:t>BİDR’DEN DOĞRUDAN ALINTI </a:t>
                      </a:r>
                      <a:r>
                        <a:rPr lang="tr-TR" sz="1400" dirty="0">
                          <a:effectLst/>
                        </a:rPr>
                        <a:t>— </a:t>
                      </a:r>
                      <a:r>
                        <a:rPr lang="tr-TR" sz="1400" dirty="0"/>
                        <a:t>Dış İlişkiler ve Öğrenci Koordinasyon Merkezi </a:t>
                      </a:r>
                      <a:r>
                        <a:rPr lang="tr-TR" sz="1400" dirty="0">
                          <a:effectLst/>
                        </a:rPr>
                        <a:t> · A.5.2</a:t>
                      </a:r>
                    </a:p>
                    <a:p>
                      <a:pPr algn="just">
                        <a:buNone/>
                      </a:pPr>
                      <a:r>
                        <a:rPr lang="tr-TR" sz="1400" dirty="0">
                          <a:effectLst/>
                        </a:rPr>
                        <a:t>Planlanan kaynaklar doğrultusunda, Erasmus+ öğrenci ve personel hareketliliği için tahsis edilen bütçeler etkin ve verimli şekilde kullanılmaktadır (</a:t>
                      </a:r>
                      <a:r>
                        <a:rPr lang="tr-TR" sz="1400" u="sng" dirty="0">
                          <a:effectLst/>
                          <a:hlinkClick r:id="rId2"/>
                        </a:rPr>
                        <a:t>OD3</a:t>
                      </a:r>
                      <a:r>
                        <a:rPr lang="tr-TR" sz="1400" dirty="0">
                          <a:effectLst/>
                        </a:rPr>
                        <a:t>) (</a:t>
                      </a:r>
                      <a:r>
                        <a:rPr lang="tr-TR" sz="1400" u="sng" dirty="0">
                          <a:effectLst/>
                          <a:hlinkClick r:id="rId3"/>
                        </a:rPr>
                        <a:t>OD3</a:t>
                      </a:r>
                      <a:r>
                        <a:rPr lang="tr-TR" sz="1400" dirty="0">
                          <a:effectLst/>
                        </a:rPr>
                        <a:t>). Uluslararasılaşma süreçlerinde görev alan akademik ve idari personel aktif olarak görevlendirilmekte, ofis altyapısı ve bilgi sistemleri güncel tutulmaktadır. Ayrıca, tanıtım materyalleri, bilgilendirme toplantıları ve rehber dokümanlar aracılığıyla uluslararasılaşma faaliyetleri desteklenmektedir.</a:t>
                      </a:r>
                    </a:p>
                    <a:p>
                      <a:pPr algn="just">
                        <a:buNone/>
                      </a:pPr>
                      <a:r>
                        <a:rPr lang="tr-TR" sz="1400" b="1" dirty="0">
                          <a:solidFill>
                            <a:srgbClr val="222222"/>
                          </a:solidFill>
                          <a:effectLst/>
                          <a:latin typeface="Arial" panose="020B0604020202020204" pitchFamily="34" charset="0"/>
                          <a:ea typeface="Times New Roman" panose="02020603050405020304" pitchFamily="18" charset="0"/>
                        </a:rPr>
                        <a:t>Kanıt: </a:t>
                      </a:r>
                      <a:r>
                        <a:rPr lang="tr-TR" sz="1400" dirty="0">
                          <a:solidFill>
                            <a:srgbClr val="222222"/>
                          </a:solidFill>
                          <a:effectLst/>
                          <a:latin typeface="Arial" panose="020B0604020202020204" pitchFamily="34" charset="0"/>
                          <a:ea typeface="Times New Roman" panose="02020603050405020304" pitchFamily="18" charset="0"/>
                        </a:rPr>
                        <a:t>Türkiye Ulusal Ajansı bilgi ekranı</a:t>
                      </a:r>
                    </a:p>
                  </a:txBody>
                  <a:tcPr marL="114300" marR="95250" marT="76200" marB="76200"/>
                </a:tc>
                <a:extLst>
                  <a:ext uri="{0D108BD9-81ED-4DB2-BD59-A6C34878D82A}">
                    <a16:rowId xmlns:a16="http://schemas.microsoft.com/office/drawing/2014/main" val="203788903"/>
                  </a:ext>
                </a:extLst>
              </a:tr>
            </a:tbl>
          </a:graphicData>
        </a:graphic>
      </p:graphicFrame>
    </p:spTree>
    <p:extLst>
      <p:ext uri="{BB962C8B-B14F-4D97-AF65-F5344CB8AC3E}">
        <p14:creationId xmlns:p14="http://schemas.microsoft.com/office/powerpoint/2010/main" val="2774364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E5BD6F-0EB7-0EAA-C0C4-37361AAA32C5}"/>
              </a:ext>
            </a:extLst>
          </p:cNvPr>
          <p:cNvSpPr>
            <a:spLocks noGrp="1"/>
          </p:cNvSpPr>
          <p:nvPr>
            <p:ph type="title"/>
          </p:nvPr>
        </p:nvSpPr>
        <p:spPr/>
        <p:txBody>
          <a:bodyPr/>
          <a:lstStyle/>
          <a:p>
            <a:r>
              <a:rPr lang="tr-TR" dirty="0"/>
              <a:t>KİDR ÖRNEĞİ</a:t>
            </a:r>
          </a:p>
        </p:txBody>
      </p:sp>
      <p:sp>
        <p:nvSpPr>
          <p:cNvPr id="3" name="İçerik Yer Tutucusu 2">
            <a:extLst>
              <a:ext uri="{FF2B5EF4-FFF2-40B4-BE49-F238E27FC236}">
                <a16:creationId xmlns:a16="http://schemas.microsoft.com/office/drawing/2014/main" id="{5B1974E7-AFD0-5599-4419-35AF59AB984E}"/>
              </a:ext>
            </a:extLst>
          </p:cNvPr>
          <p:cNvSpPr>
            <a:spLocks noGrp="1"/>
          </p:cNvSpPr>
          <p:nvPr>
            <p:ph idx="1"/>
          </p:nvPr>
        </p:nvSpPr>
        <p:spPr/>
        <p:txBody>
          <a:bodyPr>
            <a:normAutofit/>
          </a:bodyPr>
          <a:lstStyle/>
          <a:p>
            <a:pPr algn="just"/>
            <a:r>
              <a:rPr lang="tr-TR" sz="2400" dirty="0">
                <a:solidFill>
                  <a:srgbClr val="C00000"/>
                </a:solidFill>
              </a:rPr>
              <a:t>Erasmus+ programları </a:t>
            </a:r>
            <a:r>
              <a:rPr lang="tr-TR" sz="2400" dirty="0"/>
              <a:t>ve </a:t>
            </a:r>
            <a:r>
              <a:rPr lang="tr-TR" sz="2400" dirty="0">
                <a:solidFill>
                  <a:srgbClr val="C00000"/>
                </a:solidFill>
              </a:rPr>
              <a:t>ikili anlaşmalar </a:t>
            </a:r>
            <a:r>
              <a:rPr lang="tr-TR" sz="2400" dirty="0"/>
              <a:t>için gerekli kaynaklar koordinatörlükler aracılığıyla planlanırken (OD2), öğrencilerin ve öğretim üyelerinin uluslararası temsiliyeti kapsamında, yurt dışı yarışmalara katılım için </a:t>
            </a:r>
            <a:r>
              <a:rPr lang="tr-TR" sz="2400" dirty="0">
                <a:solidFill>
                  <a:srgbClr val="C00000"/>
                </a:solidFill>
              </a:rPr>
              <a:t>başvuru ücretleri</a:t>
            </a:r>
            <a:r>
              <a:rPr lang="tr-TR" sz="2400" dirty="0"/>
              <a:t>, </a:t>
            </a:r>
            <a:r>
              <a:rPr lang="tr-TR" sz="2400" dirty="0">
                <a:solidFill>
                  <a:srgbClr val="C00000"/>
                </a:solidFill>
              </a:rPr>
              <a:t>seyahat giderleri </a:t>
            </a:r>
            <a:r>
              <a:rPr lang="tr-TR" sz="2400" dirty="0"/>
              <a:t>ve </a:t>
            </a:r>
            <a:r>
              <a:rPr lang="tr-TR" sz="2400" dirty="0">
                <a:solidFill>
                  <a:srgbClr val="C00000"/>
                </a:solidFill>
              </a:rPr>
              <a:t>teknik ihtiyaçlara yönelik </a:t>
            </a:r>
            <a:r>
              <a:rPr lang="tr-TR" sz="2400" dirty="0"/>
              <a:t>üniversite destekleri ilgili </a:t>
            </a:r>
            <a:r>
              <a:rPr lang="tr-TR" sz="2400" dirty="0">
                <a:solidFill>
                  <a:srgbClr val="C00000"/>
                </a:solidFill>
              </a:rPr>
              <a:t>yönergeler, kılavuzlar ve rehberler</a:t>
            </a:r>
            <a:r>
              <a:rPr lang="tr-TR" sz="2400" dirty="0"/>
              <a:t> hazırlanmıştır (OD2). </a:t>
            </a:r>
            <a:r>
              <a:rPr lang="tr-TR" sz="2400" dirty="0">
                <a:solidFill>
                  <a:srgbClr val="C00000"/>
                </a:solidFill>
              </a:rPr>
              <a:t>Dış Kaynaklı projeleri destekleme projeleri (DIKAP) </a:t>
            </a:r>
            <a:r>
              <a:rPr lang="tr-TR" sz="2400" dirty="0"/>
              <a:t>geliştirilerek kaynak yaratılması hedeflenmiştir (OD2).</a:t>
            </a:r>
          </a:p>
          <a:p>
            <a:pPr algn="just"/>
            <a:endParaRPr lang="tr-TR" sz="2400" dirty="0"/>
          </a:p>
          <a:p>
            <a:pPr algn="just"/>
            <a:r>
              <a:rPr lang="tr-TR" sz="2400" dirty="0"/>
              <a:t>Planlanan bütçeler çerçevesinde, </a:t>
            </a:r>
            <a:r>
              <a:rPr lang="tr-TR" sz="2400" dirty="0">
                <a:solidFill>
                  <a:srgbClr val="C00000"/>
                </a:solidFill>
              </a:rPr>
              <a:t>Erasmus+ öğrenci ve personel hareketliliği </a:t>
            </a:r>
            <a:r>
              <a:rPr lang="tr-TR" sz="2400" dirty="0"/>
              <a:t>süreçlerinde ikili anlaşmalar aktif olarak kullanılmakta ve katılımcılara proje bütçesi dâhilinde hibe desteği sağlanmaktadır (OD3). </a:t>
            </a:r>
          </a:p>
          <a:p>
            <a:endParaRPr lang="tr-TR" dirty="0"/>
          </a:p>
        </p:txBody>
      </p:sp>
    </p:spTree>
    <p:extLst>
      <p:ext uri="{BB962C8B-B14F-4D97-AF65-F5344CB8AC3E}">
        <p14:creationId xmlns:p14="http://schemas.microsoft.com/office/powerpoint/2010/main" val="2029883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57B16-70BC-4021-3CF2-071E5555E910}"/>
              </a:ext>
            </a:extLst>
          </p:cNvPr>
          <p:cNvSpPr>
            <a:spLocks noGrp="1"/>
          </p:cNvSpPr>
          <p:nvPr>
            <p:ph type="title"/>
          </p:nvPr>
        </p:nvSpPr>
        <p:spPr/>
        <p:txBody>
          <a:bodyPr/>
          <a:lstStyle/>
          <a:p>
            <a:r>
              <a:rPr lang="tr-TR" dirty="0">
                <a:solidFill>
                  <a:schemeClr val="tx2">
                    <a:lumMod val="75000"/>
                    <a:lumOff val="25000"/>
                  </a:schemeClr>
                </a:solidFill>
              </a:rPr>
              <a:t>A.5.3. Uluslararasılaşma Performansı </a:t>
            </a:r>
          </a:p>
        </p:txBody>
      </p:sp>
      <p:sp>
        <p:nvSpPr>
          <p:cNvPr id="3" name="İçerik Yer Tutucusu 2">
            <a:extLst>
              <a:ext uri="{FF2B5EF4-FFF2-40B4-BE49-F238E27FC236}">
                <a16:creationId xmlns:a16="http://schemas.microsoft.com/office/drawing/2014/main" id="{86C4CCE0-EC22-185B-04D5-501D39123578}"/>
              </a:ext>
            </a:extLst>
          </p:cNvPr>
          <p:cNvSpPr>
            <a:spLocks noGrp="1"/>
          </p:cNvSpPr>
          <p:nvPr>
            <p:ph idx="1"/>
          </p:nvPr>
        </p:nvSpPr>
        <p:spPr>
          <a:xfrm>
            <a:off x="838200" y="1465545"/>
            <a:ext cx="10515600" cy="5260932"/>
          </a:xfrm>
        </p:spPr>
        <p:txBody>
          <a:bodyPr/>
          <a:lstStyle/>
          <a:p>
            <a:pPr algn="just"/>
            <a:r>
              <a:rPr lang="tr-TR" sz="2400" b="1" dirty="0"/>
              <a:t>Amaç: </a:t>
            </a:r>
            <a:r>
              <a:rPr lang="tr-TR" sz="2400" dirty="0"/>
              <a:t>Uluslararasılaşma performansı izlenmelidir. İzlenme mekanizma ve süreçleri yerleşik, sürdürülebilir ve iyileştirme adımlarının olduğunu gösteren kanıtlar kullanılmalıdır. </a:t>
            </a:r>
          </a:p>
          <a:p>
            <a:pPr algn="just"/>
            <a:r>
              <a:rPr lang="tr-TR" sz="2400" b="1" dirty="0"/>
              <a:t>İyi uygulama örneği: </a:t>
            </a:r>
            <a:r>
              <a:rPr lang="tr-TR" sz="2400" dirty="0"/>
              <a:t>İktisadi ve İdari Bilimler Fakültesi</a:t>
            </a:r>
          </a:p>
          <a:p>
            <a:pPr algn="just"/>
            <a:endParaRPr lang="tr-TR" sz="2400" dirty="0"/>
          </a:p>
          <a:p>
            <a:pPr algn="just"/>
            <a:endParaRPr lang="tr-TR" sz="2400" dirty="0"/>
          </a:p>
          <a:p>
            <a:pPr algn="just"/>
            <a:endParaRPr lang="tr-TR" sz="2400" dirty="0"/>
          </a:p>
          <a:p>
            <a:pPr algn="just"/>
            <a:endParaRPr lang="tr-TR" sz="2400" dirty="0"/>
          </a:p>
          <a:p>
            <a:pPr algn="just"/>
            <a:r>
              <a:rPr lang="tr-TR" sz="2400" b="1" dirty="0"/>
              <a:t>Bu neden iyi bir uygulama örneği?</a:t>
            </a:r>
          </a:p>
          <a:p>
            <a:pPr algn="just"/>
            <a:r>
              <a:rPr lang="tr-TR" sz="2400" dirty="0"/>
              <a:t>Performansı somut bir çıktıyla kanıtlaması; uluslararası standarda uyumu ölçülebilir bir sonuca bağlaması</a:t>
            </a:r>
          </a:p>
          <a:p>
            <a:pPr algn="just"/>
            <a:endParaRPr lang="tr-TR" sz="2400" dirty="0"/>
          </a:p>
          <a:p>
            <a:pPr algn="just"/>
            <a:endParaRPr lang="tr-TR" sz="2400" dirty="0"/>
          </a:p>
          <a:p>
            <a:pPr algn="just"/>
            <a:endParaRPr lang="tr-TR" dirty="0"/>
          </a:p>
        </p:txBody>
      </p:sp>
      <p:graphicFrame>
        <p:nvGraphicFramePr>
          <p:cNvPr id="4" name="Tablo 3">
            <a:extLst>
              <a:ext uri="{FF2B5EF4-FFF2-40B4-BE49-F238E27FC236}">
                <a16:creationId xmlns:a16="http://schemas.microsoft.com/office/drawing/2014/main" id="{46026723-9AD4-0670-1B7B-1E0A7CA73CCD}"/>
              </a:ext>
            </a:extLst>
          </p:cNvPr>
          <p:cNvGraphicFramePr>
            <a:graphicFrameLocks noGrp="1"/>
          </p:cNvGraphicFramePr>
          <p:nvPr>
            <p:extLst>
              <p:ext uri="{D42A27DB-BD31-4B8C-83A1-F6EECF244321}">
                <p14:modId xmlns:p14="http://schemas.microsoft.com/office/powerpoint/2010/main" val="1600042379"/>
              </p:ext>
            </p:extLst>
          </p:nvPr>
        </p:nvGraphicFramePr>
        <p:xfrm>
          <a:off x="1064712" y="3068877"/>
          <a:ext cx="10289088" cy="1728591"/>
        </p:xfrm>
        <a:graphic>
          <a:graphicData uri="http://schemas.openxmlformats.org/drawingml/2006/table">
            <a:tbl>
              <a:tblPr>
                <a:tableStyleId>{5C22544A-7EE6-4342-B048-85BDC9FD1C3A}</a:tableStyleId>
              </a:tblPr>
              <a:tblGrid>
                <a:gridCol w="10289088">
                  <a:extLst>
                    <a:ext uri="{9D8B030D-6E8A-4147-A177-3AD203B41FA5}">
                      <a16:colId xmlns:a16="http://schemas.microsoft.com/office/drawing/2014/main" val="2304288799"/>
                    </a:ext>
                  </a:extLst>
                </a:gridCol>
              </a:tblGrid>
              <a:tr h="1728591">
                <a:tc>
                  <a:txBody>
                    <a:bodyPr/>
                    <a:lstStyle/>
                    <a:p>
                      <a:pPr>
                        <a:spcAft>
                          <a:spcPts val="350"/>
                        </a:spcAft>
                        <a:buNone/>
                      </a:pPr>
                      <a:r>
                        <a:rPr lang="tr-TR" sz="1400" b="1" dirty="0">
                          <a:effectLst/>
                        </a:rPr>
                        <a:t>BİDR’DEN DOĞRUDAN ALINTI </a:t>
                      </a:r>
                      <a:r>
                        <a:rPr lang="tr-TR" sz="1400" dirty="0">
                          <a:effectLst/>
                        </a:rPr>
                        <a:t>— İktisadi ve İdari Bilimler Fak. · A.5.3</a:t>
                      </a:r>
                    </a:p>
                    <a:p>
                      <a:pPr algn="just">
                        <a:spcAft>
                          <a:spcPts val="1400"/>
                        </a:spcAft>
                        <a:buNone/>
                      </a:pPr>
                      <a:r>
                        <a:rPr lang="tr-TR" sz="1400" dirty="0">
                          <a:effectLst/>
                        </a:rPr>
                        <a:t>2025 yılı Erasmus+ Hareketlilik Verilerine göre fakültemize program dahilinde gelen yabancı öğrenci sayısı 6 (5 kişi İngilizce İşletme ve 1 kişi İktisat), giden öğrenci sayımız ise 5 (1 kişi Siyaset Bilimi ve Uluslararası İlişkiler, 2 kişi İngilizce İşletme ve 2 kişi Uluslararası Ticaret ve Finansman) olarak gerçekleşmiştir. Hareketlilikten yararlanan personel sayımız fakülte genelinde 16 kişidir. Program dahilinde fakültemize gelen yabancı personel sayısı 5’tir (3 kişi İngilizce İşletme, 1 kişi İktisat ve 1 kişi Maliye) [2_A.5.3](OD4).</a:t>
                      </a:r>
                    </a:p>
                    <a:p>
                      <a:pPr algn="just">
                        <a:spcAft>
                          <a:spcPts val="1400"/>
                        </a:spcAft>
                        <a:buNone/>
                      </a:pPr>
                      <a:r>
                        <a:rPr lang="tr-TR" sz="1400" b="1" dirty="0">
                          <a:effectLst/>
                        </a:rPr>
                        <a:t>Kanıtlar: </a:t>
                      </a:r>
                      <a:r>
                        <a:rPr lang="tr-TR" sz="1400" u="sng" dirty="0">
                          <a:effectLst/>
                          <a:hlinkClick r:id="rId2"/>
                        </a:rPr>
                        <a:t>2025 yılı Erasmus+ Hareketliliği Verileri</a:t>
                      </a:r>
                      <a:endParaRPr lang="tr-TR" sz="1400" dirty="0">
                        <a:solidFill>
                          <a:srgbClr val="222222"/>
                        </a:solidFill>
                        <a:effectLst/>
                        <a:latin typeface="Times New Roman" panose="02020603050405020304" pitchFamily="18" charset="0"/>
                        <a:ea typeface="Times New Roman" panose="02020603050405020304" pitchFamily="18" charset="0"/>
                      </a:endParaRPr>
                    </a:p>
                  </a:txBody>
                  <a:tcPr marL="114300" marR="95250" marT="76200" marB="76200"/>
                </a:tc>
                <a:extLst>
                  <a:ext uri="{0D108BD9-81ED-4DB2-BD59-A6C34878D82A}">
                    <a16:rowId xmlns:a16="http://schemas.microsoft.com/office/drawing/2014/main" val="1380506111"/>
                  </a:ext>
                </a:extLst>
              </a:tr>
            </a:tbl>
          </a:graphicData>
        </a:graphic>
      </p:graphicFrame>
    </p:spTree>
    <p:extLst>
      <p:ext uri="{BB962C8B-B14F-4D97-AF65-F5344CB8AC3E}">
        <p14:creationId xmlns:p14="http://schemas.microsoft.com/office/powerpoint/2010/main" val="3535316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29F980-73A7-35B9-25C9-898C97D465F8}"/>
              </a:ext>
            </a:extLst>
          </p:cNvPr>
          <p:cNvSpPr>
            <a:spLocks noGrp="1"/>
          </p:cNvSpPr>
          <p:nvPr>
            <p:ph type="title"/>
          </p:nvPr>
        </p:nvSpPr>
        <p:spPr/>
        <p:txBody>
          <a:bodyPr/>
          <a:lstStyle/>
          <a:p>
            <a:r>
              <a:rPr lang="tr-TR" dirty="0"/>
              <a:t>KİDR ÖRNEĞİ</a:t>
            </a:r>
          </a:p>
        </p:txBody>
      </p:sp>
      <p:sp>
        <p:nvSpPr>
          <p:cNvPr id="3" name="İçerik Yer Tutucusu 2">
            <a:extLst>
              <a:ext uri="{FF2B5EF4-FFF2-40B4-BE49-F238E27FC236}">
                <a16:creationId xmlns:a16="http://schemas.microsoft.com/office/drawing/2014/main" id="{608BCC99-8285-3DAD-DD0C-519C9D13E576}"/>
              </a:ext>
            </a:extLst>
          </p:cNvPr>
          <p:cNvSpPr>
            <a:spLocks noGrp="1"/>
          </p:cNvSpPr>
          <p:nvPr>
            <p:ph idx="1"/>
          </p:nvPr>
        </p:nvSpPr>
        <p:spPr>
          <a:xfrm>
            <a:off x="838200" y="1690688"/>
            <a:ext cx="10515600" cy="4802187"/>
          </a:xfrm>
        </p:spPr>
        <p:txBody>
          <a:bodyPr>
            <a:normAutofit fontScale="92500" lnSpcReduction="10000"/>
          </a:bodyPr>
          <a:lstStyle/>
          <a:p>
            <a:pPr algn="just"/>
            <a:r>
              <a:rPr lang="tr-TR" sz="2400" dirty="0">
                <a:solidFill>
                  <a:srgbClr val="C00000"/>
                </a:solidFill>
              </a:rPr>
              <a:t>Teknoloji Yarışmaları Koordinatörlüğü </a:t>
            </a:r>
            <a:r>
              <a:rPr lang="tr-TR" sz="2400" dirty="0"/>
              <a:t>tarafından 2025 yılında Oktant takımı ile </a:t>
            </a:r>
            <a:r>
              <a:rPr lang="tr-TR" sz="2400" dirty="0">
                <a:solidFill>
                  <a:srgbClr val="C00000"/>
                </a:solidFill>
              </a:rPr>
              <a:t>SUAS yarışmasına </a:t>
            </a:r>
            <a:r>
              <a:rPr lang="tr-TR" sz="2400" dirty="0"/>
              <a:t>başvuru yapılmıştır [1_OD3].</a:t>
            </a:r>
          </a:p>
          <a:p>
            <a:pPr algn="just"/>
            <a:r>
              <a:rPr lang="tr-TR" sz="2400" dirty="0">
                <a:solidFill>
                  <a:srgbClr val="C00000"/>
                </a:solidFill>
              </a:rPr>
              <a:t>Kütahya Tasarım Teknokent</a:t>
            </a:r>
            <a:r>
              <a:rPr lang="tr-TR" sz="2400" dirty="0"/>
              <a:t>, uluslararasılaşma faaliyetleri kapsamında gerçekleştirilen çalışmalar düzenli olarak kayıt altına alınmakta ve </a:t>
            </a:r>
            <a:r>
              <a:rPr lang="tr-TR" sz="2400" dirty="0">
                <a:solidFill>
                  <a:srgbClr val="C00000"/>
                </a:solidFill>
              </a:rPr>
              <a:t>Etki Değerlendirme ile Endeks raporları</a:t>
            </a:r>
            <a:r>
              <a:rPr lang="tr-TR" sz="2400" dirty="0"/>
              <a:t> aracılığıyla yıllık olarak izlenmektedir.</a:t>
            </a:r>
          </a:p>
          <a:p>
            <a:pPr algn="just"/>
            <a:r>
              <a:rPr lang="tr-TR" sz="2400" dirty="0"/>
              <a:t>Performans; öğrenci ve personel hareketlilikleri ile gerçekleştirilen faaliyetler ve katılım durumları üzerinden değerlendirilmekte olup </a:t>
            </a:r>
            <a:r>
              <a:rPr lang="tr-TR" sz="2400" dirty="0">
                <a:solidFill>
                  <a:srgbClr val="C00000"/>
                </a:solidFill>
              </a:rPr>
              <a:t>Erasmus+ KA103 ikili anlaşmaları ve KA107 ortak ülkeler </a:t>
            </a:r>
            <a:r>
              <a:rPr lang="tr-TR" sz="2400" dirty="0"/>
              <a:t>kapsamındaki iş birlikleri temel göstergeler arasında yer almaktadır (OD2) (OD2).</a:t>
            </a:r>
          </a:p>
          <a:p>
            <a:pPr algn="just"/>
            <a:r>
              <a:rPr lang="tr-TR" sz="2400" dirty="0">
                <a:solidFill>
                  <a:srgbClr val="C00000"/>
                </a:solidFill>
              </a:rPr>
              <a:t>Mühendislik Fakültesi, ENGIRANK Avrupa Üniversite </a:t>
            </a:r>
            <a:r>
              <a:rPr lang="tr-TR" sz="2400" dirty="0" err="1">
                <a:solidFill>
                  <a:srgbClr val="C00000"/>
                </a:solidFill>
              </a:rPr>
              <a:t>Sıralaması’nda</a:t>
            </a:r>
            <a:r>
              <a:rPr lang="tr-TR" sz="2400" dirty="0">
                <a:solidFill>
                  <a:srgbClr val="C00000"/>
                </a:solidFill>
              </a:rPr>
              <a:t> </a:t>
            </a:r>
            <a:r>
              <a:rPr lang="tr-TR" sz="2400" dirty="0"/>
              <a:t>yer alarak uluslararası düzeyde akademik etki ve görünürlüğünü artırmıştır. </a:t>
            </a:r>
          </a:p>
          <a:p>
            <a:pPr algn="just"/>
            <a:r>
              <a:rPr lang="tr-TR" sz="2400" dirty="0">
                <a:solidFill>
                  <a:srgbClr val="C00000"/>
                </a:solidFill>
              </a:rPr>
              <a:t>Altıntaş Meslek Yüksekokulu</a:t>
            </a:r>
            <a:r>
              <a:rPr lang="tr-TR" sz="2400" dirty="0"/>
              <a:t>, üniversitemizin </a:t>
            </a:r>
            <a:r>
              <a:rPr lang="tr-TR" sz="2400" dirty="0">
                <a:solidFill>
                  <a:srgbClr val="C00000"/>
                </a:solidFill>
              </a:rPr>
              <a:t>Erasmus değişim programı </a:t>
            </a:r>
            <a:r>
              <a:rPr lang="tr-TR" sz="2400" dirty="0"/>
              <a:t>amaçları doğrultusunda öğrenci ve personel hareketliliğini teşvik ederek uluslararası iş birliği ve akademik tanınırlığın geliştirilmesine katkı sunmayı hedeflemektedir.</a:t>
            </a:r>
          </a:p>
        </p:txBody>
      </p:sp>
    </p:spTree>
    <p:extLst>
      <p:ext uri="{BB962C8B-B14F-4D97-AF65-F5344CB8AC3E}">
        <p14:creationId xmlns:p14="http://schemas.microsoft.com/office/powerpoint/2010/main" val="351611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175529-BD5E-BF7B-3F7A-8659412DE9BB}"/>
              </a:ext>
            </a:extLst>
          </p:cNvPr>
          <p:cNvSpPr>
            <a:spLocks noGrp="1"/>
          </p:cNvSpPr>
          <p:nvPr>
            <p:ph type="title"/>
          </p:nvPr>
        </p:nvSpPr>
        <p:spPr/>
        <p:txBody>
          <a:bodyPr/>
          <a:lstStyle/>
          <a:p>
            <a:r>
              <a:rPr lang="tr-TR" dirty="0">
                <a:solidFill>
                  <a:schemeClr val="tx2">
                    <a:lumMod val="75000"/>
                    <a:lumOff val="25000"/>
                  </a:schemeClr>
                </a:solidFill>
              </a:rPr>
              <a:t>A.1.LİDERLİK VE KALİTE</a:t>
            </a:r>
            <a:br>
              <a:rPr lang="tr-TR" dirty="0">
                <a:solidFill>
                  <a:schemeClr val="tx2">
                    <a:lumMod val="75000"/>
                    <a:lumOff val="25000"/>
                  </a:schemeClr>
                </a:solidFill>
              </a:rPr>
            </a:br>
            <a:r>
              <a:rPr lang="tr-TR" dirty="0">
                <a:solidFill>
                  <a:schemeClr val="tx2">
                    <a:lumMod val="75000"/>
                    <a:lumOff val="25000"/>
                  </a:schemeClr>
                </a:solidFill>
              </a:rPr>
              <a:t>A.1.1. Yönetişim Modeli ve İdari Yapı</a:t>
            </a:r>
          </a:p>
        </p:txBody>
      </p:sp>
      <p:sp>
        <p:nvSpPr>
          <p:cNvPr id="3" name="İçerik Yer Tutucusu 2">
            <a:extLst>
              <a:ext uri="{FF2B5EF4-FFF2-40B4-BE49-F238E27FC236}">
                <a16:creationId xmlns:a16="http://schemas.microsoft.com/office/drawing/2014/main" id="{7D361E5E-9D19-2CED-0AE2-3B20DD69531C}"/>
              </a:ext>
            </a:extLst>
          </p:cNvPr>
          <p:cNvSpPr>
            <a:spLocks noGrp="1"/>
          </p:cNvSpPr>
          <p:nvPr>
            <p:ph idx="1"/>
          </p:nvPr>
        </p:nvSpPr>
        <p:spPr>
          <a:xfrm>
            <a:off x="838200" y="1628036"/>
            <a:ext cx="10515600" cy="5106395"/>
          </a:xfrm>
        </p:spPr>
        <p:txBody>
          <a:bodyPr>
            <a:normAutofit fontScale="85000" lnSpcReduction="20000"/>
          </a:bodyPr>
          <a:lstStyle/>
          <a:p>
            <a:pPr algn="just"/>
            <a:r>
              <a:rPr lang="tr-TR" sz="2400" b="1" dirty="0"/>
              <a:t>Amaç:</a:t>
            </a:r>
            <a:r>
              <a:rPr lang="tr-TR" sz="2400" dirty="0"/>
              <a:t> Kurumdaki yönetim modeli ve idari yapısı ile karar verme mekanizmaları, üst yönetimin çalışma tarzı, yetki ve sorumlulukları, iletişim şeklinin kurumsal kimliğe uygunluğu bu kısımda ortaya konmaktadır. </a:t>
            </a:r>
          </a:p>
          <a:p>
            <a:pPr algn="just"/>
            <a:r>
              <a:rPr lang="tr-TR" sz="2400" b="1" dirty="0"/>
              <a:t>İyi Uygulama Örneği: </a:t>
            </a:r>
            <a:r>
              <a:rPr lang="tr-TR" sz="2400" dirty="0"/>
              <a:t>Emet MYO</a:t>
            </a:r>
          </a:p>
          <a:p>
            <a:pPr algn="just"/>
            <a:endParaRPr lang="tr-TR" sz="2400" dirty="0"/>
          </a:p>
          <a:p>
            <a:pPr algn="just"/>
            <a:endParaRPr lang="tr-TR" sz="2400" dirty="0"/>
          </a:p>
          <a:p>
            <a:pPr algn="just"/>
            <a:endParaRPr lang="tr-TR" sz="2400" dirty="0"/>
          </a:p>
          <a:p>
            <a:pPr algn="just"/>
            <a:endParaRPr lang="tr-TR" sz="2400" dirty="0"/>
          </a:p>
          <a:p>
            <a:pPr algn="just"/>
            <a:endParaRPr lang="tr-TR" sz="2400" dirty="0"/>
          </a:p>
          <a:p>
            <a:pPr algn="just"/>
            <a:endParaRPr lang="tr-TR" sz="2400" dirty="0"/>
          </a:p>
          <a:p>
            <a:pPr algn="just"/>
            <a:endParaRPr lang="tr-TR" sz="2400" dirty="0"/>
          </a:p>
          <a:p>
            <a:pPr algn="just"/>
            <a:r>
              <a:rPr lang="tr-TR" sz="2400" b="1" dirty="0"/>
              <a:t>Bu neden iyi bir uygulama örneği?</a:t>
            </a:r>
            <a:endParaRPr lang="tr-TR" sz="2400" dirty="0"/>
          </a:p>
          <a:p>
            <a:pPr lvl="0" algn="just"/>
            <a:r>
              <a:rPr lang="tr-TR" sz="2400" dirty="0"/>
              <a:t>Org şeması/görev tanımı/iş akışını tanımlayıp web’de yayımlaması, “erişilebilir ve kanıt temelli” beklentisini karşılar.</a:t>
            </a:r>
          </a:p>
          <a:p>
            <a:pPr lvl="0" algn="just"/>
            <a:r>
              <a:rPr lang="tr-TR" sz="2400" dirty="0"/>
              <a:t>Karar yapısını iki kurula (Yüksekokul Kurulu, Yönetim Kurulu) bağlaması idari yapıyı netleştirir.</a:t>
            </a:r>
          </a:p>
          <a:p>
            <a:pPr algn="just"/>
            <a:endParaRPr lang="tr-TR" sz="2000" dirty="0"/>
          </a:p>
        </p:txBody>
      </p:sp>
      <p:graphicFrame>
        <p:nvGraphicFramePr>
          <p:cNvPr id="4" name="Tablo 3">
            <a:extLst>
              <a:ext uri="{FF2B5EF4-FFF2-40B4-BE49-F238E27FC236}">
                <a16:creationId xmlns:a16="http://schemas.microsoft.com/office/drawing/2014/main" id="{B8B88877-72B9-9DB6-21EE-A903C21CDE3F}"/>
              </a:ext>
            </a:extLst>
          </p:cNvPr>
          <p:cNvGraphicFramePr>
            <a:graphicFrameLocks noGrp="1"/>
          </p:cNvGraphicFramePr>
          <p:nvPr>
            <p:extLst>
              <p:ext uri="{D42A27DB-BD31-4B8C-83A1-F6EECF244321}">
                <p14:modId xmlns:p14="http://schemas.microsoft.com/office/powerpoint/2010/main" val="2187414555"/>
              </p:ext>
            </p:extLst>
          </p:nvPr>
        </p:nvGraphicFramePr>
        <p:xfrm>
          <a:off x="838199" y="2730674"/>
          <a:ext cx="10515600" cy="2311400"/>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919842591"/>
                    </a:ext>
                  </a:extLst>
                </a:gridCol>
              </a:tblGrid>
              <a:tr h="2091847">
                <a:tc>
                  <a:txBody>
                    <a:bodyPr/>
                    <a:lstStyle/>
                    <a:p>
                      <a:pPr>
                        <a:spcAft>
                          <a:spcPts val="350"/>
                        </a:spcAft>
                        <a:buNone/>
                      </a:pPr>
                      <a:r>
                        <a:rPr lang="tr-TR" sz="1800" b="1" dirty="0">
                          <a:effectLst/>
                        </a:rPr>
                        <a:t>BİDR’DEN DOĞRUDAN ALINTI — Emet MYO · A.1.1</a:t>
                      </a:r>
                    </a:p>
                    <a:p>
                      <a:pPr algn="just">
                        <a:lnSpc>
                          <a:spcPct val="110000"/>
                        </a:lnSpc>
                        <a:spcAft>
                          <a:spcPts val="250"/>
                        </a:spcAft>
                        <a:buNone/>
                      </a:pPr>
                      <a:r>
                        <a:rPr lang="tr-TR" sz="1800" dirty="0">
                          <a:effectLst/>
                        </a:rPr>
                        <a:t>Yönetişim modeli ve idari yapı 2547 sayılı Kanun ve ilgili mevzuat çerçevesinde planlanmakta; organizasyon şeması, bağlı olma/rapor verme ilişkileri, görev tanımları ve iş akış süreçleri tanımlanarak birim internet sayfasında yayımlanmıştır. Karar alma süreçlerinde şeffaflık, hesap verebilirlik ve paydaş katılımı benimsenmiş; </a:t>
                      </a:r>
                      <a:r>
                        <a:rPr lang="tr-TR" sz="1800" dirty="0">
                          <a:solidFill>
                            <a:srgbClr val="C00000"/>
                          </a:solidFill>
                          <a:effectLst/>
                        </a:rPr>
                        <a:t>yönetsel yapılanma Yüksekokul Kurulu ve Yüksekokul Yönetim Kurulu </a:t>
                      </a:r>
                      <a:r>
                        <a:rPr lang="tr-TR" sz="1800" dirty="0">
                          <a:effectLst/>
                        </a:rPr>
                        <a:t>aracılığıyla yürütülmektedir.</a:t>
                      </a:r>
                    </a:p>
                    <a:p>
                      <a:pPr>
                        <a:spcBef>
                          <a:spcPts val="100"/>
                        </a:spcBef>
                        <a:buNone/>
                      </a:pPr>
                      <a:r>
                        <a:rPr lang="tr-TR" sz="1800" b="1" dirty="0">
                          <a:effectLst/>
                        </a:rPr>
                        <a:t>Kanıtlar: </a:t>
                      </a:r>
                      <a:r>
                        <a:rPr lang="tr-TR" sz="1800" dirty="0">
                          <a:solidFill>
                            <a:srgbClr val="C00000"/>
                          </a:solidFill>
                          <a:effectLst/>
                        </a:rPr>
                        <a:t>Organizasyon şeması, görev tanımları, iş akış süreçleri </a:t>
                      </a:r>
                      <a:r>
                        <a:rPr lang="tr-TR" sz="1800" dirty="0">
                          <a:effectLst/>
                        </a:rPr>
                        <a:t>(birim web sayfası)</a:t>
                      </a:r>
                      <a:endParaRPr lang="tr-TR" sz="1800" dirty="0">
                        <a:solidFill>
                          <a:srgbClr val="222222"/>
                        </a:solidFill>
                        <a:effectLst/>
                        <a:latin typeface="Arial" panose="020B0604020202020204" pitchFamily="34" charset="0"/>
                        <a:ea typeface="Arial" panose="020B0604020202020204" pitchFamily="34" charset="0"/>
                      </a:endParaRPr>
                    </a:p>
                  </a:txBody>
                  <a:tcPr marL="114300" marR="95250" marT="76200" marB="76200"/>
                </a:tc>
                <a:extLst>
                  <a:ext uri="{0D108BD9-81ED-4DB2-BD59-A6C34878D82A}">
                    <a16:rowId xmlns:a16="http://schemas.microsoft.com/office/drawing/2014/main" val="4174172359"/>
                  </a:ext>
                </a:extLst>
              </a:tr>
            </a:tbl>
          </a:graphicData>
        </a:graphic>
      </p:graphicFrame>
    </p:spTree>
    <p:extLst>
      <p:ext uri="{BB962C8B-B14F-4D97-AF65-F5344CB8AC3E}">
        <p14:creationId xmlns:p14="http://schemas.microsoft.com/office/powerpoint/2010/main" val="3786226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CC5CD2-1DDF-821B-1E60-E8B1693B3678}"/>
              </a:ext>
            </a:extLst>
          </p:cNvPr>
          <p:cNvSpPr>
            <a:spLocks noGrp="1"/>
          </p:cNvSpPr>
          <p:nvPr>
            <p:ph type="title"/>
          </p:nvPr>
        </p:nvSpPr>
        <p:spPr/>
        <p:txBody>
          <a:bodyPr/>
          <a:lstStyle/>
          <a:p>
            <a:r>
              <a:rPr lang="tr-TR" dirty="0">
                <a:solidFill>
                  <a:schemeClr val="tx2">
                    <a:lumMod val="75000"/>
                    <a:lumOff val="25000"/>
                  </a:schemeClr>
                </a:solidFill>
              </a:rPr>
              <a:t>İyileştirme Faaliyetleri </a:t>
            </a:r>
          </a:p>
        </p:txBody>
      </p:sp>
      <p:sp>
        <p:nvSpPr>
          <p:cNvPr id="3" name="İçerik Yer Tutucusu 2">
            <a:extLst>
              <a:ext uri="{FF2B5EF4-FFF2-40B4-BE49-F238E27FC236}">
                <a16:creationId xmlns:a16="http://schemas.microsoft.com/office/drawing/2014/main" id="{813A0672-9E04-AC4A-325D-602964A11E8D}"/>
              </a:ext>
            </a:extLst>
          </p:cNvPr>
          <p:cNvSpPr>
            <a:spLocks noGrp="1"/>
          </p:cNvSpPr>
          <p:nvPr>
            <p:ph idx="1"/>
          </p:nvPr>
        </p:nvSpPr>
        <p:spPr>
          <a:xfrm>
            <a:off x="838200" y="1690688"/>
            <a:ext cx="10515600" cy="4802187"/>
          </a:xfrm>
        </p:spPr>
        <p:txBody>
          <a:bodyPr>
            <a:normAutofit fontScale="92500" lnSpcReduction="20000"/>
          </a:bodyPr>
          <a:lstStyle/>
          <a:p>
            <a:pPr algn="just"/>
            <a:r>
              <a:rPr lang="tr-TR" b="1" dirty="0"/>
              <a:t>İyileştirme faaliyeti</a:t>
            </a:r>
            <a:r>
              <a:rPr lang="tr-TR" dirty="0"/>
              <a:t>, bir süreçte veya uygulamada tespit edilen eksiklikleri gidermek, performansı artırmak ve kaliteyi geliştirmek amacıyla planlanan ve uygulanan çalışmalardır.</a:t>
            </a:r>
          </a:p>
          <a:p>
            <a:pPr marL="0" indent="0" algn="just">
              <a:buNone/>
            </a:pPr>
            <a:r>
              <a:rPr lang="tr-TR" b="1" dirty="0"/>
              <a:t>Neden Önemlidir?</a:t>
            </a:r>
          </a:p>
          <a:p>
            <a:pPr algn="just"/>
            <a:r>
              <a:rPr lang="tr-TR" dirty="0"/>
              <a:t>KİDR ve KAR raporları kurumun </a:t>
            </a:r>
            <a:r>
              <a:rPr lang="tr-TR" dirty="0">
                <a:solidFill>
                  <a:srgbClr val="C00000"/>
                </a:solidFill>
              </a:rPr>
              <a:t>güçlü yönlerini ve gelişmeye açık alanları</a:t>
            </a:r>
            <a:r>
              <a:rPr lang="tr-TR" dirty="0"/>
              <a:t>nı ortaya koyar. </a:t>
            </a:r>
          </a:p>
          <a:p>
            <a:pPr algn="just"/>
            <a:r>
              <a:rPr lang="tr-TR" dirty="0"/>
              <a:t>Gelişmeye açık yönlerin </a:t>
            </a:r>
            <a:r>
              <a:rPr lang="tr-TR" dirty="0">
                <a:solidFill>
                  <a:srgbClr val="C00000"/>
                </a:solidFill>
              </a:rPr>
              <a:t>yalnızca tespit edilmesi </a:t>
            </a:r>
            <a:r>
              <a:rPr lang="tr-TR" dirty="0"/>
              <a:t>yeterli değildir; bunlara yönelik </a:t>
            </a:r>
            <a:r>
              <a:rPr lang="tr-TR" dirty="0">
                <a:solidFill>
                  <a:srgbClr val="C00000"/>
                </a:solidFill>
              </a:rPr>
              <a:t>somut adımların planlanması </a:t>
            </a:r>
            <a:r>
              <a:rPr lang="tr-TR" dirty="0"/>
              <a:t>ve uygulanması gerekir. </a:t>
            </a:r>
          </a:p>
          <a:p>
            <a:pPr algn="just"/>
            <a:r>
              <a:rPr lang="tr-TR" dirty="0"/>
              <a:t>İyileştirme faaliyetleri, kalite güvence sisteminin "</a:t>
            </a:r>
            <a:r>
              <a:rPr lang="tr-TR" dirty="0">
                <a:solidFill>
                  <a:srgbClr val="C00000"/>
                </a:solidFill>
              </a:rPr>
              <a:t>Planla-Uygula-Kontrol Et-Önlem Al (PUKÖ)" </a:t>
            </a:r>
            <a:r>
              <a:rPr lang="tr-TR" dirty="0"/>
              <a:t>döngüsünün tamamlanmasını sağlar. </a:t>
            </a:r>
          </a:p>
          <a:p>
            <a:pPr algn="just"/>
            <a:r>
              <a:rPr lang="tr-TR" dirty="0">
                <a:solidFill>
                  <a:srgbClr val="C00000"/>
                </a:solidFill>
              </a:rPr>
              <a:t>Kurumsal öğrenme</a:t>
            </a:r>
            <a:r>
              <a:rPr lang="tr-TR" dirty="0"/>
              <a:t>yi ve </a:t>
            </a:r>
            <a:r>
              <a:rPr lang="tr-TR" dirty="0">
                <a:solidFill>
                  <a:srgbClr val="C00000"/>
                </a:solidFill>
              </a:rPr>
              <a:t>sürekli gelişim</a:t>
            </a:r>
            <a:r>
              <a:rPr lang="tr-TR" dirty="0"/>
              <a:t>i destekler. </a:t>
            </a:r>
          </a:p>
          <a:p>
            <a:pPr algn="just"/>
            <a:r>
              <a:rPr lang="tr-TR" dirty="0"/>
              <a:t>Akreditasyon ve dış değerlendirme süreçlerinde </a:t>
            </a:r>
            <a:r>
              <a:rPr lang="tr-TR" dirty="0">
                <a:solidFill>
                  <a:srgbClr val="C00000"/>
                </a:solidFill>
              </a:rPr>
              <a:t>kurumun gelişim kapasitesi</a:t>
            </a:r>
            <a:r>
              <a:rPr lang="tr-TR" dirty="0"/>
              <a:t>ni gösterir.</a:t>
            </a:r>
          </a:p>
          <a:p>
            <a:endParaRPr lang="tr-TR" dirty="0"/>
          </a:p>
        </p:txBody>
      </p:sp>
    </p:spTree>
    <p:extLst>
      <p:ext uri="{BB962C8B-B14F-4D97-AF65-F5344CB8AC3E}">
        <p14:creationId xmlns:p14="http://schemas.microsoft.com/office/powerpoint/2010/main" val="3559482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0BFBA0-DB63-6644-5CD9-5CFEE09461C0}"/>
              </a:ext>
            </a:extLst>
          </p:cNvPr>
          <p:cNvSpPr>
            <a:spLocks noGrp="1"/>
          </p:cNvSpPr>
          <p:nvPr>
            <p:ph type="title"/>
          </p:nvPr>
        </p:nvSpPr>
        <p:spPr/>
        <p:txBody>
          <a:bodyPr/>
          <a:lstStyle/>
          <a:p>
            <a:r>
              <a:rPr lang="tr-TR">
                <a:solidFill>
                  <a:schemeClr val="tx2">
                    <a:lumMod val="75000"/>
                    <a:lumOff val="25000"/>
                  </a:schemeClr>
                </a:solidFill>
              </a:rPr>
              <a:t>İyileştirme Faaliyetleri </a:t>
            </a:r>
            <a:endParaRPr lang="tr-TR" dirty="0">
              <a:solidFill>
                <a:schemeClr val="tx2">
                  <a:lumMod val="75000"/>
                  <a:lumOff val="25000"/>
                </a:schemeClr>
              </a:solidFill>
            </a:endParaRPr>
          </a:p>
        </p:txBody>
      </p:sp>
      <p:graphicFrame>
        <p:nvGraphicFramePr>
          <p:cNvPr id="5" name="İçerik Yer Tutucusu 2">
            <a:extLst>
              <a:ext uri="{FF2B5EF4-FFF2-40B4-BE49-F238E27FC236}">
                <a16:creationId xmlns:a16="http://schemas.microsoft.com/office/drawing/2014/main" id="{1229C37F-DD6B-CA4A-EDB5-269006D427F2}"/>
              </a:ext>
            </a:extLst>
          </p:cNvPr>
          <p:cNvGraphicFramePr>
            <a:graphicFrameLocks noGrp="1"/>
          </p:cNvGraphicFramePr>
          <p:nvPr>
            <p:ph idx="1"/>
            <p:extLst>
              <p:ext uri="{D42A27DB-BD31-4B8C-83A1-F6EECF244321}">
                <p14:modId xmlns:p14="http://schemas.microsoft.com/office/powerpoint/2010/main" val="2034511995"/>
              </p:ext>
            </p:extLst>
          </p:nvPr>
        </p:nvGraphicFramePr>
        <p:xfrm>
          <a:off x="838200" y="1490133"/>
          <a:ext cx="10515600" cy="5147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7706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4">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05C3793-78DB-964F-F747-7B20094437C2}"/>
              </a:ext>
            </a:extLst>
          </p:cNvPr>
          <p:cNvSpPr>
            <a:spLocks noGrp="1"/>
          </p:cNvSpPr>
          <p:nvPr>
            <p:ph type="title"/>
          </p:nvPr>
        </p:nvSpPr>
        <p:spPr>
          <a:xfrm>
            <a:off x="838200" y="320041"/>
            <a:ext cx="10515600" cy="564755"/>
          </a:xfrm>
        </p:spPr>
        <p:txBody>
          <a:bodyPr>
            <a:normAutofit fontScale="90000"/>
          </a:bodyPr>
          <a:lstStyle/>
          <a:p>
            <a:r>
              <a:rPr lang="tr-TR" dirty="0">
                <a:solidFill>
                  <a:schemeClr val="tx2">
                    <a:lumMod val="75000"/>
                    <a:lumOff val="25000"/>
                  </a:schemeClr>
                </a:solidFill>
              </a:rPr>
              <a:t>KİDR ve KAR Güçlü Yönler</a:t>
            </a:r>
          </a:p>
        </p:txBody>
      </p:sp>
      <p:sp>
        <p:nvSpPr>
          <p:cNvPr id="4" name="İçerik Yer Tutucusu 3">
            <a:extLst>
              <a:ext uri="{FF2B5EF4-FFF2-40B4-BE49-F238E27FC236}">
                <a16:creationId xmlns:a16="http://schemas.microsoft.com/office/drawing/2014/main" id="{29440948-54FF-9045-B28A-F7F83BC5D83F}"/>
              </a:ext>
            </a:extLst>
          </p:cNvPr>
          <p:cNvSpPr>
            <a:spLocks noGrp="1"/>
          </p:cNvSpPr>
          <p:nvPr>
            <p:ph sz="half" idx="1"/>
          </p:nvPr>
        </p:nvSpPr>
        <p:spPr>
          <a:xfrm>
            <a:off x="321564" y="884795"/>
            <a:ext cx="5614416" cy="5653163"/>
          </a:xfrm>
        </p:spPr>
        <p:txBody>
          <a:bodyPr>
            <a:normAutofit/>
          </a:bodyPr>
          <a:lstStyle/>
          <a:p>
            <a:pPr marL="0" indent="0">
              <a:buNone/>
            </a:pPr>
            <a:r>
              <a:rPr lang="tr-TR" sz="1300" b="1" dirty="0">
                <a:solidFill>
                  <a:schemeClr val="tx2">
                    <a:lumMod val="75000"/>
                    <a:lumOff val="25000"/>
                  </a:schemeClr>
                </a:solidFill>
              </a:rPr>
              <a:t>KİDR GÜÇLÜ YÖNLER</a:t>
            </a:r>
          </a:p>
          <a:p>
            <a:pPr marL="0" indent="0">
              <a:buNone/>
            </a:pPr>
            <a:r>
              <a:rPr lang="tr-TR" sz="1300" dirty="0"/>
              <a:t>1. Kalite süreçlerinde üst yönetim sahiplenmesi ve güçlü liderlik yaklaşımı </a:t>
            </a:r>
          </a:p>
          <a:p>
            <a:pPr marL="0" indent="0">
              <a:buNone/>
            </a:pPr>
            <a:r>
              <a:rPr lang="tr-TR" sz="1300" dirty="0"/>
              <a:t>2. Kalite güvencesi mekanizmalarının kurumsal düzeyde yapılandırılmış olması </a:t>
            </a:r>
          </a:p>
          <a:p>
            <a:pPr marL="0" indent="0">
              <a:buNone/>
            </a:pPr>
            <a:r>
              <a:rPr lang="tr-TR" sz="1300" dirty="0"/>
              <a:t>3. PUKÖ temelli ve iyileştirme odaklı yaklaşımın yaygınlaşması </a:t>
            </a:r>
          </a:p>
          <a:p>
            <a:pPr marL="0" indent="0">
              <a:buNone/>
            </a:pPr>
            <a:r>
              <a:rPr lang="tr-TR" sz="1300" dirty="0"/>
              <a:t>4. Dijitalleşme ve veri temelli yönetim kapasitesinin gelişmesi </a:t>
            </a:r>
          </a:p>
          <a:p>
            <a:pPr marL="0" indent="0">
              <a:buNone/>
            </a:pPr>
            <a:r>
              <a:rPr lang="tr-TR" sz="1300" dirty="0"/>
              <a:t>5. Katılımcı yönetişim ve paydaş geri bildirimlerinin kullanılması </a:t>
            </a:r>
          </a:p>
          <a:p>
            <a:pPr marL="0" indent="0">
              <a:buNone/>
            </a:pPr>
            <a:r>
              <a:rPr lang="tr-TR" sz="1300" dirty="0"/>
              <a:t>6. Birimler arası akran uygulamalarının varlığı </a:t>
            </a:r>
          </a:p>
          <a:p>
            <a:pPr marL="0" indent="0">
              <a:buNone/>
            </a:pPr>
            <a:r>
              <a:rPr lang="tr-TR" sz="1300" dirty="0"/>
              <a:t>7. Kurumsal öğrenme kültürünün yaygınlaşması </a:t>
            </a:r>
          </a:p>
          <a:p>
            <a:pPr marL="0" indent="0">
              <a:buNone/>
            </a:pPr>
            <a:r>
              <a:rPr lang="tr-TR" sz="1300" dirty="0"/>
              <a:t>8. Kurumsal dönüşüm kapasitesinin yüksek olması </a:t>
            </a:r>
          </a:p>
          <a:p>
            <a:pPr marL="0" indent="0">
              <a:buNone/>
            </a:pPr>
            <a:r>
              <a:rPr lang="tr-TR" sz="1300" dirty="0"/>
              <a:t>9. Stratejik hedeflere uygun bölgesel kalkınma uygulamalarının olması </a:t>
            </a:r>
          </a:p>
          <a:p>
            <a:pPr marL="0" indent="0">
              <a:buNone/>
            </a:pPr>
            <a:r>
              <a:rPr lang="tr-TR" sz="1300" dirty="0"/>
              <a:t>10. Stratejik plan performansına yönelik izleme ve raporlama süreçlerinin yaygınlaşması </a:t>
            </a:r>
          </a:p>
          <a:p>
            <a:pPr marL="0" indent="0">
              <a:buNone/>
            </a:pPr>
            <a:r>
              <a:rPr lang="tr-TR" sz="1300" dirty="0"/>
              <a:t>11. Şeffaflık ve hesap verebilirlik uygulamalarının güçlü olması </a:t>
            </a:r>
          </a:p>
          <a:p>
            <a:pPr marL="0" indent="0">
              <a:buNone/>
            </a:pPr>
            <a:r>
              <a:rPr lang="tr-TR" sz="1300" dirty="0"/>
              <a:t>12. Hem kurumsal hem de program akreditasyonlarında farkındalığın yüksek olması </a:t>
            </a:r>
          </a:p>
          <a:p>
            <a:pPr marL="0" indent="0">
              <a:buNone/>
            </a:pPr>
            <a:r>
              <a:rPr lang="tr-TR" sz="1300" dirty="0"/>
              <a:t>13. Süreç yönetiminin kurumsal ölçekte tanımlı, dokümante edilmiş ve izlenebilir bir yapının uygulanması </a:t>
            </a:r>
          </a:p>
          <a:p>
            <a:pPr marL="0" indent="0">
              <a:buNone/>
            </a:pPr>
            <a:r>
              <a:rPr lang="tr-TR" sz="1300" dirty="0"/>
              <a:t>14. Memnuniyet Yönetim Sisteminin kurulmuş olması</a:t>
            </a:r>
          </a:p>
        </p:txBody>
      </p:sp>
      <p:sp>
        <p:nvSpPr>
          <p:cNvPr id="5" name="İçerik Yer Tutucusu 4">
            <a:extLst>
              <a:ext uri="{FF2B5EF4-FFF2-40B4-BE49-F238E27FC236}">
                <a16:creationId xmlns:a16="http://schemas.microsoft.com/office/drawing/2014/main" id="{968D587C-4CD5-E6C3-98CA-4D60138A9058}"/>
              </a:ext>
            </a:extLst>
          </p:cNvPr>
          <p:cNvSpPr>
            <a:spLocks noGrp="1"/>
          </p:cNvSpPr>
          <p:nvPr>
            <p:ph sz="half" idx="2"/>
          </p:nvPr>
        </p:nvSpPr>
        <p:spPr>
          <a:xfrm>
            <a:off x="5935980" y="884793"/>
            <a:ext cx="5934456" cy="5653163"/>
          </a:xfrm>
        </p:spPr>
        <p:txBody>
          <a:bodyPr>
            <a:noAutofit/>
          </a:bodyPr>
          <a:lstStyle/>
          <a:p>
            <a:pPr marL="0" indent="0">
              <a:buNone/>
            </a:pPr>
            <a:r>
              <a:rPr lang="tr-TR" sz="1200" b="1" dirty="0">
                <a:solidFill>
                  <a:schemeClr val="tx2">
                    <a:lumMod val="75000"/>
                    <a:lumOff val="25000"/>
                  </a:schemeClr>
                </a:solidFill>
              </a:rPr>
              <a:t>KAR Güçlü Yönler </a:t>
            </a:r>
          </a:p>
          <a:p>
            <a:r>
              <a:rPr lang="tr-TR" sz="1100" dirty="0"/>
              <a:t>Kalite kültürünü benimsemiş ve uygulayan bir yönetim ekibinin varlığı</a:t>
            </a:r>
          </a:p>
          <a:p>
            <a:r>
              <a:rPr lang="tr-TR" sz="1100" dirty="0"/>
              <a:t>TS-EN ISO 27001 Bilgi Güvenliği Yönetim Sistemi Sertifikası belgesinin varlığı </a:t>
            </a:r>
          </a:p>
          <a:p>
            <a:r>
              <a:rPr lang="tr-TR" sz="1100" dirty="0"/>
              <a:t>Dijital dönüşüm sürecinin başlatılmış olması </a:t>
            </a:r>
          </a:p>
          <a:p>
            <a:r>
              <a:rPr lang="tr-TR" sz="1100" dirty="0"/>
              <a:t>Uluslararası iş birliği protokollerinin mevcut olması, </a:t>
            </a:r>
          </a:p>
          <a:p>
            <a:r>
              <a:rPr lang="tr-TR" sz="1100" dirty="0"/>
              <a:t>Yabancı uyruklu öğrenci sayısının fazlalığı </a:t>
            </a:r>
          </a:p>
          <a:p>
            <a:r>
              <a:rPr lang="tr-TR" sz="1100" dirty="0"/>
              <a:t>Mezunların istihdamında iş birliklerinden yararlanılıyor olması </a:t>
            </a:r>
          </a:p>
          <a:p>
            <a:r>
              <a:rPr lang="tr-TR" sz="1100" dirty="0"/>
              <a:t>Üst yönetimin güçlü ve deneyimli akademik kadrodan oluşuyor olması </a:t>
            </a:r>
          </a:p>
          <a:p>
            <a:r>
              <a:rPr lang="tr-TR" sz="1100" dirty="0"/>
              <a:t>Akademik ve idari birimler ile yönetim arasında etkin bir iletişim ağı kurulmuş olması. </a:t>
            </a:r>
          </a:p>
          <a:p>
            <a:r>
              <a:rPr lang="tr-TR" sz="1100" dirty="0"/>
              <a:t>Program akreditasyonlarının finansal açıdan destekleniyor olması ve akademik personelin konuya özgü yetkinliklerinin arttırılıyor olması </a:t>
            </a:r>
          </a:p>
          <a:p>
            <a:r>
              <a:rPr lang="tr-TR" sz="1100" dirty="0"/>
              <a:t>Öğrenci geribildirimleri doğrultusunda iyileştirmelerin gerçekleştirilmesi (Robotik kodlama laboratuvarının oluşturulmuş olması, sınav programları konusunda öğrenci taleplerinin karşılanması, kampüse güvenlik için öğrenci kartlarıyla girişin sağlanması vb.) </a:t>
            </a:r>
          </a:p>
          <a:p>
            <a:r>
              <a:rPr lang="tr-TR" sz="1100" dirty="0"/>
              <a:t>DPÜ Haber Portalı, DPÜTV ve </a:t>
            </a:r>
            <a:r>
              <a:rPr lang="tr-TR" sz="1100" dirty="0" err="1"/>
              <a:t>DPÜRadyo’nun</a:t>
            </a:r>
            <a:r>
              <a:rPr lang="tr-TR" sz="1100" dirty="0"/>
              <a:t> varlığı ve aktif kullanılıyor olması </a:t>
            </a:r>
          </a:p>
          <a:p>
            <a:r>
              <a:rPr lang="tr-TR" sz="1100" dirty="0"/>
              <a:t>Temel politikaların tamamlanmış olması </a:t>
            </a:r>
            <a:r>
              <a:rPr lang="tr-TR" sz="1100" dirty="0" err="1"/>
              <a:t>oFinansal</a:t>
            </a:r>
            <a:r>
              <a:rPr lang="tr-TR" sz="1100" dirty="0"/>
              <a:t> kaynakların artırılması konusunda üst yönetimin girişimlerde bulunuyor olması </a:t>
            </a:r>
          </a:p>
          <a:p>
            <a:r>
              <a:rPr lang="tr-TR" sz="1100" dirty="0"/>
              <a:t>Üniversite ile Kütahya’da bulunan yerel yönetimler ve sanayi ile güçlü iş birliğinin olması </a:t>
            </a:r>
          </a:p>
          <a:p>
            <a:r>
              <a:rPr lang="tr-TR" sz="1100" dirty="0"/>
              <a:t>Kurum için akran değerlendirmesi yaparak BADR raporlarının oluşturulması </a:t>
            </a:r>
          </a:p>
          <a:p>
            <a:r>
              <a:rPr lang="tr-TR" sz="1100" dirty="0"/>
              <a:t>Meslek Yüksekokullar Müdürler Kurulunun varlığı </a:t>
            </a:r>
          </a:p>
          <a:p>
            <a:r>
              <a:rPr lang="tr-TR" sz="1100" dirty="0"/>
              <a:t>Uluslararasılaşma konusunda personel hareketliliğin ve çeşitliliğin fazla olması</a:t>
            </a:r>
          </a:p>
        </p:txBody>
      </p:sp>
    </p:spTree>
    <p:extLst>
      <p:ext uri="{BB962C8B-B14F-4D97-AF65-F5344CB8AC3E}">
        <p14:creationId xmlns:p14="http://schemas.microsoft.com/office/powerpoint/2010/main" val="1258801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F1FBE79-8596-0D4B-6AB6-FF2FA840E65B}"/>
              </a:ext>
            </a:extLst>
          </p:cNvPr>
          <p:cNvSpPr>
            <a:spLocks noGrp="1"/>
          </p:cNvSpPr>
          <p:nvPr>
            <p:ph type="title"/>
          </p:nvPr>
        </p:nvSpPr>
        <p:spPr>
          <a:xfrm>
            <a:off x="838200" y="320041"/>
            <a:ext cx="10515600" cy="729826"/>
          </a:xfrm>
        </p:spPr>
        <p:txBody>
          <a:bodyPr>
            <a:normAutofit/>
          </a:bodyPr>
          <a:lstStyle/>
          <a:p>
            <a:r>
              <a:rPr lang="tr-TR" dirty="0">
                <a:solidFill>
                  <a:schemeClr val="tx2">
                    <a:lumMod val="75000"/>
                    <a:lumOff val="25000"/>
                  </a:schemeClr>
                </a:solidFill>
              </a:rPr>
              <a:t>KİDR ve KAR Gelişmeye Açık Yönler </a:t>
            </a:r>
          </a:p>
        </p:txBody>
      </p:sp>
      <p:sp>
        <p:nvSpPr>
          <p:cNvPr id="3" name="İçerik Yer Tutucusu 2">
            <a:extLst>
              <a:ext uri="{FF2B5EF4-FFF2-40B4-BE49-F238E27FC236}">
                <a16:creationId xmlns:a16="http://schemas.microsoft.com/office/drawing/2014/main" id="{AAECD532-384B-FB63-D16D-36B073EC6130}"/>
              </a:ext>
            </a:extLst>
          </p:cNvPr>
          <p:cNvSpPr>
            <a:spLocks noGrp="1"/>
          </p:cNvSpPr>
          <p:nvPr>
            <p:ph sz="half" idx="1"/>
          </p:nvPr>
        </p:nvSpPr>
        <p:spPr>
          <a:xfrm>
            <a:off x="321564" y="1049867"/>
            <a:ext cx="5774436" cy="5488092"/>
          </a:xfrm>
        </p:spPr>
        <p:txBody>
          <a:bodyPr>
            <a:normAutofit/>
          </a:bodyPr>
          <a:lstStyle/>
          <a:p>
            <a:pPr marL="0" indent="0">
              <a:buNone/>
            </a:pPr>
            <a:r>
              <a:rPr lang="tr-TR" sz="1300" b="1" dirty="0">
                <a:solidFill>
                  <a:schemeClr val="tx2">
                    <a:lumMod val="75000"/>
                    <a:lumOff val="25000"/>
                  </a:schemeClr>
                </a:solidFill>
              </a:rPr>
              <a:t>KİDR Gelişmeye Açık Yönler</a:t>
            </a:r>
          </a:p>
          <a:p>
            <a:pPr marL="0" indent="0">
              <a:buNone/>
            </a:pPr>
            <a:r>
              <a:rPr lang="tr-TR" sz="1300" dirty="0"/>
              <a:t>1. Birimlerde kalite uygulamalarının olgunluk düzeyinin eşit olmaması </a:t>
            </a:r>
          </a:p>
          <a:p>
            <a:pPr marL="0" indent="0">
              <a:buNone/>
            </a:pPr>
            <a:r>
              <a:rPr lang="tr-TR" sz="1300" dirty="0"/>
              <a:t>2. YGG uygulamalarının kurum genelinde daha yaygın ve sistematik hale getirilmesi ihtiyacı </a:t>
            </a:r>
          </a:p>
          <a:p>
            <a:pPr marL="0" indent="0">
              <a:buNone/>
            </a:pPr>
            <a:r>
              <a:rPr lang="tr-TR" sz="1300" dirty="0"/>
              <a:t>3. Birimlerde liderlik performansının izlenmesine yönelik mekanizmaların henüz gelişim aşamasında olması </a:t>
            </a:r>
          </a:p>
          <a:p>
            <a:pPr marL="0" indent="0">
              <a:buNone/>
            </a:pPr>
            <a:r>
              <a:rPr lang="tr-TR" sz="1300" dirty="0"/>
              <a:t>4. BKYS kullanımının tam kurumsal olgunluğa ulaşması ihtiyacı </a:t>
            </a:r>
          </a:p>
          <a:p>
            <a:pPr marL="0" indent="0">
              <a:buNone/>
            </a:pPr>
            <a:r>
              <a:rPr lang="tr-TR" sz="1300" dirty="0"/>
              <a:t>5. Kurumsal dönüşüm modellerinin tüm birimlere yaygınlaştırılması ihtiyacı </a:t>
            </a:r>
          </a:p>
          <a:p>
            <a:pPr marL="0" indent="0">
              <a:buNone/>
            </a:pPr>
            <a:r>
              <a:rPr lang="tr-TR" sz="1300" dirty="0"/>
              <a:t>6. Paydaş geri bildirimlerinin daha görünür hale getirilmesi ve sistematik olarak izleme iyileştirme faaliyetleri ile desteklenmesi </a:t>
            </a:r>
          </a:p>
          <a:p>
            <a:pPr marL="0" indent="0">
              <a:buNone/>
            </a:pPr>
            <a:r>
              <a:rPr lang="tr-TR" sz="1300" dirty="0"/>
              <a:t>7. Kurumsal doküman sisteminin bulunmaması </a:t>
            </a:r>
          </a:p>
          <a:p>
            <a:pPr marL="0" indent="0">
              <a:buNone/>
            </a:pPr>
            <a:r>
              <a:rPr lang="tr-TR" sz="1300" dirty="0"/>
              <a:t>8. İzleme iyileştirme çalışmalarında sürekliliğin sağlanamamış olması </a:t>
            </a:r>
          </a:p>
          <a:p>
            <a:pPr marL="0" indent="0">
              <a:buNone/>
            </a:pPr>
            <a:r>
              <a:rPr lang="tr-TR" sz="1300" dirty="0"/>
              <a:t>9. Prosedür kullanımının üniversitede yaygınlaşmamış olması </a:t>
            </a:r>
          </a:p>
          <a:p>
            <a:pPr marL="0" indent="0">
              <a:buNone/>
            </a:pPr>
            <a:r>
              <a:rPr lang="tr-TR" sz="1300" dirty="0"/>
              <a:t>10. Kurumsal politikaların sadece temel düzeyde belirlenmiş olması </a:t>
            </a:r>
          </a:p>
          <a:p>
            <a:pPr marL="0" indent="0">
              <a:buNone/>
            </a:pPr>
            <a:r>
              <a:rPr lang="tr-TR" sz="1300" dirty="0"/>
              <a:t>11. Personel performans değerlendirme süreçlerinin tanımlı olmaması </a:t>
            </a:r>
          </a:p>
          <a:p>
            <a:pPr marL="0" indent="0">
              <a:buNone/>
            </a:pPr>
            <a:r>
              <a:rPr lang="tr-TR" sz="1300" dirty="0"/>
              <a:t>12. Uluslararasılaşma performansında birimler arası dengenin sağlanamamış olması </a:t>
            </a:r>
          </a:p>
          <a:p>
            <a:pPr marL="0" indent="0">
              <a:buNone/>
            </a:pPr>
            <a:r>
              <a:rPr lang="tr-TR" sz="1300" dirty="0"/>
              <a:t>13. Mezun izleme sisteminin etkinliğinin ve kapsamının istenen seviyede olmaması</a:t>
            </a:r>
          </a:p>
        </p:txBody>
      </p:sp>
      <p:sp>
        <p:nvSpPr>
          <p:cNvPr id="4" name="İçerik Yer Tutucusu 3">
            <a:extLst>
              <a:ext uri="{FF2B5EF4-FFF2-40B4-BE49-F238E27FC236}">
                <a16:creationId xmlns:a16="http://schemas.microsoft.com/office/drawing/2014/main" id="{E8FA74A0-72B0-77D7-12F0-C3CBA8320BB8}"/>
              </a:ext>
            </a:extLst>
          </p:cNvPr>
          <p:cNvSpPr>
            <a:spLocks noGrp="1"/>
          </p:cNvSpPr>
          <p:nvPr>
            <p:ph sz="half" idx="2"/>
          </p:nvPr>
        </p:nvSpPr>
        <p:spPr>
          <a:xfrm>
            <a:off x="6095999" y="1049865"/>
            <a:ext cx="5774435" cy="5576403"/>
          </a:xfrm>
        </p:spPr>
        <p:txBody>
          <a:bodyPr>
            <a:noAutofit/>
          </a:bodyPr>
          <a:lstStyle/>
          <a:p>
            <a:r>
              <a:rPr lang="tr-TR" sz="1500" b="1" dirty="0">
                <a:solidFill>
                  <a:schemeClr val="tx2">
                    <a:lumMod val="75000"/>
                    <a:lumOff val="25000"/>
                  </a:schemeClr>
                </a:solidFill>
              </a:rPr>
              <a:t>KAR Gelişmeye Açık Yönler </a:t>
            </a:r>
          </a:p>
          <a:p>
            <a:r>
              <a:rPr lang="tr-TR" sz="1500" dirty="0"/>
              <a:t>Yönetişim süreçlerinin iyileştirilmesinde sistematik paydaş katılımının sağlanması </a:t>
            </a:r>
          </a:p>
          <a:p>
            <a:r>
              <a:rPr lang="tr-TR" sz="1500" dirty="0"/>
              <a:t>Üniversitenin stratejik plan performansının paydaşlarla sistematik izlenmesi ve izleme sonuçlarının iyileştirme süreçlerine aktarılması </a:t>
            </a:r>
          </a:p>
          <a:p>
            <a:r>
              <a:rPr lang="tr-TR" sz="1500" dirty="0"/>
              <a:t>Kalite süreçlerine öğrencilerin aktif katılımının artırılması </a:t>
            </a:r>
          </a:p>
          <a:p>
            <a:r>
              <a:rPr lang="tr-TR" sz="1500" dirty="0"/>
              <a:t>Kalite komisyonu toplantılarının belli bir takvime göre yapılması </a:t>
            </a:r>
          </a:p>
          <a:p>
            <a:r>
              <a:rPr lang="tr-TR" sz="1500" dirty="0"/>
              <a:t>Farklı kanallardan gelen (anket harici) öğrenci geri bildirimlerinin sistematik olarak değerlendirilmesi ve iyileştirmelerde kullanılması </a:t>
            </a:r>
          </a:p>
          <a:p>
            <a:r>
              <a:rPr lang="tr-TR" sz="1500" dirty="0"/>
              <a:t>Birimlerdeki program akreditasyon çalışmalarının başlamış olduğu gözlenmekle birlikte, kurumun geneline yaygınlaştırılması </a:t>
            </a:r>
          </a:p>
          <a:p>
            <a:r>
              <a:rPr lang="tr-TR" sz="1500" dirty="0"/>
              <a:t>Mezun portalının daha aktif hale getirilmesi </a:t>
            </a:r>
          </a:p>
          <a:p>
            <a:r>
              <a:rPr lang="tr-TR" sz="1500" dirty="0"/>
              <a:t>Uluslararasılaşma çalışmalarının araştırma ve diğer iş birliklerini kapsayacak şekilde geliştirilmesi </a:t>
            </a:r>
          </a:p>
          <a:p>
            <a:r>
              <a:rPr lang="tr-TR" sz="1500" dirty="0"/>
              <a:t>BKYS sisteminin sürdürülebilir olması </a:t>
            </a:r>
          </a:p>
          <a:p>
            <a:r>
              <a:rPr lang="tr-TR" sz="1500" dirty="0"/>
              <a:t>Kalite Meslektaş paylaşımları etkinliklerinin artırılması </a:t>
            </a:r>
          </a:p>
          <a:p>
            <a:r>
              <a:rPr lang="tr-TR" sz="1500" dirty="0"/>
              <a:t>Hizmet içi eğitimlerle ilgili geri bildirimlerin alınarak önlem alma mekanizmalarının çalıştırılması</a:t>
            </a:r>
          </a:p>
        </p:txBody>
      </p:sp>
    </p:spTree>
    <p:extLst>
      <p:ext uri="{BB962C8B-B14F-4D97-AF65-F5344CB8AC3E}">
        <p14:creationId xmlns:p14="http://schemas.microsoft.com/office/powerpoint/2010/main" val="215394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FF0BBE8-BA55-8F66-47AE-F33E97A44159}"/>
              </a:ext>
            </a:extLst>
          </p:cNvPr>
          <p:cNvSpPr>
            <a:spLocks noGrp="1"/>
          </p:cNvSpPr>
          <p:nvPr>
            <p:ph type="title"/>
          </p:nvPr>
        </p:nvSpPr>
        <p:spPr>
          <a:xfrm>
            <a:off x="466722" y="586855"/>
            <a:ext cx="3201366" cy="3387497"/>
          </a:xfrm>
        </p:spPr>
        <p:txBody>
          <a:bodyPr anchor="b">
            <a:normAutofit/>
          </a:bodyPr>
          <a:lstStyle/>
          <a:p>
            <a:pPr algn="r"/>
            <a:r>
              <a:rPr lang="tr-TR" sz="4000" dirty="0">
                <a:solidFill>
                  <a:srgbClr val="FFFFFF"/>
                </a:solidFill>
              </a:rPr>
              <a:t>Liderlik, Yönetişim ve Kalite İyileştirme Eylem Planları </a:t>
            </a:r>
          </a:p>
        </p:txBody>
      </p:sp>
      <p:sp>
        <p:nvSpPr>
          <p:cNvPr id="6" name="İçerik Yer Tutucusu 5">
            <a:extLst>
              <a:ext uri="{FF2B5EF4-FFF2-40B4-BE49-F238E27FC236}">
                <a16:creationId xmlns:a16="http://schemas.microsoft.com/office/drawing/2014/main" id="{5081DD2F-909C-8C5A-1943-EB5C713E7908}"/>
              </a:ext>
            </a:extLst>
          </p:cNvPr>
          <p:cNvSpPr>
            <a:spLocks noGrp="1"/>
          </p:cNvSpPr>
          <p:nvPr>
            <p:ph idx="1"/>
          </p:nvPr>
        </p:nvSpPr>
        <p:spPr>
          <a:xfrm>
            <a:off x="4037826" y="10138"/>
            <a:ext cx="8151125" cy="6837724"/>
          </a:xfrm>
        </p:spPr>
        <p:txBody>
          <a:bodyPr anchor="ctr">
            <a:normAutofit/>
          </a:bodyPr>
          <a:lstStyle/>
          <a:p>
            <a:pPr marL="0" indent="0">
              <a:buNone/>
            </a:pPr>
            <a:r>
              <a:rPr lang="tr-TR" sz="2400" b="1" dirty="0"/>
              <a:t>İyileştirme Faaliyetleri Nasıl Planlanır?</a:t>
            </a:r>
          </a:p>
          <a:p>
            <a:r>
              <a:rPr lang="tr-TR" sz="2400" dirty="0">
                <a:solidFill>
                  <a:srgbClr val="C00000"/>
                </a:solidFill>
              </a:rPr>
              <a:t>KİDR, KAR</a:t>
            </a:r>
            <a:r>
              <a:rPr lang="tr-TR" sz="2400" dirty="0"/>
              <a:t>, </a:t>
            </a:r>
            <a:r>
              <a:rPr lang="tr-TR" sz="2400" dirty="0">
                <a:solidFill>
                  <a:srgbClr val="C00000"/>
                </a:solidFill>
              </a:rPr>
              <a:t>BİDR</a:t>
            </a:r>
            <a:r>
              <a:rPr lang="tr-TR" sz="2400" dirty="0"/>
              <a:t>, </a:t>
            </a:r>
            <a:r>
              <a:rPr lang="tr-TR" sz="2400" dirty="0">
                <a:solidFill>
                  <a:srgbClr val="C00000"/>
                </a:solidFill>
              </a:rPr>
              <a:t>Program Öz Değerlendirme Raporları</a:t>
            </a:r>
            <a:r>
              <a:rPr lang="tr-TR" sz="2400" dirty="0"/>
              <a:t>, </a:t>
            </a:r>
            <a:r>
              <a:rPr lang="tr-TR" sz="2400" dirty="0">
                <a:solidFill>
                  <a:srgbClr val="C00000"/>
                </a:solidFill>
              </a:rPr>
              <a:t>memnuniyet anketleri </a:t>
            </a:r>
            <a:r>
              <a:rPr lang="tr-TR" sz="2400" dirty="0"/>
              <a:t>ve diğer </a:t>
            </a:r>
            <a:r>
              <a:rPr lang="tr-TR" sz="2400" dirty="0">
                <a:solidFill>
                  <a:srgbClr val="C00000"/>
                </a:solidFill>
              </a:rPr>
              <a:t>değerlendirme süreçleri </a:t>
            </a:r>
            <a:r>
              <a:rPr lang="tr-TR" sz="2400" dirty="0"/>
              <a:t>sonucunda tespit edilen gelişmeye açık yönlerin iyileştirilmesi amacıyla </a:t>
            </a:r>
            <a:r>
              <a:rPr lang="tr-TR" sz="2400" dirty="0">
                <a:solidFill>
                  <a:srgbClr val="C00000"/>
                </a:solidFill>
              </a:rPr>
              <a:t>eylem planları </a:t>
            </a:r>
            <a:r>
              <a:rPr lang="tr-TR" sz="2400" dirty="0"/>
              <a:t>hazırlanır. Eylem planları, yalnızca </a:t>
            </a:r>
            <a:r>
              <a:rPr lang="tr-TR" sz="2400" dirty="0">
                <a:solidFill>
                  <a:srgbClr val="C00000"/>
                </a:solidFill>
              </a:rPr>
              <a:t>yapılacak faaliyetleri belirlemek </a:t>
            </a:r>
            <a:r>
              <a:rPr lang="tr-TR" sz="2400" dirty="0"/>
              <a:t>için değil, aynı zamanda faaliyetlerin </a:t>
            </a:r>
            <a:r>
              <a:rPr lang="tr-TR" sz="2400" dirty="0">
                <a:solidFill>
                  <a:srgbClr val="C00000"/>
                </a:solidFill>
              </a:rPr>
              <a:t>sorumlularını, başarı ölçütlerini, izleme yöntemlerini ve beklenen sonuçlarını </a:t>
            </a:r>
            <a:r>
              <a:rPr lang="tr-TR" sz="2400" dirty="0"/>
              <a:t>sistematik bir şekilde tanımlamak için kullanılır.</a:t>
            </a:r>
          </a:p>
          <a:p>
            <a:r>
              <a:rPr lang="tr-TR" sz="2400" dirty="0"/>
              <a:t>Bu sayede iyileştirme faaliyetleri rastlantısal uygulamalar olmaktan çıkarak planlı, izlenebilir ve sürdürülebilir bir yapıya kavuşur.</a:t>
            </a:r>
          </a:p>
          <a:p>
            <a:endParaRPr lang="tr-TR" sz="2000" dirty="0"/>
          </a:p>
        </p:txBody>
      </p:sp>
    </p:spTree>
    <p:extLst>
      <p:ext uri="{BB962C8B-B14F-4D97-AF65-F5344CB8AC3E}">
        <p14:creationId xmlns:p14="http://schemas.microsoft.com/office/powerpoint/2010/main" val="2802632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aşlık 3">
            <a:extLst>
              <a:ext uri="{FF2B5EF4-FFF2-40B4-BE49-F238E27FC236}">
                <a16:creationId xmlns:a16="http://schemas.microsoft.com/office/drawing/2014/main" id="{3B1E1764-E550-5BA2-FC34-E922D41847F8}"/>
              </a:ext>
            </a:extLst>
          </p:cNvPr>
          <p:cNvSpPr>
            <a:spLocks noGrp="1"/>
          </p:cNvSpPr>
          <p:nvPr>
            <p:ph type="title"/>
          </p:nvPr>
        </p:nvSpPr>
        <p:spPr>
          <a:xfrm>
            <a:off x="838200" y="320041"/>
            <a:ext cx="10515600" cy="1292659"/>
          </a:xfrm>
        </p:spPr>
        <p:txBody>
          <a:bodyPr>
            <a:normAutofit fontScale="90000"/>
          </a:bodyPr>
          <a:lstStyle/>
          <a:p>
            <a:r>
              <a:rPr lang="tr-TR" dirty="0">
                <a:solidFill>
                  <a:schemeClr val="tx2">
                    <a:lumMod val="75000"/>
                    <a:lumOff val="25000"/>
                  </a:schemeClr>
                </a:solidFill>
              </a:rPr>
              <a:t>Liderlik, Yönetişim ve Kalite İyileştirme Eylem Planları </a:t>
            </a:r>
          </a:p>
        </p:txBody>
      </p:sp>
      <p:sp>
        <p:nvSpPr>
          <p:cNvPr id="5" name="İçerik Yer Tutucusu 4">
            <a:extLst>
              <a:ext uri="{FF2B5EF4-FFF2-40B4-BE49-F238E27FC236}">
                <a16:creationId xmlns:a16="http://schemas.microsoft.com/office/drawing/2014/main" id="{DC4C43E5-4006-0BD5-94FC-155CE4E4BB32}"/>
              </a:ext>
            </a:extLst>
          </p:cNvPr>
          <p:cNvSpPr>
            <a:spLocks noGrp="1"/>
          </p:cNvSpPr>
          <p:nvPr>
            <p:ph sz="half" idx="1"/>
          </p:nvPr>
        </p:nvSpPr>
        <p:spPr>
          <a:xfrm>
            <a:off x="321564" y="1612699"/>
            <a:ext cx="5614416" cy="4925259"/>
          </a:xfrm>
        </p:spPr>
        <p:txBody>
          <a:bodyPr>
            <a:normAutofit/>
          </a:bodyPr>
          <a:lstStyle/>
          <a:p>
            <a:pPr marL="0" indent="0">
              <a:buNone/>
            </a:pPr>
            <a:r>
              <a:rPr lang="tr-TR" sz="1200" b="1" dirty="0"/>
              <a:t>1. Geliştirilmesi Gereken Yönler</a:t>
            </a:r>
          </a:p>
          <a:p>
            <a:r>
              <a:rPr lang="tr-TR" sz="1200" dirty="0"/>
              <a:t>Değerlendirme süreçleri sonucunda tespit edilen iyileşmeye açık alanlar belirlenir.</a:t>
            </a:r>
          </a:p>
          <a:p>
            <a:pPr marL="0" indent="0">
              <a:buNone/>
            </a:pPr>
            <a:r>
              <a:rPr lang="tr-TR" sz="1200" b="1" dirty="0"/>
              <a:t>2. Tespit Edildiği Rapor</a:t>
            </a:r>
          </a:p>
          <a:p>
            <a:r>
              <a:rPr lang="tr-TR" sz="1200" dirty="0"/>
              <a:t>Gelişmeye açık yönün hangi rapor veya değerlendirme sonucunda ortaya çıktığı kayıt altına alınır.</a:t>
            </a:r>
          </a:p>
          <a:p>
            <a:pPr marL="0" indent="0">
              <a:buNone/>
            </a:pPr>
            <a:r>
              <a:rPr lang="tr-TR" sz="1200" b="1" dirty="0"/>
              <a:t>3. Eylem Numarası</a:t>
            </a:r>
          </a:p>
          <a:p>
            <a:r>
              <a:rPr lang="tr-TR" sz="1200" dirty="0"/>
              <a:t>Her iyileştirme faaliyetinin izlenebilirliğini sağlamak amacıyla benzersiz bir numara verilir. </a:t>
            </a:r>
            <a:r>
              <a:rPr lang="tr-TR" sz="1200" dirty="0">
                <a:solidFill>
                  <a:srgbClr val="C00000"/>
                </a:solidFill>
              </a:rPr>
              <a:t>E.P.A</a:t>
            </a:r>
            <a:r>
              <a:rPr lang="tr-TR" sz="1200">
                <a:solidFill>
                  <a:srgbClr val="C00000"/>
                </a:solidFill>
              </a:rPr>
              <a:t>.1.1.</a:t>
            </a:r>
            <a:endParaRPr lang="tr-TR" sz="1200" dirty="0">
              <a:solidFill>
                <a:srgbClr val="C00000"/>
              </a:solidFill>
            </a:endParaRPr>
          </a:p>
          <a:p>
            <a:pPr marL="0" indent="0">
              <a:buNone/>
            </a:pPr>
            <a:r>
              <a:rPr lang="tr-TR" sz="1200" b="1" dirty="0"/>
              <a:t>4. Öngörülen Eylem veya Eylemler</a:t>
            </a:r>
          </a:p>
          <a:p>
            <a:r>
              <a:rPr lang="tr-TR" sz="1200" dirty="0"/>
              <a:t>Sorunun giderilmesi veya sürecin geliştirilmesi amacıyla gerçekleştirilecek faaliyetler tanımlanır.</a:t>
            </a:r>
          </a:p>
          <a:p>
            <a:pPr marL="0" indent="0">
              <a:buNone/>
            </a:pPr>
            <a:r>
              <a:rPr lang="tr-TR" sz="1200" b="1" dirty="0"/>
              <a:t>5. Sorumlu Birim</a:t>
            </a:r>
          </a:p>
          <a:p>
            <a:r>
              <a:rPr lang="tr-TR" sz="1200" dirty="0"/>
              <a:t>Eylemin yürütülmesinden birinci derecede sorumlu birim belirlenir.</a:t>
            </a:r>
          </a:p>
          <a:p>
            <a:pPr marL="0" indent="0">
              <a:buNone/>
            </a:pPr>
            <a:r>
              <a:rPr lang="tr-TR" sz="1200" b="1" dirty="0"/>
              <a:t>6. İş Birliği Yapılacak Birim/Komisyon</a:t>
            </a:r>
          </a:p>
          <a:p>
            <a:r>
              <a:rPr lang="tr-TR" sz="1200" dirty="0"/>
              <a:t>Faaliyetin gerçekleştirilmesinde destek verecek paydaşlar tanımlanır.</a:t>
            </a:r>
          </a:p>
          <a:p>
            <a:pPr marL="0" indent="0">
              <a:buNone/>
            </a:pPr>
            <a:r>
              <a:rPr lang="tr-TR" sz="1200" b="1" dirty="0"/>
              <a:t>7. Değerlendirme Kriterleri</a:t>
            </a:r>
          </a:p>
          <a:p>
            <a:r>
              <a:rPr lang="tr-TR" sz="1200" dirty="0"/>
              <a:t>İyileştirme faaliyetinin başarıya ulaşıp ulaşmadığını gösterecek ölçütler belirlenir.</a:t>
            </a:r>
          </a:p>
        </p:txBody>
      </p:sp>
      <p:sp>
        <p:nvSpPr>
          <p:cNvPr id="6" name="İçerik Yer Tutucusu 5">
            <a:extLst>
              <a:ext uri="{FF2B5EF4-FFF2-40B4-BE49-F238E27FC236}">
                <a16:creationId xmlns:a16="http://schemas.microsoft.com/office/drawing/2014/main" id="{33B45296-2A6D-A293-5553-78B1EDFB1228}"/>
              </a:ext>
            </a:extLst>
          </p:cNvPr>
          <p:cNvSpPr>
            <a:spLocks noGrp="1"/>
          </p:cNvSpPr>
          <p:nvPr>
            <p:ph sz="half" idx="2"/>
          </p:nvPr>
        </p:nvSpPr>
        <p:spPr>
          <a:xfrm>
            <a:off x="6096000" y="1612699"/>
            <a:ext cx="5774436" cy="4925259"/>
          </a:xfrm>
        </p:spPr>
        <p:txBody>
          <a:bodyPr>
            <a:normAutofit/>
          </a:bodyPr>
          <a:lstStyle/>
          <a:p>
            <a:pPr marL="0" indent="0">
              <a:buNone/>
            </a:pPr>
            <a:r>
              <a:rPr lang="tr-TR" sz="1400" b="1" dirty="0"/>
              <a:t>8. Kritik Başarı Faktörleri</a:t>
            </a:r>
          </a:p>
          <a:p>
            <a:r>
              <a:rPr lang="tr-TR" sz="1400" dirty="0"/>
              <a:t>Eylemin başarılı şekilde tamamlanabilmesi için gerekli koşullar ve riskler tanımlanır.</a:t>
            </a:r>
          </a:p>
          <a:p>
            <a:pPr marL="0" indent="0">
              <a:buNone/>
            </a:pPr>
            <a:r>
              <a:rPr lang="tr-TR" sz="1400" b="1" dirty="0"/>
              <a:t>9. İzleme ve Raporlama Sıklığı</a:t>
            </a:r>
          </a:p>
          <a:p>
            <a:r>
              <a:rPr lang="tr-TR" sz="1400" dirty="0"/>
              <a:t>Faaliyetlerin hangi periyotlarla takip edileceği belirlenir.</a:t>
            </a:r>
          </a:p>
          <a:p>
            <a:pPr marL="0" indent="0">
              <a:buNone/>
            </a:pPr>
            <a:r>
              <a:rPr lang="tr-TR" sz="1400" b="1" dirty="0"/>
              <a:t>10. Çıktı/Sonuçları Ölçme Araçları</a:t>
            </a:r>
          </a:p>
          <a:p>
            <a:r>
              <a:rPr lang="tr-TR" sz="1400" dirty="0"/>
              <a:t>İyileştirme faaliyetlerinin etkisini ölçmek için kullanılacak yöntemler (anket, rapor, performans göstergesi vb.) tanımlanır.</a:t>
            </a:r>
          </a:p>
          <a:p>
            <a:pPr marL="0" indent="0">
              <a:buNone/>
            </a:pPr>
            <a:r>
              <a:rPr lang="tr-TR" sz="1400" b="1" dirty="0"/>
              <a:t>11. Tamamlanma Tarihi</a:t>
            </a:r>
          </a:p>
          <a:p>
            <a:r>
              <a:rPr lang="tr-TR" sz="1400" dirty="0"/>
              <a:t>Faaliyetin planlanan bitiş tarihi belirlenir.</a:t>
            </a:r>
          </a:p>
          <a:p>
            <a:pPr marL="0" indent="0">
              <a:buNone/>
            </a:pPr>
            <a:r>
              <a:rPr lang="tr-TR" sz="1400" b="1" dirty="0"/>
              <a:t>12. Tamamlanma Durumu</a:t>
            </a:r>
          </a:p>
          <a:p>
            <a:r>
              <a:rPr lang="tr-TR" sz="1400" dirty="0"/>
              <a:t>Faaliyetin gerçekleşme düzeyi takip edilir; tamamlanmamış faaliyetler ayrıca izlenir ve yeni eylem planları ile desteklenir.</a:t>
            </a:r>
          </a:p>
          <a:p>
            <a:pPr marL="0" indent="0">
              <a:buNone/>
            </a:pPr>
            <a:r>
              <a:rPr lang="tr-TR" sz="1400" b="1" dirty="0"/>
              <a:t>13. Kanıt Linki</a:t>
            </a:r>
          </a:p>
          <a:p>
            <a:r>
              <a:rPr lang="tr-TR" sz="1400" dirty="0"/>
              <a:t>Gerçekleştirilen faaliyetlere ilişkin belge, rapor, tutanak, web sayfası veya diğer kanıtlar kayıt altına alınır.</a:t>
            </a:r>
          </a:p>
          <a:p>
            <a:endParaRPr lang="tr-TR" sz="1000" dirty="0"/>
          </a:p>
        </p:txBody>
      </p:sp>
    </p:spTree>
    <p:extLst>
      <p:ext uri="{BB962C8B-B14F-4D97-AF65-F5344CB8AC3E}">
        <p14:creationId xmlns:p14="http://schemas.microsoft.com/office/powerpoint/2010/main" val="367893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47F059-0C98-01B1-9232-3593B04D91A9}"/>
              </a:ext>
            </a:extLst>
          </p:cNvPr>
          <p:cNvSpPr>
            <a:spLocks noGrp="1"/>
          </p:cNvSpPr>
          <p:nvPr>
            <p:ph type="title"/>
          </p:nvPr>
        </p:nvSpPr>
        <p:spPr/>
        <p:txBody>
          <a:bodyPr/>
          <a:lstStyle/>
          <a:p>
            <a:r>
              <a:rPr lang="tr-TR" dirty="0"/>
              <a:t>KİDR ÖRNEĞİ </a:t>
            </a:r>
          </a:p>
        </p:txBody>
      </p:sp>
      <p:sp>
        <p:nvSpPr>
          <p:cNvPr id="3" name="İçerik Yer Tutucusu 2">
            <a:extLst>
              <a:ext uri="{FF2B5EF4-FFF2-40B4-BE49-F238E27FC236}">
                <a16:creationId xmlns:a16="http://schemas.microsoft.com/office/drawing/2014/main" id="{CB375911-36FA-40D4-988C-2A8E5BE9BA4F}"/>
              </a:ext>
            </a:extLst>
          </p:cNvPr>
          <p:cNvSpPr>
            <a:spLocks noGrp="1"/>
          </p:cNvSpPr>
          <p:nvPr>
            <p:ph idx="1"/>
          </p:nvPr>
        </p:nvSpPr>
        <p:spPr>
          <a:xfrm>
            <a:off x="838200" y="1690688"/>
            <a:ext cx="10515600" cy="4486275"/>
          </a:xfrm>
        </p:spPr>
        <p:txBody>
          <a:bodyPr>
            <a:normAutofit fontScale="77500" lnSpcReduction="20000"/>
          </a:bodyPr>
          <a:lstStyle/>
          <a:p>
            <a:pPr algn="just"/>
            <a:r>
              <a:rPr lang="tr-TR" i="1" dirty="0"/>
              <a:t>Yönetim yapısı, </a:t>
            </a:r>
            <a:r>
              <a:rPr lang="tr-TR" i="1" dirty="0">
                <a:solidFill>
                  <a:srgbClr val="C00000"/>
                </a:solidFill>
              </a:rPr>
              <a:t>Rektörlük makamı liderliğinde; Rektör Yardımcıları, Senato ve Üniversite Yönetim Kurulu aracılığıyla</a:t>
            </a:r>
            <a:r>
              <a:rPr lang="tr-TR" i="1" dirty="0"/>
              <a:t> stratejik ve akademik kararların alındığı; Genel Sekreterlik ve bağlı idari birimler aracılığıyla yürütme süreçlerinin gerçekleştirildiği bir sistem üzerine kurulmuştur. Y</a:t>
            </a:r>
            <a:r>
              <a:rPr lang="tr-TR" i="1" dirty="0">
                <a:solidFill>
                  <a:srgbClr val="C00000"/>
                </a:solidFill>
              </a:rPr>
              <a:t>önetim kadrosu ve görev dağılımına </a:t>
            </a:r>
            <a:r>
              <a:rPr lang="tr-TR" i="1" dirty="0"/>
              <a:t>ilişkin bilgiler resmî web sayfasında güncel olarak yayımlanmakta; </a:t>
            </a:r>
            <a:r>
              <a:rPr lang="tr-TR" i="1" dirty="0">
                <a:solidFill>
                  <a:srgbClr val="C00000"/>
                </a:solidFill>
              </a:rPr>
              <a:t>Rektör Yardımcılarının sorumluluk alanları</a:t>
            </a:r>
            <a:r>
              <a:rPr lang="tr-TR" i="1" dirty="0"/>
              <a:t> açık biçimde ilan edilerek kurumsal şeffaflık ve hesap verebilirlik ilkeleri güçlendirilmektedir (OD4). </a:t>
            </a:r>
          </a:p>
          <a:p>
            <a:pPr algn="just"/>
            <a:r>
              <a:rPr lang="tr-TR" i="1" dirty="0"/>
              <a:t>Benzer yapılanma ve hiyerarşik düzenin akademik ve idari birimlerde de tesis edildiği ve uygulandığı ilgili birim şemaları ile desteklenmektedir. </a:t>
            </a:r>
            <a:r>
              <a:rPr lang="tr-TR" i="1" dirty="0">
                <a:solidFill>
                  <a:srgbClr val="C00000"/>
                </a:solidFill>
              </a:rPr>
              <a:t>Birimlerin yönetim şemaları birim web sayfalarında </a:t>
            </a:r>
            <a:r>
              <a:rPr lang="tr-TR" i="1" dirty="0"/>
              <a:t>yönetim sekmesi altında bulunmaktadır (OD3), (OD3), (OD3). </a:t>
            </a:r>
          </a:p>
          <a:p>
            <a:pPr algn="just"/>
            <a:r>
              <a:rPr lang="tr-TR" i="1" dirty="0"/>
              <a:t>Yönetim şemalarının yanında birimlerdeki uygulamalar da üst yönetimin yapılanmasına benzer şekilde yürütülmektedir. </a:t>
            </a:r>
            <a:r>
              <a:rPr lang="tr-TR" i="1" dirty="0">
                <a:solidFill>
                  <a:srgbClr val="C00000"/>
                </a:solidFill>
              </a:rPr>
              <a:t>Akademik birimlerde Fakülte/Yüksekokul Kurulu ve Fakülte/Yüksekokul Yönetim Kurulu</a:t>
            </a:r>
            <a:r>
              <a:rPr lang="tr-TR" i="1" dirty="0"/>
              <a:t> aracılığıyla (OD4) (OD4), (OD4), (OD4), </a:t>
            </a:r>
            <a:r>
              <a:rPr lang="tr-TR" i="1" dirty="0">
                <a:solidFill>
                  <a:srgbClr val="C00000"/>
                </a:solidFill>
              </a:rPr>
              <a:t>idari birimlerde ise daire başkanları ve şube müdürlükleri </a:t>
            </a:r>
            <a:r>
              <a:rPr lang="tr-TR" i="1" dirty="0"/>
              <a:t>üzerinden oluşturulan hiyerarşik yapıya uygun olarak kararlar alınmakta ve uygulamalar hayata geçirilmektedir.</a:t>
            </a:r>
          </a:p>
        </p:txBody>
      </p:sp>
    </p:spTree>
    <p:extLst>
      <p:ext uri="{BB962C8B-B14F-4D97-AF65-F5344CB8AC3E}">
        <p14:creationId xmlns:p14="http://schemas.microsoft.com/office/powerpoint/2010/main" val="368619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D77CAF-B3C7-FDB4-E7BC-95C0F2B0C276}"/>
              </a:ext>
            </a:extLst>
          </p:cNvPr>
          <p:cNvSpPr>
            <a:spLocks noGrp="1"/>
          </p:cNvSpPr>
          <p:nvPr>
            <p:ph type="title"/>
          </p:nvPr>
        </p:nvSpPr>
        <p:spPr/>
        <p:txBody>
          <a:bodyPr/>
          <a:lstStyle/>
          <a:p>
            <a:r>
              <a:rPr lang="tr-TR" dirty="0">
                <a:solidFill>
                  <a:schemeClr val="tx2">
                    <a:lumMod val="75000"/>
                    <a:lumOff val="25000"/>
                  </a:schemeClr>
                </a:solidFill>
              </a:rPr>
              <a:t>A.1.2. Liderlik</a:t>
            </a:r>
          </a:p>
        </p:txBody>
      </p:sp>
      <p:sp>
        <p:nvSpPr>
          <p:cNvPr id="3" name="İçerik Yer Tutucusu 2">
            <a:extLst>
              <a:ext uri="{FF2B5EF4-FFF2-40B4-BE49-F238E27FC236}">
                <a16:creationId xmlns:a16="http://schemas.microsoft.com/office/drawing/2014/main" id="{CB3A4BB9-4CD3-2606-1E0D-E9B9FF40A968}"/>
              </a:ext>
            </a:extLst>
          </p:cNvPr>
          <p:cNvSpPr>
            <a:spLocks noGrp="1"/>
          </p:cNvSpPr>
          <p:nvPr>
            <p:ph idx="1"/>
          </p:nvPr>
        </p:nvSpPr>
        <p:spPr>
          <a:xfrm>
            <a:off x="838200" y="1453019"/>
            <a:ext cx="10515600" cy="5260932"/>
          </a:xfrm>
        </p:spPr>
        <p:txBody>
          <a:bodyPr>
            <a:normAutofit fontScale="92500" lnSpcReduction="10000"/>
          </a:bodyPr>
          <a:lstStyle/>
          <a:p>
            <a:pPr algn="just"/>
            <a:r>
              <a:rPr lang="tr-TR" sz="2200" b="1" dirty="0"/>
              <a:t>Amaç:</a:t>
            </a:r>
            <a:r>
              <a:rPr lang="tr-TR" sz="2200" dirty="0"/>
              <a:t> Kurumsal değerler ve hedefler doğrultusunda etkin liderlik anlayışını güçlendirmek, koordinasyon kültürünü geliştirmek ve sürdürülebilir kurumsal başarının nasıl desteklendiği ortaya konmalıdır. </a:t>
            </a:r>
          </a:p>
          <a:p>
            <a:pPr algn="just"/>
            <a:r>
              <a:rPr lang="tr-TR" sz="2200" b="1" dirty="0"/>
              <a:t>İyi Uygulama Örneği: </a:t>
            </a:r>
            <a:r>
              <a:rPr lang="tr-TR" sz="2200" dirty="0"/>
              <a:t>Fen Edebiyat Fakültesi</a:t>
            </a:r>
          </a:p>
          <a:p>
            <a:pPr algn="just"/>
            <a:endParaRPr lang="tr-TR" sz="2200" dirty="0"/>
          </a:p>
          <a:p>
            <a:pPr algn="just"/>
            <a:endParaRPr lang="tr-TR" sz="2200" dirty="0"/>
          </a:p>
          <a:p>
            <a:pPr algn="just"/>
            <a:endParaRPr lang="tr-TR" sz="2200" dirty="0"/>
          </a:p>
          <a:p>
            <a:pPr algn="just"/>
            <a:endParaRPr lang="tr-TR" sz="2200" dirty="0"/>
          </a:p>
          <a:p>
            <a:pPr algn="just"/>
            <a:endParaRPr lang="tr-TR" sz="2200" dirty="0"/>
          </a:p>
          <a:p>
            <a:pPr algn="just"/>
            <a:endParaRPr lang="tr-TR" sz="2200" dirty="0"/>
          </a:p>
          <a:p>
            <a:pPr algn="just"/>
            <a:endParaRPr lang="tr-TR" sz="2200" dirty="0"/>
          </a:p>
          <a:p>
            <a:r>
              <a:rPr lang="tr-TR" sz="2200" b="1" dirty="0"/>
              <a:t>Bu neden iyi bir uygulama örneği?</a:t>
            </a:r>
            <a:endParaRPr lang="tr-TR" sz="2200" dirty="0"/>
          </a:p>
          <a:p>
            <a:pPr lvl="0"/>
            <a:r>
              <a:rPr lang="tr-TR" sz="2200" dirty="0"/>
              <a:t>Liderliği “yetki paylaşımı” olarak tanımlayıp aşağıdan-yukarı karar akışını (anabilim dalı → bölüm kurulu → fakülte) somutlaştırır.</a:t>
            </a:r>
          </a:p>
          <a:p>
            <a:r>
              <a:rPr lang="tr-TR" sz="2200" dirty="0"/>
              <a:t>Kalite kültürünü kişiye değil yönetişim yapısına gömer.</a:t>
            </a:r>
            <a:r>
              <a:rPr lang="tr-TR" sz="2200" dirty="0">
                <a:effectLst/>
              </a:rPr>
              <a:t> </a:t>
            </a:r>
            <a:endParaRPr lang="tr-TR" sz="2200" dirty="0"/>
          </a:p>
          <a:p>
            <a:pPr algn="just"/>
            <a:endParaRPr lang="tr-TR" sz="2400" dirty="0"/>
          </a:p>
        </p:txBody>
      </p:sp>
      <p:graphicFrame>
        <p:nvGraphicFramePr>
          <p:cNvPr id="4" name="Tablo 3">
            <a:extLst>
              <a:ext uri="{FF2B5EF4-FFF2-40B4-BE49-F238E27FC236}">
                <a16:creationId xmlns:a16="http://schemas.microsoft.com/office/drawing/2014/main" id="{52F080CE-D95B-6537-647F-5CF49ECAA380}"/>
              </a:ext>
            </a:extLst>
          </p:cNvPr>
          <p:cNvGraphicFramePr>
            <a:graphicFrameLocks noGrp="1"/>
          </p:cNvGraphicFramePr>
          <p:nvPr>
            <p:extLst>
              <p:ext uri="{D42A27DB-BD31-4B8C-83A1-F6EECF244321}">
                <p14:modId xmlns:p14="http://schemas.microsoft.com/office/powerpoint/2010/main" val="707095298"/>
              </p:ext>
            </p:extLst>
          </p:nvPr>
        </p:nvGraphicFramePr>
        <p:xfrm>
          <a:off x="1039659" y="2757813"/>
          <a:ext cx="10095979" cy="2302701"/>
        </p:xfrm>
        <a:graphic>
          <a:graphicData uri="http://schemas.openxmlformats.org/drawingml/2006/table">
            <a:tbl>
              <a:tblPr>
                <a:tableStyleId>{5C22544A-7EE6-4342-B048-85BDC9FD1C3A}</a:tableStyleId>
              </a:tblPr>
              <a:tblGrid>
                <a:gridCol w="10095979">
                  <a:extLst>
                    <a:ext uri="{9D8B030D-6E8A-4147-A177-3AD203B41FA5}">
                      <a16:colId xmlns:a16="http://schemas.microsoft.com/office/drawing/2014/main" val="902776554"/>
                    </a:ext>
                  </a:extLst>
                </a:gridCol>
              </a:tblGrid>
              <a:tr h="2281933">
                <a:tc>
                  <a:txBody>
                    <a:bodyPr/>
                    <a:lstStyle/>
                    <a:p>
                      <a:pPr algn="just">
                        <a:spcAft>
                          <a:spcPts val="350"/>
                        </a:spcAft>
                        <a:buNone/>
                      </a:pPr>
                      <a:r>
                        <a:rPr lang="tr-TR" sz="1800" b="1" dirty="0">
                          <a:effectLst/>
                        </a:rPr>
                        <a:t>BİDR’DEN DOĞRUDAN ALINTI — Fen Edebiyat Fak. · A.1.2</a:t>
                      </a:r>
                    </a:p>
                    <a:p>
                      <a:pPr algn="just">
                        <a:lnSpc>
                          <a:spcPct val="110000"/>
                        </a:lnSpc>
                        <a:spcAft>
                          <a:spcPts val="250"/>
                        </a:spcAft>
                        <a:buNone/>
                      </a:pPr>
                      <a:r>
                        <a:rPr lang="tr-TR" sz="1800" dirty="0">
                          <a:effectLst/>
                        </a:rPr>
                        <a:t>Liderlik anlayışı; katılımcılık, şeffaflık, hesap verebilirlik ve mevzuata uygunluk ilkeleriyle yapılandırılmıştır. Karar alma yetkisi </a:t>
                      </a:r>
                      <a:r>
                        <a:rPr lang="tr-TR" sz="1800" dirty="0">
                          <a:solidFill>
                            <a:srgbClr val="C00000"/>
                          </a:solidFill>
                          <a:effectLst/>
                        </a:rPr>
                        <a:t>hiyerarşik</a:t>
                      </a:r>
                      <a:r>
                        <a:rPr lang="tr-TR" sz="1800" dirty="0">
                          <a:effectLst/>
                        </a:rPr>
                        <a:t> olduğu kadar </a:t>
                      </a:r>
                      <a:r>
                        <a:rPr lang="tr-TR" sz="1800" dirty="0">
                          <a:solidFill>
                            <a:srgbClr val="C00000"/>
                          </a:solidFill>
                          <a:effectLst/>
                        </a:rPr>
                        <a:t>yetki paylaşımına </a:t>
                      </a:r>
                      <a:r>
                        <a:rPr lang="tr-TR" sz="1800" dirty="0">
                          <a:effectLst/>
                        </a:rPr>
                        <a:t>dayalı bir yönetişim modeliyle yürütülmekte; liderlik süreçleri anabilim dallarının ihtiyaç tespitiyle başlayıp bölüm kurulları aracılığıyla fakülte düzeyine taşınmaktadır.</a:t>
                      </a:r>
                    </a:p>
                    <a:p>
                      <a:pPr algn="just">
                        <a:lnSpc>
                          <a:spcPct val="110000"/>
                        </a:lnSpc>
                        <a:spcAft>
                          <a:spcPts val="250"/>
                        </a:spcAft>
                        <a:buNone/>
                      </a:pPr>
                      <a:r>
                        <a:rPr lang="tr-TR" sz="1800" dirty="0">
                          <a:solidFill>
                            <a:srgbClr val="222222"/>
                          </a:solidFill>
                          <a:effectLst/>
                          <a:latin typeface="Arial" panose="020B0604020202020204" pitchFamily="34" charset="0"/>
                          <a:ea typeface="Arial" panose="020B0604020202020204" pitchFamily="34" charset="0"/>
                        </a:rPr>
                        <a:t>Kanıt: Birim Kalite Komisyonları, Komisyon Toplantı Tutanakları, Liderlik Uygulamaları (Öğrenci Destek Masası, Oryantasyon Programı)</a:t>
                      </a:r>
                    </a:p>
                  </a:txBody>
                  <a:tcPr marL="114300" marR="95250" marT="76200" marB="76200"/>
                </a:tc>
                <a:extLst>
                  <a:ext uri="{0D108BD9-81ED-4DB2-BD59-A6C34878D82A}">
                    <a16:rowId xmlns:a16="http://schemas.microsoft.com/office/drawing/2014/main" val="3229329926"/>
                  </a:ext>
                </a:extLst>
              </a:tr>
            </a:tbl>
          </a:graphicData>
        </a:graphic>
      </p:graphicFrame>
    </p:spTree>
    <p:extLst>
      <p:ext uri="{BB962C8B-B14F-4D97-AF65-F5344CB8AC3E}">
        <p14:creationId xmlns:p14="http://schemas.microsoft.com/office/powerpoint/2010/main" val="99032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9BDCF6-79B5-D352-89CD-9F82DB17774D}"/>
              </a:ext>
            </a:extLst>
          </p:cNvPr>
          <p:cNvSpPr>
            <a:spLocks noGrp="1"/>
          </p:cNvSpPr>
          <p:nvPr>
            <p:ph type="title"/>
          </p:nvPr>
        </p:nvSpPr>
        <p:spPr/>
        <p:txBody>
          <a:bodyPr/>
          <a:lstStyle/>
          <a:p>
            <a:r>
              <a:rPr lang="tr-TR" dirty="0"/>
              <a:t>KİDR ÖRNEĞİ</a:t>
            </a:r>
          </a:p>
        </p:txBody>
      </p:sp>
      <p:sp>
        <p:nvSpPr>
          <p:cNvPr id="3" name="İçerik Yer Tutucusu 2">
            <a:extLst>
              <a:ext uri="{FF2B5EF4-FFF2-40B4-BE49-F238E27FC236}">
                <a16:creationId xmlns:a16="http://schemas.microsoft.com/office/drawing/2014/main" id="{88F15160-D0D8-BFA5-AE47-3A38749AF223}"/>
              </a:ext>
            </a:extLst>
          </p:cNvPr>
          <p:cNvSpPr>
            <a:spLocks noGrp="1"/>
          </p:cNvSpPr>
          <p:nvPr>
            <p:ph idx="1"/>
          </p:nvPr>
        </p:nvSpPr>
        <p:spPr>
          <a:xfrm>
            <a:off x="838200" y="1490597"/>
            <a:ext cx="10515600" cy="5173250"/>
          </a:xfrm>
        </p:spPr>
        <p:txBody>
          <a:bodyPr>
            <a:normAutofit fontScale="92500" lnSpcReduction="10000"/>
          </a:bodyPr>
          <a:lstStyle/>
          <a:p>
            <a:pPr algn="just"/>
            <a:r>
              <a:rPr lang="tr-TR" sz="2400" i="1" dirty="0"/>
              <a:t>Yönetim sisteminin etkinliğinin izlenmesi ve sürekli iyileştirilmesinin sağlanması amacıyla </a:t>
            </a:r>
            <a:r>
              <a:rPr lang="tr-TR" sz="2400" i="1" dirty="0">
                <a:solidFill>
                  <a:srgbClr val="C00000"/>
                </a:solidFill>
              </a:rPr>
              <a:t>Yönetimi Gözden Geçirme (YGG) Prosedürü </a:t>
            </a:r>
            <a:r>
              <a:rPr lang="tr-TR" sz="2400" i="1" dirty="0"/>
              <a:t>[3_OD3] ile </a:t>
            </a:r>
            <a:r>
              <a:rPr lang="tr-TR" sz="2400" i="1" dirty="0">
                <a:solidFill>
                  <a:srgbClr val="C00000"/>
                </a:solidFill>
              </a:rPr>
              <a:t>YGG Karar Takip Formu</a:t>
            </a:r>
            <a:r>
              <a:rPr lang="tr-TR" sz="2400" i="1" dirty="0"/>
              <a:t> [4_OD3] 2025 yılında hazırlanarak yürürlüğe alınmıştır. Bu kapsamda kurumsal düzeyde yapılması planlanan YGG toplantılarının yanı sıra </a:t>
            </a:r>
            <a:r>
              <a:rPr lang="tr-TR" sz="2400" i="1" dirty="0">
                <a:solidFill>
                  <a:srgbClr val="C00000"/>
                </a:solidFill>
              </a:rPr>
              <a:t>bazı akademik birimlerde de yönetimi gözden geçirme toplantıları düzenlenmekte</a:t>
            </a:r>
            <a:r>
              <a:rPr lang="tr-TR" sz="2400" i="1" dirty="0"/>
              <a:t>, alınan kararlar kayıt altına alınarak izlenmekte ve iyileştirme süreçlerine girdi oluşturmaktadır [5_OD3], (OD3), (OD3), (OD3), [6_OD3], (OD3)</a:t>
            </a:r>
            <a:r>
              <a:rPr lang="tr-TR" sz="2400" dirty="0"/>
              <a:t>. </a:t>
            </a:r>
          </a:p>
          <a:p>
            <a:pPr algn="just"/>
            <a:r>
              <a:rPr lang="tr-TR" sz="2400" i="1" dirty="0"/>
              <a:t>Kalite güvencesi süreçlerinin sistematik biçimde yürütülmesini sağlamak amacıyla </a:t>
            </a:r>
            <a:r>
              <a:rPr lang="tr-TR" sz="2400" i="1" dirty="0">
                <a:solidFill>
                  <a:srgbClr val="C00000"/>
                </a:solidFill>
              </a:rPr>
              <a:t>PUKÖ temelli eylem planları </a:t>
            </a:r>
            <a:r>
              <a:rPr lang="tr-TR" sz="2400" i="1" dirty="0"/>
              <a:t>hazırlanmaktadır (OD3). Ayrıca </a:t>
            </a:r>
            <a:r>
              <a:rPr lang="tr-TR" sz="2400" i="1" dirty="0">
                <a:solidFill>
                  <a:srgbClr val="C00000"/>
                </a:solidFill>
              </a:rPr>
              <a:t>üniversitenin gelişmeye açık yönü olarak tespit edilen alanlara yönelik de eylem planları </a:t>
            </a:r>
            <a:r>
              <a:rPr lang="tr-TR" sz="2400" i="1" dirty="0"/>
              <a:t>hazırlanmış ve eylem planı üzerinden iyileştirme adımları yürütülmeye çalışılmıştır [7_OD2], [8_OD2], [9_OD2], [10_OD2].</a:t>
            </a:r>
          </a:p>
          <a:p>
            <a:pPr algn="just"/>
            <a:r>
              <a:rPr lang="tr-TR" sz="2400" b="1" dirty="0"/>
              <a:t>Kanıtlar:</a:t>
            </a:r>
            <a:r>
              <a:rPr lang="tr-TR" sz="2400" dirty="0"/>
              <a:t> YGG Prosedürü, YGG Karar Takip Formu, KUBFA YGG Prosedürü, TUBİF YGG Prosedürü, Liderlik Yönetişim Kalite Eylem Planı, Eğitim- Öğretim Eylem Planı, Araştırma Geliştirme Eylem Planı, Toplumsal Katkı Eylem Planı</a:t>
            </a:r>
          </a:p>
          <a:p>
            <a:pPr algn="just"/>
            <a:r>
              <a:rPr lang="tr-TR" sz="2400" dirty="0">
                <a:hlinkClick r:id="rId2"/>
              </a:rPr>
              <a:t>KİDR 2025: https://mis.yokak.gov.tr/images/report/kidr-1068-2025.pdf</a:t>
            </a:r>
            <a:r>
              <a:rPr lang="tr-TR" sz="2400" dirty="0"/>
              <a:t> </a:t>
            </a:r>
          </a:p>
        </p:txBody>
      </p:sp>
    </p:spTree>
    <p:extLst>
      <p:ext uri="{BB962C8B-B14F-4D97-AF65-F5344CB8AC3E}">
        <p14:creationId xmlns:p14="http://schemas.microsoft.com/office/powerpoint/2010/main" val="3736693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18ED0F-C5B2-09D1-7756-36C76C157C5F}"/>
              </a:ext>
            </a:extLst>
          </p:cNvPr>
          <p:cNvSpPr>
            <a:spLocks noGrp="1"/>
          </p:cNvSpPr>
          <p:nvPr>
            <p:ph type="title"/>
          </p:nvPr>
        </p:nvSpPr>
        <p:spPr/>
        <p:txBody>
          <a:bodyPr/>
          <a:lstStyle/>
          <a:p>
            <a:r>
              <a:rPr lang="tr-TR" dirty="0">
                <a:solidFill>
                  <a:schemeClr val="tx2">
                    <a:lumMod val="75000"/>
                    <a:lumOff val="25000"/>
                  </a:schemeClr>
                </a:solidFill>
              </a:rPr>
              <a:t>A.1.3. Kurumsal Dönüşüm Kapasitesi </a:t>
            </a:r>
          </a:p>
        </p:txBody>
      </p:sp>
      <p:sp>
        <p:nvSpPr>
          <p:cNvPr id="3" name="İçerik Yer Tutucusu 2">
            <a:extLst>
              <a:ext uri="{FF2B5EF4-FFF2-40B4-BE49-F238E27FC236}">
                <a16:creationId xmlns:a16="http://schemas.microsoft.com/office/drawing/2014/main" id="{63385711-78C1-5B2E-898E-4DBA76FE5502}"/>
              </a:ext>
            </a:extLst>
          </p:cNvPr>
          <p:cNvSpPr>
            <a:spLocks noGrp="1"/>
          </p:cNvSpPr>
          <p:nvPr>
            <p:ph idx="1"/>
          </p:nvPr>
        </p:nvSpPr>
        <p:spPr>
          <a:xfrm>
            <a:off x="838200" y="1825624"/>
            <a:ext cx="10515600" cy="4775591"/>
          </a:xfrm>
        </p:spPr>
        <p:txBody>
          <a:bodyPr>
            <a:normAutofit fontScale="92500" lnSpcReduction="20000"/>
          </a:bodyPr>
          <a:lstStyle/>
          <a:p>
            <a:pPr algn="just"/>
            <a:r>
              <a:rPr lang="tr-TR" sz="2400" b="1" dirty="0"/>
              <a:t>Amaç: </a:t>
            </a:r>
            <a:r>
              <a:rPr lang="tr-TR" sz="2400" dirty="0"/>
              <a:t>Yükseköğretim ekosistemi içerisindeki değişimleri, küresel eğilimleri, ulusal hedefleri ve paydaş beklentilerini dikkate alarak birimin geleceğe hazır olmasını sağlayan çevik yönetim yetkinliği ortaya konmaktadır. </a:t>
            </a:r>
          </a:p>
          <a:p>
            <a:pPr algn="just"/>
            <a:r>
              <a:rPr lang="tr-TR" sz="2400" b="1" dirty="0"/>
              <a:t>İyi Uygulama Örneği: </a:t>
            </a:r>
            <a:r>
              <a:rPr lang="tr-TR" sz="2400" dirty="0"/>
              <a:t>Yabancı Diller YO</a:t>
            </a:r>
          </a:p>
          <a:p>
            <a:pPr algn="just"/>
            <a:endParaRPr lang="tr-TR" sz="2400" dirty="0"/>
          </a:p>
          <a:p>
            <a:pPr algn="just"/>
            <a:endParaRPr lang="tr-TR" sz="2400" dirty="0"/>
          </a:p>
          <a:p>
            <a:pPr algn="just"/>
            <a:endParaRPr lang="tr-TR" sz="2400" dirty="0"/>
          </a:p>
          <a:p>
            <a:pPr algn="just"/>
            <a:endParaRPr lang="tr-TR" sz="2400" dirty="0"/>
          </a:p>
          <a:p>
            <a:pPr marL="0" indent="0" algn="just">
              <a:buNone/>
            </a:pPr>
            <a:endParaRPr lang="tr-TR" sz="2400" i="1" dirty="0"/>
          </a:p>
          <a:p>
            <a:pPr algn="just"/>
            <a:r>
              <a:rPr lang="tr-TR" sz="2400" i="1" dirty="0"/>
              <a:t>Değişim ihtiyacının belirlenmesi; SWOT/PESTLE, paydaş görüşleri, yenilikçi uygulamalar, ödül ve sertifikalar.</a:t>
            </a:r>
          </a:p>
          <a:p>
            <a:r>
              <a:rPr lang="tr-TR" sz="2200" b="1" dirty="0"/>
              <a:t>Bu neden iyi bir uygulama örneği?</a:t>
            </a:r>
            <a:endParaRPr lang="tr-TR" sz="2200" dirty="0"/>
          </a:p>
          <a:p>
            <a:pPr lvl="0"/>
            <a:r>
              <a:rPr lang="tr-TR" sz="2200" dirty="0"/>
              <a:t>SWOT + paydaş anketinin yapılıp kanıtlanması ve kamuya açılması, “değişim ihtiyacını veriyle belirleme” beklentisinin doğrudan örneğidir.</a:t>
            </a:r>
          </a:p>
          <a:p>
            <a:pPr algn="just"/>
            <a:endParaRPr lang="tr-TR" sz="2400" dirty="0"/>
          </a:p>
          <a:p>
            <a:pPr algn="just"/>
            <a:endParaRPr lang="tr-TR" dirty="0"/>
          </a:p>
        </p:txBody>
      </p:sp>
      <p:graphicFrame>
        <p:nvGraphicFramePr>
          <p:cNvPr id="4" name="Tablo 3">
            <a:extLst>
              <a:ext uri="{FF2B5EF4-FFF2-40B4-BE49-F238E27FC236}">
                <a16:creationId xmlns:a16="http://schemas.microsoft.com/office/drawing/2014/main" id="{6F121629-7042-646B-AE45-57E5D6436302}"/>
              </a:ext>
            </a:extLst>
          </p:cNvPr>
          <p:cNvGraphicFramePr>
            <a:graphicFrameLocks noGrp="1"/>
          </p:cNvGraphicFramePr>
          <p:nvPr>
            <p:extLst>
              <p:ext uri="{D42A27DB-BD31-4B8C-83A1-F6EECF244321}">
                <p14:modId xmlns:p14="http://schemas.microsoft.com/office/powerpoint/2010/main" val="2295345334"/>
              </p:ext>
            </p:extLst>
          </p:nvPr>
        </p:nvGraphicFramePr>
        <p:xfrm>
          <a:off x="1102290" y="3022601"/>
          <a:ext cx="9983244" cy="1707896"/>
        </p:xfrm>
        <a:graphic>
          <a:graphicData uri="http://schemas.openxmlformats.org/drawingml/2006/table">
            <a:tbl>
              <a:tblPr>
                <a:tableStyleId>{5C22544A-7EE6-4342-B048-85BDC9FD1C3A}</a:tableStyleId>
              </a:tblPr>
              <a:tblGrid>
                <a:gridCol w="9983244">
                  <a:extLst>
                    <a:ext uri="{9D8B030D-6E8A-4147-A177-3AD203B41FA5}">
                      <a16:colId xmlns:a16="http://schemas.microsoft.com/office/drawing/2014/main" val="1331161913"/>
                    </a:ext>
                  </a:extLst>
                </a:gridCol>
              </a:tblGrid>
              <a:tr h="1638300">
                <a:tc>
                  <a:txBody>
                    <a:bodyPr/>
                    <a:lstStyle/>
                    <a:p>
                      <a:pPr algn="just">
                        <a:spcAft>
                          <a:spcPts val="350"/>
                        </a:spcAft>
                        <a:buNone/>
                      </a:pPr>
                      <a:r>
                        <a:rPr lang="tr-TR" sz="1800" b="1" dirty="0">
                          <a:effectLst/>
                        </a:rPr>
                        <a:t>BİDR’DEN DOĞRUDAN ALINTI — Yabancı Diller YO · A.1.3</a:t>
                      </a:r>
                    </a:p>
                    <a:p>
                      <a:pPr algn="just">
                        <a:lnSpc>
                          <a:spcPct val="110000"/>
                        </a:lnSpc>
                        <a:spcAft>
                          <a:spcPts val="250"/>
                        </a:spcAft>
                        <a:buNone/>
                      </a:pPr>
                      <a:r>
                        <a:rPr lang="tr-TR" sz="1800" dirty="0">
                          <a:effectLst/>
                        </a:rPr>
                        <a:t>Paydaş görüş anketleri ve SWOT analizi çalışmaları gerçekleştirilmiş; bulgular şeffaflık ve hesap verebilirlik ilkeleriyle resmî internet sayfasında yayımlanmıştır. Çalışmalar, </a:t>
                      </a:r>
                      <a:r>
                        <a:rPr lang="tr-TR" sz="1800" dirty="0">
                          <a:solidFill>
                            <a:srgbClr val="C00000"/>
                          </a:solidFill>
                          <a:effectLst/>
                        </a:rPr>
                        <a:t>kurumsal gelişime veri temelli katkı</a:t>
                      </a:r>
                      <a:r>
                        <a:rPr lang="tr-TR" sz="1800" dirty="0">
                          <a:effectLst/>
                        </a:rPr>
                        <a:t> ve sürekli iyileştirme amacıyla yürütülmüştür.</a:t>
                      </a:r>
                    </a:p>
                    <a:p>
                      <a:pPr algn="just">
                        <a:spcBef>
                          <a:spcPts val="100"/>
                        </a:spcBef>
                        <a:buNone/>
                      </a:pPr>
                      <a:r>
                        <a:rPr lang="tr-TR" sz="1800" b="1" dirty="0">
                          <a:effectLst/>
                        </a:rPr>
                        <a:t>Kanıtlar: </a:t>
                      </a:r>
                      <a:r>
                        <a:rPr lang="tr-TR" sz="1800" dirty="0">
                          <a:effectLst/>
                        </a:rPr>
                        <a:t>SWOT Analizi; Öğretim Elemanı Anket Raporları</a:t>
                      </a:r>
                      <a:endParaRPr lang="tr-TR" sz="1800" dirty="0">
                        <a:solidFill>
                          <a:srgbClr val="222222"/>
                        </a:solidFill>
                        <a:effectLst/>
                        <a:latin typeface="Arial" panose="020B0604020202020204" pitchFamily="34" charset="0"/>
                        <a:ea typeface="Arial" panose="020B0604020202020204" pitchFamily="34" charset="0"/>
                      </a:endParaRPr>
                    </a:p>
                  </a:txBody>
                  <a:tcPr marL="114300" marR="95250" marT="76200" marB="76200"/>
                </a:tc>
                <a:extLst>
                  <a:ext uri="{0D108BD9-81ED-4DB2-BD59-A6C34878D82A}">
                    <a16:rowId xmlns:a16="http://schemas.microsoft.com/office/drawing/2014/main" val="2836903121"/>
                  </a:ext>
                </a:extLst>
              </a:tr>
            </a:tbl>
          </a:graphicData>
        </a:graphic>
      </p:graphicFrame>
    </p:spTree>
    <p:extLst>
      <p:ext uri="{BB962C8B-B14F-4D97-AF65-F5344CB8AC3E}">
        <p14:creationId xmlns:p14="http://schemas.microsoft.com/office/powerpoint/2010/main" val="52526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CE223-88BC-092B-F718-11405B0058C2}"/>
              </a:ext>
            </a:extLst>
          </p:cNvPr>
          <p:cNvSpPr>
            <a:spLocks noGrp="1"/>
          </p:cNvSpPr>
          <p:nvPr>
            <p:ph type="title"/>
          </p:nvPr>
        </p:nvSpPr>
        <p:spPr/>
        <p:txBody>
          <a:bodyPr/>
          <a:lstStyle/>
          <a:p>
            <a:r>
              <a:rPr lang="tr-TR" dirty="0"/>
              <a:t>KİDR ÖRNEĞİ</a:t>
            </a:r>
          </a:p>
        </p:txBody>
      </p:sp>
      <p:sp>
        <p:nvSpPr>
          <p:cNvPr id="3" name="İçerik Yer Tutucusu 2">
            <a:extLst>
              <a:ext uri="{FF2B5EF4-FFF2-40B4-BE49-F238E27FC236}">
                <a16:creationId xmlns:a16="http://schemas.microsoft.com/office/drawing/2014/main" id="{987CEFCB-46E2-78F6-C652-2E39E5106A6C}"/>
              </a:ext>
            </a:extLst>
          </p:cNvPr>
          <p:cNvSpPr>
            <a:spLocks noGrp="1"/>
          </p:cNvSpPr>
          <p:nvPr>
            <p:ph idx="1"/>
          </p:nvPr>
        </p:nvSpPr>
        <p:spPr/>
        <p:txBody>
          <a:bodyPr>
            <a:noAutofit/>
          </a:bodyPr>
          <a:lstStyle/>
          <a:p>
            <a:pPr algn="just"/>
            <a:r>
              <a:rPr lang="tr-TR" sz="2000" i="1" dirty="0"/>
              <a:t>Üniversite, bölgesel ihtiyaçlar ve kurumsal yetkinlikleri doğrultusunda 2025 yılı içerisinde </a:t>
            </a:r>
            <a:r>
              <a:rPr lang="tr-TR" sz="2000" i="1" dirty="0">
                <a:solidFill>
                  <a:srgbClr val="C00000"/>
                </a:solidFill>
              </a:rPr>
              <a:t>“Çini-Seramik Bölgesel Kalkınma Odaklı İhtisas Alanı”</a:t>
            </a:r>
            <a:r>
              <a:rPr lang="tr-TR" sz="2000" i="1" dirty="0"/>
              <a:t> başvurusunu gerçekleştirmiştir.</a:t>
            </a:r>
          </a:p>
          <a:p>
            <a:pPr algn="just"/>
            <a:r>
              <a:rPr lang="tr-TR" sz="2000" i="1" dirty="0"/>
              <a:t>Üniversitede kurumsal dönüşüm sürecini destekleyen önemli uygulamalardan biri de 2025 yılı itibariyle kullanılmaya başlanan </a:t>
            </a:r>
            <a:r>
              <a:rPr lang="tr-TR" sz="2000" i="1" dirty="0">
                <a:solidFill>
                  <a:srgbClr val="C00000"/>
                </a:solidFill>
              </a:rPr>
              <a:t>Bütünleşik Kalite Yönetim Sistemi (BKYS)</a:t>
            </a:r>
            <a:r>
              <a:rPr lang="tr-TR" sz="2000" i="1" dirty="0"/>
              <a:t>’</a:t>
            </a:r>
            <a:r>
              <a:rPr lang="tr-TR" sz="2000" i="1" dirty="0" err="1"/>
              <a:t>dir</a:t>
            </a:r>
            <a:r>
              <a:rPr lang="tr-TR" sz="2000" i="1" dirty="0"/>
              <a:t>. </a:t>
            </a:r>
          </a:p>
          <a:p>
            <a:pPr algn="just"/>
            <a:r>
              <a:rPr lang="tr-TR" sz="2000" i="1" dirty="0"/>
              <a:t>Kurumsal dönüşüm kapasitesinin artırılması amacıyla </a:t>
            </a:r>
            <a:r>
              <a:rPr lang="tr-TR" sz="2000" i="1" dirty="0">
                <a:solidFill>
                  <a:srgbClr val="C00000"/>
                </a:solidFill>
              </a:rPr>
              <a:t>Toplumsal Katkı Koordinatörlüğü </a:t>
            </a:r>
            <a:r>
              <a:rPr lang="tr-TR" sz="2000" i="1" dirty="0"/>
              <a:t>(Senato 2025/28-281) (OD3) ve </a:t>
            </a:r>
            <a:r>
              <a:rPr lang="tr-TR" sz="2000" i="1" dirty="0">
                <a:solidFill>
                  <a:srgbClr val="C00000"/>
                </a:solidFill>
              </a:rPr>
              <a:t>Dönüştürücü Öğretim Koordinatörlüğü </a:t>
            </a:r>
            <a:r>
              <a:rPr lang="tr-TR" sz="2000" i="1" dirty="0"/>
              <a:t>(Senato 2025/29-293) (OD3) kurulmuştur. Bu yapılanmalar üniversitenin toplumsal katkı ve yenilikçi öğretim yaklaşımlarına uyum kapasitesini güçlendiren adımlardır.</a:t>
            </a:r>
          </a:p>
          <a:p>
            <a:pPr algn="just"/>
            <a:r>
              <a:rPr lang="tr-TR" sz="2000" i="1" dirty="0"/>
              <a:t>Kütahya Dumlupınar Üniversitesi, kurumsal dönüşüm kapasitesini güçlendirmek amacıyla </a:t>
            </a:r>
            <a:r>
              <a:rPr lang="tr-TR" sz="2000" i="1" dirty="0">
                <a:solidFill>
                  <a:srgbClr val="C00000"/>
                </a:solidFill>
              </a:rPr>
              <a:t>yenilikçi eğitim uygulamaları</a:t>
            </a:r>
            <a:r>
              <a:rPr lang="tr-TR" sz="2000" i="1" dirty="0"/>
              <a:t>, </a:t>
            </a:r>
            <a:r>
              <a:rPr lang="tr-TR" sz="2000" i="1" dirty="0">
                <a:solidFill>
                  <a:srgbClr val="C00000"/>
                </a:solidFill>
              </a:rPr>
              <a:t>dijital dönüşüm projeleri</a:t>
            </a:r>
            <a:r>
              <a:rPr lang="tr-TR" sz="2000" i="1" dirty="0"/>
              <a:t> ve </a:t>
            </a:r>
            <a:r>
              <a:rPr lang="tr-TR" sz="2000" i="1" dirty="0">
                <a:solidFill>
                  <a:srgbClr val="C00000"/>
                </a:solidFill>
              </a:rPr>
              <a:t>disiplinler arası araştırma faaliyetlerini </a:t>
            </a:r>
            <a:r>
              <a:rPr lang="tr-TR" sz="2000" i="1" dirty="0"/>
              <a:t>desteklemektedir. Bu kapsamda </a:t>
            </a:r>
            <a:r>
              <a:rPr lang="tr-TR" sz="2000" i="1" dirty="0">
                <a:solidFill>
                  <a:srgbClr val="C00000"/>
                </a:solidFill>
              </a:rPr>
              <a:t>robotik tabanlı eğitim projeleri </a:t>
            </a:r>
            <a:r>
              <a:rPr lang="tr-TR" sz="2000" i="1" dirty="0"/>
              <a:t>(OD3), </a:t>
            </a:r>
            <a:r>
              <a:rPr lang="tr-TR" sz="2000" i="1" dirty="0">
                <a:solidFill>
                  <a:srgbClr val="C00000"/>
                </a:solidFill>
              </a:rPr>
              <a:t>yapay zekâ temelli öğretim uygulamaları</a:t>
            </a:r>
            <a:r>
              <a:rPr lang="tr-TR" sz="2000" i="1" dirty="0"/>
              <a:t> (OD3), </a:t>
            </a:r>
            <a:r>
              <a:rPr lang="tr-TR" sz="2000" i="1" dirty="0">
                <a:solidFill>
                  <a:srgbClr val="C00000"/>
                </a:solidFill>
              </a:rPr>
              <a:t>sağlık alanında nanoteknoloji araştırmaları </a:t>
            </a:r>
            <a:r>
              <a:rPr lang="tr-TR" sz="2000" i="1" dirty="0"/>
              <a:t>(OD3) ve </a:t>
            </a:r>
            <a:r>
              <a:rPr lang="tr-TR" sz="2000" i="1" dirty="0">
                <a:solidFill>
                  <a:srgbClr val="C00000"/>
                </a:solidFill>
              </a:rPr>
              <a:t>dijitalleşme odaklı yeni eğitim programlarının açılması </a:t>
            </a:r>
            <a:r>
              <a:rPr lang="tr-TR" sz="2000" i="1" dirty="0"/>
              <a:t>(OD3) üniversitenin yenilikçi yaklaşımını gösteren önemli uygulamalar arasında yer almaktadır (OD4).</a:t>
            </a:r>
          </a:p>
        </p:txBody>
      </p:sp>
    </p:spTree>
    <p:extLst>
      <p:ext uri="{BB962C8B-B14F-4D97-AF65-F5344CB8AC3E}">
        <p14:creationId xmlns:p14="http://schemas.microsoft.com/office/powerpoint/2010/main" val="365892736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3216</TotalTime>
  <Words>6809</Words>
  <Application>Microsoft Macintosh PowerPoint</Application>
  <PresentationFormat>Geniş ekran</PresentationFormat>
  <Paragraphs>442</Paragraphs>
  <Slides>45</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45</vt:i4>
      </vt:variant>
    </vt:vector>
  </HeadingPairs>
  <TitlesOfParts>
    <vt:vector size="51" baseType="lpstr">
      <vt:lpstr>Aptos</vt:lpstr>
      <vt:lpstr>Aptos Display</vt:lpstr>
      <vt:lpstr>Arial</vt:lpstr>
      <vt:lpstr>Calibri</vt:lpstr>
      <vt:lpstr>Times New Roman</vt:lpstr>
      <vt:lpstr>Office Teması</vt:lpstr>
      <vt:lpstr>BİDR/KİDR/KAP OKURYAZARLIĞI VE 2026 YILI İYİLEŞTİRME FAALİYETLERİ ÇALIŞTAYI </vt:lpstr>
      <vt:lpstr>LİDERLİK, YÖNETİŞİM ve KALİTE </vt:lpstr>
      <vt:lpstr>LİDERLİK YÖNETİŞİM VE KALİTE </vt:lpstr>
      <vt:lpstr>A.1.LİDERLİK VE KALİTE A.1.1. Yönetişim Modeli ve İdari Yapı</vt:lpstr>
      <vt:lpstr>KİDR ÖRNEĞİ </vt:lpstr>
      <vt:lpstr>A.1.2. Liderlik</vt:lpstr>
      <vt:lpstr>KİDR ÖRNEĞİ</vt:lpstr>
      <vt:lpstr>A.1.3. Kurumsal Dönüşüm Kapasitesi </vt:lpstr>
      <vt:lpstr>KİDR ÖRNEĞİ</vt:lpstr>
      <vt:lpstr>A.1.4. İç Kalite Güvencesi Mekanizmaları</vt:lpstr>
      <vt:lpstr>KİDR ÖRNEĞİ</vt:lpstr>
      <vt:lpstr>A.1.5. Kamuoyunu Bilgilendirme ve Hesap Verilebilirlik</vt:lpstr>
      <vt:lpstr>KİDR ÖRNEĞİ</vt:lpstr>
      <vt:lpstr>A.2. MİSYON VE STRATEJİK AMAÇLAR A.2.1. Misyon, Vizyon ve Politikalar</vt:lpstr>
      <vt:lpstr>KİDR ÖRNEĞİ</vt:lpstr>
      <vt:lpstr>A.2.2. Stratejik Amaç ve Hedefler</vt:lpstr>
      <vt:lpstr>KİDR ÖRNEĞİ</vt:lpstr>
      <vt:lpstr>A.2.3. Performans Yönetimi </vt:lpstr>
      <vt:lpstr>KİDR ÖRNEĞİ</vt:lpstr>
      <vt:lpstr>A.3. YÖNETİM SİSTEMLERİ  A.3.1. Bilgi Yönetim Sistemi</vt:lpstr>
      <vt:lpstr>KİDR ÖRNEĞİ</vt:lpstr>
      <vt:lpstr>A.3.2. İnsan Kaynakları Yönetimi</vt:lpstr>
      <vt:lpstr>KİDR ÖRNEĞİ</vt:lpstr>
      <vt:lpstr>A.3.3. Finansal Yönetim </vt:lpstr>
      <vt:lpstr>KİDR ÖRNEĞİ</vt:lpstr>
      <vt:lpstr>A.3.4. Süreç Yönetimi</vt:lpstr>
      <vt:lpstr>KİDR ÖRNEĞİ</vt:lpstr>
      <vt:lpstr>A.4. PAYDAŞ KATILIMI  A.4.1. İç ve Dış Paydaş Katılımı</vt:lpstr>
      <vt:lpstr>KİDR ÖRNEĞİ</vt:lpstr>
      <vt:lpstr>A.4.2. Öğrenci Geri Bildirimleri</vt:lpstr>
      <vt:lpstr>KİDR ÖRNEĞİ</vt:lpstr>
      <vt:lpstr>A.4.3. Mezun İlişkileri Yönetimi </vt:lpstr>
      <vt:lpstr>KİDR ÖRNEĞİ</vt:lpstr>
      <vt:lpstr>A.5. Uluslararasılaşma  A.5.1. Uluslararasılaşma Süreçlerinin Yönetimi</vt:lpstr>
      <vt:lpstr>KİDR ÖRNEĞİ</vt:lpstr>
      <vt:lpstr>A.5.2. Uluslararasılaşma Kaynakları</vt:lpstr>
      <vt:lpstr>KİDR ÖRNEĞİ</vt:lpstr>
      <vt:lpstr>A.5.3. Uluslararasılaşma Performansı </vt:lpstr>
      <vt:lpstr>KİDR ÖRNEĞİ</vt:lpstr>
      <vt:lpstr>İyileştirme Faaliyetleri </vt:lpstr>
      <vt:lpstr>İyileştirme Faaliyetleri </vt:lpstr>
      <vt:lpstr>KİDR ve KAR Güçlü Yönler</vt:lpstr>
      <vt:lpstr>KİDR ve KAR Gelişmeye Açık Yönler </vt:lpstr>
      <vt:lpstr>Liderlik, Yönetişim ve Kalite İyileştirme Eylem Planları </vt:lpstr>
      <vt:lpstr>Liderlik, Yönetişim ve Kalite İyileştirme Eylem Planları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Ye�im Arabo�a</dc:creator>
  <cp:lastModifiedBy>Ye�im Arabo�a</cp:lastModifiedBy>
  <cp:revision>94</cp:revision>
  <dcterms:created xsi:type="dcterms:W3CDTF">2026-06-13T19:22:57Z</dcterms:created>
  <dcterms:modified xsi:type="dcterms:W3CDTF">2026-06-16T13:39:27Z</dcterms:modified>
</cp:coreProperties>
</file>