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  <p:sldMasterId id="2147483780" r:id="rId8"/>
    <p:sldMasterId id="2147483792" r:id="rId9"/>
  </p:sldMasterIdLst>
  <p:notesMasterIdLst>
    <p:notesMasterId r:id="rId63"/>
  </p:notesMasterIdLst>
  <p:sldIdLst>
    <p:sldId id="266" r:id="rId10"/>
    <p:sldId id="271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359" r:id="rId23"/>
    <p:sldId id="361" r:id="rId24"/>
    <p:sldId id="284" r:id="rId25"/>
    <p:sldId id="349" r:id="rId26"/>
    <p:sldId id="286" r:id="rId27"/>
    <p:sldId id="354" r:id="rId28"/>
    <p:sldId id="288" r:id="rId29"/>
    <p:sldId id="289" r:id="rId30"/>
    <p:sldId id="290" r:id="rId31"/>
    <p:sldId id="350" r:id="rId32"/>
    <p:sldId id="352" r:id="rId33"/>
    <p:sldId id="353" r:id="rId34"/>
    <p:sldId id="294" r:id="rId35"/>
    <p:sldId id="295" r:id="rId36"/>
    <p:sldId id="351" r:id="rId37"/>
    <p:sldId id="297" r:id="rId38"/>
    <p:sldId id="298" r:id="rId39"/>
    <p:sldId id="299" r:id="rId40"/>
    <p:sldId id="300" r:id="rId41"/>
    <p:sldId id="323" r:id="rId42"/>
    <p:sldId id="325" r:id="rId43"/>
    <p:sldId id="322" r:id="rId44"/>
    <p:sldId id="328" r:id="rId45"/>
    <p:sldId id="329" r:id="rId46"/>
    <p:sldId id="330" r:id="rId47"/>
    <p:sldId id="331" r:id="rId48"/>
    <p:sldId id="332" r:id="rId49"/>
    <p:sldId id="333" r:id="rId50"/>
    <p:sldId id="334" r:id="rId51"/>
    <p:sldId id="335" r:id="rId52"/>
    <p:sldId id="336" r:id="rId53"/>
    <p:sldId id="337" r:id="rId54"/>
    <p:sldId id="338" r:id="rId55"/>
    <p:sldId id="339" r:id="rId56"/>
    <p:sldId id="340" r:id="rId57"/>
    <p:sldId id="341" r:id="rId58"/>
    <p:sldId id="342" r:id="rId59"/>
    <p:sldId id="369" r:id="rId60"/>
    <p:sldId id="357" r:id="rId61"/>
    <p:sldId id="367" r:id="rId62"/>
  </p:sldIdLst>
  <p:sldSz cx="12192000" cy="6858000"/>
  <p:notesSz cx="7104063" cy="102346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5B7F"/>
    <a:srgbClr val="074062"/>
    <a:srgbClr val="5C1B34"/>
    <a:srgbClr val="CDBCAC"/>
    <a:srgbClr val="899482"/>
    <a:srgbClr val="A57C48"/>
    <a:srgbClr val="EFE9E1"/>
    <a:srgbClr val="11100F"/>
    <a:srgbClr val="FDDB9B"/>
    <a:srgbClr val="2B6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8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7.xml"/><Relationship Id="rId21" Type="http://schemas.openxmlformats.org/officeDocument/2006/relationships/slide" Target="slides/slide12.xml"/><Relationship Id="rId34" Type="http://schemas.openxmlformats.org/officeDocument/2006/relationships/slide" Target="slides/slide25.xml"/><Relationship Id="rId42" Type="http://schemas.openxmlformats.org/officeDocument/2006/relationships/slide" Target="slides/slide33.xml"/><Relationship Id="rId47" Type="http://schemas.openxmlformats.org/officeDocument/2006/relationships/slide" Target="slides/slide38.xml"/><Relationship Id="rId50" Type="http://schemas.openxmlformats.org/officeDocument/2006/relationships/slide" Target="slides/slide41.xml"/><Relationship Id="rId55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9" Type="http://schemas.openxmlformats.org/officeDocument/2006/relationships/slide" Target="slides/slide20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slide" Target="slides/slide23.xml"/><Relationship Id="rId37" Type="http://schemas.openxmlformats.org/officeDocument/2006/relationships/slide" Target="slides/slide28.xml"/><Relationship Id="rId40" Type="http://schemas.openxmlformats.org/officeDocument/2006/relationships/slide" Target="slides/slide31.xml"/><Relationship Id="rId45" Type="http://schemas.openxmlformats.org/officeDocument/2006/relationships/slide" Target="slides/slide36.xml"/><Relationship Id="rId53" Type="http://schemas.openxmlformats.org/officeDocument/2006/relationships/slide" Target="slides/slide44.xml"/><Relationship Id="rId58" Type="http://schemas.openxmlformats.org/officeDocument/2006/relationships/slide" Target="slides/slide49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2.xml"/><Relationship Id="rId19" Type="http://schemas.openxmlformats.org/officeDocument/2006/relationships/slide" Target="slides/slide10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slide" Target="slides/slide21.xml"/><Relationship Id="rId35" Type="http://schemas.openxmlformats.org/officeDocument/2006/relationships/slide" Target="slides/slide26.xml"/><Relationship Id="rId43" Type="http://schemas.openxmlformats.org/officeDocument/2006/relationships/slide" Target="slides/slide34.xml"/><Relationship Id="rId48" Type="http://schemas.openxmlformats.org/officeDocument/2006/relationships/slide" Target="slides/slide39.xml"/><Relationship Id="rId56" Type="http://schemas.openxmlformats.org/officeDocument/2006/relationships/slide" Target="slides/slide47.xml"/><Relationship Id="rId64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42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slide" Target="slides/slide24.xml"/><Relationship Id="rId38" Type="http://schemas.openxmlformats.org/officeDocument/2006/relationships/slide" Target="slides/slide29.xml"/><Relationship Id="rId46" Type="http://schemas.openxmlformats.org/officeDocument/2006/relationships/slide" Target="slides/slide37.xml"/><Relationship Id="rId59" Type="http://schemas.openxmlformats.org/officeDocument/2006/relationships/slide" Target="slides/slide50.xml"/><Relationship Id="rId67" Type="http://schemas.openxmlformats.org/officeDocument/2006/relationships/tableStyles" Target="tableStyles.xml"/><Relationship Id="rId20" Type="http://schemas.openxmlformats.org/officeDocument/2006/relationships/slide" Target="slides/slide11.xml"/><Relationship Id="rId41" Type="http://schemas.openxmlformats.org/officeDocument/2006/relationships/slide" Target="slides/slide32.xml"/><Relationship Id="rId54" Type="http://schemas.openxmlformats.org/officeDocument/2006/relationships/slide" Target="slides/slide45.xml"/><Relationship Id="rId62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36" Type="http://schemas.openxmlformats.org/officeDocument/2006/relationships/slide" Target="slides/slide27.xml"/><Relationship Id="rId49" Type="http://schemas.openxmlformats.org/officeDocument/2006/relationships/slide" Target="slides/slide40.xml"/><Relationship Id="rId57" Type="http://schemas.openxmlformats.org/officeDocument/2006/relationships/slide" Target="slides/slide48.xml"/><Relationship Id="rId10" Type="http://schemas.openxmlformats.org/officeDocument/2006/relationships/slide" Target="slides/slide1.xml"/><Relationship Id="rId31" Type="http://schemas.openxmlformats.org/officeDocument/2006/relationships/slide" Target="slides/slide22.xml"/><Relationship Id="rId44" Type="http://schemas.openxmlformats.org/officeDocument/2006/relationships/slide" Target="slides/slide35.xml"/><Relationship Id="rId52" Type="http://schemas.openxmlformats.org/officeDocument/2006/relationships/slide" Target="slides/slide43.xml"/><Relationship Id="rId60" Type="http://schemas.openxmlformats.org/officeDocument/2006/relationships/slide" Target="slides/slide51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9" Type="http://schemas.openxmlformats.org/officeDocument/2006/relationships/slide" Target="slides/slide3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053D208-76CF-44C5-9842-B02479381373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5618E4F-9AC4-48D5-9173-8EB27A97D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14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8031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9177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3965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2113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3170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76361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6539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189503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39336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3522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599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43241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7358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29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31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0908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7411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34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100548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38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39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41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43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44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45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46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946352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47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48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49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50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100117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410582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90752">
              <a:defRPr/>
            </a:pPr>
            <a:fld id="{B5618E4F-9AC4-48D5-9173-8EB27A97D57C}" type="slidenum">
              <a:rPr lang="en-US" sz="1300">
                <a:solidFill>
                  <a:prstClr val="black"/>
                </a:solidFill>
              </a:rPr>
              <a:pPr defTabSz="990752">
                <a:defRPr/>
              </a:pPr>
              <a:t>52</a:t>
            </a:fld>
            <a:endParaRPr lang="en-US" sz="13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71453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5480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229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974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84739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802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9075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5618E4F-9AC4-48D5-9173-8EB27A97D57C}" type="slidenum">
              <a:rPr kumimoji="0" 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9075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880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89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45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87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9916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440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92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751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2197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716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2532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0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30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626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63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269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092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8363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06766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7910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9305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4083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000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191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2902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6841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6042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8221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9713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2070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8817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6051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103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68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833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0296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1838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1823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3256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5997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357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18246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6818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739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43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7852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23663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87414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391885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357977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5008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52241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4144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74312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9880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6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5217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02476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4080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96637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26858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42844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73457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013806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75198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16982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11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4226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3289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73102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07433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96859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56554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3493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67173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70622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1579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9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77924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9796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798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07576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464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510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53766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55825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3149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1641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715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938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39962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897964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27982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0757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043464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80510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0537668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558259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93149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71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44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88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29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8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806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37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99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9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83000">
              <a:srgbClr val="AFC7D0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B0FD1-86C1-430E-AD55-23CBDD8506B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10/31/2025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0184-7F74-41A8-9BF0-10A9C2685B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391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5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9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8E0DD-057F-2D61-0814-E6C62096C4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0184" y="1852125"/>
            <a:ext cx="9144000" cy="2387600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accent1">
                    <a:lumMod val="50000"/>
                  </a:schemeClr>
                </a:solidFill>
              </a:rPr>
              <a:t>Akademik ve İdari Birimler Komisyon Organizasyon Şemaları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C3D5ED-0F4F-B1BE-F701-9AE6907B8F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133" y="271603"/>
            <a:ext cx="1052015" cy="984311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845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72984" y="2159675"/>
            <a:ext cx="936489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</a:t>
            </a:r>
            <a:r>
              <a:rPr lang="tr-TR" sz="900" dirty="0">
                <a:solidFill>
                  <a:prstClr val="black"/>
                </a:solidFill>
              </a:rPr>
              <a:t>. Dr. Yaşar KASAP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Cengiz </a:t>
            </a:r>
            <a:r>
              <a:rPr lang="tr-TR" sz="900" dirty="0" smtClean="0">
                <a:solidFill>
                  <a:prstClr val="black"/>
                </a:solidFill>
              </a:rPr>
              <a:t>KARAGÜZEL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M. Uğur TOPRAK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Nezahat EDİZ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Derya DELİKTAŞ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Ş. Ali SADIK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Ali Samet ÖNGEN 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Kaan ERARSLAN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Durmuş ÖZDEMİR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DAĞDEVİREN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Polat YALINIZ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Ebru EFEOĞLU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Ramazan KÖSE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Arife YURDAKUL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İhsan EROZAN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Feridun KARAKOÇ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</a:t>
            </a:r>
            <a:r>
              <a:rPr lang="tr-TR" sz="900" dirty="0">
                <a:solidFill>
                  <a:prstClr val="black"/>
                </a:solidFill>
              </a:rPr>
              <a:t>. Haluk </a:t>
            </a:r>
            <a:r>
              <a:rPr lang="tr-TR" sz="900" dirty="0" smtClean="0">
                <a:solidFill>
                  <a:prstClr val="black"/>
                </a:solidFill>
              </a:rPr>
              <a:t>SARAÇOĞLU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Önder UYSAL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Cem ÖZGÜR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Uğur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Kemal Cem KÖSE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Evin ŞAHİN SADIK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Hakan AYKUL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Serdar ÖZYÖN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Gökhan GÜÇLÜ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Mustafa GÜLEŞEN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Dr. Özgür Cem IŞIK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Mühendislik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6622421" y="2226601"/>
            <a:ext cx="970504" cy="89528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</a:t>
            </a:r>
            <a:r>
              <a:rPr lang="tr-TR" sz="900" dirty="0">
                <a:solidFill>
                  <a:prstClr val="black"/>
                </a:solidFill>
              </a:rPr>
              <a:t>. Dr. </a:t>
            </a:r>
            <a:r>
              <a:rPr lang="tr-TR" sz="900" dirty="0" smtClean="0">
                <a:solidFill>
                  <a:prstClr val="black"/>
                </a:solidFill>
              </a:rPr>
              <a:t>Şafak</a:t>
            </a:r>
          </a:p>
          <a:p>
            <a:pPr lvl="0" algn="ctr">
              <a:defRPr/>
            </a:pPr>
            <a:r>
              <a:rPr lang="tr-TR" sz="800" dirty="0" smtClean="0">
                <a:solidFill>
                  <a:prstClr val="black"/>
                </a:solidFill>
              </a:rPr>
              <a:t>KOCAKALAY </a:t>
            </a:r>
            <a:endParaRPr lang="tr-TR" sz="8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6736466" y="211790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4514137" y="3994770"/>
            <a:ext cx="936489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fi-FI" sz="900" dirty="0">
                <a:solidFill>
                  <a:prstClr val="black"/>
                </a:solidFill>
              </a:rPr>
              <a:t>Dr. Öğr. Üyesi Halit ARAT 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Dikdörtgen 56"/>
          <p:cNvSpPr/>
          <p:nvPr/>
        </p:nvSpPr>
        <p:spPr>
          <a:xfrm>
            <a:off x="4633177" y="387456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Dikdörtgen 59"/>
          <p:cNvSpPr/>
          <p:nvPr/>
        </p:nvSpPr>
        <p:spPr>
          <a:xfrm>
            <a:off x="4702238" y="2045766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7222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Şükrü KİTİŞ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791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Cafer </a:t>
            </a:r>
            <a:r>
              <a:rPr lang="tr-TR" sz="900" dirty="0" smtClean="0">
                <a:solidFill>
                  <a:prstClr val="black"/>
                </a:solidFill>
              </a:rPr>
              <a:t>ÖZKUL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Prof.Dr.Murat</a:t>
            </a:r>
            <a:r>
              <a:rPr lang="tr-TR" sz="900" dirty="0">
                <a:solidFill>
                  <a:prstClr val="black"/>
                </a:solidFill>
              </a:rPr>
              <a:t> ÖZALP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Murat KOYUNBAKAN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 smtClean="0">
                <a:solidFill>
                  <a:prstClr val="black"/>
                </a:solidFill>
              </a:rPr>
              <a:t>. Osman </a:t>
            </a:r>
            <a:r>
              <a:rPr lang="tr-TR" sz="900" dirty="0">
                <a:solidFill>
                  <a:prstClr val="black"/>
                </a:solidFill>
              </a:rPr>
              <a:t>ÇETİN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Koray İMREN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Emrah TAŞ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Prof.Dr.Alaattin</a:t>
            </a:r>
            <a:r>
              <a:rPr lang="tr-TR" sz="900" dirty="0">
                <a:solidFill>
                  <a:prstClr val="black"/>
                </a:solidFill>
              </a:rPr>
              <a:t> KAÇAL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Doç.Dr.Vedat</a:t>
            </a:r>
            <a:r>
              <a:rPr lang="tr-TR" sz="900" dirty="0">
                <a:solidFill>
                  <a:prstClr val="black"/>
                </a:solidFill>
              </a:rPr>
              <a:t> TAŞDEMİR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Şükrü KİTİŞ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Hakkı ALTIN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Nurullah KIRATLI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Semra DURMUŞ ACER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Hakan MUMCU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Şükrü KİTİŞ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Fatih Selim BAYRAKTAR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Konca BAKİ</a:t>
            </a:r>
          </a:p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Prof.Dr.Sait</a:t>
            </a:r>
            <a:r>
              <a:rPr lang="tr-TR" sz="900" dirty="0">
                <a:solidFill>
                  <a:prstClr val="black"/>
                </a:solidFill>
              </a:rPr>
              <a:t> Dündar SOFUOĞLU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Doç.Dr.Mustafa</a:t>
            </a:r>
            <a:r>
              <a:rPr lang="tr-TR" sz="900" dirty="0">
                <a:solidFill>
                  <a:prstClr val="black"/>
                </a:solidFill>
              </a:rPr>
              <a:t> TOSUN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Mehmet DOĞAN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Havva DEMİR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Semra DURMUŞ ACER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Ömer KASIM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</a:t>
            </a:r>
            <a:r>
              <a:rPr lang="tr-TR" sz="900" dirty="0" err="1">
                <a:solidFill>
                  <a:prstClr val="black"/>
                </a:solidFill>
              </a:rPr>
              <a:t>Gör.Dr</a:t>
            </a:r>
            <a:r>
              <a:rPr lang="tr-TR" sz="900" dirty="0">
                <a:solidFill>
                  <a:prstClr val="black"/>
                </a:solidFill>
              </a:rPr>
              <a:t>. Enver ELİTOK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Abdullah ERDEMİROĞLU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Simav Teknoloji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Vedat TAŞDEMİR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6216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49698" y="2171849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Doç. Dr</a:t>
            </a:r>
            <a:r>
              <a:rPr lang="tr-TR" sz="900" dirty="0">
                <a:solidFill>
                  <a:prstClr val="black"/>
                </a:solidFill>
              </a:rPr>
              <a:t>. Aslı BORU İPEK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 Aydın KAYABAŞI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SAYLAN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 Nilgün KAYADELEN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Okan METE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 Dr. Kansu GENÇER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Fatih ÇAVUŞOĞLU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Yasin KIRELLİ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Aslı BORU İPEK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Serdar 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Güllü 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İbrahim ÖZDEMİR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GÖL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Güllü 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İbrahim AKÇA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Zeynep ŞİMŞEK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Uğur 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Harika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Okan METE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Duygu KARAKÖSE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Kübra KIRBAÇ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Tavşanlı Uygulamalı Bilimler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513111" y="4157191"/>
            <a:ext cx="995449" cy="8470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İbrahim ÖZDEMİR</a:t>
            </a:r>
          </a:p>
        </p:txBody>
      </p:sp>
      <p:sp>
        <p:nvSpPr>
          <p:cNvPr id="54" name="Dikdörtgen 53"/>
          <p:cNvSpPr/>
          <p:nvPr/>
        </p:nvSpPr>
        <p:spPr>
          <a:xfrm>
            <a:off x="4642202" y="405735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01860" y="213784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687620" y="2246037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Dr. Öğr. Üyesi </a:t>
            </a: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Harika </a:t>
            </a:r>
            <a:r>
              <a:rPr lang="tr-TR" sz="1000" dirty="0">
                <a:solidFill>
                  <a:prstClr val="black"/>
                </a:solidFill>
              </a:rPr>
              <a:t>ÖZKAN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293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037207" y="2911177"/>
            <a:ext cx="1647190" cy="3612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49698" y="2171849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Sinan AKIN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7" y="3139540"/>
            <a:ext cx="1106940" cy="10176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Çetin ÖZDİLEK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73254" y="3535352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33424" y="53225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M. Said ERZEYBEK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Osman GÜMÜŞGÜL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Meryem GÜLAÇ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Dr.Öğr.Üy. Emre ALTUNDAĞ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Aytül EYNUR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Onur SARI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Halil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Sinan AKIN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Osman GÜMÜŞGÜL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Aydın ŞENTÜRK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Cihan ULU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Arş.Gör.Dr</a:t>
            </a:r>
            <a:r>
              <a:rPr lang="tr-TR" sz="900" dirty="0">
                <a:solidFill>
                  <a:prstClr val="black"/>
                </a:solidFill>
              </a:rPr>
              <a:t>. Ceren GÜMÜŞGÜL</a:t>
            </a:r>
          </a:p>
        </p:txBody>
      </p:sp>
      <p:sp>
        <p:nvSpPr>
          <p:cNvPr id="33" name="Oval 32"/>
          <p:cNvSpPr/>
          <p:nvPr/>
        </p:nvSpPr>
        <p:spPr>
          <a:xfrm>
            <a:off x="1635664" y="1084486"/>
            <a:ext cx="2813583" cy="214010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Sinan AKIN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İlyas GÖRGÜT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Dr.Öğr.Üy</a:t>
            </a:r>
            <a:r>
              <a:rPr lang="tr-TR" sz="800" dirty="0">
                <a:solidFill>
                  <a:prstClr val="black"/>
                </a:solidFill>
              </a:rPr>
              <a:t>. Pınar DEMİREL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Yusuf Can GÜRSOY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O. Halit HARMANCI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Dr.Öğr.Üy</a:t>
            </a:r>
            <a:r>
              <a:rPr lang="tr-TR" sz="800" dirty="0">
                <a:solidFill>
                  <a:prstClr val="black"/>
                </a:solidFill>
              </a:rPr>
              <a:t>. Mert KAYHAN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Simge YALÇIN KOCAMAN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Prof.Dr. Halil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Prof.Dr. Adnan ERSOY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Betül ALTINOK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Onur SARI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>
                <a:solidFill>
                  <a:prstClr val="black"/>
                </a:solidFill>
              </a:rPr>
              <a:t>Doç.Dr. </a:t>
            </a:r>
            <a:r>
              <a:rPr lang="tr-TR" sz="800" dirty="0" err="1">
                <a:solidFill>
                  <a:prstClr val="black"/>
                </a:solidFill>
              </a:rPr>
              <a:t>M.Barış</a:t>
            </a:r>
            <a:r>
              <a:rPr lang="tr-TR" sz="800" dirty="0">
                <a:solidFill>
                  <a:prstClr val="black"/>
                </a:solidFill>
              </a:rPr>
              <a:t> KARAVELİOĞLU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Öğr.Gör.Dr</a:t>
            </a:r>
            <a:r>
              <a:rPr lang="tr-TR" sz="800" dirty="0">
                <a:solidFill>
                  <a:prstClr val="black"/>
                </a:solidFill>
              </a:rPr>
              <a:t>. Mehmet BESLER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800" dirty="0" err="1">
                <a:solidFill>
                  <a:prstClr val="black"/>
                </a:solidFill>
              </a:rPr>
              <a:t>Arş.Gör</a:t>
            </a:r>
            <a:r>
              <a:rPr lang="tr-TR" sz="800" dirty="0">
                <a:solidFill>
                  <a:prstClr val="black"/>
                </a:solidFill>
              </a:rPr>
              <a:t>. Yusuf Doğan ERTAŞ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600828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Adnan ERSOY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err="1">
                <a:solidFill>
                  <a:prstClr val="black"/>
                </a:solidFill>
              </a:rPr>
              <a:t>Alparlan</a:t>
            </a:r>
            <a:r>
              <a:rPr lang="tr-TR" sz="900" dirty="0">
                <a:solidFill>
                  <a:prstClr val="black"/>
                </a:solidFill>
              </a:rPr>
              <a:t> ÜNVEREN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R. Baybars EYNUR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İsmail KAYA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Dr.Öğr.Üy</a:t>
            </a:r>
            <a:r>
              <a:rPr lang="tr-TR" sz="900" dirty="0">
                <a:solidFill>
                  <a:prstClr val="black"/>
                </a:solidFill>
              </a:rPr>
              <a:t>. Harun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Öğr.Gör.Dr</a:t>
            </a:r>
            <a:r>
              <a:rPr lang="tr-TR" sz="900" dirty="0">
                <a:solidFill>
                  <a:prstClr val="black"/>
                </a:solidFill>
              </a:rPr>
              <a:t>. Şule BİŞGİN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Simge YALÇIN KOCAMAN</a:t>
            </a:r>
          </a:p>
        </p:txBody>
      </p:sp>
      <p:sp>
        <p:nvSpPr>
          <p:cNvPr id="36" name="Oval 35"/>
          <p:cNvSpPr/>
          <p:nvPr/>
        </p:nvSpPr>
        <p:spPr>
          <a:xfrm>
            <a:off x="4719627" y="545544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Prof. Dr. Mehmet ACET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Betül ALTINOK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Oğuzhan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O. Tolga ŞİNOFOROĞLU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Onur SARI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Simge YALÇIN KOCAMAN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Cemre Nilay AKKOYUN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Yusuf Can GÜRSOY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 Yusuf Doğan ERTAŞ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Spor Bilimleri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092391" y="4179872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4513111" y="4157191"/>
            <a:ext cx="995449" cy="8470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İhsan ALPUL</a:t>
            </a:r>
          </a:p>
        </p:txBody>
      </p:sp>
      <p:sp>
        <p:nvSpPr>
          <p:cNvPr id="54" name="Dikdörtgen 53"/>
          <p:cNvSpPr/>
          <p:nvPr/>
        </p:nvSpPr>
        <p:spPr>
          <a:xfrm>
            <a:off x="4642202" y="405735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01860" y="213784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6687620" y="2246037"/>
            <a:ext cx="952385" cy="8521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Pınar DEMİREL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0554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</a:rPr>
              <a:t>ENSTİTÜ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65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Volkan ÇETİNKAYA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0929" y="3153888"/>
            <a:ext cx="1104767" cy="103749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Eray ACAR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MÜDÜR</a:t>
            </a:r>
          </a:p>
        </p:txBody>
      </p:sp>
      <p:sp>
        <p:nvSpPr>
          <p:cNvPr id="17" name="Dikdörtgen 16"/>
          <p:cNvSpPr/>
          <p:nvPr/>
        </p:nvSpPr>
        <p:spPr>
          <a:xfrm rot="21435840">
            <a:off x="4404971" y="2115400"/>
            <a:ext cx="1061976" cy="502615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102812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Dr. Sait ALTUN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Osman AÇAR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Emine GÖRGÜLÜ VURAL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Ahmet YAŞAR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Betül AYHAN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Hamza ÖZTÜRK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Erol AYBAR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Dr. Sait ALTUN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Ercan ATA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Mehmet BOZTAŞ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Betül AYHAN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Zeliha İLGÖRDÜ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Gör. Beyza İNCEÇAM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Osman AÇAR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Elif KARA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Elif SÜNGÜ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Lisansüstü Eğitim Enstitüsü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473529" y="2182039"/>
            <a:ext cx="841472" cy="828677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6762707" y="2337696"/>
            <a:ext cx="969162" cy="9144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Üyesi Mert KAYHAN </a:t>
            </a:r>
            <a:r>
              <a:rPr kumimoji="0" lang="tr-TR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Öğr. Üyesi</a:t>
            </a:r>
            <a:endParaRPr kumimoji="0" lang="tr-T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 rot="21435840">
            <a:off x="6771881" y="2233892"/>
            <a:ext cx="1061976" cy="502615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102812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838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YÜKSEKOKUL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723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Başak ÖZKER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7543" y="3139540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Burcu AKDENİZ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Fatma DEMİREZEN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Fehime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ASLAN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Funda YILDIZ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Rabia DEMİR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EŞREFOĞLU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 Şenay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KIRKAĞAÇ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Yüksekokul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Sekreteri Yasemin SİPAHİ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Eren AKDAĞ KURNAZ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Erdem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ERYILMAZ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Ayşegül 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Melissa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JOANNA MINGIE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Sezgi ÖZTOP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HANER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Nazife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ŞEN ERSOY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Semra ONAY TAŞ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Gülsüm ORHAN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M. Kemal ŞEN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Onur ASLAN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Yabancı Diller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Faruk Samet AGUŞ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71002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MESLEK YÜKSEKOKULLARI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4127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14596"/>
            <a:ext cx="1505593" cy="125787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Neslihan ULUBAYRAM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6" y="3115226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Hüseyin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KARAKUŞ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Meryem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Fatmagül BAHAR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Ahmet Sinan KILIÇOĞULLARI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68744" y="8983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Sevcan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FIRIN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Handenur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BAŞARAN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Mehmet Ali AKSAL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Turgay İPEK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Nihal ÖZTOP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Kasım ÖZKAN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n-NO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Samet MERT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Mehmet Selçuk ERDOĞAN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Halit ÇELİK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Saadet ÇELİKÖZLÜ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Erkan ÇAKIR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Süleyman SİNAN</a:t>
            </a:r>
            <a:endParaRPr kumimoji="0" lang="es-E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Altıntaş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66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FAKÜLTELER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475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Vural AKAR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8314" y="3119639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Doç Dr. Cantürk CANER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Sezayi ÖZTEN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A. Bülent 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Yasemin 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Sadık ESEN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Ali KOSAT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Vural AKAR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Zafer YILDIRIM </a:t>
            </a:r>
            <a:r>
              <a:rPr lang="tr-TR" sz="900" dirty="0">
                <a:solidFill>
                  <a:prstClr val="black"/>
                </a:solidFill>
              </a:rPr>
              <a:t>(Yüksekokul Sekreter V.)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Sadık ESEN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Esra UYAR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Salih AYTEMUR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 Gör. İlker VURAL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Ramazan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İsmail ÖZBEY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 Gör. Yasemin 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Esra UYAR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Ramazan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Sadık ESEN 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İlker VURAL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 Gör. A. Bülent 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Salih AYTEMUR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Sadık ESEN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Domaniç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Ali KOSAT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4260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Mesut YAZICI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Serkan YÜCEL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Rıdvan SEZGİN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Halil GÜNDÜZ 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</a:t>
            </a:r>
            <a:r>
              <a:rPr lang="tr-TR" sz="900" dirty="0" smtClean="0">
                <a:solidFill>
                  <a:prstClr val="black"/>
                </a:solidFill>
              </a:rPr>
              <a:t>Nesrin AÇIKGÖZ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 Vedat BAKIR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Tamer BAYRAM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İNCE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Tuğba ALP ARICI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Zeliha </a:t>
            </a:r>
            <a:r>
              <a:rPr lang="tr-TR" sz="900" dirty="0" smtClean="0">
                <a:solidFill>
                  <a:prstClr val="black"/>
                </a:solidFill>
              </a:rPr>
              <a:t>EROL SAYLAN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İ. Halil SARAÇ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Süleyman UYGUN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Sevim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Vedat 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İlyas DUMAN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Mesut YAZICI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 smtClean="0">
                <a:solidFill>
                  <a:prstClr val="black"/>
                </a:solidFill>
              </a:rPr>
              <a:t>Zeliha EROL SAYLAN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Mehmet</a:t>
            </a:r>
            <a:r>
              <a:rPr lang="tr-TR" sz="900" dirty="0">
                <a:solidFill>
                  <a:prstClr val="black"/>
                </a:solidFill>
              </a:rPr>
              <a:t> 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İNCE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Emet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9765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 smtClean="0">
                <a:solidFill>
                  <a:prstClr val="black"/>
                </a:solidFill>
              </a:rPr>
              <a:t>. Ahmet </a:t>
            </a:r>
            <a:r>
              <a:rPr lang="tr-TR" sz="900" dirty="0">
                <a:solidFill>
                  <a:prstClr val="black"/>
                </a:solidFill>
              </a:rPr>
              <a:t>Türkmen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46963" y="3053280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5067" y="3116343"/>
            <a:ext cx="1167792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Gökhan </a:t>
            </a:r>
            <a:r>
              <a:rPr lang="tr-TR" sz="900" dirty="0" err="1">
                <a:solidFill>
                  <a:prstClr val="black"/>
                </a:solidFill>
              </a:rPr>
              <a:t>Dağılgan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 Hakan DEĞIRMENCI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Müzeyyen </a:t>
            </a:r>
            <a:r>
              <a:rPr lang="tr-TR" sz="900" dirty="0" smtClean="0">
                <a:solidFill>
                  <a:prstClr val="black"/>
                </a:solidFill>
              </a:rPr>
              <a:t>AYGÜN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Ayşe </a:t>
            </a:r>
            <a:r>
              <a:rPr lang="tr-TR" sz="900" dirty="0" smtClean="0">
                <a:solidFill>
                  <a:prstClr val="black"/>
                </a:solidFill>
              </a:rPr>
              <a:t>GÜNEŞ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Hüseyin ÖLMEZ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Özer Budak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Zafer İNAN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</a:t>
            </a:r>
            <a:r>
              <a:rPr lang="tr-TR" sz="900" dirty="0" smtClean="0">
                <a:solidFill>
                  <a:prstClr val="black"/>
                </a:solidFill>
              </a:rPr>
              <a:t>Gencer SARIOĞLU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Dilek KARAYİĞİT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Fatma Seçil KARAYEL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İsmail 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Bayram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Ali GÖKSU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Hasan Basari </a:t>
            </a:r>
            <a:r>
              <a:rPr lang="tr-TR" sz="900" dirty="0" smtClean="0">
                <a:solidFill>
                  <a:prstClr val="black"/>
                </a:solidFill>
              </a:rPr>
              <a:t>KARAYEL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Yaşar Emin </a:t>
            </a:r>
            <a:r>
              <a:rPr lang="tr-TR" sz="900" dirty="0" smtClean="0">
                <a:solidFill>
                  <a:prstClr val="black"/>
                </a:solidFill>
              </a:rPr>
              <a:t>AKÇA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Serhat BAYRAK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Nuran OCAKOĞLU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</a:t>
            </a:r>
            <a:r>
              <a:rPr lang="tr-TR" sz="900" dirty="0" err="1">
                <a:solidFill>
                  <a:prstClr val="black"/>
                </a:solidFill>
              </a:rPr>
              <a:t>Rifat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SARIOĞLU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İsmail YÜKSEL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Mustafa KAVASOĞLU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Selçuk </a:t>
            </a:r>
            <a:r>
              <a:rPr lang="tr-TR" sz="900" dirty="0" smtClean="0">
                <a:solidFill>
                  <a:prstClr val="black"/>
                </a:solidFill>
              </a:rPr>
              <a:t>ASLAN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Nihal Yiğit </a:t>
            </a:r>
            <a:r>
              <a:rPr lang="tr-TR" sz="900" dirty="0" smtClean="0">
                <a:solidFill>
                  <a:prstClr val="black"/>
                </a:solidFill>
              </a:rPr>
              <a:t>ERTAŞ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Fethullah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KARAMETE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Mehmet </a:t>
            </a:r>
            <a:r>
              <a:rPr lang="tr-TR" sz="900" dirty="0">
                <a:solidFill>
                  <a:prstClr val="black"/>
                </a:solidFill>
              </a:rPr>
              <a:t>BARIN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Şükrü ERGÜL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Dr.</a:t>
            </a:r>
            <a:r>
              <a:rPr lang="tr-TR" sz="900" dirty="0" smtClean="0">
                <a:solidFill>
                  <a:prstClr val="black"/>
                </a:solidFill>
              </a:rPr>
              <a:t> Öğr. Üyesi Kübra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 Öğr.Gör. Melahat </a:t>
            </a:r>
            <a:r>
              <a:rPr lang="sv-SE" sz="900" dirty="0" smtClean="0">
                <a:solidFill>
                  <a:prstClr val="black"/>
                </a:solidFill>
              </a:rPr>
              <a:t>AYDINER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Öğr.Gör</a:t>
            </a:r>
            <a:r>
              <a:rPr lang="sv-SE" sz="900" dirty="0">
                <a:solidFill>
                  <a:prstClr val="black"/>
                </a:solidFill>
              </a:rPr>
              <a:t>. Mustafa ERCIRE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Hülya KARAOĞLAN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Nemra KANLI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Öğr.Gör</a:t>
            </a:r>
            <a:r>
              <a:rPr lang="sv-SE" sz="900" dirty="0">
                <a:solidFill>
                  <a:prstClr val="black"/>
                </a:solidFill>
              </a:rPr>
              <a:t>. Zeynep </a:t>
            </a:r>
            <a:r>
              <a:rPr lang="sv-SE" sz="900" dirty="0" smtClean="0">
                <a:solidFill>
                  <a:prstClr val="black"/>
                </a:solidFill>
              </a:rPr>
              <a:t>DUYAR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Murat ATAMAN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Gediz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Öğr.Gör. Hasbiye DİZMAN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895087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Fadim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KOÇ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5" y="3105111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Burak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KAVASLAR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Merve TÜRKOĞLU GÜLEÇ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Ömer ALTAŞ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Nuri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Ahmet DANIŞ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Emin HANTEKİN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Emre ŞEN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Hüseyin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Tevfik KARAŞAHİN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İdris AYDIN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Vasfi KAHYA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Yeter AKKAYA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Rabia KAYA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Fatih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ŞİMŞEK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Rabia 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Nuri USLU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Ömer ALTAŞ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Sezai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BÜLBÜL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Merve TÜRKOĞLU GÜLEÇ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Arif Emre ŞEN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Sezer ÇETİN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ERKUL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Hüseyin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Sezai BÜLBÜL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Fatih ŞİMŞEK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Yeter AKKAYA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Tevfik KARAŞAHİN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Ahmet DANIŞ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Emin HANTEKİN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Sezer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ÇETİN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Rabia KAYA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Hisarcık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62912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Sevcan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SİLEK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705258" y="3024925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8659" y="3137930"/>
            <a:ext cx="117087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Gökhan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KUZUCANLI</a:t>
            </a: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01191" y="204727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Bahadır DİKMEN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Mülkiye ÖZGÜR KERKÜK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Ayşen ARAT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Mehtap OCAKOĞLU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Sezin KARA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Öğr.Gör.Nil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TÜRK ATALAN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Birnaz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ER CENGİZ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Gökşen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Ömer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EROĞLU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Muhammed Tahir İYİOĞLU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Nazan YÜZBAŞIOĞLU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İlyas ÖNDER ÖKTEM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Çiğdem YAVLAV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Nazan ÜNAN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Fikret AYDOĞDU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Doç.Dr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Hale YILDIZAY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Cumhur Eren IŞIK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 Özkan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TOKAÇ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Gökşen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BOYA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Serpil BAŞLILAR ALTUN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Kütahya Güzel Sanatlar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Dikdörtgen 38"/>
          <p:cNvSpPr/>
          <p:nvPr/>
        </p:nvSpPr>
        <p:spPr>
          <a:xfrm>
            <a:off x="6459412" y="222205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460053" y="222205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Dikdörtgen 53"/>
          <p:cNvSpPr/>
          <p:nvPr/>
        </p:nvSpPr>
        <p:spPr>
          <a:xfrm>
            <a:off x="6935729" y="3964828"/>
            <a:ext cx="887468" cy="703889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7999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609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/>
          <p:nvPr/>
        </p:nvCxnSpPr>
        <p:spPr>
          <a:xfrm flipH="1">
            <a:off x="3495512" y="1703847"/>
            <a:ext cx="1807454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8466" y="3102390"/>
            <a:ext cx="117087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Arif KOLAY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9069" y="5125836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Ali Çağrı BURHAN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Recep UYANIK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Tuba BOZOKLUOĞLU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1" name="Oval 30"/>
          <p:cNvSpPr/>
          <p:nvPr/>
        </p:nvSpPr>
        <p:spPr>
          <a:xfrm>
            <a:off x="7870605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Muhammed YILMAZ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Gülten ŞEN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Sedat BÜTÜN 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Emre SEZİCİ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Elmas DÖNMEZ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Ataullah ÜNAL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İsmail YOŞUMAZ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Kadri AVCI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Gülşen ÖZ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Fatih Mehmet DERE</a:t>
            </a:r>
          </a:p>
        </p:txBody>
      </p:sp>
      <p:sp>
        <p:nvSpPr>
          <p:cNvPr id="36" name="Oval 35"/>
          <p:cNvSpPr/>
          <p:nvPr/>
        </p:nvSpPr>
        <p:spPr>
          <a:xfrm>
            <a:off x="4694883" y="5263289"/>
            <a:ext cx="2972560" cy="151835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Öğr. Üyesi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Devrim Barış SUBAŞI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Öğr.Gör.Dr. Ömür ÖZKUK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Serpil Gül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ERSÖZ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Dr. Öğr. Üyesi Emine OYUR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Dr.Öğr.Üyesi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İsmail YOŞUMAZ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Üyesi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Muhammed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YILMAZ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Nilüfer ŞAHİN TEZCAN, Öğr. Gör. Elmas DÖNMEZ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Öğr.Gör.Dr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Sedat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BÜTÜN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Kadri AVCI</a:t>
            </a:r>
            <a:endParaRPr kumimoji="0" lang="sv-S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Araştırmacı Mehmet Fatih DERE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Kütahya Sosyal Bilimler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8020598" y="800926"/>
            <a:ext cx="2652240" cy="1093312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800000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02200" cy="1038250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4427601" y="2038895"/>
            <a:ext cx="110869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S. Süreyya BENGÜL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6727276" y="2099993"/>
            <a:ext cx="1055128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Muhammed YILMAZ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763397" y="23292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1154" y="1939509"/>
            <a:ext cx="2198678" cy="2999492"/>
          </a:xfrm>
          <a:prstGeom prst="rect">
            <a:avLst/>
          </a:prstGeom>
        </p:spPr>
      </p:pic>
      <p:pic>
        <p:nvPicPr>
          <p:cNvPr id="53" name="Resim 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476" y="2092274"/>
            <a:ext cx="2563937" cy="2558737"/>
          </a:xfrm>
          <a:prstGeom prst="rect">
            <a:avLst/>
          </a:prstGeom>
        </p:spPr>
      </p:pic>
      <p:pic>
        <p:nvPicPr>
          <p:cNvPr id="54" name="Resim 5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8006" y="2234054"/>
            <a:ext cx="2563937" cy="2558737"/>
          </a:xfrm>
          <a:prstGeom prst="rect">
            <a:avLst/>
          </a:prstGeom>
        </p:spPr>
      </p:pic>
      <p:pic>
        <p:nvPicPr>
          <p:cNvPr id="56" name="Resim 5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4732" y="2464297"/>
            <a:ext cx="2129699" cy="2125380"/>
          </a:xfrm>
          <a:prstGeom prst="rect">
            <a:avLst/>
          </a:prstGeom>
        </p:spPr>
      </p:pic>
      <p:pic>
        <p:nvPicPr>
          <p:cNvPr id="57" name="Resim 5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4732" y="2463920"/>
            <a:ext cx="2129699" cy="2125380"/>
          </a:xfrm>
          <a:prstGeom prst="rect">
            <a:avLst/>
          </a:prstGeom>
        </p:spPr>
      </p:pic>
      <p:sp>
        <p:nvSpPr>
          <p:cNvPr id="58" name="Dikdörtgen 57"/>
          <p:cNvSpPr/>
          <p:nvPr/>
        </p:nvSpPr>
        <p:spPr>
          <a:xfrm>
            <a:off x="6603611" y="2070907"/>
            <a:ext cx="1352475" cy="854813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5828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9" name="Resim 5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063" y="2401507"/>
            <a:ext cx="3005588" cy="2999492"/>
          </a:xfrm>
          <a:prstGeom prst="rect">
            <a:avLst/>
          </a:prstGeom>
        </p:spPr>
      </p:pic>
      <p:sp>
        <p:nvSpPr>
          <p:cNvPr id="60" name="Dikdörtgen 59"/>
          <p:cNvSpPr/>
          <p:nvPr/>
        </p:nvSpPr>
        <p:spPr>
          <a:xfrm>
            <a:off x="4414726" y="1981302"/>
            <a:ext cx="1119125" cy="962656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582895"/>
              </a:avLst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34541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0607" y="219009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Akif YILMAZ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4665" y="3137930"/>
            <a:ext cx="1167792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Prof. Dr. Alaattin KAÇAL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Hediye Deniz ADA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Emre Safa TENGİLİMOĞLU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Ali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Cihan YEŞİLDAĞ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Arzu KARACA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Derviş GÖK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Remzi BEŞİKTAŞ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Bülent BULDU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Ayşe DURAN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Yılmaz ESENBOĞA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Eyüp IRGAT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DAĞCI TEKİN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Kerim KARABACAK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Dr. Ahmet KÖKEN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Öğr.Gör.Dr</a:t>
            </a:r>
            <a:r>
              <a:rPr lang="tr-TR" sz="900" dirty="0">
                <a:solidFill>
                  <a:prstClr val="black"/>
                </a:solidFill>
              </a:rPr>
              <a:t>. İbrahim ÖZCAN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Dr. Cüneyt YAVUZ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Uğur KAFKAS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Volkan YAYLA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Ali Rıza </a:t>
            </a:r>
            <a:r>
              <a:rPr lang="tr-TR" sz="900" dirty="0" smtClean="0">
                <a:solidFill>
                  <a:prstClr val="black"/>
                </a:solidFill>
              </a:rPr>
              <a:t>EBEOĞLU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Kütahya Teknik Bilimler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43594" y="3902073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Sadettin TOPÇU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51996" y="3777027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69931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55859"/>
            <a:ext cx="1617550" cy="121661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5337" y="3053808"/>
            <a:ext cx="1139067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1000" dirty="0">
                <a:solidFill>
                  <a:prstClr val="black"/>
                </a:solidFill>
              </a:rPr>
              <a:t>Öğr. Gör. Mehmet Akif MALATYALI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Sema TOKER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Benan DİNÇ GİRGİN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Teknisyen Halil UYANIK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715478" y="939585"/>
            <a:ext cx="2564764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Öğr</a:t>
            </a:r>
            <a:r>
              <a:rPr lang="tr-TR" sz="900" dirty="0">
                <a:solidFill>
                  <a:schemeClr val="tx1"/>
                </a:solidFill>
              </a:rPr>
              <a:t>. Gör. Meryem AKBAŞ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schemeClr val="tx1"/>
                </a:solidFill>
              </a:rPr>
              <a:t>Öğr. Gör. Yıldız DUMAN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 </a:t>
            </a:r>
            <a:r>
              <a:rPr lang="tr-TR" sz="900" dirty="0">
                <a:solidFill>
                  <a:schemeClr val="tx1"/>
                </a:solidFill>
              </a:rPr>
              <a:t>Memur </a:t>
            </a:r>
            <a:r>
              <a:rPr lang="tr-TR" sz="900" dirty="0" smtClean="0">
                <a:solidFill>
                  <a:schemeClr val="tx1"/>
                </a:solidFill>
              </a:rPr>
              <a:t>Eyüp ERGÜN </a:t>
            </a:r>
            <a:r>
              <a:rPr lang="tr-TR" sz="900" dirty="0"/>
              <a:t>DOĞAN Memur Eyüp ERGÜN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schemeClr val="tx1"/>
                </a:solidFill>
              </a:rPr>
              <a:t>Öğr. Gör. Osman UZUN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Öğr</a:t>
            </a:r>
            <a:r>
              <a:rPr lang="tr-TR" sz="900" dirty="0">
                <a:solidFill>
                  <a:schemeClr val="tx1"/>
                </a:solidFill>
              </a:rPr>
              <a:t>. Gör. Emin AKARÇAY </a:t>
            </a:r>
            <a:endParaRPr lang="tr-TR" sz="9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schemeClr val="tx1"/>
                </a:solidFill>
              </a:rPr>
              <a:t>Bil</a:t>
            </a:r>
            <a:r>
              <a:rPr lang="tr-TR" sz="900" dirty="0">
                <a:solidFill>
                  <a:schemeClr val="tx1"/>
                </a:solidFill>
              </a:rPr>
              <a:t>. İşl. Şaban KARAKAŞ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Barış Burak ALBAYRAK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Muhammed İLİVAN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Teknisyen Âlim AKSOY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Sevinç GÜNDÜZ DANIŞ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Emin </a:t>
            </a:r>
            <a:r>
              <a:rPr lang="tr-TR" sz="900" dirty="0" smtClean="0">
                <a:solidFill>
                  <a:prstClr val="black"/>
                </a:solidFill>
              </a:rPr>
              <a:t>AKARÇAY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MYO Sekreteri Mehmet DEMİREL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Pazarlar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10328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1997960"/>
            <a:ext cx="1517607" cy="118656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61043" y="2201537"/>
            <a:ext cx="950302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Gör. Dr. Mustafa ERGİNLİ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4820" y="3039742"/>
            <a:ext cx="1118609" cy="99088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Prof. Dr.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Sait Dündar SOFUOĞLU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79660" y="211177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88519" y="5074831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Kudret ARMAĞAN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Mustafa ORDU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Yusuf ERDOĞAN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Murat ÇELEBİ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Ahmet ILICA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İbrahim YAVUZ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Ozan 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YETKİN</a:t>
            </a: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Mehmet KAYGUSUZ</a:t>
            </a:r>
            <a:r>
              <a:rPr kumimoji="0" lang="sv-SE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Nezihe ÇALIŞKAN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221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Hüseyin YEŞİL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Recep ÜLKER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Erkan VEZİROĞLU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Yunus SARIKAYA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İbrahim AKKUŞ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Rıdvan BAYDEMİR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Rukiye AYRANCI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Zafer KAYA 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Hasbi APAYDIN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Burak BAYKAL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İsmail YILDIZ  (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Bilg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İşlt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.)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3984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Vehbi YOLCU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Dr. Kadir AYDIN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v-S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Öğr. Gör. Mehmet Serkan ÖZTEKİN 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Zekai SİCİM  (Memur)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Simav Meslek Yüksekokulu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705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7858" y="3118286"/>
            <a:ext cx="1143005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Sait Dündar SOFUOĞLU</a:t>
            </a:r>
          </a:p>
          <a:p>
            <a:pPr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Salih KALKAN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Memur Ahmet S. KORKMAZ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Rıdvan 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Osman ÇİĞDEM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Sekreter Tahsin YILDIRIM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Canan ARMAĞAN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Adem TOKAT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Hazal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Serkan ÇETİN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Serdar KARAZ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Hakan OLTAN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Murat UĞUR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Yılmaz ÇETİNER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Memur Menekşe ÖZDEMİR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Şaphane 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602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51211" y="2176816"/>
            <a:ext cx="1097595" cy="99684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Handan KILIÇ ŞAHİN 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05216" y="3105392"/>
            <a:ext cx="1115441" cy="105179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1000" dirty="0">
                <a:solidFill>
                  <a:prstClr val="black"/>
                </a:solidFill>
              </a:rPr>
              <a:t>Prof. Dr. Metin DEMİR</a:t>
            </a:r>
          </a:p>
          <a:p>
            <a:pPr lvl="0" algn="ctr">
              <a:defRPr/>
            </a:pPr>
            <a:r>
              <a:rPr lang="tr-TR" sz="1000" b="1" dirty="0">
                <a:solidFill>
                  <a:prstClr val="black"/>
                </a:solidFill>
              </a:rPr>
              <a:t>DEKAN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Sibel IŞIK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Bünyamin 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A.  Derya ESKİMEN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Merve ÖNGEN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Damla ARIKOĞLU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Evrim EROL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Ümit Ziya SAVCI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Banu ÖZKAN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KALDIRIM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Zeynep Betül </a:t>
            </a:r>
            <a:r>
              <a:rPr lang="tr-TR" sz="900" dirty="0" err="1">
                <a:solidFill>
                  <a:prstClr val="black"/>
                </a:solidFill>
              </a:rPr>
              <a:t>ÇETiN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İbrahim SARI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ÇELİK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Nurgül DÜZENLİ GÖKALP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Samet 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Gamze İNCİ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Esra KARAKUŞ TAYŞİ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Doç. Dr. Funda ERDOĞDU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ÖZDOĞRU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Hicran ÖZKUL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Zarife </a:t>
            </a:r>
            <a:r>
              <a:rPr lang="tr-TR" sz="900" dirty="0" smtClean="0">
                <a:solidFill>
                  <a:prstClr val="black"/>
                </a:solidFill>
              </a:rPr>
              <a:t>KARAKOÇ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Yusuf ZORLU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N.Leman BALBAĞ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 Dr. Tijen TÜLÜBAŞ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Enis Harun B</a:t>
            </a:r>
            <a:r>
              <a:rPr lang="tr-TR" sz="900" dirty="0">
                <a:solidFill>
                  <a:prstClr val="black"/>
                </a:solidFill>
              </a:rPr>
              <a:t>AŞER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 Gör. Ahmet Faruk K</a:t>
            </a:r>
            <a:r>
              <a:rPr lang="tr-TR" sz="900" dirty="0">
                <a:solidFill>
                  <a:prstClr val="black"/>
                </a:solidFill>
              </a:rPr>
              <a:t>AYMAK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Eğitim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996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752391"/>
            <a:ext cx="1508075" cy="46992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13807" y="2601151"/>
            <a:ext cx="1686173" cy="75667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589112" y="2071784"/>
            <a:ext cx="1434069" cy="128604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02162" y="2260247"/>
            <a:ext cx="1069963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Öğr.Gör. Dr. Deniz KAPTAN</a:t>
            </a:r>
            <a:endParaRPr lang="tr-TR" sz="9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731238" y="303901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95847" y="3174358"/>
            <a:ext cx="1141896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Prof.Dr. İsmet ÇELİK 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  <a:p>
            <a:pPr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700358" y="2135829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Doç.Dr.Haluk </a:t>
            </a:r>
            <a:r>
              <a:rPr lang="sv-SE" sz="900" dirty="0" smtClean="0">
                <a:solidFill>
                  <a:prstClr val="black"/>
                </a:solidFill>
              </a:rPr>
              <a:t>GÜNEŞ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 Öğr. Üyesi Eyyüp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Saim </a:t>
            </a:r>
            <a:r>
              <a:rPr lang="sv-SE" sz="900" dirty="0" smtClean="0">
                <a:solidFill>
                  <a:prstClr val="black"/>
                </a:solidFill>
              </a:rPr>
              <a:t>ŞENTÜRK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Kadir DURMUŞ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İsmail KAÇAR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612803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Nedret KORKMAZ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Dr. Deniz KAPTAN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Nur </a:t>
            </a:r>
            <a:r>
              <a:rPr lang="tr-TR" sz="900" dirty="0" smtClean="0">
                <a:solidFill>
                  <a:prstClr val="black"/>
                </a:solidFill>
              </a:rPr>
              <a:t>HOŞGÖR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Ayşe ÖZTÜRK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Bahadır </a:t>
            </a:r>
            <a:r>
              <a:rPr lang="tr-TR" sz="900" dirty="0" smtClean="0">
                <a:solidFill>
                  <a:prstClr val="black"/>
                </a:solidFill>
              </a:rPr>
              <a:t>ÇOKÇETİN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Hülya GENÇED </a:t>
            </a:r>
            <a:r>
              <a:rPr lang="tr-TR" sz="900" dirty="0" smtClean="0">
                <a:solidFill>
                  <a:prstClr val="black"/>
                </a:solidFill>
              </a:rPr>
              <a:t>ÇAĞLAR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Nebahat YÖRÜK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Muhammed İlker İNAN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21952" y="955510"/>
            <a:ext cx="2802233" cy="192798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Nedret KORKMAZ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Dr. Deniz KAPTAN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Ahmet ÇELİK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Abdullah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TUĞCU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Ahmet </a:t>
            </a:r>
            <a:r>
              <a:rPr lang="tr-TR" sz="900" dirty="0" smtClean="0">
                <a:solidFill>
                  <a:prstClr val="black"/>
                </a:solidFill>
              </a:rPr>
              <a:t>USLU </a:t>
            </a:r>
            <a:r>
              <a:rPr lang="tr-TR" sz="900" dirty="0" err="1" smtClean="0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Eren GÜL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Ahmet </a:t>
            </a:r>
            <a:r>
              <a:rPr lang="tr-TR" sz="900" dirty="0" smtClean="0">
                <a:solidFill>
                  <a:prstClr val="black"/>
                </a:solidFill>
              </a:rPr>
              <a:t>EŞİYOK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Görkem </a:t>
            </a:r>
            <a:r>
              <a:rPr lang="tr-TR" sz="900" dirty="0" smtClean="0">
                <a:solidFill>
                  <a:prstClr val="black"/>
                </a:solidFill>
              </a:rPr>
              <a:t>ÜNVER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Halil </a:t>
            </a:r>
            <a:r>
              <a:rPr lang="tr-TR" sz="900" dirty="0" smtClean="0">
                <a:solidFill>
                  <a:prstClr val="black"/>
                </a:solidFill>
              </a:rPr>
              <a:t>YARIM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Ersin </a:t>
            </a:r>
            <a:r>
              <a:rPr lang="tr-TR" sz="900" dirty="0" smtClean="0">
                <a:solidFill>
                  <a:prstClr val="black"/>
                </a:solidFill>
              </a:rPr>
              <a:t>ASLAN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Adem YOLCU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Dr.Öğr.Üyesi </a:t>
            </a:r>
            <a:r>
              <a:rPr lang="tr-TR" sz="900" dirty="0">
                <a:solidFill>
                  <a:prstClr val="black"/>
                </a:solidFill>
              </a:rPr>
              <a:t>Çağan Berker İYİ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Nuri </a:t>
            </a:r>
            <a:r>
              <a:rPr lang="tr-TR" sz="900" dirty="0" smtClean="0">
                <a:solidFill>
                  <a:prstClr val="black"/>
                </a:solidFill>
              </a:rPr>
              <a:t>CEYLAN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Öğr.Gör</a:t>
            </a:r>
            <a:r>
              <a:rPr lang="tr-TR" sz="900" dirty="0">
                <a:solidFill>
                  <a:prstClr val="black"/>
                </a:solidFill>
              </a:rPr>
              <a:t>. Emre GEDİK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Mustafa TOKGÖZ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Erhan TÜRK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23994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nl-NL" sz="900" dirty="0">
                <a:solidFill>
                  <a:prstClr val="black"/>
                </a:solidFill>
              </a:rPr>
              <a:t>Doç. Dr. Mehmet Akif </a:t>
            </a:r>
            <a:r>
              <a:rPr lang="nl-NL" sz="900" dirty="0" smtClean="0">
                <a:solidFill>
                  <a:prstClr val="black"/>
                </a:solidFill>
              </a:rPr>
              <a:t>KUNT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Öğr. Gör. Beyza KALE KURHAN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Sibel </a:t>
            </a:r>
            <a:r>
              <a:rPr lang="sv-SE" sz="900" dirty="0" smtClean="0">
                <a:solidFill>
                  <a:prstClr val="black"/>
                </a:solidFill>
              </a:rPr>
              <a:t>MANİSALI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Funda ERKMEN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 smtClean="0">
                <a:solidFill>
                  <a:prstClr val="black"/>
                </a:solidFill>
              </a:rPr>
              <a:t>ERDAĞ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Mehmet </a:t>
            </a:r>
            <a:r>
              <a:rPr lang="sv-SE" sz="900" dirty="0" smtClean="0">
                <a:solidFill>
                  <a:prstClr val="black"/>
                </a:solidFill>
              </a:rPr>
              <a:t>ÖZKAYA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Turgut </a:t>
            </a:r>
            <a:r>
              <a:rPr lang="sv-SE" sz="900" dirty="0" smtClean="0">
                <a:solidFill>
                  <a:prstClr val="black"/>
                </a:solidFill>
              </a:rPr>
              <a:t>ÇALIŞAN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İsmail ŞAVLI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Tavşanlı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636546" y="3194391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752546" y="3752391"/>
            <a:ext cx="1363797" cy="46511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V="1">
            <a:off x="6095996" y="4310391"/>
            <a:ext cx="98550" cy="123130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52992" y="2213941"/>
            <a:ext cx="102528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Nedret KORKMAZ</a:t>
            </a: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809555" y="2071784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058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86288" y="3667039"/>
            <a:ext cx="1334675" cy="558000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5067" y="3116343"/>
            <a:ext cx="1125591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Burhan </a:t>
            </a:r>
            <a:r>
              <a:rPr lang="tr-TR" sz="900" dirty="0" smtClean="0">
                <a:solidFill>
                  <a:prstClr val="black"/>
                </a:solidFill>
              </a:rPr>
              <a:t>BAHÇE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Öğr. Gör. Dr. Yıldırım ÇİÇEK</a:t>
            </a:r>
            <a:endParaRPr lang="tr-TR" sz="900" dirty="0">
              <a:solidFill>
                <a:prstClr val="black"/>
              </a:solidFill>
            </a:endParaRP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84055" y="3571141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15544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 Dr. Serkan AK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</a:t>
            </a:r>
            <a:r>
              <a:rPr lang="tr-TR" sz="900" dirty="0">
                <a:solidFill>
                  <a:prstClr val="black"/>
                </a:solidFill>
              </a:rPr>
              <a:t>. Gör. Dr. Necip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Yıldırım ÇİÇEK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Çavdarhisar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8055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1997960"/>
            <a:ext cx="1517607" cy="118656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61043" y="2201537"/>
            <a:ext cx="950302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Kadir OLCAY</a:t>
            </a:r>
            <a:endParaRPr lang="tr-TR" sz="9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7734" y="3021386"/>
            <a:ext cx="1098655" cy="100805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Ögr. Gör. Samet Giray TUNCA 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79660" y="2111778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88519" y="5074831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Öğr.Gör. Ebru GÖRGÜN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Ebru GÖRGÜN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221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Ebru GÖRGÜN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Sümeyye ÖCAL DÖRTERLER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Öznur ÖZTÜRK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 (</a:t>
            </a:r>
            <a:r>
              <a:rPr lang="tr-TR" sz="900" dirty="0" err="1">
                <a:solidFill>
                  <a:prstClr val="black"/>
                </a:solidFill>
              </a:rPr>
              <a:t>Yüks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Sekr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Atakan AKAK (Memur)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39847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Ögr. Gör. Samet Giray TUNCA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Kadir OLCAY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 (</a:t>
            </a:r>
            <a:r>
              <a:rPr lang="tr-TR" sz="900" dirty="0" err="1">
                <a:solidFill>
                  <a:prstClr val="black"/>
                </a:solidFill>
              </a:rPr>
              <a:t>Yüks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Sekr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Dumlupınar Meslek Yüksekokulu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91936" y="2201537"/>
            <a:ext cx="1013473" cy="8226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10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Mustafa İRİŞİK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788237" y="2116840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61042" y="3634511"/>
            <a:ext cx="950302" cy="862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tr-TR" sz="900" dirty="0" smtClean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Cumhur DEMİR</a:t>
            </a:r>
          </a:p>
          <a:p>
            <a:pPr lvl="0" algn="ctr">
              <a:defRPr/>
            </a:pPr>
            <a:r>
              <a:rPr lang="tr-TR" sz="900" dirty="0" err="1">
                <a:solidFill>
                  <a:prstClr val="black"/>
                </a:solidFill>
              </a:rPr>
              <a:t>Yüks.Sekr</a:t>
            </a:r>
            <a:r>
              <a:rPr lang="tr-TR" sz="900" dirty="0">
                <a:solidFill>
                  <a:prstClr val="black"/>
                </a:solidFill>
              </a:rPr>
              <a:t>.</a:t>
            </a:r>
          </a:p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4604352" y="3563604"/>
            <a:ext cx="778337" cy="58975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200" b="1" dirty="0" smtClean="0">
                <a:solidFill>
                  <a:srgbClr val="F9665E"/>
                </a:solidFill>
              </a:rPr>
              <a:t> Başkan Yardımcısı</a:t>
            </a:r>
            <a:endParaRPr lang="en-US" sz="12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2689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BÖLÜM BAŞKANLIKLARI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798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53467" y="2201657"/>
            <a:ext cx="1116259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Ali  Gökhan ERTAŞ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0963" y="3106214"/>
            <a:ext cx="1116000" cy="10780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Şenol </a:t>
            </a:r>
            <a:r>
              <a:rPr lang="tr-TR" sz="900" dirty="0" smtClean="0">
                <a:solidFill>
                  <a:prstClr val="black"/>
                </a:solidFill>
              </a:rPr>
              <a:t>DEMİRCİ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Süleyman </a:t>
            </a:r>
            <a:r>
              <a:rPr lang="tr-TR" sz="900" dirty="0">
                <a:solidFill>
                  <a:prstClr val="black"/>
                </a:solidFill>
              </a:rPr>
              <a:t>GALİN (Memur)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Türkmen KALKAN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Dr. Şahin SAĞLAM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Ali  Gökhan ERTAŞ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Ali  Gökhan ERTAŞ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Türkmen KALKAN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Süleyman GALİN (Memur)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Türkmen KALKAN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 err="1">
                <a:solidFill>
                  <a:prstClr val="black"/>
                </a:solidFill>
              </a:rPr>
              <a:t>Ferzende</a:t>
            </a:r>
            <a:r>
              <a:rPr lang="tr-TR" sz="900" dirty="0">
                <a:solidFill>
                  <a:prstClr val="black"/>
                </a:solidFill>
              </a:rPr>
              <a:t> TEKÇE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</a:t>
            </a:r>
            <a:r>
              <a:rPr lang="tr-TR" sz="900" dirty="0">
                <a:solidFill>
                  <a:prstClr val="black"/>
                </a:solidFill>
              </a:rPr>
              <a:t>Ayhan PİRİNÇ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Öğr. Gör. Dr. Şahin SAĞLAM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Enformatik Bölüm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738" y="1903737"/>
            <a:ext cx="92075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1628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E10-583D-AC2E-B183-28668C5FF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483" y="2270839"/>
            <a:ext cx="10515600" cy="1325563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chemeClr val="accent1">
                    <a:lumMod val="50000"/>
                  </a:schemeClr>
                </a:solidFill>
                <a:latin typeface="Calibri Light"/>
              </a:rPr>
              <a:t>İDARİ BİRİMLER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96F25F1-8416-F8C8-BD7B-8E62D6658E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188" y="100624"/>
            <a:ext cx="1231499" cy="1152244"/>
          </a:xfrm>
          <a:prstGeom prst="rect">
            <a:avLst/>
          </a:prstGeom>
        </p:spPr>
      </p:pic>
      <p:pic>
        <p:nvPicPr>
          <p:cNvPr id="5" name="Resim 4" descr="karmin, yazı tipi, logo, tasarım içeren bir resim&#10;&#10;Yapay zeka tarafından oluşturulmuş içerik yanlış olabilir."/>
          <p:cNvPicPr/>
          <p:nvPr/>
        </p:nvPicPr>
        <p:blipFill>
          <a:blip r:embed="rId3"/>
          <a:stretch>
            <a:fillRect/>
          </a:stretch>
        </p:blipFill>
        <p:spPr>
          <a:xfrm>
            <a:off x="10727473" y="172743"/>
            <a:ext cx="1233600" cy="1182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4798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506564" y="3208046"/>
            <a:ext cx="14399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43588" y="1777969"/>
            <a:ext cx="114847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tr-TR" sz="1000" dirty="0" smtClean="0">
                <a:solidFill>
                  <a:prstClr val="black"/>
                </a:solidFill>
              </a:rPr>
              <a:t>Ebru YÜCE</a:t>
            </a:r>
            <a:endParaRPr lang="tr-TR" sz="1000" dirty="0">
              <a:solidFill>
                <a:prstClr val="black"/>
              </a:solidFill>
            </a:endParaRPr>
          </a:p>
          <a:p>
            <a:pPr algn="ctr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Birim Amiri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653990" y="2513986"/>
            <a:ext cx="3244006" cy="103379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54148"/>
            <a:ext cx="3068128" cy="103719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93948" y="2608618"/>
            <a:ext cx="2376367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Merve ÇAKIR 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Sözleşmeli Büro Personeli</a:t>
            </a:r>
          </a:p>
        </p:txBody>
      </p:sp>
      <p:sp>
        <p:nvSpPr>
          <p:cNvPr id="34" name="Oval 33"/>
          <p:cNvSpPr/>
          <p:nvPr/>
        </p:nvSpPr>
        <p:spPr>
          <a:xfrm>
            <a:off x="3004681" y="2554148"/>
            <a:ext cx="250188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Şakir </a:t>
            </a:r>
            <a:r>
              <a:rPr lang="tr-TR" sz="1000" dirty="0" smtClean="0">
                <a:solidFill>
                  <a:prstClr val="black"/>
                </a:solidFill>
              </a:rPr>
              <a:t>FERİZ 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Disiplin İşleri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56985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>
            <a:off x="6149630" y="3950659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9766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44067" y="1729557"/>
            <a:ext cx="1312333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900" dirty="0">
                <a:solidFill>
                  <a:prstClr val="black"/>
                </a:solidFill>
              </a:rPr>
              <a:t>Yusuf ÇETİN</a:t>
            </a:r>
          </a:p>
          <a:p>
            <a:pPr lvl="0" algn="just" defTabSz="685800">
              <a:defRPr/>
            </a:pPr>
            <a:r>
              <a:rPr lang="tr-TR" sz="900" b="1" dirty="0" smtClean="0">
                <a:solidFill>
                  <a:prstClr val="black"/>
                </a:solidFill>
              </a:rPr>
              <a:t>Genel Sekreter</a:t>
            </a:r>
            <a:endParaRPr lang="tr-TR" sz="9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43175" y="2610188"/>
            <a:ext cx="2438146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51628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1000" dirty="0">
                <a:solidFill>
                  <a:prstClr val="black"/>
                </a:solidFill>
              </a:rPr>
              <a:t>Murat TEKELİ</a:t>
            </a:r>
          </a:p>
          <a:p>
            <a:pPr lvl="0" algn="ctr" defTabSz="685800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Genel </a:t>
            </a:r>
            <a:r>
              <a:rPr lang="tr-TR" sz="1000" b="1" dirty="0">
                <a:solidFill>
                  <a:prstClr val="black"/>
                </a:solidFill>
              </a:rPr>
              <a:t>Sekreter </a:t>
            </a:r>
            <a:r>
              <a:rPr lang="tr-TR" sz="1000" b="1" dirty="0" smtClean="0">
                <a:solidFill>
                  <a:prstClr val="black"/>
                </a:solidFill>
              </a:rPr>
              <a:t>Yardımcısı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018049" y="3999276"/>
            <a:ext cx="2074127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>
              <a:defRPr/>
            </a:pPr>
            <a:r>
              <a:rPr lang="tr-TR" sz="1000" dirty="0">
                <a:solidFill>
                  <a:prstClr val="black"/>
                </a:solidFill>
              </a:rPr>
              <a:t>Süleyman YILDIRIM</a:t>
            </a:r>
          </a:p>
          <a:p>
            <a:pPr lvl="0" algn="ctr" defTabSz="685800">
              <a:defRPr/>
            </a:pPr>
            <a:r>
              <a:rPr lang="tr-TR" sz="1000" b="1" dirty="0" smtClean="0">
                <a:solidFill>
                  <a:prstClr val="black"/>
                </a:solidFill>
              </a:rPr>
              <a:t>Bilgisayar </a:t>
            </a:r>
            <a:r>
              <a:rPr lang="tr-TR" sz="1000" b="1" dirty="0">
                <a:solidFill>
                  <a:prstClr val="black"/>
                </a:solidFill>
              </a:rPr>
              <a:t>İşletmeni 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Genel Sekreterlik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4086"/>
            <a:ext cx="106212" cy="40295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55113" y="3999276"/>
            <a:ext cx="2385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33937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Enes ŞENER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Hukuk </a:t>
            </a:r>
            <a:r>
              <a:rPr lang="tr-TR" sz="1000" b="1" dirty="0">
                <a:solidFill>
                  <a:prstClr val="black"/>
                </a:solidFill>
              </a:rPr>
              <a:t>Müşaviri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en-US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93948" y="2642742"/>
            <a:ext cx="2376367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Av. Ahmet </a:t>
            </a:r>
            <a:r>
              <a:rPr lang="tr-TR" sz="1000" dirty="0">
                <a:solidFill>
                  <a:prstClr val="black"/>
                </a:solidFill>
              </a:rPr>
              <a:t>Mert </a:t>
            </a:r>
            <a:r>
              <a:rPr lang="tr-TR" sz="1000" dirty="0" smtClean="0">
                <a:solidFill>
                  <a:prstClr val="black"/>
                </a:solidFill>
              </a:rPr>
              <a:t>KÖKSU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51628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Av. Ahmet Mukadder AY</a:t>
            </a:r>
          </a:p>
          <a:p>
            <a:pPr lvl="0" algn="ctr"/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2" y="3999276"/>
            <a:ext cx="1867754" cy="101170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Furkan Atalay ÇÖPTEN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b="1" dirty="0">
                <a:solidFill>
                  <a:prstClr val="black"/>
                </a:solidFill>
              </a:rPr>
              <a:t>(Memur)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Hukuk Müşavirliği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96640"/>
            <a:ext cx="56985" cy="37039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42836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1245"/>
            <a:ext cx="28432" cy="4657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Musa </a:t>
            </a:r>
            <a:r>
              <a:rPr lang="tr-TR" sz="1000" dirty="0">
                <a:solidFill>
                  <a:prstClr val="black"/>
                </a:solidFill>
              </a:rPr>
              <a:t>GÖKTÜRK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İşletme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15666" y="2608618"/>
            <a:ext cx="2254649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Gökmen TORAMAN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(Memur)</a:t>
            </a:r>
          </a:p>
        </p:txBody>
      </p:sp>
      <p:sp>
        <p:nvSpPr>
          <p:cNvPr id="34" name="Oval 33"/>
          <p:cNvSpPr/>
          <p:nvPr/>
        </p:nvSpPr>
        <p:spPr>
          <a:xfrm>
            <a:off x="3009077" y="2547347"/>
            <a:ext cx="2540318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Ümit ŞEN</a:t>
            </a:r>
          </a:p>
          <a:p>
            <a:pPr lvl="0" algn="ctr" defTabSz="685800"/>
            <a:r>
              <a:rPr lang="tr-TR" sz="1000" b="1" dirty="0">
                <a:solidFill>
                  <a:prstClr val="black"/>
                </a:solidFill>
              </a:rPr>
              <a:t>(Teknisyen)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Döner Sermaye İşletme Müdürlüğü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178703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02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Orhan Murat KALFA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97885" y="3120054"/>
            <a:ext cx="1132752" cy="107889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Bülent </a:t>
            </a:r>
            <a:r>
              <a:rPr lang="tr-TR" sz="1000" dirty="0" smtClean="0">
                <a:solidFill>
                  <a:prstClr val="black"/>
                </a:solidFill>
              </a:rPr>
              <a:t>ZEYBEK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Huriye Senem AYDOĞU Doç. Dr. Esra IŞIK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İlkem TURHAN ÇETİNKAYA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Zeynep HİÇDURMAZ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Ferda ÖZMAL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Ali BELENLİ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Muharrem AKCAN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Hasan BİRCAN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Kevser DEĞİRMENCİ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Ahmet BOZ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Cüneyt Nadir SOLAK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Fikret ÖZBAY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Alper Tolga ÇOLAK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Seçkin ÖZKAN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Emrah OKUR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Fen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Edebiyat Fakültesi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35237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8046"/>
            <a:ext cx="105065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Şeref YUVKA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Bilgi </a:t>
            </a:r>
            <a:r>
              <a:rPr lang="tr-TR" sz="1000" b="1" dirty="0">
                <a:solidFill>
                  <a:prstClr val="black"/>
                </a:solidFill>
              </a:rPr>
              <a:t>İşlem Daire 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87128" y="2608618"/>
            <a:ext cx="2383188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Fikret KABAK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Ozan IŞIK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Tekniker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Fikret İŞLER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Teknisyen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004682" y="2554148"/>
            <a:ext cx="2621346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Recep AYDEMİR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Seyit Ali ÖDEMİŞ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Araştırmacı</a:t>
            </a: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Nazife</a:t>
            </a:r>
            <a:r>
              <a:rPr lang="tr-TR" sz="1000" dirty="0" smtClean="0">
                <a:solidFill>
                  <a:prstClr val="black"/>
                </a:solidFill>
              </a:rPr>
              <a:t> AKIN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Tekniker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5" cy="110520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Yaşar AKÇAKAYA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Teknisyen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Bilgi İşlem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50165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5220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201245"/>
            <a:ext cx="161981" cy="4657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da-DK" sz="1000" dirty="0">
                <a:solidFill>
                  <a:prstClr val="black"/>
                </a:solidFill>
              </a:rPr>
              <a:t>Murat TEKELİ</a:t>
            </a:r>
          </a:p>
          <a:p>
            <a:pPr lvl="0" algn="ctr" defTabSz="685800"/>
            <a:r>
              <a:rPr lang="da-DK" sz="1000" b="1" dirty="0" smtClean="0">
                <a:solidFill>
                  <a:prstClr val="black"/>
                </a:solidFill>
              </a:rPr>
              <a:t>İdari </a:t>
            </a:r>
            <a:r>
              <a:rPr lang="da-DK" sz="1000" b="1" dirty="0">
                <a:solidFill>
                  <a:prstClr val="black"/>
                </a:solidFill>
              </a:rPr>
              <a:t>ve Mali İşler Daire Başk. V</a:t>
            </a:r>
            <a:r>
              <a:rPr lang="da-DK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509024" y="2608618"/>
            <a:ext cx="256129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İsmail KOCATÜRK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ARIOĞUL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Kadir GÖKDAŞ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Yusuf BİLGİÇ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KAYIRMAZ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Selman ÖZTÜRK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Levent BAŞAK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Yunus DEMİR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Zeki DURAK</a:t>
            </a:r>
          </a:p>
        </p:txBody>
      </p:sp>
      <p:sp>
        <p:nvSpPr>
          <p:cNvPr id="34" name="Oval 33"/>
          <p:cNvSpPr/>
          <p:nvPr/>
        </p:nvSpPr>
        <p:spPr>
          <a:xfrm>
            <a:off x="3020879" y="2547347"/>
            <a:ext cx="2662065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İsmail KOCATÜRK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Murat ARIOĞUL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Ayniyat Saymanı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951141" y="3999276"/>
            <a:ext cx="2219093" cy="10822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Yusuf ACAR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Nafiz ERİKLİ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Mehmet KOÇAK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İdari ve Mali İşler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>
            <a:off x="6509024" y="3262516"/>
            <a:ext cx="127939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60688" y="3999276"/>
            <a:ext cx="18275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5258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61177" y="3208046"/>
            <a:ext cx="159786" cy="45899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>
                <a:solidFill>
                  <a:prstClr val="black"/>
                </a:solidFill>
              </a:rPr>
              <a:t>Av. Melihe ŞEYHANLIOĞLU</a:t>
            </a:r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Kütp</a:t>
            </a:r>
            <a:r>
              <a:rPr lang="tr-TR" sz="1000" dirty="0">
                <a:solidFill>
                  <a:prstClr val="black"/>
                </a:solidFill>
              </a:rPr>
              <a:t>. ve Dok. Daire </a:t>
            </a:r>
            <a:r>
              <a:rPr lang="tr-TR" sz="1000" dirty="0" smtClean="0">
                <a:solidFill>
                  <a:prstClr val="black"/>
                </a:solidFill>
              </a:rPr>
              <a:t>Başkan 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475571" y="2450496"/>
            <a:ext cx="3422425" cy="1097288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54147"/>
            <a:ext cx="3257878" cy="103719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40" y="2676293"/>
            <a:ext cx="2211752" cy="106152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Bülent KIVANÇ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Şube Müdür V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Şaban ÇAĞLAR</a:t>
            </a: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Şube Müdür V.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121685" y="2554148"/>
            <a:ext cx="2239492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Ayşenur </a:t>
            </a:r>
            <a:r>
              <a:rPr lang="tr-TR" sz="1000" dirty="0" smtClean="0">
                <a:solidFill>
                  <a:prstClr val="black"/>
                </a:solidFill>
              </a:rPr>
              <a:t>DÖLEK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Kütüphaneci</a:t>
            </a:r>
          </a:p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Ahmet </a:t>
            </a:r>
            <a:r>
              <a:rPr lang="tr-TR" sz="1000" dirty="0" smtClean="0">
                <a:solidFill>
                  <a:prstClr val="black"/>
                </a:solidFill>
              </a:rPr>
              <a:t>AKSU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Şube Müdür V.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995745" y="3999276"/>
            <a:ext cx="1975441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Recep ÖNCÜ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Kütüphane ve Dokümantasyon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07057"/>
            <a:ext cx="235077" cy="45998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5983466" y="3999276"/>
            <a:ext cx="95497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89222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97982" y="3152776"/>
            <a:ext cx="22981" cy="5142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65713" y="1750772"/>
            <a:ext cx="130425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err="1">
                <a:solidFill>
                  <a:prstClr val="black"/>
                </a:solidFill>
              </a:rPr>
              <a:t>Sülbüye</a:t>
            </a:r>
            <a:r>
              <a:rPr lang="tr-TR" sz="1000" dirty="0">
                <a:solidFill>
                  <a:prstClr val="black"/>
                </a:solidFill>
              </a:rPr>
              <a:t> UMURHAN</a:t>
            </a: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Öğrenci </a:t>
            </a:r>
            <a:r>
              <a:rPr lang="tr-TR" sz="1000" b="1" dirty="0">
                <a:solidFill>
                  <a:prstClr val="black"/>
                </a:solidFill>
              </a:rPr>
              <a:t>İşleri Daire </a:t>
            </a:r>
            <a:r>
              <a:rPr lang="tr-TR" sz="1000" b="1" dirty="0" smtClean="0">
                <a:solidFill>
                  <a:prstClr val="black"/>
                </a:solidFill>
              </a:rPr>
              <a:t>Başkanı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3395310" y="2507834"/>
            <a:ext cx="2312859" cy="109728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757926"/>
              </a:avLst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657906" y="2579145"/>
            <a:ext cx="1875022" cy="116679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Ömer Furkan ÜNGÖR</a:t>
            </a:r>
          </a:p>
        </p:txBody>
      </p:sp>
      <p:sp>
        <p:nvSpPr>
          <p:cNvPr id="34" name="Oval 33"/>
          <p:cNvSpPr/>
          <p:nvPr/>
        </p:nvSpPr>
        <p:spPr>
          <a:xfrm>
            <a:off x="3560364" y="2565526"/>
            <a:ext cx="1937618" cy="117450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Habib TÜZÜN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Ferhan YEDİDAĞ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Mehmet Ali ERTAŞ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Öğrenci İşleri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2544"/>
            <a:ext cx="20943" cy="504495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Düz Bağlayıcı 46"/>
          <p:cNvCxnSpPr/>
          <p:nvPr/>
        </p:nvCxnSpPr>
        <p:spPr>
          <a:xfrm flipH="1">
            <a:off x="647277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ikdörtgen 50"/>
          <p:cNvSpPr/>
          <p:nvPr/>
        </p:nvSpPr>
        <p:spPr>
          <a:xfrm>
            <a:off x="6301659" y="2503784"/>
            <a:ext cx="2655200" cy="959252"/>
          </a:xfrm>
          <a:prstGeom prst="rect">
            <a:avLst/>
          </a:prstGeom>
        </p:spPr>
        <p:txBody>
          <a:bodyPr wrap="none">
            <a:prstTxWarp prst="textArchUp">
              <a:avLst>
                <a:gd name="adj" fmla="val 10665243"/>
              </a:avLst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08113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59977" y="3237423"/>
            <a:ext cx="60986" cy="42961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Abdullah ŞEN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Personel </a:t>
            </a:r>
            <a:r>
              <a:rPr lang="tr-TR" sz="1000" b="1" dirty="0">
                <a:solidFill>
                  <a:prstClr val="black"/>
                </a:solidFill>
              </a:rPr>
              <a:t>Daire 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83098" y="2665141"/>
            <a:ext cx="2355628" cy="11968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Furkan BENAL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4-B </a:t>
            </a:r>
            <a:r>
              <a:rPr lang="tr-TR" sz="1000" dirty="0">
                <a:solidFill>
                  <a:prstClr val="black"/>
                </a:solidFill>
              </a:rPr>
              <a:t>Sözleşmeli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Personel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Kamil TAYFA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279332" y="2583525"/>
            <a:ext cx="2180645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Faruk </a:t>
            </a:r>
            <a:r>
              <a:rPr lang="tr-TR" sz="1000" dirty="0" smtClean="0">
                <a:solidFill>
                  <a:prstClr val="black"/>
                </a:solidFill>
              </a:rPr>
              <a:t>Tayyip EBEOĞLUGİL</a:t>
            </a:r>
            <a:endParaRPr lang="tr-TR" sz="1000" dirty="0">
              <a:solidFill>
                <a:prstClr val="black"/>
              </a:solidFill>
            </a:endParaRP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Şube Müdürü V.</a:t>
            </a: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Kenan EROL</a:t>
            </a:r>
          </a:p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Şube Müdürü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Personel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3543"/>
            <a:ext cx="146135" cy="4034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19220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256870" y="3186265"/>
            <a:ext cx="264093" cy="48077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33432" y="2809099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Prof. Dr. Ercan TAŞKIN</a:t>
            </a:r>
            <a:endParaRPr lang="tr-TR" sz="1000" dirty="0">
              <a:solidFill>
                <a:prstClr val="black"/>
              </a:solidFill>
            </a:endParaRPr>
          </a:p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Sağlık Kültür ve Spor </a:t>
            </a:r>
            <a:r>
              <a:rPr lang="tr-TR" sz="1000" dirty="0">
                <a:solidFill>
                  <a:prstClr val="black"/>
                </a:solidFill>
              </a:rPr>
              <a:t>Daire </a:t>
            </a:r>
            <a:r>
              <a:rPr lang="tr-TR" sz="1000" dirty="0" smtClean="0">
                <a:solidFill>
                  <a:prstClr val="black"/>
                </a:solidFill>
              </a:rPr>
              <a:t>Başkan </a:t>
            </a:r>
            <a:r>
              <a:rPr lang="tr-TR" sz="1000" dirty="0">
                <a:solidFill>
                  <a:prstClr val="black"/>
                </a:solidFill>
              </a:rPr>
              <a:t>V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598234" y="2428134"/>
            <a:ext cx="3299762" cy="11196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951541" y="2642838"/>
            <a:ext cx="1872274" cy="114341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Erhan </a:t>
            </a:r>
            <a:r>
              <a:rPr lang="tr-TR" sz="1000" dirty="0">
                <a:solidFill>
                  <a:prstClr val="black"/>
                </a:solidFill>
              </a:rPr>
              <a:t>BAYKARA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İbrahim KAYA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Metin </a:t>
            </a:r>
            <a:r>
              <a:rPr lang="tr-TR" sz="1000" dirty="0">
                <a:solidFill>
                  <a:prstClr val="black"/>
                </a:solidFill>
              </a:rPr>
              <a:t>ÖZBEK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Emel </a:t>
            </a:r>
            <a:r>
              <a:rPr lang="tr-TR" sz="1000" dirty="0" smtClean="0">
                <a:solidFill>
                  <a:prstClr val="black"/>
                </a:solidFill>
              </a:rPr>
              <a:t>TUNCA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Şef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75692" y="2554148"/>
            <a:ext cx="1881178" cy="126423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Aysun UULUCA</a:t>
            </a:r>
          </a:p>
          <a:p>
            <a:pPr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 V.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88964" y="3956090"/>
            <a:ext cx="1714316" cy="103192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Nur KAKAÇ</a:t>
            </a:r>
          </a:p>
          <a:p>
            <a:pPr lvl="0" algn="ctr" defTabSz="685800"/>
            <a:r>
              <a:rPr lang="tr-TR" sz="100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Sağlık Kültür ve Spor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14545"/>
            <a:ext cx="314578" cy="45249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46122" y="3956090"/>
            <a:ext cx="32841" cy="26894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9107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262516"/>
            <a:ext cx="43658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Hasan Hüseyin ÖZTÜRK</a:t>
            </a:r>
          </a:p>
          <a:p>
            <a:pPr lvl="0" algn="ctr"/>
            <a:r>
              <a:rPr lang="tr-TR" sz="1000" b="1" dirty="0" smtClean="0">
                <a:solidFill>
                  <a:prstClr val="black"/>
                </a:solidFill>
              </a:rPr>
              <a:t>Strateji </a:t>
            </a:r>
            <a:r>
              <a:rPr lang="tr-TR" sz="1000" b="1" dirty="0">
                <a:solidFill>
                  <a:prstClr val="black"/>
                </a:solidFill>
              </a:rPr>
              <a:t>Geliştirme Daire </a:t>
            </a:r>
            <a:r>
              <a:rPr lang="tr-TR" sz="1000" b="1" dirty="0" smtClean="0">
                <a:solidFill>
                  <a:prstClr val="black"/>
                </a:solidFill>
              </a:rPr>
              <a:t>Başkanı</a:t>
            </a:r>
            <a:endParaRPr lang="en-US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741372" y="2608618"/>
            <a:ext cx="2099359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Hüsne İpek ÖNAL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85014" y="2608618"/>
            <a:ext cx="2092291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r>
              <a:rPr lang="tr-TR" sz="1000" dirty="0" smtClean="0">
                <a:solidFill>
                  <a:prstClr val="black"/>
                </a:solidFill>
              </a:rPr>
              <a:t>Süleyman DUMANLAR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Strateji Geliştirme 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262516"/>
            <a:ext cx="104409" cy="40452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44387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45283" y="3081538"/>
            <a:ext cx="175680" cy="58550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000" dirty="0" smtClean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err="1">
                <a:solidFill>
                  <a:prstClr val="black"/>
                </a:solidFill>
              </a:rPr>
              <a:t>Ummuhan</a:t>
            </a:r>
            <a:r>
              <a:rPr lang="tr-TR" sz="1000" dirty="0">
                <a:solidFill>
                  <a:prstClr val="black"/>
                </a:solidFill>
              </a:rPr>
              <a:t> SOLMAZ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Yapı </a:t>
            </a:r>
            <a:r>
              <a:rPr lang="tr-TR" sz="1000" b="1" dirty="0">
                <a:solidFill>
                  <a:prstClr val="black"/>
                </a:solidFill>
              </a:rPr>
              <a:t>İşleri ve Teknik Daire</a:t>
            </a:r>
          </a:p>
          <a:p>
            <a:pPr lvl="0" algn="ctr" defTabSz="685800"/>
            <a:r>
              <a:rPr lang="tr-TR" sz="1000" b="1" dirty="0">
                <a:solidFill>
                  <a:prstClr val="black"/>
                </a:solidFill>
              </a:rPr>
              <a:t>Başkan V</a:t>
            </a:r>
            <a:r>
              <a:rPr lang="tr-TR" sz="1000" b="1" dirty="0" smtClean="0">
                <a:solidFill>
                  <a:prstClr val="black"/>
                </a:solidFill>
              </a:rPr>
              <a:t>.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949289" y="2608618"/>
            <a:ext cx="1722818" cy="98880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Gamze UYANIK</a:t>
            </a:r>
          </a:p>
          <a:p>
            <a:pPr lvl="0" algn="ctr" defTabSz="685800"/>
            <a:r>
              <a:rPr lang="tr-TR" sz="1000" dirty="0" err="1" smtClean="0">
                <a:solidFill>
                  <a:prstClr val="black"/>
                </a:solidFill>
              </a:rPr>
              <a:t>Elekt</a:t>
            </a:r>
            <a:r>
              <a:rPr lang="tr-TR" sz="1000" dirty="0">
                <a:solidFill>
                  <a:prstClr val="black"/>
                </a:solidFill>
              </a:rPr>
              <a:t>. Müh</a:t>
            </a:r>
            <a:r>
              <a:rPr lang="tr-TR" sz="1000" dirty="0" smtClean="0">
                <a:solidFill>
                  <a:prstClr val="black"/>
                </a:solidFill>
              </a:rPr>
              <a:t>.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536517" y="2576442"/>
            <a:ext cx="1808766" cy="101019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Fatma ÇAKIR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98873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Ayten KAYKAÇ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Tekniker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Yapı İşleri ve Teknik Daire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03022"/>
            <a:ext cx="312326" cy="56401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86099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H="1">
            <a:off x="5520963" y="3050966"/>
            <a:ext cx="11487" cy="61607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000" dirty="0" smtClean="0">
                <a:solidFill>
                  <a:prstClr val="black"/>
                </a:solidFill>
              </a:rPr>
              <a:t>Prof. Dr. Önder UYSAL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39" y="2608619"/>
            <a:ext cx="1865480" cy="100608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>
                <a:solidFill>
                  <a:prstClr val="black"/>
                </a:solidFill>
              </a:rPr>
              <a:t>Engin BARUT</a:t>
            </a:r>
          </a:p>
        </p:txBody>
      </p:sp>
      <p:sp>
        <p:nvSpPr>
          <p:cNvPr id="34" name="Oval 33"/>
          <p:cNvSpPr/>
          <p:nvPr/>
        </p:nvSpPr>
        <p:spPr>
          <a:xfrm>
            <a:off x="3461210" y="2554148"/>
            <a:ext cx="2071240" cy="99363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Dr. Öğr. Üyesi Bülent BÜYÜKKIDAN</a:t>
            </a:r>
          </a:p>
          <a:p>
            <a:pPr lvl="0" algn="ctr"/>
            <a:r>
              <a:rPr lang="tr-TR" sz="1000" dirty="0" smtClean="0">
                <a:solidFill>
                  <a:prstClr val="black"/>
                </a:solidFill>
              </a:rPr>
              <a:t>Dr. Öğr. Üyesi Şahin YUVKA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İş Sağlığı ve Güvenliği Koordinatörlüğü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11660"/>
            <a:ext cx="235076" cy="55537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232343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345281" y="3110594"/>
            <a:ext cx="175682" cy="556445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Öğr. Gör. Bahar YOLVERMEZ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Kariyer </a:t>
            </a:r>
            <a:r>
              <a:rPr lang="tr-TR" sz="1000" b="1" dirty="0">
                <a:solidFill>
                  <a:prstClr val="black"/>
                </a:solidFill>
              </a:rPr>
              <a:t>ve Mezunlar Merkezi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Koordinatörü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72039" y="2608618"/>
            <a:ext cx="1710616" cy="10343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Neşe S. KESKİN</a:t>
            </a: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Memur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536516" y="2554148"/>
            <a:ext cx="1808765" cy="111289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Öğr. Gör. </a:t>
            </a:r>
            <a:r>
              <a:rPr lang="tr-TR" sz="1000" dirty="0" smtClean="0">
                <a:solidFill>
                  <a:prstClr val="black"/>
                </a:solidFill>
              </a:rPr>
              <a:t>Bahar YOLVERMEZ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Kariyer ve Mezunlar Merkezi Koordinatörlüğü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25811"/>
            <a:ext cx="235076" cy="5412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endCxn id="48" idx="4"/>
          </p:cNvCxnSpPr>
          <p:nvPr/>
        </p:nvCxnSpPr>
        <p:spPr>
          <a:xfrm>
            <a:off x="6066043" y="3999276"/>
            <a:ext cx="12920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982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Zeliha Canan ÖZKAN  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5980" y="3138137"/>
            <a:ext cx="1139620" cy="1054721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Levent MERCİN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Emine Pınar SAYGIN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Kağan GÖKTEPE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Ceyda KURTEŞ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Selma </a:t>
            </a:r>
            <a:r>
              <a:rPr lang="tr-TR" sz="900" dirty="0" smtClean="0">
                <a:solidFill>
                  <a:prstClr val="black"/>
                </a:solidFill>
              </a:rPr>
              <a:t>KOZAK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Abdullah MERT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Orhan TUTAYSALGIR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Orhan Yener KAYTANCI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Emine Sevda </a:t>
            </a:r>
            <a:r>
              <a:rPr lang="tr-TR" sz="900" dirty="0" smtClean="0">
                <a:solidFill>
                  <a:prstClr val="black"/>
                </a:solidFill>
              </a:rPr>
              <a:t>IŞIK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Safa KAYNAK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Burak YİĞİT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Canan GÜNEŞ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Murat ÇALIŞ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Dilara Merve KAÇMAZ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</a:t>
            </a:r>
            <a:r>
              <a:rPr lang="tr-TR" sz="900" dirty="0" smtClean="0">
                <a:solidFill>
                  <a:prstClr val="black"/>
                </a:solidFill>
              </a:rPr>
              <a:t>Hilmi GÜNEY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Resul 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Ayşegül ÇETİN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Günay Sıla ELMAS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Muhammed Sait TUĞCU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Aslı İNANLI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Ali Aycan GÜRBÜZ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Güzel Sanatlar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77007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129311"/>
            <a:ext cx="43658" cy="5377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Öğr. Gör. Mustafa Çağrı DEMİR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Kurumsal </a:t>
            </a:r>
            <a:r>
              <a:rPr lang="tr-TR" sz="1000" b="1" dirty="0">
                <a:solidFill>
                  <a:prstClr val="black"/>
                </a:solidFill>
              </a:rPr>
              <a:t>İletişim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Koordinatörü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Temsilcisi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Kalite Temsilcileri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Dokümantasyon Memuru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29142" y="2608618"/>
            <a:ext cx="1842965" cy="110326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Yalçın ÇELEBİ</a:t>
            </a:r>
          </a:p>
          <a:p>
            <a:pPr lvl="0" algn="ctr" defTabSz="685800"/>
            <a:r>
              <a:rPr lang="tr-TR" sz="1000" b="1" dirty="0" smtClean="0">
                <a:solidFill>
                  <a:prstClr val="black"/>
                </a:solidFill>
              </a:rPr>
              <a:t>Şube Müdürü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60064" y="2554148"/>
            <a:ext cx="2117241" cy="115032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>
                <a:solidFill>
                  <a:prstClr val="black"/>
                </a:solidFill>
              </a:rPr>
              <a:t>Dr. Öğr. </a:t>
            </a:r>
            <a:r>
              <a:rPr lang="tr-TR" sz="1000" dirty="0" smtClean="0">
                <a:solidFill>
                  <a:prstClr val="black"/>
                </a:solidFill>
              </a:rPr>
              <a:t>Üyesi Abdi </a:t>
            </a:r>
            <a:r>
              <a:rPr lang="tr-TR" sz="1000" dirty="0">
                <a:solidFill>
                  <a:prstClr val="black"/>
                </a:solidFill>
              </a:rPr>
              <a:t>ERKAL</a:t>
            </a: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11015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Nuri ABAŞLIOĞLU</a:t>
            </a:r>
            <a:endParaRPr lang="tr-TR" sz="1000" dirty="0">
              <a:solidFill>
                <a:prstClr val="black"/>
              </a:solidFill>
            </a:endParaRPr>
          </a:p>
          <a:p>
            <a:pPr lvl="0" algn="ctr" defTabSz="685800"/>
            <a:r>
              <a:rPr lang="tr-TR" sz="1000" dirty="0" smtClean="0">
                <a:solidFill>
                  <a:prstClr val="black"/>
                </a:solidFill>
              </a:rPr>
              <a:t>Bilgisayar İşletmeni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Kurumsal İletişim Koordinatörlüğü Başkanlığı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0252"/>
            <a:ext cx="192179" cy="50678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49667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>
            <a:off x="5477305" y="3129311"/>
            <a:ext cx="43658" cy="53772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84397" y="1639784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376333" y="1729557"/>
            <a:ext cx="1439334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Zeynep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HİÇDURMAZ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Koordinatörü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2945996" y="2503784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Kalite Temsilcisi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6337655" y="254734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Kalite Temsilcileri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32465" y="3861944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Dokümantasyon Memuru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03431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15668" y="2608618"/>
            <a:ext cx="1856440" cy="110326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Arş.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Grv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Ahmet 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ÖZCAN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 Yrd.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360064" y="2554148"/>
            <a:ext cx="2117241" cy="1150325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Dr.Öğr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Üyesi Kübra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KESER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Koordinatör Yrd.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5103431" y="3999276"/>
            <a:ext cx="1867756" cy="110157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Arş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tr-TR" sz="9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Grv</a:t>
            </a:r>
            <a:r>
              <a:rPr kumimoji="0" lang="tr-TR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Dr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Sibel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UTAR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BAP </a:t>
            </a:r>
            <a:r>
              <a:rPr kumimoji="0" lang="tr-TR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Koordinatör Yrd.</a:t>
            </a:r>
          </a:p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BAP Koordinasyon Birimi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>
            <a:off x="6636963" y="3160252"/>
            <a:ext cx="178705" cy="50678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>
            <a:off x="6037309" y="3999276"/>
            <a:ext cx="41654" cy="2257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77827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633928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Birim Kalite Komisyonu</a:t>
            </a:r>
          </a:p>
          <a:p>
            <a:pPr algn="ctr">
              <a:defRPr/>
            </a:pPr>
            <a:r>
              <a:rPr lang="tr-TR" sz="1400" b="1" dirty="0" smtClean="0">
                <a:solidFill>
                  <a:srgbClr val="F9665E"/>
                </a:solidFill>
              </a:rPr>
              <a:t> Başkanı</a:t>
            </a:r>
            <a:endParaRPr lang="en-US" sz="1400" b="1" dirty="0">
              <a:solidFill>
                <a:srgbClr val="F9665E"/>
              </a:solidFill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488488" y="3106214"/>
            <a:ext cx="114847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Durmuş </a:t>
            </a:r>
            <a:r>
              <a:rPr lang="tr-TR" sz="900" dirty="0" smtClean="0">
                <a:solidFill>
                  <a:prstClr val="black"/>
                </a:solidFill>
              </a:rPr>
              <a:t>ÖZDEMİR</a:t>
            </a: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smtClean="0">
                <a:solidFill>
                  <a:srgbClr val="F9665E"/>
                </a:solidFill>
              </a:rPr>
              <a:t>Eğitim-Öğretim Alt </a:t>
            </a:r>
            <a:r>
              <a:rPr lang="en-US" sz="1100" b="1" dirty="0" err="1" smtClean="0">
                <a:solidFill>
                  <a:srgbClr val="F9665E"/>
                </a:solidFill>
              </a:rPr>
              <a:t>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Araştırma Faaliyetleri Alt Komisyonu</a:t>
            </a:r>
            <a:endParaRPr lang="en-US" sz="1100" b="1" dirty="0">
              <a:solidFill>
                <a:srgbClr val="F9665E"/>
              </a:solidFill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nn-NO" sz="1100" b="1" dirty="0" smtClean="0">
                <a:solidFill>
                  <a:srgbClr val="F9665E"/>
                </a:solidFill>
              </a:rPr>
              <a:t>Toplumsal Katkı Alt 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1100" b="1" dirty="0" err="1" smtClean="0">
                <a:solidFill>
                  <a:srgbClr val="F9665E"/>
                </a:solidFill>
              </a:rPr>
              <a:t>Akreditasyon</a:t>
            </a:r>
            <a:r>
              <a:rPr lang="en-US" sz="1100" b="1" dirty="0" smtClean="0">
                <a:solidFill>
                  <a:srgbClr val="F9665E"/>
                </a:solidFill>
              </a:rPr>
              <a:t> </a:t>
            </a:r>
            <a:r>
              <a:rPr lang="en-US" sz="1100" b="1" dirty="0">
                <a:solidFill>
                  <a:srgbClr val="F9665E"/>
                </a:solidFill>
              </a:rPr>
              <a:t>Alt </a:t>
            </a:r>
            <a:r>
              <a:rPr lang="en-US" sz="1100" b="1" dirty="0" err="1">
                <a:solidFill>
                  <a:srgbClr val="F9665E"/>
                </a:solidFill>
              </a:rPr>
              <a:t>Komisyonu</a:t>
            </a:r>
            <a:endParaRPr lang="en-US" sz="1100" dirty="0">
              <a:solidFill>
                <a:srgbClr val="F9665E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PLANLAMA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UYGULAMA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KONTROL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20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ÖNLEM ALMA</a:t>
            </a:r>
            <a:endParaRPr lang="tr-TR" sz="320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Kurumsal </a:t>
            </a:r>
          </a:p>
          <a:p>
            <a:pPr algn="ctr">
              <a:defRPr/>
            </a:pPr>
            <a:r>
              <a:rPr lang="tr-TR" sz="240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</a:rPr>
              <a:t>Akreditasyon</a:t>
            </a:r>
            <a:endParaRPr lang="tr-TR" sz="240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  <a:p>
            <a:pPr algn="just">
              <a:defRPr/>
            </a:pPr>
            <a:endParaRPr lang="tr-TR" sz="900" dirty="0">
              <a:solidFill>
                <a:prstClr val="black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Yunus Emre TELLİ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Muhammed Emin BEYTÜL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Lütfullah ARVAS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53533" y="-3023"/>
            <a:ext cx="11438465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tr-TR" sz="2000" b="1" dirty="0" smtClean="0">
                <a:solidFill>
                  <a:srgbClr val="3E5B7F"/>
                </a:solidFill>
              </a:rPr>
              <a:t>Kütahya Tasarım </a:t>
            </a:r>
            <a:r>
              <a:rPr lang="tr-TR" sz="2000" b="1" dirty="0" err="1" smtClean="0">
                <a:solidFill>
                  <a:srgbClr val="3E5B7F"/>
                </a:solidFill>
              </a:rPr>
              <a:t>Teknokent</a:t>
            </a:r>
            <a:r>
              <a:rPr lang="tr-TR" sz="2000" b="1" dirty="0" smtClean="0">
                <a:solidFill>
                  <a:srgbClr val="3E5B7F"/>
                </a:solidFill>
              </a:rPr>
              <a:t> Yönetici AŞ. Birim </a:t>
            </a:r>
            <a:r>
              <a:rPr lang="tr-TR" sz="2000" b="1" dirty="0">
                <a:solidFill>
                  <a:srgbClr val="3E5B7F"/>
                </a:solidFill>
              </a:rPr>
              <a:t>Kalite Komisyonu </a:t>
            </a:r>
            <a:r>
              <a:rPr lang="tr-TR" sz="2000" b="1" dirty="0" smtClean="0">
                <a:solidFill>
                  <a:srgbClr val="3E5B7F"/>
                </a:solidFill>
              </a:rPr>
              <a:t>Organizasyon Şeması</a:t>
            </a:r>
            <a:endParaRPr lang="en-US" sz="2000" b="1" dirty="0">
              <a:solidFill>
                <a:srgbClr val="3E5B7F"/>
              </a:solidFill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tr-TR" sz="1100" b="1" dirty="0" smtClean="0">
                <a:solidFill>
                  <a:srgbClr val="F9665E"/>
                </a:solidFill>
              </a:rPr>
              <a:t>Liderlik, Yönetim ve Kalite Alt Komisyonu</a:t>
            </a:r>
            <a:endParaRPr lang="tr-TR" sz="1100" b="1" dirty="0">
              <a:solidFill>
                <a:srgbClr val="F9665E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943855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77267" y="2201657"/>
            <a:ext cx="1192459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AKILLIOĞLU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Dekan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Yrd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41824" y="3106298"/>
            <a:ext cx="1105105" cy="111120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Doç. Dr. Canan VEJSELOVA SEZER</a:t>
            </a:r>
            <a:endParaRPr kumimoji="0" lang="tr-TR" sz="9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6900861" y="2071783"/>
            <a:ext cx="720000" cy="53745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763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KESER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36" name="Oval 35"/>
          <p:cNvSpPr/>
          <p:nvPr/>
        </p:nvSpPr>
        <p:spPr>
          <a:xfrm>
            <a:off x="4824717" y="5535848"/>
            <a:ext cx="2802233" cy="124579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Fatma </a:t>
            </a:r>
            <a:r>
              <a:rPr kumimoji="0" lang="tr-TR" sz="9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Çağlin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AKILLIOĞLU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Bahar KARATAY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Araştırma Dekanlığı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46871" cy="131080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714066" y="2201657"/>
            <a:ext cx="1293055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Dr. Öğr. Üyesi Kübra KESER </a:t>
            </a:r>
            <a:r>
              <a:rPr kumimoji="0" lang="tr-TR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Dekan </a:t>
            </a:r>
            <a:r>
              <a:rPr kumimoji="0" lang="tr-TR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Yrd.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554" y="1894238"/>
            <a:ext cx="92075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494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94605" y="2201657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Doç. Dr. </a:t>
            </a:r>
            <a:r>
              <a:rPr lang="tr-TR" sz="900" dirty="0" err="1">
                <a:solidFill>
                  <a:prstClr val="black"/>
                </a:solidFill>
              </a:rPr>
              <a:t>Samed</a:t>
            </a:r>
            <a:r>
              <a:rPr lang="tr-TR" sz="900" dirty="0">
                <a:solidFill>
                  <a:prstClr val="black"/>
                </a:solidFill>
              </a:rPr>
              <a:t> KURBAN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39215" y="3117868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</a:t>
            </a:r>
            <a:r>
              <a:rPr lang="tr-TR" sz="1000" dirty="0" smtClean="0">
                <a:solidFill>
                  <a:prstClr val="black"/>
                </a:solidFill>
              </a:rPr>
              <a:t>Ercan TAŞKIN</a:t>
            </a: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58803" y="2077291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228883"/>
            <a:ext cx="2952000" cy="1229592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Bilge </a:t>
            </a:r>
            <a:r>
              <a:rPr lang="tr-TR" sz="900" dirty="0" smtClean="0">
                <a:solidFill>
                  <a:prstClr val="black"/>
                </a:solidFill>
              </a:rPr>
              <a:t>MEYDAN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Emre GÖKÇELİ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Serdar </a:t>
            </a:r>
            <a:r>
              <a:rPr lang="tr-TR" sz="900" dirty="0" smtClean="0">
                <a:solidFill>
                  <a:prstClr val="black"/>
                </a:solidFill>
              </a:rPr>
              <a:t>ALTUN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Özgür YİĞİT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Öğr. Gör. Dr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smtClean="0">
                <a:solidFill>
                  <a:prstClr val="black"/>
                </a:solidFill>
              </a:rPr>
              <a:t>Gülşah ADAM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Melis ERÇİN YURCU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Hasan Hüseyin ALEÇAKIR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Batıhan ALAY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Neslihan </a:t>
            </a:r>
            <a:r>
              <a:rPr lang="tr-TR" sz="900" dirty="0" smtClean="0">
                <a:solidFill>
                  <a:prstClr val="black"/>
                </a:solidFill>
              </a:rPr>
              <a:t>ÇİLESİZ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</a:t>
            </a:r>
            <a:r>
              <a:rPr lang="tr-TR" sz="900" dirty="0">
                <a:solidFill>
                  <a:prstClr val="black"/>
                </a:solidFill>
              </a:rPr>
              <a:t>. Öğr. Üyesi Ezgi BABAYİĞİT </a:t>
            </a:r>
            <a:r>
              <a:rPr lang="tr-TR" sz="900" dirty="0" smtClean="0">
                <a:solidFill>
                  <a:prstClr val="black"/>
                </a:solidFill>
              </a:rPr>
              <a:t>SUNAY</a:t>
            </a:r>
            <a:r>
              <a:rPr lang="tr-TR" sz="900" dirty="0">
                <a:solidFill>
                  <a:prstClr val="black"/>
                </a:solidFill>
              </a:rPr>
              <a:t>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Ece </a:t>
            </a:r>
            <a:r>
              <a:rPr lang="tr-TR" sz="900" dirty="0" smtClean="0">
                <a:solidFill>
                  <a:prstClr val="black"/>
                </a:solidFill>
              </a:rPr>
              <a:t>KEPENEK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Gülistan ALTIOK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Arş. Gör. Dr. Burak BINARCI 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Arş. Gör. Mehmet Ali AYDIN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Oktay </a:t>
            </a:r>
            <a:r>
              <a:rPr lang="tr-TR" sz="900" dirty="0" smtClean="0">
                <a:solidFill>
                  <a:prstClr val="black"/>
                </a:solidFill>
              </a:rPr>
              <a:t>KARAÇAY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Arş</a:t>
            </a:r>
            <a:r>
              <a:rPr lang="tr-TR" sz="900" dirty="0">
                <a:solidFill>
                  <a:prstClr val="black"/>
                </a:solidFill>
              </a:rPr>
              <a:t>. Gör. Duygu KABAK</a:t>
            </a:r>
          </a:p>
        </p:txBody>
      </p:sp>
      <p:sp>
        <p:nvSpPr>
          <p:cNvPr id="36" name="Oval 35"/>
          <p:cNvSpPr/>
          <p:nvPr/>
        </p:nvSpPr>
        <p:spPr>
          <a:xfrm>
            <a:off x="4610997" y="5348076"/>
            <a:ext cx="2886115" cy="150141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Prof. Dr. Aydın </a:t>
            </a:r>
            <a:r>
              <a:rPr lang="tr-TR" sz="900" dirty="0" smtClean="0">
                <a:solidFill>
                  <a:srgbClr val="000000"/>
                </a:solidFill>
              </a:rPr>
              <a:t>KAYABAŞI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Doç. Dr. Tuba </a:t>
            </a:r>
            <a:r>
              <a:rPr lang="tr-TR" sz="900" dirty="0" smtClean="0">
                <a:solidFill>
                  <a:srgbClr val="000000"/>
                </a:solidFill>
              </a:rPr>
              <a:t>GEZER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Dr. Öğr. Üyesi Pınar ÖZER BURHAN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>
                <a:solidFill>
                  <a:srgbClr val="000000"/>
                </a:solidFill>
              </a:rPr>
              <a:t>Dr. Öğr. Üyesi Ayşegül </a:t>
            </a:r>
            <a:r>
              <a:rPr lang="tr-TR" sz="900" dirty="0" smtClean="0">
                <a:solidFill>
                  <a:srgbClr val="000000"/>
                </a:solidFill>
              </a:rPr>
              <a:t>YILDIZ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Dr. Öğr. Üyesi Fatma KÖSE İÇİGEN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Dr</a:t>
            </a:r>
            <a:r>
              <a:rPr lang="tr-TR" sz="900" dirty="0">
                <a:solidFill>
                  <a:srgbClr val="000000"/>
                </a:solidFill>
              </a:rPr>
              <a:t>. Öğr. Üyesi Ferit </a:t>
            </a:r>
            <a:r>
              <a:rPr lang="tr-TR" sz="900" dirty="0" smtClean="0">
                <a:solidFill>
                  <a:srgbClr val="000000"/>
                </a:solidFill>
              </a:rPr>
              <a:t>KARAHAN</a:t>
            </a:r>
            <a:endParaRPr lang="tr-TR" sz="900" dirty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Dr. Öğr. Üyesi Muhammed </a:t>
            </a:r>
            <a:r>
              <a:rPr lang="tr-TR" sz="900" dirty="0" err="1" smtClean="0">
                <a:solidFill>
                  <a:srgbClr val="000000"/>
                </a:solidFill>
              </a:rPr>
              <a:t>Zahid</a:t>
            </a:r>
            <a:r>
              <a:rPr lang="tr-TR" sz="900" dirty="0" smtClean="0">
                <a:solidFill>
                  <a:srgbClr val="000000"/>
                </a:solidFill>
              </a:rPr>
              <a:t> ÇIĞMAN</a:t>
            </a:r>
            <a:endParaRPr lang="tr-TR" sz="900" dirty="0" smtClean="0"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tr-TR" sz="900" dirty="0" smtClean="0">
                <a:solidFill>
                  <a:srgbClr val="000000"/>
                </a:solidFill>
              </a:rPr>
              <a:t>Arş</a:t>
            </a:r>
            <a:r>
              <a:rPr lang="tr-TR" sz="900" dirty="0">
                <a:solidFill>
                  <a:srgbClr val="000000"/>
                </a:solidFill>
              </a:rPr>
              <a:t>. Gör. Hazal ARSLAN</a:t>
            </a: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İktisadi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ve İdari Bilimler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147173" y="4097821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52926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03055" y="3667039"/>
            <a:ext cx="1417908" cy="742672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043968" y="2413337"/>
            <a:ext cx="1640429" cy="85913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348477"/>
            <a:ext cx="1610337" cy="923996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84464" y="3661955"/>
            <a:ext cx="1116392" cy="1015178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Ramazan DOĞANAY 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78522" y="2408473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19659" y="2575185"/>
            <a:ext cx="1118609" cy="104314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 dirty="0">
                <a:solidFill>
                  <a:prstClr val="black"/>
                </a:solidFill>
              </a:rPr>
              <a:t>Prof. Dr. İsmail </a:t>
            </a:r>
            <a:r>
              <a:rPr lang="tr-TR" sz="1000" dirty="0" smtClean="0">
                <a:solidFill>
                  <a:prstClr val="black"/>
                </a:solidFill>
              </a:rPr>
              <a:t>YALÇIN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686681" y="3533922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</a:t>
            </a: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</a:t>
            </a:r>
            <a:r>
              <a:rPr kumimoji="0" lang="tr-TR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umsal</a:t>
            </a: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655632" y="4767235"/>
            <a:ext cx="2952000" cy="1367166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Kalite Güvencesi ve Yönetim Sistemi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4" y="3563604"/>
            <a:ext cx="2738470" cy="169968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Prof. Dr. İlhami GÜNAY (Başkan)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Abdullah ÇAKIR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İdris TÜZÜN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TATLI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Muhammet ATEŞ</a:t>
            </a:r>
          </a:p>
          <a:p>
            <a:pPr lvl="0" algn="just">
              <a:defRPr/>
            </a:pPr>
            <a:r>
              <a:rPr lang="tr-TR" sz="900" dirty="0">
                <a:solidFill>
                  <a:prstClr val="black"/>
                </a:solidFill>
              </a:rPr>
              <a:t>Arş. Gör. Dr. Tuğberk UĞURLU</a:t>
            </a:r>
          </a:p>
        </p:txBody>
      </p:sp>
      <p:sp>
        <p:nvSpPr>
          <p:cNvPr id="31" name="Oval 30"/>
          <p:cNvSpPr/>
          <p:nvPr/>
        </p:nvSpPr>
        <p:spPr>
          <a:xfrm>
            <a:off x="7697012" y="911566"/>
            <a:ext cx="2641607" cy="168344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Yusuf SANSARKAN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Bayram AKBULUT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Abdullah Taha YILDIZ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Öğr. Gör. Muhammed Talha 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Zeynep ERGİN</a:t>
            </a:r>
          </a:p>
        </p:txBody>
      </p:sp>
      <p:sp>
        <p:nvSpPr>
          <p:cNvPr id="33" name="Oval 32"/>
          <p:cNvSpPr/>
          <p:nvPr/>
        </p:nvSpPr>
        <p:spPr>
          <a:xfrm>
            <a:off x="1603107" y="911566"/>
            <a:ext cx="2859647" cy="175943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Ömer Faruk ERDOĞAN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Rabia YILDIRIM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</a:t>
            </a:r>
            <a:r>
              <a:rPr lang="tr-TR" sz="900" dirty="0" err="1">
                <a:solidFill>
                  <a:prstClr val="black"/>
                </a:solidFill>
              </a:rPr>
              <a:t>Alaaddin</a:t>
            </a:r>
            <a:r>
              <a:rPr lang="tr-TR" sz="900" dirty="0">
                <a:solidFill>
                  <a:prstClr val="black"/>
                </a:solidFill>
              </a:rPr>
              <a:t> SALİHOĞLU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Mehmet Sait ARVAS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Mansur TEYFUR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Mustafa DİLSİZ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Hilal ÖZDEMİR VAPURCU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Sevde</a:t>
            </a:r>
            <a:r>
              <a:rPr lang="tr-TR" sz="900" dirty="0">
                <a:solidFill>
                  <a:prstClr val="black"/>
                </a:solidFill>
              </a:rPr>
              <a:t> ÖZTÜRK</a:t>
            </a:r>
          </a:p>
        </p:txBody>
      </p:sp>
      <p:sp>
        <p:nvSpPr>
          <p:cNvPr id="34" name="Oval 33"/>
          <p:cNvSpPr/>
          <p:nvPr/>
        </p:nvSpPr>
        <p:spPr>
          <a:xfrm>
            <a:off x="1300567" y="3524788"/>
            <a:ext cx="2802488" cy="176984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Ergin ÖĞCEM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Murat KAŞ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Sümeyye SEVİNÇ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Ayşenur AYDINLI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İsa GÖKGEDİK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Ömer ERGÜL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</a:t>
            </a:r>
            <a:r>
              <a:rPr lang="tr-TR" sz="900" dirty="0" err="1">
                <a:solidFill>
                  <a:prstClr val="black"/>
                </a:solidFill>
              </a:rPr>
              <a:t>Emeti</a:t>
            </a:r>
            <a:r>
              <a:rPr lang="tr-TR" sz="900" dirty="0">
                <a:solidFill>
                  <a:prstClr val="black"/>
                </a:solidFill>
              </a:rPr>
              <a:t> ÇALIŞKAN</a:t>
            </a:r>
          </a:p>
        </p:txBody>
      </p:sp>
      <p:sp>
        <p:nvSpPr>
          <p:cNvPr id="36" name="Oval 35"/>
          <p:cNvSpPr/>
          <p:nvPr/>
        </p:nvSpPr>
        <p:spPr>
          <a:xfrm>
            <a:off x="4584362" y="4951907"/>
            <a:ext cx="2963479" cy="1836824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Abdullah Erdem TAŞ (Başkan)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Şadi EREN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Semra GÜLER MERCAN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Selim TEKİN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Maruf ÇAKIR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Beyza DEMİRLEK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 Gör. Hüseyin AĞGÜNDÜZ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İlahiyat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612706" y="820232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Uluslararasılaşma</a:t>
            </a: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1" cy="746408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H="1" flipV="1">
            <a:off x="6150427" y="45502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6218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31480" y="5415721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37804" y="2191363"/>
            <a:ext cx="941139" cy="79716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smtClean="0">
                <a:solidFill>
                  <a:prstClr val="black"/>
                </a:solidFill>
              </a:rPr>
              <a:t>Ayşe ALTUN ADA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26714" y="2997031"/>
            <a:ext cx="1086845" cy="976497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800" dirty="0">
                <a:solidFill>
                  <a:prstClr val="black"/>
                </a:solidFill>
              </a:rPr>
              <a:t>Prof. Dr. Emin ZEYTİNOĞLU</a:t>
            </a: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0984" y="5018760"/>
            <a:ext cx="2908593" cy="1119275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Nilüfer DALKILIÇ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Sibel ÇAPRAZ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Yavuz SOYKAN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Murat KIRKAĞAÇ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Burcu ACAR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Esra </a:t>
            </a:r>
            <a:r>
              <a:rPr lang="tr-TR" sz="900" dirty="0" smtClean="0">
                <a:solidFill>
                  <a:prstClr val="black"/>
                </a:solidFill>
              </a:rPr>
              <a:t>KARPUZ DEMİR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Nurcan DOLMAZ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Fulya </a:t>
            </a:r>
            <a:r>
              <a:rPr lang="tr-TR" sz="900" dirty="0" err="1">
                <a:solidFill>
                  <a:prstClr val="black"/>
                </a:solidFill>
              </a:rPr>
              <a:t>Mısırdalı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Yangil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Doç.Dr.Ahmet</a:t>
            </a:r>
            <a:r>
              <a:rPr lang="tr-TR" sz="900" dirty="0">
                <a:solidFill>
                  <a:prstClr val="black"/>
                </a:solidFill>
              </a:rPr>
              <a:t> Oğuz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Zübeyir Çelik  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Doç.Dr.Metin</a:t>
            </a:r>
            <a:r>
              <a:rPr lang="tr-TR" sz="900" dirty="0">
                <a:solidFill>
                  <a:prstClr val="black"/>
                </a:solidFill>
              </a:rPr>
              <a:t> Baş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Doç.Dr.Kudbeddin</a:t>
            </a:r>
            <a:r>
              <a:rPr lang="tr-TR" sz="900" dirty="0">
                <a:solidFill>
                  <a:prstClr val="black"/>
                </a:solidFill>
              </a:rPr>
              <a:t> Şeker     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Doç.Dr.Filiz</a:t>
            </a:r>
            <a:r>
              <a:rPr lang="tr-TR" sz="900" dirty="0">
                <a:solidFill>
                  <a:prstClr val="black"/>
                </a:solidFill>
              </a:rPr>
              <a:t> Yüksel  </a:t>
            </a:r>
            <a:endParaRPr lang="tr-TR" sz="900" dirty="0" smtClean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 err="1" smtClean="0">
                <a:solidFill>
                  <a:prstClr val="black"/>
                </a:solidFill>
              </a:rPr>
              <a:t>Arş.Gör.Büşra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>
                <a:solidFill>
                  <a:prstClr val="black"/>
                </a:solidFill>
              </a:rPr>
              <a:t>Öztürk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Mehmet </a:t>
            </a:r>
            <a:r>
              <a:rPr lang="tr-TR" sz="900" dirty="0" err="1">
                <a:solidFill>
                  <a:prstClr val="black"/>
                </a:solidFill>
              </a:rPr>
              <a:t>Gürkaş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Ayşen ALTUN ADA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Prof.Dr</a:t>
            </a:r>
            <a:r>
              <a:rPr lang="tr-TR" sz="900" dirty="0">
                <a:solidFill>
                  <a:prstClr val="black"/>
                </a:solidFill>
              </a:rPr>
              <a:t>. Yasemin Deniz </a:t>
            </a:r>
            <a:r>
              <a:rPr lang="tr-TR" sz="900" dirty="0" smtClean="0">
                <a:solidFill>
                  <a:prstClr val="black"/>
                </a:solidFill>
              </a:rPr>
              <a:t>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Ümit Güner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Doç.Dr</a:t>
            </a:r>
            <a:r>
              <a:rPr lang="tr-TR" sz="900" dirty="0">
                <a:solidFill>
                  <a:prstClr val="black"/>
                </a:solidFill>
              </a:rPr>
              <a:t>. Ahmet Gökçe AKPOLAT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</a:t>
            </a:r>
            <a:r>
              <a:rPr lang="tr-TR" sz="900" dirty="0">
                <a:solidFill>
                  <a:prstClr val="black"/>
                </a:solidFill>
              </a:rPr>
              <a:t>. Üyesi İsmail BALKAN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Arş.Gör</a:t>
            </a:r>
            <a:r>
              <a:rPr lang="tr-TR" sz="900" dirty="0">
                <a:solidFill>
                  <a:prstClr val="black"/>
                </a:solidFill>
              </a:rPr>
              <a:t>. Mukaddes YILMAZ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Öğrenci Ecem KAPLAN </a:t>
            </a: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Selçuk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Emin ZEYTİNOĞLU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Doç.Dr</a:t>
            </a:r>
            <a:r>
              <a:rPr lang="tr-TR" sz="900" dirty="0">
                <a:solidFill>
                  <a:prstClr val="black"/>
                </a:solidFill>
              </a:rPr>
              <a:t>. Tansel ÇETİNOĞLU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Cevat SÖYLEMEZ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Fatma DEMİRAĞ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Arş.Gör.Nesil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err="1">
                <a:solidFill>
                  <a:prstClr val="black"/>
                </a:solidFill>
              </a:rPr>
              <a:t>İşbil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tr-TR" sz="900" dirty="0" smtClean="0">
                <a:solidFill>
                  <a:prstClr val="black"/>
                </a:solidFill>
              </a:rPr>
              <a:t>Öğrenci </a:t>
            </a:r>
            <a:r>
              <a:rPr lang="tr-TR" sz="900" dirty="0">
                <a:solidFill>
                  <a:prstClr val="black"/>
                </a:solidFill>
              </a:rPr>
              <a:t>Beyza Atak </a:t>
            </a:r>
          </a:p>
        </p:txBody>
      </p:sp>
      <p:sp>
        <p:nvSpPr>
          <p:cNvPr id="36" name="Oval 35"/>
          <p:cNvSpPr/>
          <p:nvPr/>
        </p:nvSpPr>
        <p:spPr>
          <a:xfrm>
            <a:off x="4658803" y="5171657"/>
            <a:ext cx="2802233" cy="1611752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Selçuk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</a:t>
            </a:r>
            <a:r>
              <a:rPr lang="tr-TR" sz="900" dirty="0" smtClean="0">
                <a:solidFill>
                  <a:prstClr val="black"/>
                </a:solidFill>
              </a:rPr>
              <a:t>Ayşe ALTUN ADA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Prof.Dr. Nilüfer DALKILIÇ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Ahmet OĞUZ 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Filiz </a:t>
            </a:r>
            <a:r>
              <a:rPr lang="tr-TR" sz="900" dirty="0" smtClean="0">
                <a:solidFill>
                  <a:prstClr val="black"/>
                </a:solidFill>
              </a:rPr>
              <a:t>YÜKSEL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Zübeyir Çelik 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Dr.Öğr.Üyesi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 dirty="0">
                <a:solidFill>
                  <a:prstClr val="black"/>
                </a:solidFill>
              </a:rPr>
              <a:t>Murat </a:t>
            </a:r>
            <a:r>
              <a:rPr lang="tr-TR" sz="900" dirty="0" smtClean="0">
                <a:solidFill>
                  <a:prstClr val="black"/>
                </a:solidFill>
              </a:rPr>
              <a:t>KIRKAĞAÇ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 smtClean="0">
                <a:solidFill>
                  <a:prstClr val="black"/>
                </a:solidFill>
              </a:rPr>
              <a:t>Dr.Öğr.Üyesi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tr-TR" sz="900">
                <a:solidFill>
                  <a:prstClr val="black"/>
                </a:solidFill>
              </a:rPr>
              <a:t>Esra </a:t>
            </a:r>
            <a:r>
              <a:rPr lang="tr-TR" sz="900" smtClean="0">
                <a:solidFill>
                  <a:prstClr val="black"/>
                </a:solidFill>
              </a:rPr>
              <a:t>Karpuz </a:t>
            </a:r>
            <a:r>
              <a:rPr lang="tr-TR" sz="900" dirty="0" smtClean="0">
                <a:solidFill>
                  <a:prstClr val="black"/>
                </a:solidFill>
              </a:rPr>
              <a:t>DEMİR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Dr.Öğr.Üyesi</a:t>
            </a:r>
            <a:r>
              <a:rPr lang="tr-TR" sz="900" dirty="0">
                <a:solidFill>
                  <a:prstClr val="black"/>
                </a:solidFill>
              </a:rPr>
              <a:t> İsmail </a:t>
            </a:r>
            <a:r>
              <a:rPr lang="tr-TR" sz="900" dirty="0" smtClean="0">
                <a:solidFill>
                  <a:prstClr val="black"/>
                </a:solidFill>
              </a:rPr>
              <a:t>BALKAN</a:t>
            </a:r>
            <a:endParaRPr lang="tr-TR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Arş.Grv.Nesil</a:t>
            </a:r>
            <a:r>
              <a:rPr lang="tr-TR" sz="900" dirty="0">
                <a:solidFill>
                  <a:prstClr val="black"/>
                </a:solidFill>
              </a:rPr>
              <a:t> İŞBİL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Mukaddes YILMAZ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Arş.Grv. Büşra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Öğrenci </a:t>
            </a:r>
            <a:r>
              <a:rPr lang="tr-TR" sz="900" dirty="0">
                <a:solidFill>
                  <a:prstClr val="black"/>
                </a:solidFill>
              </a:rPr>
              <a:t>Ali İNAN</a:t>
            </a: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Kütahya Uygulamalı</a:t>
            </a:r>
            <a:r>
              <a:rPr kumimoji="0" lang="tr-TR" sz="2000" b="1" i="0" u="none" strike="noStrike" kern="1200" cap="none" spc="0" normalizeH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Bilimler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42864" y="3041319"/>
            <a:ext cx="1116000" cy="977854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/>
          <p:nvPr/>
        </p:nvCxnSpPr>
        <p:spPr>
          <a:xfrm flipV="1">
            <a:off x="5991463" y="4109658"/>
            <a:ext cx="21902" cy="849847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6691936" y="2235129"/>
            <a:ext cx="948795" cy="78909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1000">
                <a:solidFill>
                  <a:prstClr val="black"/>
                </a:solidFill>
              </a:rPr>
              <a:t>Doç. Dr. Ahmet OĞUZ</a:t>
            </a:r>
            <a:endParaRPr lang="tr-TR" sz="1000" dirty="0">
              <a:solidFill>
                <a:prstClr val="black"/>
              </a:solidFill>
            </a:endParaRPr>
          </a:p>
        </p:txBody>
      </p:sp>
      <p:sp>
        <p:nvSpPr>
          <p:cNvPr id="47" name="Dikdörtgen 46"/>
          <p:cNvSpPr/>
          <p:nvPr/>
        </p:nvSpPr>
        <p:spPr>
          <a:xfrm>
            <a:off x="6766542" y="2159777"/>
            <a:ext cx="792760" cy="48489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561042" y="3634511"/>
            <a:ext cx="882289" cy="86230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</a:t>
            </a:r>
            <a:r>
              <a:rPr lang="tr-TR" sz="900" dirty="0" smtClean="0">
                <a:solidFill>
                  <a:prstClr val="black"/>
                </a:solidFill>
              </a:rPr>
              <a:t>Selçuk YALÇIN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Dikdörtgen 52"/>
          <p:cNvSpPr/>
          <p:nvPr/>
        </p:nvSpPr>
        <p:spPr>
          <a:xfrm>
            <a:off x="4604352" y="3563604"/>
            <a:ext cx="778337" cy="589759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6756614" y="3645650"/>
            <a:ext cx="948795" cy="86998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tr-TR" sz="900" dirty="0">
                <a:solidFill>
                  <a:prstClr val="black"/>
                </a:solidFill>
              </a:rPr>
              <a:t>Prof. Dr. Nilüfer DALKILIÇ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Dikdörtgen 55"/>
          <p:cNvSpPr/>
          <p:nvPr/>
        </p:nvSpPr>
        <p:spPr>
          <a:xfrm>
            <a:off x="6875375" y="3561248"/>
            <a:ext cx="757835" cy="596018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5611392" y="4056593"/>
            <a:ext cx="948795" cy="869983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Prof. Dr. </a:t>
            </a:r>
            <a:r>
              <a:rPr kumimoji="0" lang="tr-T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Nasif</a:t>
            </a: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ÖZKAN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Dikdörtgen 57"/>
          <p:cNvSpPr/>
          <p:nvPr/>
        </p:nvSpPr>
        <p:spPr>
          <a:xfrm>
            <a:off x="4610997" y="2138301"/>
            <a:ext cx="792760" cy="484891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823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Düz Bağlayıcı 49"/>
          <p:cNvCxnSpPr>
            <a:stCxn id="34" idx="6"/>
            <a:endCxn id="48" idx="2"/>
          </p:cNvCxnSpPr>
          <p:nvPr/>
        </p:nvCxnSpPr>
        <p:spPr>
          <a:xfrm flipV="1">
            <a:off x="4128471" y="3667039"/>
            <a:ext cx="1392492" cy="555281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Düz Bağlayıcı 48"/>
          <p:cNvCxnSpPr>
            <a:stCxn id="33" idx="5"/>
            <a:endCxn id="48" idx="1"/>
          </p:cNvCxnSpPr>
          <p:nvPr/>
        </p:nvCxnSpPr>
        <p:spPr>
          <a:xfrm>
            <a:off x="4188691" y="2071784"/>
            <a:ext cx="1495706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Düz Bağlayıcı 25"/>
          <p:cNvCxnSpPr>
            <a:stCxn id="31" idx="3"/>
            <a:endCxn id="48" idx="7"/>
          </p:cNvCxnSpPr>
          <p:nvPr/>
        </p:nvCxnSpPr>
        <p:spPr>
          <a:xfrm flipH="1">
            <a:off x="6473529" y="2071784"/>
            <a:ext cx="1533593" cy="1200689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Serbest Form 39"/>
          <p:cNvSpPr/>
          <p:nvPr/>
        </p:nvSpPr>
        <p:spPr>
          <a:xfrm>
            <a:off x="3097498" y="481640"/>
            <a:ext cx="5972817" cy="2401858"/>
          </a:xfrm>
          <a:custGeom>
            <a:avLst/>
            <a:gdLst>
              <a:gd name="connsiteX0" fmla="*/ 2998498 w 5972817"/>
              <a:gd name="connsiteY0" fmla="*/ 0 h 2401858"/>
              <a:gd name="connsiteX1" fmla="*/ 5900954 w 5972817"/>
              <a:gd name="connsiteY1" fmla="*/ 1923877 h 2401858"/>
              <a:gd name="connsiteX2" fmla="*/ 5972817 w 5972817"/>
              <a:gd name="connsiteY2" fmla="*/ 2120220 h 2401858"/>
              <a:gd name="connsiteX3" fmla="*/ 5959258 w 5972817"/>
              <a:gd name="connsiteY3" fmla="*/ 2133503 h 2401858"/>
              <a:gd name="connsiteX4" fmla="*/ 5432603 w 5972817"/>
              <a:gd name="connsiteY4" fmla="*/ 2385746 h 2401858"/>
              <a:gd name="connsiteX5" fmla="*/ 5298883 w 5972817"/>
              <a:gd name="connsiteY5" fmla="*/ 2401858 h 2401858"/>
              <a:gd name="connsiteX6" fmla="*/ 5237559 w 5972817"/>
              <a:gd name="connsiteY6" fmla="*/ 2234310 h 2401858"/>
              <a:gd name="connsiteX7" fmla="*/ 2998521 w 5972817"/>
              <a:gd name="connsiteY7" fmla="*/ 750175 h 2401858"/>
              <a:gd name="connsiteX8" fmla="*/ 759482 w 5972817"/>
              <a:gd name="connsiteY8" fmla="*/ 2234310 h 2401858"/>
              <a:gd name="connsiteX9" fmla="*/ 707434 w 5972817"/>
              <a:gd name="connsiteY9" fmla="*/ 2376517 h 2401858"/>
              <a:gd name="connsiteX10" fmla="*/ 595622 w 5972817"/>
              <a:gd name="connsiteY10" fmla="*/ 2314602 h 2401858"/>
              <a:gd name="connsiteX11" fmla="*/ 77292 w 5972817"/>
              <a:gd name="connsiteY11" fmla="*/ 2185009 h 2401858"/>
              <a:gd name="connsiteX12" fmla="*/ 0 w 5972817"/>
              <a:gd name="connsiteY12" fmla="*/ 2186281 h 2401858"/>
              <a:gd name="connsiteX13" fmla="*/ 96041 w 5972817"/>
              <a:gd name="connsiteY13" fmla="*/ 1923878 h 2401858"/>
              <a:gd name="connsiteX14" fmla="*/ 2998498 w 5972817"/>
              <a:gd name="connsiteY14" fmla="*/ 0 h 2401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972817" h="2401858">
                <a:moveTo>
                  <a:pt x="2998498" y="0"/>
                </a:moveTo>
                <a:cubicBezTo>
                  <a:pt x="4303271" y="-1"/>
                  <a:pt x="5422758" y="793296"/>
                  <a:pt x="5900954" y="1923877"/>
                </a:cubicBezTo>
                <a:lnTo>
                  <a:pt x="5972817" y="2120220"/>
                </a:lnTo>
                <a:lnTo>
                  <a:pt x="5959258" y="2133503"/>
                </a:lnTo>
                <a:cubicBezTo>
                  <a:pt x="5807646" y="2263367"/>
                  <a:pt x="5625588" y="2349571"/>
                  <a:pt x="5432603" y="2385746"/>
                </a:cubicBezTo>
                <a:lnTo>
                  <a:pt x="5298883" y="2401858"/>
                </a:lnTo>
                <a:lnTo>
                  <a:pt x="5237559" y="2234310"/>
                </a:lnTo>
                <a:cubicBezTo>
                  <a:pt x="4868666" y="1362146"/>
                  <a:pt x="4005060" y="750176"/>
                  <a:pt x="2998521" y="750175"/>
                </a:cubicBezTo>
                <a:cubicBezTo>
                  <a:pt x="1991982" y="750175"/>
                  <a:pt x="1128376" y="1362146"/>
                  <a:pt x="759482" y="2234310"/>
                </a:cubicBezTo>
                <a:lnTo>
                  <a:pt x="707434" y="2376517"/>
                </a:lnTo>
                <a:lnTo>
                  <a:pt x="595622" y="2314602"/>
                </a:lnTo>
                <a:cubicBezTo>
                  <a:pt x="433491" y="2238201"/>
                  <a:pt x="257369" y="2193931"/>
                  <a:pt x="77292" y="2185009"/>
                </a:cubicBezTo>
                <a:lnTo>
                  <a:pt x="0" y="2186281"/>
                </a:lnTo>
                <a:lnTo>
                  <a:pt x="96041" y="1923878"/>
                </a:lnTo>
                <a:cubicBezTo>
                  <a:pt x="574236" y="793295"/>
                  <a:pt x="1693725" y="-1"/>
                  <a:pt x="299849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Serbest Form 40"/>
          <p:cNvSpPr/>
          <p:nvPr/>
        </p:nvSpPr>
        <p:spPr>
          <a:xfrm>
            <a:off x="8020598" y="2854998"/>
            <a:ext cx="1225399" cy="2821073"/>
          </a:xfrm>
          <a:custGeom>
            <a:avLst/>
            <a:gdLst>
              <a:gd name="connsiteX0" fmla="*/ 1124939 w 1225399"/>
              <a:gd name="connsiteY0" fmla="*/ 0 h 2821073"/>
              <a:gd name="connsiteX1" fmla="*/ 1161402 w 1225399"/>
              <a:gd name="connsiteY1" fmla="*/ 141808 h 2821073"/>
              <a:gd name="connsiteX2" fmla="*/ 1225399 w 1225399"/>
              <a:gd name="connsiteY2" fmla="*/ 776643 h 2821073"/>
              <a:gd name="connsiteX3" fmla="*/ 506092 w 1225399"/>
              <a:gd name="connsiteY3" fmla="*/ 2780336 h 2821073"/>
              <a:gd name="connsiteX4" fmla="*/ 469068 w 1225399"/>
              <a:gd name="connsiteY4" fmla="*/ 2821073 h 2821073"/>
              <a:gd name="connsiteX5" fmla="*/ 457365 w 1225399"/>
              <a:gd name="connsiteY5" fmla="*/ 2815057 h 2821073"/>
              <a:gd name="connsiteX6" fmla="*/ 52054 w 1225399"/>
              <a:gd name="connsiteY6" fmla="*/ 2396311 h 2821073"/>
              <a:gd name="connsiteX7" fmla="*/ 0 w 1225399"/>
              <a:gd name="connsiteY7" fmla="*/ 2286368 h 2821073"/>
              <a:gd name="connsiteX8" fmla="*/ 90416 w 1225399"/>
              <a:gd name="connsiteY8" fmla="*/ 2165455 h 2821073"/>
              <a:gd name="connsiteX9" fmla="*/ 505422 w 1225399"/>
              <a:gd name="connsiteY9" fmla="*/ 806819 h 2821073"/>
              <a:gd name="connsiteX10" fmla="*/ 456053 w 1225399"/>
              <a:gd name="connsiteY10" fmla="*/ 317089 h 2821073"/>
              <a:gd name="connsiteX11" fmla="*/ 443274 w 1225399"/>
              <a:gd name="connsiteY11" fmla="*/ 267390 h 2821073"/>
              <a:gd name="connsiteX12" fmla="*/ 554832 w 1225399"/>
              <a:gd name="connsiteY12" fmla="*/ 253938 h 2821073"/>
              <a:gd name="connsiteX13" fmla="*/ 1050861 w 1225399"/>
              <a:gd name="connsiteY13" fmla="*/ 55405 h 2821073"/>
              <a:gd name="connsiteX14" fmla="*/ 1124939 w 1225399"/>
              <a:gd name="connsiteY14" fmla="*/ 0 h 2821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25399" h="2821073">
                <a:moveTo>
                  <a:pt x="1124939" y="0"/>
                </a:moveTo>
                <a:lnTo>
                  <a:pt x="1161402" y="141808"/>
                </a:lnTo>
                <a:cubicBezTo>
                  <a:pt x="1203363" y="346866"/>
                  <a:pt x="1225399" y="559181"/>
                  <a:pt x="1225399" y="776643"/>
                </a:cubicBezTo>
                <a:cubicBezTo>
                  <a:pt x="1225399" y="1537761"/>
                  <a:pt x="955458" y="2235830"/>
                  <a:pt x="506092" y="2780336"/>
                </a:cubicBezTo>
                <a:lnTo>
                  <a:pt x="469068" y="2821073"/>
                </a:lnTo>
                <a:lnTo>
                  <a:pt x="457365" y="2815057"/>
                </a:lnTo>
                <a:cubicBezTo>
                  <a:pt x="288031" y="2713371"/>
                  <a:pt x="148167" y="2568871"/>
                  <a:pt x="52054" y="2396311"/>
                </a:cubicBezTo>
                <a:lnTo>
                  <a:pt x="0" y="2286368"/>
                </a:lnTo>
                <a:lnTo>
                  <a:pt x="90416" y="2165455"/>
                </a:lnTo>
                <a:cubicBezTo>
                  <a:pt x="352430" y="1777625"/>
                  <a:pt x="505422" y="1310089"/>
                  <a:pt x="505422" y="806819"/>
                </a:cubicBezTo>
                <a:cubicBezTo>
                  <a:pt x="505422" y="639063"/>
                  <a:pt x="488423" y="475277"/>
                  <a:pt x="456053" y="317089"/>
                </a:cubicBezTo>
                <a:lnTo>
                  <a:pt x="443274" y="267390"/>
                </a:lnTo>
                <a:lnTo>
                  <a:pt x="554832" y="253938"/>
                </a:lnTo>
                <a:cubicBezTo>
                  <a:pt x="730991" y="220908"/>
                  <a:pt x="899674" y="153640"/>
                  <a:pt x="1050861" y="55405"/>
                </a:cubicBezTo>
                <a:lnTo>
                  <a:pt x="1124939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Serbest Form 44"/>
          <p:cNvSpPr/>
          <p:nvPr/>
        </p:nvSpPr>
        <p:spPr>
          <a:xfrm>
            <a:off x="2945996" y="2912111"/>
            <a:ext cx="1287785" cy="2718061"/>
          </a:xfrm>
          <a:custGeom>
            <a:avLst/>
            <a:gdLst>
              <a:gd name="connsiteX0" fmla="*/ 216521 w 1287785"/>
              <a:gd name="connsiteY0" fmla="*/ 0 h 2718061"/>
              <a:gd name="connsiteX1" fmla="*/ 771462 w 1287785"/>
              <a:gd name="connsiteY1" fmla="*/ 177950 h 2718061"/>
              <a:gd name="connsiteX2" fmla="*/ 787441 w 1287785"/>
              <a:gd name="connsiteY2" fmla="*/ 189778 h 2718061"/>
              <a:gd name="connsiteX3" fmla="*/ 769392 w 1287785"/>
              <a:gd name="connsiteY3" fmla="*/ 259975 h 2718061"/>
              <a:gd name="connsiteX4" fmla="*/ 720023 w 1287785"/>
              <a:gd name="connsiteY4" fmla="*/ 749705 h 2718061"/>
              <a:gd name="connsiteX5" fmla="*/ 1274917 w 1287785"/>
              <a:gd name="connsiteY5" fmla="*/ 2295411 h 2718061"/>
              <a:gd name="connsiteX6" fmla="*/ 1287785 w 1287785"/>
              <a:gd name="connsiteY6" fmla="*/ 2309569 h 2718061"/>
              <a:gd name="connsiteX7" fmla="*/ 1247519 w 1287785"/>
              <a:gd name="connsiteY7" fmla="*/ 2323167 h 2718061"/>
              <a:gd name="connsiteX8" fmla="*/ 802711 w 1287785"/>
              <a:gd name="connsiteY8" fmla="*/ 2619153 h 2718061"/>
              <a:gd name="connsiteX9" fmla="*/ 715448 w 1287785"/>
              <a:gd name="connsiteY9" fmla="*/ 2718061 h 2718061"/>
              <a:gd name="connsiteX10" fmla="*/ 537971 w 1287785"/>
              <a:gd name="connsiteY10" fmla="*/ 2480724 h 2718061"/>
              <a:gd name="connsiteX11" fmla="*/ 0 w 1287785"/>
              <a:gd name="connsiteY11" fmla="*/ 719529 h 2718061"/>
              <a:gd name="connsiteX12" fmla="*/ 63997 w 1287785"/>
              <a:gd name="connsiteY12" fmla="*/ 84694 h 2718061"/>
              <a:gd name="connsiteX13" fmla="*/ 85213 w 1287785"/>
              <a:gd name="connsiteY13" fmla="*/ 2180 h 2718061"/>
              <a:gd name="connsiteX14" fmla="*/ 216521 w 1287785"/>
              <a:gd name="connsiteY14" fmla="*/ 0 h 2718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287785" h="2718061">
                <a:moveTo>
                  <a:pt x="216521" y="0"/>
                </a:moveTo>
                <a:cubicBezTo>
                  <a:pt x="413800" y="9753"/>
                  <a:pt x="605298" y="71160"/>
                  <a:pt x="771462" y="177950"/>
                </a:cubicBezTo>
                <a:lnTo>
                  <a:pt x="787441" y="189778"/>
                </a:lnTo>
                <a:lnTo>
                  <a:pt x="769392" y="259975"/>
                </a:lnTo>
                <a:cubicBezTo>
                  <a:pt x="737022" y="418162"/>
                  <a:pt x="720023" y="581949"/>
                  <a:pt x="720023" y="749705"/>
                </a:cubicBezTo>
                <a:cubicBezTo>
                  <a:pt x="720022" y="1336853"/>
                  <a:pt x="928263" y="1875363"/>
                  <a:pt x="1274917" y="2295411"/>
                </a:cubicBezTo>
                <a:lnTo>
                  <a:pt x="1287785" y="2309569"/>
                </a:lnTo>
                <a:lnTo>
                  <a:pt x="1247519" y="2323167"/>
                </a:lnTo>
                <a:cubicBezTo>
                  <a:pt x="1080871" y="2391991"/>
                  <a:pt x="929811" y="2492785"/>
                  <a:pt x="802711" y="2619153"/>
                </a:cubicBezTo>
                <a:lnTo>
                  <a:pt x="715448" y="2718061"/>
                </a:lnTo>
                <a:lnTo>
                  <a:pt x="537971" y="2480724"/>
                </a:lnTo>
                <a:cubicBezTo>
                  <a:pt x="198324" y="1977980"/>
                  <a:pt x="0" y="1371915"/>
                  <a:pt x="0" y="719529"/>
                </a:cubicBezTo>
                <a:cubicBezTo>
                  <a:pt x="0" y="502067"/>
                  <a:pt x="22036" y="289752"/>
                  <a:pt x="63997" y="84694"/>
                </a:cubicBezTo>
                <a:lnTo>
                  <a:pt x="85213" y="2180"/>
                </a:lnTo>
                <a:lnTo>
                  <a:pt x="21652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5">
                  <a:lumMod val="0"/>
                  <a:lumOff val="100000"/>
                </a:schemeClr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Serbest Form 45"/>
          <p:cNvSpPr/>
          <p:nvPr/>
        </p:nvSpPr>
        <p:spPr>
          <a:xfrm>
            <a:off x="3826992" y="5345357"/>
            <a:ext cx="4494965" cy="1436284"/>
          </a:xfrm>
          <a:custGeom>
            <a:avLst/>
            <a:gdLst>
              <a:gd name="connsiteX0" fmla="*/ 4018862 w 4494965"/>
              <a:gd name="connsiteY0" fmla="*/ 0 h 1436284"/>
              <a:gd name="connsiteX1" fmla="*/ 4031019 w 4494965"/>
              <a:gd name="connsiteY1" fmla="*/ 25666 h 1436284"/>
              <a:gd name="connsiteX2" fmla="*/ 4376760 w 4494965"/>
              <a:gd name="connsiteY2" fmla="*/ 433002 h 1436284"/>
              <a:gd name="connsiteX3" fmla="*/ 4494965 w 4494965"/>
              <a:gd name="connsiteY3" fmla="*/ 514965 h 1436284"/>
              <a:gd name="connsiteX4" fmla="*/ 4272697 w 4494965"/>
              <a:gd name="connsiteY4" fmla="*/ 716976 h 1436284"/>
              <a:gd name="connsiteX5" fmla="*/ 2269004 w 4494965"/>
              <a:gd name="connsiteY5" fmla="*/ 1436284 h 1436284"/>
              <a:gd name="connsiteX6" fmla="*/ 41619 w 4494965"/>
              <a:gd name="connsiteY6" fmla="*/ 513670 h 1436284"/>
              <a:gd name="connsiteX7" fmla="*/ 0 w 4494965"/>
              <a:gd name="connsiteY7" fmla="*/ 467878 h 1436284"/>
              <a:gd name="connsiteX8" fmla="*/ 94972 w 4494965"/>
              <a:gd name="connsiteY8" fmla="*/ 360216 h 1436284"/>
              <a:gd name="connsiteX9" fmla="*/ 460442 w 4494965"/>
              <a:gd name="connsiteY9" fmla="*/ 117038 h 1436284"/>
              <a:gd name="connsiteX10" fmla="*/ 592335 w 4494965"/>
              <a:gd name="connsiteY10" fmla="*/ 72518 h 1436284"/>
              <a:gd name="connsiteX11" fmla="*/ 723321 w 4494965"/>
              <a:gd name="connsiteY11" fmla="*/ 191566 h 1436284"/>
              <a:gd name="connsiteX12" fmla="*/ 2269028 w 4494965"/>
              <a:gd name="connsiteY12" fmla="*/ 746460 h 1436284"/>
              <a:gd name="connsiteX13" fmla="*/ 3987297 w 4494965"/>
              <a:gd name="connsiteY13" fmla="*/ 34729 h 1436284"/>
              <a:gd name="connsiteX14" fmla="*/ 4018862 w 4494965"/>
              <a:gd name="connsiteY14" fmla="*/ 0 h 1436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494965" h="1436284">
                <a:moveTo>
                  <a:pt x="4018862" y="0"/>
                </a:moveTo>
                <a:lnTo>
                  <a:pt x="4031019" y="25666"/>
                </a:lnTo>
                <a:cubicBezTo>
                  <a:pt x="4118769" y="183171"/>
                  <a:pt x="4236460" y="321474"/>
                  <a:pt x="4376760" y="433002"/>
                </a:cubicBezTo>
                <a:lnTo>
                  <a:pt x="4494965" y="514965"/>
                </a:lnTo>
                <a:lnTo>
                  <a:pt x="4272697" y="716976"/>
                </a:lnTo>
                <a:cubicBezTo>
                  <a:pt x="3728191" y="1166342"/>
                  <a:pt x="3030122" y="1436284"/>
                  <a:pt x="2269004" y="1436284"/>
                </a:cubicBezTo>
                <a:cubicBezTo>
                  <a:pt x="1399155" y="1436283"/>
                  <a:pt x="611655" y="1083708"/>
                  <a:pt x="41619" y="513670"/>
                </a:cubicBezTo>
                <a:lnTo>
                  <a:pt x="0" y="467878"/>
                </a:lnTo>
                <a:lnTo>
                  <a:pt x="94972" y="360216"/>
                </a:lnTo>
                <a:cubicBezTo>
                  <a:pt x="199394" y="256383"/>
                  <a:pt x="323512" y="173571"/>
                  <a:pt x="460442" y="117038"/>
                </a:cubicBezTo>
                <a:lnTo>
                  <a:pt x="592335" y="72518"/>
                </a:lnTo>
                <a:lnTo>
                  <a:pt x="723321" y="191566"/>
                </a:lnTo>
                <a:cubicBezTo>
                  <a:pt x="1143369" y="538220"/>
                  <a:pt x="1681879" y="746459"/>
                  <a:pt x="2269028" y="746460"/>
                </a:cubicBezTo>
                <a:cubicBezTo>
                  <a:pt x="2940053" y="746459"/>
                  <a:pt x="3547553" y="474473"/>
                  <a:pt x="3987297" y="34729"/>
                </a:cubicBezTo>
                <a:lnTo>
                  <a:pt x="4018862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35000">
                <a:schemeClr val="accent5">
                  <a:lumMod val="0"/>
                  <a:lumOff val="100000"/>
                </a:schemeClr>
              </a:gs>
              <a:gs pos="100000">
                <a:srgbClr val="95B4CC"/>
              </a:gs>
            </a:gsLst>
            <a:path path="circle">
              <a:fillToRect l="50000" t="-80000" r="50000" b="18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4610997" y="2176816"/>
            <a:ext cx="2970000" cy="2970000"/>
          </a:xfrm>
          <a:prstGeom prst="ellipse">
            <a:avLst/>
          </a:prstGeom>
          <a:noFill/>
          <a:ln w="31750" cap="flat" cmpd="sng">
            <a:solidFill>
              <a:srgbClr val="AFC7D0">
                <a:alpha val="20000"/>
              </a:srgbClr>
            </a:solidFill>
            <a:prstDash val="dashDot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573923" y="2192314"/>
            <a:ext cx="974883" cy="869060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</a:t>
            </a:r>
            <a:r>
              <a:rPr lang="sv-SE" sz="900" dirty="0" smtClean="0">
                <a:solidFill>
                  <a:prstClr val="black"/>
                </a:solidFill>
              </a:rPr>
              <a:t>.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 smtClean="0">
                <a:solidFill>
                  <a:prstClr val="black"/>
                </a:solidFill>
              </a:rPr>
              <a:t>Dr</a:t>
            </a:r>
            <a:r>
              <a:rPr lang="sv-SE" sz="900" dirty="0">
                <a:solidFill>
                  <a:prstClr val="black"/>
                </a:solidFill>
              </a:rPr>
              <a:t>.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Arif </a:t>
            </a:r>
            <a:r>
              <a:rPr lang="tr-TR" sz="900" dirty="0">
                <a:solidFill>
                  <a:prstClr val="black"/>
                </a:solidFill>
              </a:rPr>
              <a:t> </a:t>
            </a:r>
            <a:r>
              <a:rPr lang="sv-SE" sz="900" dirty="0">
                <a:solidFill>
                  <a:prstClr val="black"/>
                </a:solidFill>
              </a:rPr>
              <a:t>GÖK</a:t>
            </a:r>
            <a:endParaRPr lang="tr-TR" sz="900" dirty="0">
              <a:solidFill>
                <a:prstClr val="black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tr-TR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661869" y="2925721"/>
            <a:ext cx="864000" cy="8640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Başkanı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2" descr="Dosya:Kütahya Dumlupınar Üniversitesi logo.png - Vikipedi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97" y="163460"/>
            <a:ext cx="1192438" cy="1199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val 6"/>
          <p:cNvSpPr/>
          <p:nvPr/>
        </p:nvSpPr>
        <p:spPr>
          <a:xfrm>
            <a:off x="5558706" y="3132414"/>
            <a:ext cx="1090186" cy="1040109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sv-SE" sz="900" dirty="0">
                <a:solidFill>
                  <a:prstClr val="black"/>
                </a:solidFill>
              </a:rPr>
              <a:t>Prof</a:t>
            </a:r>
            <a:r>
              <a:rPr lang="sv-SE" sz="900" dirty="0" smtClean="0">
                <a:solidFill>
                  <a:prstClr val="black"/>
                </a:solidFill>
              </a:rPr>
              <a:t>.</a:t>
            </a:r>
            <a:r>
              <a:rPr lang="tr-TR" sz="900" dirty="0" smtClean="0">
                <a:solidFill>
                  <a:prstClr val="black"/>
                </a:solidFill>
              </a:rPr>
              <a:t> </a:t>
            </a:r>
            <a:r>
              <a:rPr lang="sv-SE" sz="900" dirty="0" smtClean="0">
                <a:solidFill>
                  <a:prstClr val="black"/>
                </a:solidFill>
              </a:rPr>
              <a:t>Dr.</a:t>
            </a:r>
            <a:r>
              <a:rPr lang="tr-TR" sz="900" dirty="0" smtClean="0">
                <a:solidFill>
                  <a:prstClr val="black"/>
                </a:solidFill>
              </a:rPr>
              <a:t> Gürsel YANIK</a:t>
            </a:r>
            <a:r>
              <a:rPr lang="sv-SE" sz="900" dirty="0" smtClean="0">
                <a:solidFill>
                  <a:prstClr val="black"/>
                </a:solidFill>
              </a:rPr>
              <a:t> </a:t>
            </a:r>
            <a:endParaRPr lang="tr-TR" sz="900" dirty="0">
              <a:solidFill>
                <a:prstClr val="black"/>
              </a:solidFill>
            </a:endParaRPr>
          </a:p>
          <a:p>
            <a:pPr lvl="0" algn="ctr">
              <a:defRPr/>
            </a:pPr>
            <a:endParaRPr lang="tr-TR" sz="1000" b="1" dirty="0">
              <a:solidFill>
                <a:prstClr val="black"/>
              </a:solidFill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4702063" y="2098295"/>
            <a:ext cx="720000" cy="540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Birim Kalite Komisyonu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Başkan Yardımcısı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Dikdörtgen 37"/>
          <p:cNvSpPr/>
          <p:nvPr/>
        </p:nvSpPr>
        <p:spPr>
          <a:xfrm>
            <a:off x="1721952" y="814977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Eğitim-Öğretim Alt </a:t>
            </a: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Metin kutusu 41"/>
          <p:cNvSpPr txBox="1">
            <a:spLocks/>
          </p:cNvSpPr>
          <p:nvPr/>
        </p:nvSpPr>
        <p:spPr>
          <a:xfrm>
            <a:off x="1293145" y="3445145"/>
            <a:ext cx="2952000" cy="1044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Araştırma Faaliyetleri Alt Komisyonu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3" name="Dikdörtgen 42"/>
          <p:cNvSpPr/>
          <p:nvPr/>
        </p:nvSpPr>
        <p:spPr>
          <a:xfrm>
            <a:off x="8041459" y="344514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n-NO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Toplumsal Katkı Alt 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Dikdörtgen 43"/>
          <p:cNvSpPr/>
          <p:nvPr/>
        </p:nvSpPr>
        <p:spPr>
          <a:xfrm>
            <a:off x="4598098" y="5414475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r>
              <a:rPr kumimoji="0" lang="en-US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Alt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Komisyonu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Dikdörtgen 1"/>
          <p:cNvSpPr/>
          <p:nvPr/>
        </p:nvSpPr>
        <p:spPr>
          <a:xfrm rot="4616119">
            <a:off x="8731321" y="2697726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PLANLAMA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Dikdörtgen 26"/>
          <p:cNvSpPr/>
          <p:nvPr/>
        </p:nvSpPr>
        <p:spPr>
          <a:xfrm rot="7808504">
            <a:off x="7958286" y="5638512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UYGULAMA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Dikdörtgen 27"/>
          <p:cNvSpPr/>
          <p:nvPr/>
        </p:nvSpPr>
        <p:spPr>
          <a:xfrm rot="13876673">
            <a:off x="3243553" y="5567194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KONTROL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Dikdörtgen 28"/>
          <p:cNvSpPr/>
          <p:nvPr/>
        </p:nvSpPr>
        <p:spPr>
          <a:xfrm rot="16942477">
            <a:off x="2554681" y="2708843"/>
            <a:ext cx="900000" cy="252000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75000"/>
              </a:schemeClr>
            </a:glow>
          </a:effectLst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200" b="0" i="0" u="none" strike="noStrike" kern="1200" cap="none" spc="0" normalizeH="0" baseline="0" noProof="0" dirty="0" smtClean="0">
                <a:ln w="0"/>
                <a:solidFill>
                  <a:srgbClr val="799FCB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ÖNLEM ALMA</a:t>
            </a:r>
            <a:endParaRPr kumimoji="0" lang="tr-TR" sz="3200" b="0" i="0" u="none" strike="noStrike" kern="1200" cap="none" spc="0" normalizeH="0" baseline="0" noProof="0" dirty="0">
              <a:ln w="0"/>
              <a:solidFill>
                <a:srgbClr val="799FCB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5150028" y="685158"/>
            <a:ext cx="1867755" cy="83099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Button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Kurumsal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400" b="0" i="0" u="none" strike="noStrike" kern="1200" cap="none" spc="0" normalizeH="0" baseline="0" noProof="0" dirty="0" smtClean="0">
                <a:ln w="0"/>
                <a:solidFill>
                  <a:srgbClr val="95B4CC"/>
                </a:solidFill>
                <a:effectLst>
                  <a:reflection blurRad="6350" stA="53000" endA="300" endPos="35500" dir="5400000" sy="-90000" algn="bl" rotWithShape="0"/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Akreditasyon</a:t>
            </a:r>
            <a:endParaRPr kumimoji="0" lang="tr-TR" sz="2400" b="0" i="0" u="none" strike="noStrike" kern="1200" cap="none" spc="0" normalizeH="0" baseline="0" noProof="0" dirty="0">
              <a:ln w="0"/>
              <a:solidFill>
                <a:srgbClr val="95B4CC"/>
              </a:solidFill>
              <a:effectLst>
                <a:reflection blurRad="6350" stA="53000" endA="300" endPos="35500" dir="5400000" sy="-90000" algn="bl" rotWithShape="0"/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116343" y="3563604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Dilcu GÖNÜL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smtClean="0">
                <a:solidFill>
                  <a:prstClr val="black"/>
                </a:solidFill>
              </a:rPr>
              <a:t>Dr. Öğr. Üyesi Evrim KOÇ</a:t>
            </a:r>
            <a:endParaRPr lang="sv-SE" sz="900" dirty="0">
              <a:solidFill>
                <a:prstClr val="black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Arş.Gör.Fatma GÖNÜLLÜ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Burhan BİLGİÇ</a:t>
            </a:r>
            <a:r>
              <a:rPr lang="tr-TR" sz="900" dirty="0">
                <a:solidFill>
                  <a:prstClr val="black"/>
                </a:solidFill>
              </a:rPr>
              <a:t>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</p:txBody>
      </p:sp>
      <p:sp>
        <p:nvSpPr>
          <p:cNvPr id="31" name="Oval 30"/>
          <p:cNvSpPr/>
          <p:nvPr/>
        </p:nvSpPr>
        <p:spPr>
          <a:xfrm>
            <a:off x="7596744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Prof. Dr. Arif GÖK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Muharrem KOÇ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 Öğr. Üyesi Ahsen ÖZTÜRK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Fakülte Sekreteri İlyas AKAR</a:t>
            </a:r>
          </a:p>
        </p:txBody>
      </p:sp>
      <p:sp>
        <p:nvSpPr>
          <p:cNvPr id="33" name="Oval 32"/>
          <p:cNvSpPr/>
          <p:nvPr/>
        </p:nvSpPr>
        <p:spPr>
          <a:xfrm>
            <a:off x="1796836" y="955510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Doç.Dr. Çağrı YALÇIN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Doç. Dr. Elif ÖZDOĞLAR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Turgut KALAY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 err="1">
                <a:solidFill>
                  <a:prstClr val="black"/>
                </a:solidFill>
              </a:rPr>
              <a:t>Arş.Gör.Kadir</a:t>
            </a:r>
            <a:r>
              <a:rPr lang="tr-TR" sz="900" dirty="0">
                <a:solidFill>
                  <a:prstClr val="black"/>
                </a:solidFill>
              </a:rPr>
              <a:t> BİNGÖL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Ahmet Ali AYGÜN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326238" y="3568422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BULDAÇ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Dr.Öğr.Üyesi Merve KARAOĞLU CAN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Arş. Gör. Kübra KAYADURAN MAHİR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tr-TR" sz="900" dirty="0">
                <a:solidFill>
                  <a:prstClr val="black"/>
                </a:solidFill>
              </a:rPr>
              <a:t>Şef Aynur ALTINAY</a:t>
            </a:r>
          </a:p>
        </p:txBody>
      </p:sp>
      <p:sp>
        <p:nvSpPr>
          <p:cNvPr id="36" name="Oval 35"/>
          <p:cNvSpPr/>
          <p:nvPr/>
        </p:nvSpPr>
        <p:spPr>
          <a:xfrm>
            <a:off x="4694879" y="5541693"/>
            <a:ext cx="2802233" cy="1307796"/>
          </a:xfrm>
          <a:prstGeom prst="ellipse">
            <a:avLst/>
          </a:prstGeom>
          <a:solidFill>
            <a:schemeClr val="bg1"/>
          </a:solidFill>
          <a:ln w="15875">
            <a:solidFill>
              <a:srgbClr val="FEC9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Doç.Dr.Eray ŞAHBAZ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Dr.Öğr.Üyesi Pınar KUTLUAY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Arş.Gör.Mustafa Veli YÖNDER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Arş.Gör.Hazal ÇAĞLAR TÜNÜR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  <a:defRPr/>
            </a:pPr>
            <a:r>
              <a:rPr lang="sv-SE" sz="900" dirty="0">
                <a:solidFill>
                  <a:prstClr val="black"/>
                </a:solidFill>
              </a:rPr>
              <a:t>M.Enes ÇINAR</a:t>
            </a:r>
            <a:r>
              <a:rPr lang="tr-TR" sz="900" dirty="0">
                <a:solidFill>
                  <a:prstClr val="black"/>
                </a:solidFill>
              </a:rPr>
              <a:t> (</a:t>
            </a:r>
            <a:r>
              <a:rPr lang="tr-TR" sz="900" dirty="0" err="1">
                <a:solidFill>
                  <a:prstClr val="black"/>
                </a:solidFill>
              </a:rPr>
              <a:t>Bilg</a:t>
            </a:r>
            <a:r>
              <a:rPr lang="tr-TR" sz="900" dirty="0">
                <a:solidFill>
                  <a:prstClr val="black"/>
                </a:solidFill>
              </a:rPr>
              <a:t>. </a:t>
            </a:r>
            <a:r>
              <a:rPr lang="tr-TR" sz="900" dirty="0" err="1">
                <a:solidFill>
                  <a:prstClr val="black"/>
                </a:solidFill>
              </a:rPr>
              <a:t>İşlt</a:t>
            </a:r>
            <a:r>
              <a:rPr lang="tr-TR" sz="900" dirty="0">
                <a:solidFill>
                  <a:prstClr val="black"/>
                </a:solidFill>
              </a:rPr>
              <a:t>.)</a:t>
            </a:r>
            <a:endParaRPr lang="sv-SE" sz="900" dirty="0">
              <a:solidFill>
                <a:prstClr val="black"/>
              </a:solidFill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0" y="-3023"/>
            <a:ext cx="12192000" cy="4445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Mimarlık Fakültesi Birim </a:t>
            </a:r>
            <a:r>
              <a:rPr kumimoji="0" lang="tr-TR" sz="2000" b="1" i="0" u="none" strike="noStrike" kern="1200" cap="none" spc="0" normalizeH="0" baseline="0" noProof="0" dirty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Kalite Komisyonu </a:t>
            </a:r>
            <a:r>
              <a:rPr kumimoji="0" lang="tr-TR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E5B7F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Organizasyon Şeması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3E5B7F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7" name="Dikdörtgen 36"/>
          <p:cNvSpPr/>
          <p:nvPr/>
        </p:nvSpPr>
        <p:spPr>
          <a:xfrm>
            <a:off x="7521860" y="850238"/>
            <a:ext cx="2952000" cy="1044000"/>
          </a:xfrm>
          <a:prstGeom prst="rect">
            <a:avLst/>
          </a:prstGeom>
        </p:spPr>
        <p:txBody>
          <a:bodyPr wrap="none">
            <a:prstTxWarp prst="textArchUp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9665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Liderlik, Yönetim ve Kalite Alt Komisyonu</a:t>
            </a:r>
            <a:endParaRPr kumimoji="0" lang="tr-TR" sz="1100" b="1" i="0" u="none" strike="noStrike" kern="1200" cap="none" spc="0" normalizeH="0" baseline="0" noProof="0" dirty="0">
              <a:ln>
                <a:noFill/>
              </a:ln>
              <a:solidFill>
                <a:srgbClr val="F9665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5520963" y="3109039"/>
            <a:ext cx="1116000" cy="1116000"/>
          </a:xfrm>
          <a:prstGeom prst="ellipse">
            <a:avLst/>
          </a:prstGeom>
          <a:noFill/>
          <a:ln w="31750" cap="flat" cmpd="dbl">
            <a:solidFill>
              <a:srgbClr val="AFC7D0">
                <a:alpha val="50000"/>
              </a:srgb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2" name="Düz Bağlayıcı 51"/>
          <p:cNvCxnSpPr>
            <a:stCxn id="35" idx="2"/>
            <a:endCxn id="48" idx="6"/>
          </p:cNvCxnSpPr>
          <p:nvPr/>
        </p:nvCxnSpPr>
        <p:spPr>
          <a:xfrm flipH="1" flipV="1">
            <a:off x="6636963" y="3667039"/>
            <a:ext cx="1479380" cy="550463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Düz Bağlayıcı 54"/>
          <p:cNvCxnSpPr>
            <a:stCxn id="36" idx="0"/>
            <a:endCxn id="48" idx="4"/>
          </p:cNvCxnSpPr>
          <p:nvPr/>
        </p:nvCxnSpPr>
        <p:spPr>
          <a:xfrm flipH="1" flipV="1">
            <a:off x="6078963" y="4225039"/>
            <a:ext cx="17033" cy="1316654"/>
          </a:xfrm>
          <a:prstGeom prst="line">
            <a:avLst/>
          </a:prstGeom>
          <a:ln w="31750" cmpd="dbl">
            <a:solidFill>
              <a:srgbClr val="AFC7D0">
                <a:alpha val="5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95661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4570</TotalTime>
  <Words>6680</Words>
  <Application>Microsoft Office PowerPoint</Application>
  <PresentationFormat>Geniş ekran</PresentationFormat>
  <Paragraphs>1735</Paragraphs>
  <Slides>53</Slides>
  <Notes>46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9</vt:i4>
      </vt:variant>
      <vt:variant>
        <vt:lpstr>Slayt Başlıkları</vt:lpstr>
      </vt:variant>
      <vt:variant>
        <vt:i4>53</vt:i4>
      </vt:variant>
    </vt:vector>
  </HeadingPairs>
  <TitlesOfParts>
    <vt:vector size="66" baseType="lpstr">
      <vt:lpstr>Arial</vt:lpstr>
      <vt:lpstr>Calibri</vt:lpstr>
      <vt:lpstr>Calibri Light</vt:lpstr>
      <vt:lpstr>Times New Roman</vt:lpstr>
      <vt:lpstr>Office Teması</vt:lpstr>
      <vt:lpstr>1_Office Teması</vt:lpstr>
      <vt:lpstr>2_Office Teması</vt:lpstr>
      <vt:lpstr>3_Office Teması</vt:lpstr>
      <vt:lpstr>4_Office Teması</vt:lpstr>
      <vt:lpstr>5_Office Teması</vt:lpstr>
      <vt:lpstr>6_Office Teması</vt:lpstr>
      <vt:lpstr>11_Office Teması</vt:lpstr>
      <vt:lpstr>12_Office Teması</vt:lpstr>
      <vt:lpstr>Akademik ve İdari Birimler Komisyon Organizasyon Şemaları</vt:lpstr>
      <vt:lpstr>FAKÜLTELER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ENSTİTÜ</vt:lpstr>
      <vt:lpstr>PowerPoint Sunusu</vt:lpstr>
      <vt:lpstr>YÜKSEKOKUL</vt:lpstr>
      <vt:lpstr>PowerPoint Sunusu</vt:lpstr>
      <vt:lpstr>MESLEK YÜKSEKOKULLARI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BÖLÜM BAŞKANLIKLARI</vt:lpstr>
      <vt:lpstr>PowerPoint Sunusu</vt:lpstr>
      <vt:lpstr>İDARİ BİRİMLER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Onur Koşar</dc:creator>
  <cp:lastModifiedBy>exper</cp:lastModifiedBy>
  <cp:revision>373</cp:revision>
  <cp:lastPrinted>2024-08-26T13:10:38Z</cp:lastPrinted>
  <dcterms:created xsi:type="dcterms:W3CDTF">2024-08-08T09:02:12Z</dcterms:created>
  <dcterms:modified xsi:type="dcterms:W3CDTF">2025-10-31T08:52:36Z</dcterms:modified>
</cp:coreProperties>
</file>