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69" r:id="rId3"/>
    <p:sldId id="257" r:id="rId4"/>
    <p:sldId id="271" r:id="rId5"/>
    <p:sldId id="265" r:id="rId6"/>
    <p:sldId id="272" r:id="rId7"/>
    <p:sldId id="266" r:id="rId8"/>
    <p:sldId id="267" r:id="rId9"/>
    <p:sldId id="268" r:id="rId10"/>
    <p:sldId id="259" r:id="rId11"/>
    <p:sldId id="260" r:id="rId12"/>
    <p:sldId id="261" r:id="rId13"/>
    <p:sldId id="262" r:id="rId14"/>
    <p:sldId id="263" r:id="rId15"/>
    <p:sldId id="264" r:id="rId16"/>
    <p:sldId id="27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GREENMETRIC 2020 </a:t>
            </a:r>
            <a:r>
              <a:rPr lang="tr-T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TÜRKİYE SIRALAMASI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396479113238793"/>
          <c:y val="0"/>
        </c:manualLayout>
      </c:layout>
      <c:overlay val="0"/>
      <c:spPr>
        <a:noFill/>
        <a:ln>
          <a:solidFill>
            <a:schemeClr val="bg1"/>
          </a:solidFill>
        </a:ln>
        <a:effectLst>
          <a:outerShdw blurRad="50800" dist="50800" dir="5400000" algn="ctr" rotWithShape="0">
            <a:schemeClr val="bg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50800" dist="50800" dir="5400000" algn="ctr" rotWithShape="0">
            <a:schemeClr val="accent4"/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2.7660397694010554E-2"/>
          <c:y val="5.765815950894701E-2"/>
          <c:w val="0.96544644622524101"/>
          <c:h val="0.61499212598425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'Türkiye Genel Sıralaması'!$E$2:$E$3</c:f>
              <c:strCache>
                <c:ptCount val="2"/>
                <c:pt idx="0">
                  <c:v>GREENMETRIC 2020</c:v>
                </c:pt>
                <c:pt idx="1">
                  <c:v>Toplam Puan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5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F0-4D22-BE72-7F853EA498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'Türkiye Genel Sıralaması'!$C$4:$D$60</c:f>
              <c:multiLvlStrCache>
                <c:ptCount val="57"/>
                <c:lvl>
                  <c:pt idx="1">
                    <c:v>İstanbul Teknik Üniv.</c:v>
                  </c:pt>
                  <c:pt idx="2">
                    <c:v>Orta Doğu Teknik Üniv.</c:v>
                  </c:pt>
                  <c:pt idx="3">
                    <c:v>Erciyes Üniv.</c:v>
                  </c:pt>
                  <c:pt idx="4">
                    <c:v>Özyeğin Üniv.</c:v>
                  </c:pt>
                  <c:pt idx="5">
                    <c:v>Uluslararası Kıbrıs Üniv.</c:v>
                  </c:pt>
                  <c:pt idx="6">
                    <c:v>Ege Üniv.</c:v>
                  </c:pt>
                  <c:pt idx="7">
                    <c:v>Aksaray Üniv.</c:v>
                  </c:pt>
                  <c:pt idx="8">
                    <c:v>Hitit Üniv.</c:v>
                  </c:pt>
                  <c:pt idx="9">
                    <c:v>İzmir Yüksek Teknoloji Enstitüsü</c:v>
                  </c:pt>
                  <c:pt idx="10">
                    <c:v>Yıldız Teknik Üniv.</c:v>
                  </c:pt>
                  <c:pt idx="11">
                    <c:v>Bartin Üniv.</c:v>
                  </c:pt>
                  <c:pt idx="12">
                    <c:v>Yeditepe Üniv.</c:v>
                  </c:pt>
                  <c:pt idx="13">
                    <c:v>Afyon Kocatepe Üniv.</c:v>
                  </c:pt>
                  <c:pt idx="14">
                    <c:v>Zonguldak Bülent Ecevit Üniv.</c:v>
                  </c:pt>
                  <c:pt idx="15">
                    <c:v>Sakarya Üniv.</c:v>
                  </c:pt>
                  <c:pt idx="16">
                    <c:v>Kapadokya Üniv.</c:v>
                  </c:pt>
                  <c:pt idx="17">
                    <c:v>Çukurova Üniv.</c:v>
                  </c:pt>
                  <c:pt idx="18">
                    <c:v>İnönü Üniv. Malatya</c:v>
                  </c:pt>
                  <c:pt idx="19">
                    <c:v>Dokuz Eylül Üniv.</c:v>
                  </c:pt>
                  <c:pt idx="20">
                    <c:v>Başkent Üniv.</c:v>
                  </c:pt>
                  <c:pt idx="21">
                    <c:v>Mersin Üniv.</c:v>
                  </c:pt>
                  <c:pt idx="22">
                    <c:v>MuğLa Sıtkı Koçman Üniv.</c:v>
                  </c:pt>
                  <c:pt idx="23">
                    <c:v>Tokat Gaziosmanpaşa Üniv.</c:v>
                  </c:pt>
                  <c:pt idx="24">
                    <c:v>İstanbul Sabahattin Zaim Üniv.</c:v>
                  </c:pt>
                  <c:pt idx="25">
                    <c:v>Sabancı Üniv.</c:v>
                  </c:pt>
                  <c:pt idx="26">
                    <c:v>Süleyman Demirel Üniv.</c:v>
                  </c:pt>
                  <c:pt idx="27">
                    <c:v>Niğde Ömer Halisdemir Üniv.</c:v>
                  </c:pt>
                  <c:pt idx="28">
                    <c:v>Ondokuz Mayıs Üniv.</c:v>
                  </c:pt>
                  <c:pt idx="29">
                    <c:v>TOBB Ekonomi ve Teknoloji Üniv.</c:v>
                  </c:pt>
                  <c:pt idx="30">
                    <c:v>Akdeniz Üniv.</c:v>
                  </c:pt>
                  <c:pt idx="31">
                    <c:v>Osmaniye Korkut Ata Üniv.</c:v>
                  </c:pt>
                  <c:pt idx="32">
                    <c:v>Eskişehir Teknik Üniv.</c:v>
                  </c:pt>
                  <c:pt idx="33">
                    <c:v>Marmara Üniv.</c:v>
                  </c:pt>
                  <c:pt idx="34">
                    <c:v>Kastamonu Üniv.</c:v>
                  </c:pt>
                  <c:pt idx="35">
                    <c:v>Karamanoğlu Mehmetbey Üniv.</c:v>
                  </c:pt>
                  <c:pt idx="36">
                    <c:v>Gaziantep Üniv.</c:v>
                  </c:pt>
                  <c:pt idx="37">
                    <c:v>Bolu Abant İzzet Baysal Üniv. </c:v>
                  </c:pt>
                  <c:pt idx="38">
                    <c:v>Iğdır Üniv.</c:v>
                  </c:pt>
                  <c:pt idx="39">
                    <c:v>Ankara Üniv.</c:v>
                  </c:pt>
                  <c:pt idx="40">
                    <c:v>Kadir Has Üniv.</c:v>
                  </c:pt>
                  <c:pt idx="41">
                    <c:v>Çankaya Üniv.</c:v>
                  </c:pt>
                  <c:pt idx="42">
                    <c:v>Sivas Cumhuriyet Üniv.</c:v>
                  </c:pt>
                  <c:pt idx="43">
                    <c:v>KTO Karatay Üniv.</c:v>
                  </c:pt>
                  <c:pt idx="44">
                    <c:v>Anadolu Üniv.</c:v>
                  </c:pt>
                  <c:pt idx="45">
                    <c:v>Düzce Üniv.</c:v>
                  </c:pt>
                  <c:pt idx="46">
                    <c:v>Atatürk Üniv.</c:v>
                  </c:pt>
                  <c:pt idx="47">
                    <c:v>Gebze Teknik Üniv.</c:v>
                  </c:pt>
                  <c:pt idx="48">
                    <c:v>Adıyaman Üniv.</c:v>
                  </c:pt>
                  <c:pt idx="49">
                    <c:v>Bilkent Üniv.</c:v>
                  </c:pt>
                  <c:pt idx="50">
                    <c:v>Manisa Celal Bayar Üniv.</c:v>
                  </c:pt>
                  <c:pt idx="51">
                    <c:v>Galatasaray Üniv.</c:v>
                  </c:pt>
                  <c:pt idx="52">
                    <c:v>Uşak Üniv.</c:v>
                  </c:pt>
                  <c:pt idx="53">
                    <c:v>Kütahya Dumlupınar Üniv.</c:v>
                  </c:pt>
                  <c:pt idx="54">
                    <c:v>Gazi Üniv.</c:v>
                  </c:pt>
                  <c:pt idx="55">
                    <c:v>Bingöl Üniv.</c:v>
                  </c:pt>
                  <c:pt idx="56">
                    <c:v>Alanya Alaaddin Keykubat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'Türkiye Genel Sıralaması'!$E$4:$E$60</c:f>
              <c:numCache>
                <c:formatCode>General</c:formatCode>
                <c:ptCount val="57"/>
                <c:pt idx="1">
                  <c:v>7800</c:v>
                </c:pt>
                <c:pt idx="2">
                  <c:v>7500</c:v>
                </c:pt>
                <c:pt idx="3">
                  <c:v>7175</c:v>
                </c:pt>
                <c:pt idx="4">
                  <c:v>7175</c:v>
                </c:pt>
                <c:pt idx="5">
                  <c:v>7150</c:v>
                </c:pt>
                <c:pt idx="6">
                  <c:v>7050</c:v>
                </c:pt>
                <c:pt idx="7">
                  <c:v>6900</c:v>
                </c:pt>
                <c:pt idx="8">
                  <c:v>6700</c:v>
                </c:pt>
                <c:pt idx="9">
                  <c:v>6675</c:v>
                </c:pt>
                <c:pt idx="10">
                  <c:v>6425</c:v>
                </c:pt>
                <c:pt idx="11">
                  <c:v>6275</c:v>
                </c:pt>
                <c:pt idx="12">
                  <c:v>6250</c:v>
                </c:pt>
                <c:pt idx="13">
                  <c:v>6150</c:v>
                </c:pt>
                <c:pt idx="14">
                  <c:v>6125</c:v>
                </c:pt>
                <c:pt idx="15">
                  <c:v>6100</c:v>
                </c:pt>
                <c:pt idx="16">
                  <c:v>6050</c:v>
                </c:pt>
                <c:pt idx="17">
                  <c:v>5950</c:v>
                </c:pt>
                <c:pt idx="18">
                  <c:v>5925</c:v>
                </c:pt>
                <c:pt idx="19">
                  <c:v>5650</c:v>
                </c:pt>
                <c:pt idx="20">
                  <c:v>5575</c:v>
                </c:pt>
                <c:pt idx="21">
                  <c:v>5575</c:v>
                </c:pt>
                <c:pt idx="22">
                  <c:v>5550</c:v>
                </c:pt>
                <c:pt idx="23">
                  <c:v>5550</c:v>
                </c:pt>
                <c:pt idx="24">
                  <c:v>5500</c:v>
                </c:pt>
                <c:pt idx="25">
                  <c:v>5375</c:v>
                </c:pt>
                <c:pt idx="26">
                  <c:v>5325</c:v>
                </c:pt>
                <c:pt idx="27">
                  <c:v>5325</c:v>
                </c:pt>
                <c:pt idx="28">
                  <c:v>5025</c:v>
                </c:pt>
                <c:pt idx="29">
                  <c:v>5025</c:v>
                </c:pt>
                <c:pt idx="30">
                  <c:v>5025</c:v>
                </c:pt>
                <c:pt idx="31">
                  <c:v>4925</c:v>
                </c:pt>
                <c:pt idx="32">
                  <c:v>4925</c:v>
                </c:pt>
                <c:pt idx="33">
                  <c:v>4875</c:v>
                </c:pt>
                <c:pt idx="34">
                  <c:v>4850</c:v>
                </c:pt>
                <c:pt idx="35">
                  <c:v>4825</c:v>
                </c:pt>
                <c:pt idx="36">
                  <c:v>4825</c:v>
                </c:pt>
                <c:pt idx="37">
                  <c:v>4750</c:v>
                </c:pt>
                <c:pt idx="38">
                  <c:v>4725</c:v>
                </c:pt>
                <c:pt idx="39">
                  <c:v>4600</c:v>
                </c:pt>
                <c:pt idx="40">
                  <c:v>4575</c:v>
                </c:pt>
                <c:pt idx="41">
                  <c:v>4550</c:v>
                </c:pt>
                <c:pt idx="42">
                  <c:v>4550</c:v>
                </c:pt>
                <c:pt idx="43">
                  <c:v>4400</c:v>
                </c:pt>
                <c:pt idx="44">
                  <c:v>4400</c:v>
                </c:pt>
                <c:pt idx="45">
                  <c:v>4300</c:v>
                </c:pt>
                <c:pt idx="46">
                  <c:v>4025</c:v>
                </c:pt>
                <c:pt idx="47">
                  <c:v>3900</c:v>
                </c:pt>
                <c:pt idx="48">
                  <c:v>3825</c:v>
                </c:pt>
                <c:pt idx="49">
                  <c:v>3800</c:v>
                </c:pt>
                <c:pt idx="50">
                  <c:v>3750</c:v>
                </c:pt>
                <c:pt idx="51">
                  <c:v>3750</c:v>
                </c:pt>
                <c:pt idx="52">
                  <c:v>3550</c:v>
                </c:pt>
                <c:pt idx="53">
                  <c:v>3325</c:v>
                </c:pt>
                <c:pt idx="54">
                  <c:v>3125</c:v>
                </c:pt>
                <c:pt idx="55">
                  <c:v>3025</c:v>
                </c:pt>
                <c:pt idx="56">
                  <c:v>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F0-4D22-BE72-7F853EA49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9"/>
        <c:gapDepth val="444"/>
        <c:shape val="box"/>
        <c:axId val="1944456448"/>
        <c:axId val="1944453120"/>
        <c:axId val="0"/>
      </c:bar3DChart>
      <c:catAx>
        <c:axId val="19444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944453120"/>
        <c:crosses val="autoZero"/>
        <c:auto val="1"/>
        <c:lblAlgn val="ctr"/>
        <c:lblOffset val="100"/>
        <c:noMultiLvlLbl val="0"/>
      </c:catAx>
      <c:valAx>
        <c:axId val="1944453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4445644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noFill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GREENMETRIC</a:t>
            </a:r>
          </a:p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Üniversitelerin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 ve Altyapı</a:t>
            </a: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Kriterleri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innerShdw blurRad="63500" dist="50800" dir="13500000">
            <a:srgbClr val="B6E9EC">
              <a:alpha val="50000"/>
            </a:srgbClr>
          </a:innerShdw>
        </a:effectLst>
        <a:sp3d/>
      </c:spPr>
    </c:sideWall>
    <c:backWall>
      <c:thickness val="0"/>
      <c:spPr>
        <a:gradFill>
          <a:gsLst>
            <a:gs pos="0">
              <a:schemeClr val="bg1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'Ayar ve Altyapı'!$E$3</c:f>
              <c:strCache>
                <c:ptCount val="1"/>
                <c:pt idx="0">
                  <c:v>Ayar ve Altyapı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  <a:sp3d/>
          </c:spPr>
          <c:invertIfNegative val="0"/>
          <c:dPt>
            <c:idx val="4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5F6-4B64-90B3-AB4046D665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'Ayar ve Altyapı'!$C$4:$D$60</c:f>
              <c:multiLvlStrCache>
                <c:ptCount val="57"/>
                <c:lvl>
                  <c:pt idx="1">
                    <c:v>Çukurova Üniv.</c:v>
                  </c:pt>
                  <c:pt idx="2">
                    <c:v>Tokat Gaziosmanpaşa Üniv.</c:v>
                  </c:pt>
                  <c:pt idx="3">
                    <c:v>İzmir Yüksek Teknoloji Enstitüsü</c:v>
                  </c:pt>
                  <c:pt idx="4">
                    <c:v>Mersin Üniv.</c:v>
                  </c:pt>
                  <c:pt idx="5">
                    <c:v>Sakarya Üniv.</c:v>
                  </c:pt>
                  <c:pt idx="6">
                    <c:v>Orta Doğu Teknik Üniv.</c:v>
                  </c:pt>
                  <c:pt idx="7">
                    <c:v>Erciyes Üniv.</c:v>
                  </c:pt>
                  <c:pt idx="8">
                    <c:v>Sabancı Üniv.</c:v>
                  </c:pt>
                  <c:pt idx="9">
                    <c:v>Ege Üniv.</c:v>
                  </c:pt>
                  <c:pt idx="10">
                    <c:v>İstanbul Teknik Üniv.</c:v>
                  </c:pt>
                  <c:pt idx="11">
                    <c:v>Akdeniz Üniv.</c:v>
                  </c:pt>
                  <c:pt idx="12">
                    <c:v>Iğdır Üniv.</c:v>
                  </c:pt>
                  <c:pt idx="13">
                    <c:v>Gebze Teknik Üniv.</c:v>
                  </c:pt>
                  <c:pt idx="14">
                    <c:v>Aksaray Üniv.</c:v>
                  </c:pt>
                  <c:pt idx="15">
                    <c:v>Ankara Üniv.</c:v>
                  </c:pt>
                  <c:pt idx="16">
                    <c:v>Dokuz Eylül Üniv.</c:v>
                  </c:pt>
                  <c:pt idx="17">
                    <c:v>Uluslararası Kıbrıs Üniv.</c:v>
                  </c:pt>
                  <c:pt idx="18">
                    <c:v>Zonguldak Bülent Ecevit Üniv.</c:v>
                  </c:pt>
                  <c:pt idx="19">
                    <c:v>Başkent Üniv.</c:v>
                  </c:pt>
                  <c:pt idx="20">
                    <c:v>Karamanoğlu Mehmetbey Üniv.</c:v>
                  </c:pt>
                  <c:pt idx="21">
                    <c:v>Bilkent Üniv.</c:v>
                  </c:pt>
                  <c:pt idx="22">
                    <c:v>Bartin Üniv.</c:v>
                  </c:pt>
                  <c:pt idx="23">
                    <c:v>Sivas Cumhuriyet Üniv.</c:v>
                  </c:pt>
                  <c:pt idx="24">
                    <c:v>Atatürk Üniv.</c:v>
                  </c:pt>
                  <c:pt idx="25">
                    <c:v>TOBB Ekonomi ve Teknoloji Üniv.</c:v>
                  </c:pt>
                  <c:pt idx="26">
                    <c:v>Hitit Üniv.</c:v>
                  </c:pt>
                  <c:pt idx="27">
                    <c:v>Çankaya Üniv.</c:v>
                  </c:pt>
                  <c:pt idx="28">
                    <c:v>Manisa Celal Bayar Üniv.</c:v>
                  </c:pt>
                  <c:pt idx="29">
                    <c:v>Eskişehir Teknik Üniv.</c:v>
                  </c:pt>
                  <c:pt idx="30">
                    <c:v>Anadolu Üniv.</c:v>
                  </c:pt>
                  <c:pt idx="31">
                    <c:v>Düzce Üniv.</c:v>
                  </c:pt>
                  <c:pt idx="32">
                    <c:v>Gazi Üniv.</c:v>
                  </c:pt>
                  <c:pt idx="33">
                    <c:v>Özyeğin Üniv.</c:v>
                  </c:pt>
                  <c:pt idx="34">
                    <c:v>İnönü Üniv. Malatya</c:v>
                  </c:pt>
                  <c:pt idx="35">
                    <c:v>Niğde Ömer Halisdemir Üniv.</c:v>
                  </c:pt>
                  <c:pt idx="36">
                    <c:v>Yıldız Teknik Üniv.</c:v>
                  </c:pt>
                  <c:pt idx="37">
                    <c:v>Kastamonu Üniv.</c:v>
                  </c:pt>
                  <c:pt idx="38">
                    <c:v>Bolu Abant İzzet Baysal Üniv. </c:v>
                  </c:pt>
                  <c:pt idx="39">
                    <c:v>Afyon Kocatepe Üniv.</c:v>
                  </c:pt>
                  <c:pt idx="40">
                    <c:v>Kapadokya Üniv.</c:v>
                  </c:pt>
                  <c:pt idx="41">
                    <c:v>Kadir Has Üniv.</c:v>
                  </c:pt>
                  <c:pt idx="42">
                    <c:v>Süleyman Demirel Üniv.</c:v>
                  </c:pt>
                  <c:pt idx="43">
                    <c:v>Ondokuz Mayıs Üniv.</c:v>
                  </c:pt>
                  <c:pt idx="44">
                    <c:v>Osmaniye Korkut Ata Üniv.</c:v>
                  </c:pt>
                  <c:pt idx="45">
                    <c:v>Kütahya Dumlupınar Üniv.</c:v>
                  </c:pt>
                  <c:pt idx="46">
                    <c:v>Yeditepe Üniv.</c:v>
                  </c:pt>
                  <c:pt idx="47">
                    <c:v>Gaziantep Üniv.</c:v>
                  </c:pt>
                  <c:pt idx="48">
                    <c:v>Bingöl Üniv.</c:v>
                  </c:pt>
                  <c:pt idx="49">
                    <c:v>MuğLa Sıtkı Koçman Üniv.</c:v>
                  </c:pt>
                  <c:pt idx="50">
                    <c:v>Uşak Üniv.</c:v>
                  </c:pt>
                  <c:pt idx="51">
                    <c:v>Marmara Üniv.</c:v>
                  </c:pt>
                  <c:pt idx="52">
                    <c:v>Adıyaman Üniv.</c:v>
                  </c:pt>
                  <c:pt idx="53">
                    <c:v>İstanbul Sabahattin Zaim Üniv.</c:v>
                  </c:pt>
                  <c:pt idx="54">
                    <c:v>Alanya Alaaddin Keykubat Üniv.</c:v>
                  </c:pt>
                  <c:pt idx="55">
                    <c:v>KTO Karatay Üniv.</c:v>
                  </c:pt>
                  <c:pt idx="56">
                    <c:v>Galatasaray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'Ayar ve Altyapı'!$E$4:$E$60</c:f>
              <c:numCache>
                <c:formatCode>General</c:formatCode>
                <c:ptCount val="57"/>
                <c:pt idx="1">
                  <c:v>1325</c:v>
                </c:pt>
                <c:pt idx="2">
                  <c:v>1200</c:v>
                </c:pt>
                <c:pt idx="3">
                  <c:v>1175</c:v>
                </c:pt>
                <c:pt idx="4">
                  <c:v>1175</c:v>
                </c:pt>
                <c:pt idx="5">
                  <c:v>1150</c:v>
                </c:pt>
                <c:pt idx="6">
                  <c:v>1125</c:v>
                </c:pt>
                <c:pt idx="7">
                  <c:v>1100</c:v>
                </c:pt>
                <c:pt idx="8">
                  <c:v>1100</c:v>
                </c:pt>
                <c:pt idx="9">
                  <c:v>1075</c:v>
                </c:pt>
                <c:pt idx="10">
                  <c:v>1050</c:v>
                </c:pt>
                <c:pt idx="11">
                  <c:v>1050</c:v>
                </c:pt>
                <c:pt idx="12">
                  <c:v>1050</c:v>
                </c:pt>
                <c:pt idx="13">
                  <c:v>1050</c:v>
                </c:pt>
                <c:pt idx="14">
                  <c:v>1025</c:v>
                </c:pt>
                <c:pt idx="15">
                  <c:v>1025</c:v>
                </c:pt>
                <c:pt idx="16">
                  <c:v>1000</c:v>
                </c:pt>
                <c:pt idx="17">
                  <c:v>975</c:v>
                </c:pt>
                <c:pt idx="18">
                  <c:v>975</c:v>
                </c:pt>
                <c:pt idx="19">
                  <c:v>975</c:v>
                </c:pt>
                <c:pt idx="20">
                  <c:v>975</c:v>
                </c:pt>
                <c:pt idx="21">
                  <c:v>975</c:v>
                </c:pt>
                <c:pt idx="22">
                  <c:v>950</c:v>
                </c:pt>
                <c:pt idx="23">
                  <c:v>950</c:v>
                </c:pt>
                <c:pt idx="24">
                  <c:v>950</c:v>
                </c:pt>
                <c:pt idx="25">
                  <c:v>925</c:v>
                </c:pt>
                <c:pt idx="26">
                  <c:v>900</c:v>
                </c:pt>
                <c:pt idx="27">
                  <c:v>900</c:v>
                </c:pt>
                <c:pt idx="28">
                  <c:v>900</c:v>
                </c:pt>
                <c:pt idx="29">
                  <c:v>850</c:v>
                </c:pt>
                <c:pt idx="30">
                  <c:v>850</c:v>
                </c:pt>
                <c:pt idx="31">
                  <c:v>850</c:v>
                </c:pt>
                <c:pt idx="32">
                  <c:v>850</c:v>
                </c:pt>
                <c:pt idx="33">
                  <c:v>825</c:v>
                </c:pt>
                <c:pt idx="34">
                  <c:v>825</c:v>
                </c:pt>
                <c:pt idx="35">
                  <c:v>825</c:v>
                </c:pt>
                <c:pt idx="36">
                  <c:v>800</c:v>
                </c:pt>
                <c:pt idx="37">
                  <c:v>800</c:v>
                </c:pt>
                <c:pt idx="38">
                  <c:v>800</c:v>
                </c:pt>
                <c:pt idx="39">
                  <c:v>775</c:v>
                </c:pt>
                <c:pt idx="40">
                  <c:v>775</c:v>
                </c:pt>
                <c:pt idx="41">
                  <c:v>775</c:v>
                </c:pt>
                <c:pt idx="42">
                  <c:v>750</c:v>
                </c:pt>
                <c:pt idx="43">
                  <c:v>750</c:v>
                </c:pt>
                <c:pt idx="44">
                  <c:v>750</c:v>
                </c:pt>
                <c:pt idx="45">
                  <c:v>750</c:v>
                </c:pt>
                <c:pt idx="46">
                  <c:v>725</c:v>
                </c:pt>
                <c:pt idx="47">
                  <c:v>725</c:v>
                </c:pt>
                <c:pt idx="48">
                  <c:v>725</c:v>
                </c:pt>
                <c:pt idx="49">
                  <c:v>700</c:v>
                </c:pt>
                <c:pt idx="50">
                  <c:v>675</c:v>
                </c:pt>
                <c:pt idx="51">
                  <c:v>650</c:v>
                </c:pt>
                <c:pt idx="52">
                  <c:v>600</c:v>
                </c:pt>
                <c:pt idx="53">
                  <c:v>525</c:v>
                </c:pt>
                <c:pt idx="54">
                  <c:v>425</c:v>
                </c:pt>
                <c:pt idx="55">
                  <c:v>325</c:v>
                </c:pt>
                <c:pt idx="56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6-4B64-90B3-AB4046D66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9"/>
        <c:gapDepth val="69"/>
        <c:shape val="box"/>
        <c:axId val="2115991248"/>
        <c:axId val="2115989168"/>
        <c:axId val="0"/>
      </c:bar3DChart>
      <c:catAx>
        <c:axId val="21159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5989168"/>
        <c:crosses val="autoZero"/>
        <c:auto val="1"/>
        <c:lblAlgn val="ctr"/>
        <c:lblOffset val="100"/>
        <c:noMultiLvlLbl val="0"/>
      </c:catAx>
      <c:valAx>
        <c:axId val="211598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599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AE8A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Greenmetric </a:t>
            </a:r>
          </a:p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Üniversitelerin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ve İklim Değişikliği</a:t>
            </a: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Kriteri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bg1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bg1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'Enerji ve İklim Değişikliği'!$E$3</c:f>
              <c:strCache>
                <c:ptCount val="1"/>
                <c:pt idx="0">
                  <c:v>Enerji ve İklim Değişikliği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5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92B-4AC4-ABEC-7756C7F9DF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'Enerji ve İklim Değişikliği'!$C$4:$D$60</c:f>
              <c:multiLvlStrCache>
                <c:ptCount val="57"/>
                <c:lvl>
                  <c:pt idx="1">
                    <c:v>Uluslararası Kıbrıs Üniv.</c:v>
                  </c:pt>
                  <c:pt idx="2">
                    <c:v>Hitit Üniv.</c:v>
                  </c:pt>
                  <c:pt idx="3">
                    <c:v>MuğLa Sıtkı Koçman Üniv.</c:v>
                  </c:pt>
                  <c:pt idx="4">
                    <c:v>İstanbul Sabahattin Zaim Üniv.</c:v>
                  </c:pt>
                  <c:pt idx="5">
                    <c:v>Afyon Kocatepe Üniv.</c:v>
                  </c:pt>
                  <c:pt idx="6">
                    <c:v>Yeditepe Üniv.</c:v>
                  </c:pt>
                  <c:pt idx="7">
                    <c:v>Erciyes Üniv.</c:v>
                  </c:pt>
                  <c:pt idx="8">
                    <c:v>İnönü Üniv. Malatya</c:v>
                  </c:pt>
                  <c:pt idx="9">
                    <c:v>İstanbul Teknik Üniv.</c:v>
                  </c:pt>
                  <c:pt idx="10">
                    <c:v>Sakarya Üniv.</c:v>
                  </c:pt>
                  <c:pt idx="11">
                    <c:v>Zonguldak Bülent Ecevit Üniv.</c:v>
                  </c:pt>
                  <c:pt idx="12">
                    <c:v>Özyeğin Üniv.</c:v>
                  </c:pt>
                  <c:pt idx="13">
                    <c:v>Ege Üniv.</c:v>
                  </c:pt>
                  <c:pt idx="14">
                    <c:v>İzmir Yüksek Teknoloji Enstitüsü</c:v>
                  </c:pt>
                  <c:pt idx="15">
                    <c:v>Orta Doğu Teknik Üniv.</c:v>
                  </c:pt>
                  <c:pt idx="16">
                    <c:v>Aksaray Üniv.</c:v>
                  </c:pt>
                  <c:pt idx="17">
                    <c:v>Bartin Üniv.</c:v>
                  </c:pt>
                  <c:pt idx="18">
                    <c:v>Osmaniye Korkut Ata Üniv.</c:v>
                  </c:pt>
                  <c:pt idx="19">
                    <c:v>Başkent Üniv.</c:v>
                  </c:pt>
                  <c:pt idx="20">
                    <c:v>Iğdır Üniv.</c:v>
                  </c:pt>
                  <c:pt idx="21">
                    <c:v>Sabancı Üniv.</c:v>
                  </c:pt>
                  <c:pt idx="22">
                    <c:v>Yıldız Teknik Üniv.</c:v>
                  </c:pt>
                  <c:pt idx="23">
                    <c:v>Çukurova Üniv.</c:v>
                  </c:pt>
                  <c:pt idx="24">
                    <c:v>Alanya Alaaddin Keykubat Üniv.</c:v>
                  </c:pt>
                  <c:pt idx="25">
                    <c:v>Kapadokya Üniv.</c:v>
                  </c:pt>
                  <c:pt idx="26">
                    <c:v>Dokuz Eylül Üniv.</c:v>
                  </c:pt>
                  <c:pt idx="27">
                    <c:v>Süleyman Demirel Üniv.</c:v>
                  </c:pt>
                  <c:pt idx="28">
                    <c:v>Atatürk Üniv.</c:v>
                  </c:pt>
                  <c:pt idx="29">
                    <c:v>Niğde Ömer Halisdemir Üniv.</c:v>
                  </c:pt>
                  <c:pt idx="30">
                    <c:v>Düzce Üniv.</c:v>
                  </c:pt>
                  <c:pt idx="31">
                    <c:v>Adıyaman Üniv.</c:v>
                  </c:pt>
                  <c:pt idx="32">
                    <c:v>Manisa Celal Bayar Üniv.</c:v>
                  </c:pt>
                  <c:pt idx="33">
                    <c:v>Çankaya Üniv.</c:v>
                  </c:pt>
                  <c:pt idx="34">
                    <c:v>Ondokuz Mayıs Üniv.</c:v>
                  </c:pt>
                  <c:pt idx="35">
                    <c:v>Bolu Abant İzzet Baysal Üniv. </c:v>
                  </c:pt>
                  <c:pt idx="36">
                    <c:v>Tokat Gaziosmanpaşa Üniv.</c:v>
                  </c:pt>
                  <c:pt idx="37">
                    <c:v>Karamanoğlu Mehmetbey Üniv.</c:v>
                  </c:pt>
                  <c:pt idx="38">
                    <c:v>KTO Karatay Üniv.</c:v>
                  </c:pt>
                  <c:pt idx="39">
                    <c:v>Mersin Üniv.</c:v>
                  </c:pt>
                  <c:pt idx="40">
                    <c:v>Marmara Üniv.</c:v>
                  </c:pt>
                  <c:pt idx="41">
                    <c:v>Eskişehir Teknik Üniv.</c:v>
                  </c:pt>
                  <c:pt idx="42">
                    <c:v>Kastamonu Üniv.</c:v>
                  </c:pt>
                  <c:pt idx="43">
                    <c:v>Ankara Üniv.</c:v>
                  </c:pt>
                  <c:pt idx="44">
                    <c:v>Uşak Üniv.</c:v>
                  </c:pt>
                  <c:pt idx="45">
                    <c:v>Gaziantep Üniv.</c:v>
                  </c:pt>
                  <c:pt idx="46">
                    <c:v>Galatasaray Üniv.</c:v>
                  </c:pt>
                  <c:pt idx="47">
                    <c:v>Kadir Has Üniv.</c:v>
                  </c:pt>
                  <c:pt idx="48">
                    <c:v>TOBB Ekonomi ve Teknoloji Üniv.</c:v>
                  </c:pt>
                  <c:pt idx="49">
                    <c:v>Bingöl Üniv.</c:v>
                  </c:pt>
                  <c:pt idx="50">
                    <c:v>Sivas Cumhuriyet Üniv.</c:v>
                  </c:pt>
                  <c:pt idx="51">
                    <c:v>Akdeniz Üniv.</c:v>
                  </c:pt>
                  <c:pt idx="52">
                    <c:v>Anadolu Üniv.</c:v>
                  </c:pt>
                  <c:pt idx="53">
                    <c:v>Gazi Üniv.</c:v>
                  </c:pt>
                  <c:pt idx="54">
                    <c:v>Gebze Teknik Üniv.</c:v>
                  </c:pt>
                  <c:pt idx="55">
                    <c:v>Bilkent Üniv.</c:v>
                  </c:pt>
                  <c:pt idx="56">
                    <c:v>Kütahya Dumlupınar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'Enerji ve İklim Değişikliği'!$E$4:$E$60</c:f>
              <c:numCache>
                <c:formatCode>General</c:formatCode>
                <c:ptCount val="57"/>
                <c:pt idx="1">
                  <c:v>1400</c:v>
                </c:pt>
                <c:pt idx="2">
                  <c:v>1400</c:v>
                </c:pt>
                <c:pt idx="3">
                  <c:v>1400</c:v>
                </c:pt>
                <c:pt idx="4">
                  <c:v>1375</c:v>
                </c:pt>
                <c:pt idx="5">
                  <c:v>1350</c:v>
                </c:pt>
                <c:pt idx="6">
                  <c:v>1325</c:v>
                </c:pt>
                <c:pt idx="7">
                  <c:v>1250</c:v>
                </c:pt>
                <c:pt idx="8">
                  <c:v>1250</c:v>
                </c:pt>
                <c:pt idx="9">
                  <c:v>1225</c:v>
                </c:pt>
                <c:pt idx="10">
                  <c:v>1225</c:v>
                </c:pt>
                <c:pt idx="11">
                  <c:v>1200</c:v>
                </c:pt>
                <c:pt idx="12">
                  <c:v>1175</c:v>
                </c:pt>
                <c:pt idx="13">
                  <c:v>1175</c:v>
                </c:pt>
                <c:pt idx="14">
                  <c:v>1175</c:v>
                </c:pt>
                <c:pt idx="15">
                  <c:v>1150</c:v>
                </c:pt>
                <c:pt idx="16">
                  <c:v>1150</c:v>
                </c:pt>
                <c:pt idx="17">
                  <c:v>1150</c:v>
                </c:pt>
                <c:pt idx="18">
                  <c:v>1150</c:v>
                </c:pt>
                <c:pt idx="19">
                  <c:v>1075</c:v>
                </c:pt>
                <c:pt idx="20">
                  <c:v>1075</c:v>
                </c:pt>
                <c:pt idx="21">
                  <c:v>1050</c:v>
                </c:pt>
                <c:pt idx="22">
                  <c:v>975</c:v>
                </c:pt>
                <c:pt idx="23">
                  <c:v>975</c:v>
                </c:pt>
                <c:pt idx="24">
                  <c:v>975</c:v>
                </c:pt>
                <c:pt idx="25">
                  <c:v>950</c:v>
                </c:pt>
                <c:pt idx="26">
                  <c:v>925</c:v>
                </c:pt>
                <c:pt idx="27">
                  <c:v>925</c:v>
                </c:pt>
                <c:pt idx="28">
                  <c:v>900</c:v>
                </c:pt>
                <c:pt idx="29">
                  <c:v>875</c:v>
                </c:pt>
                <c:pt idx="30">
                  <c:v>875</c:v>
                </c:pt>
                <c:pt idx="31">
                  <c:v>875</c:v>
                </c:pt>
                <c:pt idx="32">
                  <c:v>875</c:v>
                </c:pt>
                <c:pt idx="33">
                  <c:v>825</c:v>
                </c:pt>
                <c:pt idx="34">
                  <c:v>800</c:v>
                </c:pt>
                <c:pt idx="35">
                  <c:v>800</c:v>
                </c:pt>
                <c:pt idx="36">
                  <c:v>775</c:v>
                </c:pt>
                <c:pt idx="37">
                  <c:v>775</c:v>
                </c:pt>
                <c:pt idx="38">
                  <c:v>775</c:v>
                </c:pt>
                <c:pt idx="39">
                  <c:v>750</c:v>
                </c:pt>
                <c:pt idx="40">
                  <c:v>750</c:v>
                </c:pt>
                <c:pt idx="41">
                  <c:v>725</c:v>
                </c:pt>
                <c:pt idx="42">
                  <c:v>725</c:v>
                </c:pt>
                <c:pt idx="43">
                  <c:v>700</c:v>
                </c:pt>
                <c:pt idx="44">
                  <c:v>700</c:v>
                </c:pt>
                <c:pt idx="45">
                  <c:v>675</c:v>
                </c:pt>
                <c:pt idx="46">
                  <c:v>650</c:v>
                </c:pt>
                <c:pt idx="47">
                  <c:v>625</c:v>
                </c:pt>
                <c:pt idx="48">
                  <c:v>575</c:v>
                </c:pt>
                <c:pt idx="49">
                  <c:v>575</c:v>
                </c:pt>
                <c:pt idx="50">
                  <c:v>550</c:v>
                </c:pt>
                <c:pt idx="51">
                  <c:v>525</c:v>
                </c:pt>
                <c:pt idx="52">
                  <c:v>525</c:v>
                </c:pt>
                <c:pt idx="53">
                  <c:v>475</c:v>
                </c:pt>
                <c:pt idx="54">
                  <c:v>350</c:v>
                </c:pt>
                <c:pt idx="55">
                  <c:v>350</c:v>
                </c:pt>
                <c:pt idx="5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B-4AC4-ABEC-7756C7F9D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2"/>
        <c:shape val="box"/>
        <c:axId val="651125184"/>
        <c:axId val="651111040"/>
        <c:axId val="0"/>
      </c:bar3DChart>
      <c:catAx>
        <c:axId val="6511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51111040"/>
        <c:crosses val="autoZero"/>
        <c:auto val="1"/>
        <c:lblAlgn val="ctr"/>
        <c:lblOffset val="100"/>
        <c:noMultiLvlLbl val="0"/>
      </c:catAx>
      <c:valAx>
        <c:axId val="6511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511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AE8A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Greenmetric</a:t>
            </a:r>
          </a:p>
          <a:p>
            <a:pPr>
              <a:defRPr/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Üniversitelerin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Atık</a:t>
            </a: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Kriteri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Atık!$E$3</c:f>
              <c:strCache>
                <c:ptCount val="1"/>
                <c:pt idx="0">
                  <c:v>Atık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5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8C6-48FD-BE30-FD3B0FF056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Atık!$C$4:$D$60</c:f>
              <c:multiLvlStrCache>
                <c:ptCount val="57"/>
                <c:lvl>
                  <c:pt idx="1">
                    <c:v>Hitit Üniv.</c:v>
                  </c:pt>
                  <c:pt idx="2">
                    <c:v>İstanbul Teknik Üniv.</c:v>
                  </c:pt>
                  <c:pt idx="3">
                    <c:v>Aksaray Üniv.</c:v>
                  </c:pt>
                  <c:pt idx="4">
                    <c:v>İstanbul Sabahattin Zaim Üniv.</c:v>
                  </c:pt>
                  <c:pt idx="5">
                    <c:v>Süleyman Demirel Üniv.</c:v>
                  </c:pt>
                  <c:pt idx="6">
                    <c:v>Anadolu Üniv.</c:v>
                  </c:pt>
                  <c:pt idx="7">
                    <c:v>Özyeğin Üniv.</c:v>
                  </c:pt>
                  <c:pt idx="8">
                    <c:v>İzmir Yüksek Teknoloji Enstitüsü</c:v>
                  </c:pt>
                  <c:pt idx="9">
                    <c:v>Afyon Kocatepe Üniv.</c:v>
                  </c:pt>
                  <c:pt idx="10">
                    <c:v>Kapadokya Üniv.</c:v>
                  </c:pt>
                  <c:pt idx="11">
                    <c:v>Eskişehir Teknik Üniv.</c:v>
                  </c:pt>
                  <c:pt idx="12">
                    <c:v>Niğde Ömer Halisdemir Üniv.</c:v>
                  </c:pt>
                  <c:pt idx="13">
                    <c:v>Galatasaray Üniv.</c:v>
                  </c:pt>
                  <c:pt idx="14">
                    <c:v>Orta Doğu Teknik Üniv.</c:v>
                  </c:pt>
                  <c:pt idx="15">
                    <c:v>Erciyes Üniv.</c:v>
                  </c:pt>
                  <c:pt idx="16">
                    <c:v>Ege Üniv.</c:v>
                  </c:pt>
                  <c:pt idx="17">
                    <c:v>Uluslararası Kıbrıs Üniv.</c:v>
                  </c:pt>
                  <c:pt idx="18">
                    <c:v>Yeditepe Üniv.</c:v>
                  </c:pt>
                  <c:pt idx="19">
                    <c:v>Mersin Üniv.</c:v>
                  </c:pt>
                  <c:pt idx="20">
                    <c:v>Sabancı Üniv.</c:v>
                  </c:pt>
                  <c:pt idx="21">
                    <c:v>Akdeniz Üniv.</c:v>
                  </c:pt>
                  <c:pt idx="22">
                    <c:v>Manisa Celal Bayar Üniv.</c:v>
                  </c:pt>
                  <c:pt idx="23">
                    <c:v>Yıldız Teknik Üniv.</c:v>
                  </c:pt>
                  <c:pt idx="24">
                    <c:v>Bartin Üniv.</c:v>
                  </c:pt>
                  <c:pt idx="25">
                    <c:v>Zonguldak Bülent Ecevit Üniv.</c:v>
                  </c:pt>
                  <c:pt idx="26">
                    <c:v>Başkent Üniv.</c:v>
                  </c:pt>
                  <c:pt idx="27">
                    <c:v>Marmara Üniv.</c:v>
                  </c:pt>
                  <c:pt idx="28">
                    <c:v>Gaziantep Üniv.</c:v>
                  </c:pt>
                  <c:pt idx="29">
                    <c:v>Iğdır Üniv.</c:v>
                  </c:pt>
                  <c:pt idx="30">
                    <c:v>Dokuz Eylül Üniv.</c:v>
                  </c:pt>
                  <c:pt idx="31">
                    <c:v>Tokat Gaziosmanpaşa Üniv.</c:v>
                  </c:pt>
                  <c:pt idx="32">
                    <c:v>Bolu Abant İzzet Baysal Üniv. </c:v>
                  </c:pt>
                  <c:pt idx="33">
                    <c:v>Atatürk Üniv.</c:v>
                  </c:pt>
                  <c:pt idx="34">
                    <c:v>Sakarya Üniv.</c:v>
                  </c:pt>
                  <c:pt idx="35">
                    <c:v>İnönü Üniv. Malatya</c:v>
                  </c:pt>
                  <c:pt idx="36">
                    <c:v>Ondokuz Mayıs Üniv.</c:v>
                  </c:pt>
                  <c:pt idx="37">
                    <c:v>TOBB Ekonomi ve Teknoloji Üniv.</c:v>
                  </c:pt>
                  <c:pt idx="38">
                    <c:v>MuğLa Sıtkı Koçman Üniv.</c:v>
                  </c:pt>
                  <c:pt idx="39">
                    <c:v>Karamanoğlu Mehmetbey Üniv.</c:v>
                  </c:pt>
                  <c:pt idx="40">
                    <c:v>Sivas Cumhuriyet Üniv.</c:v>
                  </c:pt>
                  <c:pt idx="41">
                    <c:v>Çankaya Üniv.</c:v>
                  </c:pt>
                  <c:pt idx="42">
                    <c:v>Adıyaman Üniv.</c:v>
                  </c:pt>
                  <c:pt idx="43">
                    <c:v>Bilkent Üniv.</c:v>
                  </c:pt>
                  <c:pt idx="44">
                    <c:v>Kastamonu Üniv.</c:v>
                  </c:pt>
                  <c:pt idx="45">
                    <c:v>Kadir Has Üniv.</c:v>
                  </c:pt>
                  <c:pt idx="46">
                    <c:v>Alanya Alaaddin Keykubat Üniv.</c:v>
                  </c:pt>
                  <c:pt idx="47">
                    <c:v>Osmaniye Korkut Ata Üniv.</c:v>
                  </c:pt>
                  <c:pt idx="48">
                    <c:v>Ankara Üniv.</c:v>
                  </c:pt>
                  <c:pt idx="49">
                    <c:v>KTO Karatay Üniv.</c:v>
                  </c:pt>
                  <c:pt idx="50">
                    <c:v>Çukurova Üniv.</c:v>
                  </c:pt>
                  <c:pt idx="51">
                    <c:v>Gazi Üniv.</c:v>
                  </c:pt>
                  <c:pt idx="52">
                    <c:v>Düzce Üniv.</c:v>
                  </c:pt>
                  <c:pt idx="53">
                    <c:v>Bingöl Üniv.</c:v>
                  </c:pt>
                  <c:pt idx="54">
                    <c:v>Uşak Üniv.</c:v>
                  </c:pt>
                  <c:pt idx="55">
                    <c:v>Kütahya Dumlupınar Üniv.</c:v>
                  </c:pt>
                  <c:pt idx="56">
                    <c:v>Gebze Teknik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Atık!$E$4:$E$60</c:f>
              <c:numCache>
                <c:formatCode>General</c:formatCode>
                <c:ptCount val="57"/>
                <c:pt idx="1">
                  <c:v>1800</c:v>
                </c:pt>
                <c:pt idx="2">
                  <c:v>1575</c:v>
                </c:pt>
                <c:pt idx="3">
                  <c:v>1575</c:v>
                </c:pt>
                <c:pt idx="4">
                  <c:v>1575</c:v>
                </c:pt>
                <c:pt idx="5">
                  <c:v>1575</c:v>
                </c:pt>
                <c:pt idx="6">
                  <c:v>1500</c:v>
                </c:pt>
                <c:pt idx="7">
                  <c:v>1350</c:v>
                </c:pt>
                <c:pt idx="8">
                  <c:v>1350</c:v>
                </c:pt>
                <c:pt idx="9">
                  <c:v>1350</c:v>
                </c:pt>
                <c:pt idx="10">
                  <c:v>1350</c:v>
                </c:pt>
                <c:pt idx="11">
                  <c:v>1350</c:v>
                </c:pt>
                <c:pt idx="12">
                  <c:v>1275</c:v>
                </c:pt>
                <c:pt idx="13">
                  <c:v>1275</c:v>
                </c:pt>
                <c:pt idx="14">
                  <c:v>1200</c:v>
                </c:pt>
                <c:pt idx="15">
                  <c:v>1200</c:v>
                </c:pt>
                <c:pt idx="16">
                  <c:v>1200</c:v>
                </c:pt>
                <c:pt idx="17">
                  <c:v>1125</c:v>
                </c:pt>
                <c:pt idx="18">
                  <c:v>1125</c:v>
                </c:pt>
                <c:pt idx="19">
                  <c:v>1125</c:v>
                </c:pt>
                <c:pt idx="20">
                  <c:v>1125</c:v>
                </c:pt>
                <c:pt idx="21">
                  <c:v>1125</c:v>
                </c:pt>
                <c:pt idx="22">
                  <c:v>1125</c:v>
                </c:pt>
                <c:pt idx="23">
                  <c:v>1050</c:v>
                </c:pt>
                <c:pt idx="24">
                  <c:v>1050</c:v>
                </c:pt>
                <c:pt idx="25">
                  <c:v>1050</c:v>
                </c:pt>
                <c:pt idx="26">
                  <c:v>1050</c:v>
                </c:pt>
                <c:pt idx="27">
                  <c:v>1050</c:v>
                </c:pt>
                <c:pt idx="28">
                  <c:v>1050</c:v>
                </c:pt>
                <c:pt idx="29">
                  <c:v>1050</c:v>
                </c:pt>
                <c:pt idx="30">
                  <c:v>975</c:v>
                </c:pt>
                <c:pt idx="31">
                  <c:v>975</c:v>
                </c:pt>
                <c:pt idx="32">
                  <c:v>975</c:v>
                </c:pt>
                <c:pt idx="33">
                  <c:v>975</c:v>
                </c:pt>
                <c:pt idx="34">
                  <c:v>900</c:v>
                </c:pt>
                <c:pt idx="35">
                  <c:v>900</c:v>
                </c:pt>
                <c:pt idx="36">
                  <c:v>900</c:v>
                </c:pt>
                <c:pt idx="37">
                  <c:v>900</c:v>
                </c:pt>
                <c:pt idx="38">
                  <c:v>825</c:v>
                </c:pt>
                <c:pt idx="39">
                  <c:v>825</c:v>
                </c:pt>
                <c:pt idx="40">
                  <c:v>825</c:v>
                </c:pt>
                <c:pt idx="41">
                  <c:v>750</c:v>
                </c:pt>
                <c:pt idx="42">
                  <c:v>750</c:v>
                </c:pt>
                <c:pt idx="43">
                  <c:v>750</c:v>
                </c:pt>
                <c:pt idx="44">
                  <c:v>675</c:v>
                </c:pt>
                <c:pt idx="45">
                  <c:v>675</c:v>
                </c:pt>
                <c:pt idx="46">
                  <c:v>675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525</c:v>
                </c:pt>
                <c:pt idx="51">
                  <c:v>525</c:v>
                </c:pt>
                <c:pt idx="52">
                  <c:v>450</c:v>
                </c:pt>
                <c:pt idx="53">
                  <c:v>375</c:v>
                </c:pt>
                <c:pt idx="54">
                  <c:v>300</c:v>
                </c:pt>
                <c:pt idx="55">
                  <c:v>225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6-48FD-BE30-FD3B0FF05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shape val="box"/>
        <c:axId val="648176432"/>
        <c:axId val="648177680"/>
        <c:axId val="0"/>
      </c:bar3DChart>
      <c:catAx>
        <c:axId val="64817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48177680"/>
        <c:crosses val="autoZero"/>
        <c:auto val="1"/>
        <c:lblAlgn val="ctr"/>
        <c:lblOffset val="100"/>
        <c:noMultiLvlLbl val="0"/>
      </c:catAx>
      <c:valAx>
        <c:axId val="6481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481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AE8A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Greenmetric </a:t>
            </a:r>
          </a:p>
          <a:p>
            <a:pPr>
              <a:defRPr/>
            </a:pP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Üniversitelerin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tr-T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Kriteri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Su!$E$3</c:f>
              <c:strCache>
                <c:ptCount val="1"/>
                <c:pt idx="0">
                  <c:v>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A71-41FB-A70D-2B3D9EFD0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Su!$C$4:$D$60</c:f>
              <c:multiLvlStrCache>
                <c:ptCount val="57"/>
                <c:lvl>
                  <c:pt idx="1">
                    <c:v>İstanbul Teknik Üniv.</c:v>
                  </c:pt>
                  <c:pt idx="2">
                    <c:v>Orta Doğu Teknik Üniv.</c:v>
                  </c:pt>
                  <c:pt idx="3">
                    <c:v>Uluslararası Kıbrıs Üniv.</c:v>
                  </c:pt>
                  <c:pt idx="4">
                    <c:v>Yıldız Teknik Üniv.</c:v>
                  </c:pt>
                  <c:pt idx="5">
                    <c:v>TOBB Ekonomi ve Teknoloji Üniv.</c:v>
                  </c:pt>
                  <c:pt idx="6">
                    <c:v>Erciyes Üniv.</c:v>
                  </c:pt>
                  <c:pt idx="7">
                    <c:v>Ege Üniv.</c:v>
                  </c:pt>
                  <c:pt idx="8">
                    <c:v>Sabancı Üniv.</c:v>
                  </c:pt>
                  <c:pt idx="9">
                    <c:v>Yeditepe Üniv.</c:v>
                  </c:pt>
                  <c:pt idx="10">
                    <c:v>Özyeğin Üniv.</c:v>
                  </c:pt>
                  <c:pt idx="11">
                    <c:v>İzmir Yüksek Teknoloji Enstitüsü</c:v>
                  </c:pt>
                  <c:pt idx="12">
                    <c:v>Bartin Üniv.</c:v>
                  </c:pt>
                  <c:pt idx="13">
                    <c:v>Ondokuz Mayıs Üniv.</c:v>
                  </c:pt>
                  <c:pt idx="14">
                    <c:v>Sivas Cumhuriyet Üniv.</c:v>
                  </c:pt>
                  <c:pt idx="15">
                    <c:v>Zonguldak Bülent Ecevit Üniv.</c:v>
                  </c:pt>
                  <c:pt idx="16">
                    <c:v>Dokuz Eylül Üniv.</c:v>
                  </c:pt>
                  <c:pt idx="17">
                    <c:v>Osmaniye Korkut Ata Üniv.</c:v>
                  </c:pt>
                  <c:pt idx="18">
                    <c:v>Kastamonu Üniv.</c:v>
                  </c:pt>
                  <c:pt idx="19">
                    <c:v>Aksaray Üniv.</c:v>
                  </c:pt>
                  <c:pt idx="20">
                    <c:v>Tokat Gaziosmanpaşa Üniv.</c:v>
                  </c:pt>
                  <c:pt idx="21">
                    <c:v>Eskişehir Teknik Üniv.</c:v>
                  </c:pt>
                  <c:pt idx="22">
                    <c:v>İnönü Üniv. Malatya</c:v>
                  </c:pt>
                  <c:pt idx="23">
                    <c:v>Ankara Üniv.</c:v>
                  </c:pt>
                  <c:pt idx="24">
                    <c:v>Sakarya Üniv.</c:v>
                  </c:pt>
                  <c:pt idx="25">
                    <c:v>Gaziantep Üniv.</c:v>
                  </c:pt>
                  <c:pt idx="26">
                    <c:v>Bolu Abant İzzet Baysal Üniv. </c:v>
                  </c:pt>
                  <c:pt idx="27">
                    <c:v>KTO Karatay Üniv.</c:v>
                  </c:pt>
                  <c:pt idx="28">
                    <c:v>Hitit Üniv.</c:v>
                  </c:pt>
                  <c:pt idx="29">
                    <c:v>Başkent Üniv.</c:v>
                  </c:pt>
                  <c:pt idx="30">
                    <c:v>Kütahya Dumlupınar Üniv.</c:v>
                  </c:pt>
                  <c:pt idx="31">
                    <c:v>Kapadokya Üniv.</c:v>
                  </c:pt>
                  <c:pt idx="32">
                    <c:v>Çukurova Üniv.</c:v>
                  </c:pt>
                  <c:pt idx="33">
                    <c:v>Niğde Ömer Halisdemir Üniv.</c:v>
                  </c:pt>
                  <c:pt idx="34">
                    <c:v>Marmara Üniv.</c:v>
                  </c:pt>
                  <c:pt idx="35">
                    <c:v>Anadolu Üniv.</c:v>
                  </c:pt>
                  <c:pt idx="36">
                    <c:v>Karamanoğlu Mehmetbey Üniv.</c:v>
                  </c:pt>
                  <c:pt idx="37">
                    <c:v>Bilkent Üniv.</c:v>
                  </c:pt>
                  <c:pt idx="38">
                    <c:v>Mersin Üniv.</c:v>
                  </c:pt>
                  <c:pt idx="39">
                    <c:v>İstanbul Sabahattin Zaim Üniv.</c:v>
                  </c:pt>
                  <c:pt idx="40">
                    <c:v>Çankaya Üniv.</c:v>
                  </c:pt>
                  <c:pt idx="41">
                    <c:v>Uşak Üniv.</c:v>
                  </c:pt>
                  <c:pt idx="42">
                    <c:v>Afyon Kocatepe Üniv.</c:v>
                  </c:pt>
                  <c:pt idx="43">
                    <c:v>MuğLa Sıtkı Koçman Üniv.</c:v>
                  </c:pt>
                  <c:pt idx="44">
                    <c:v>Süleyman Demirel Üniv.</c:v>
                  </c:pt>
                  <c:pt idx="45">
                    <c:v>Akdeniz Üniv.</c:v>
                  </c:pt>
                  <c:pt idx="46">
                    <c:v>Iğdır Üniv.</c:v>
                  </c:pt>
                  <c:pt idx="47">
                    <c:v>Adıyaman Üniv.</c:v>
                  </c:pt>
                  <c:pt idx="48">
                    <c:v>Galatasaray Üniv.</c:v>
                  </c:pt>
                  <c:pt idx="49">
                    <c:v>Alanya Alaaddin Keykubat Üniv.</c:v>
                  </c:pt>
                  <c:pt idx="50">
                    <c:v>Kadir Has Üniv.</c:v>
                  </c:pt>
                  <c:pt idx="51">
                    <c:v>Düzce Üniv.</c:v>
                  </c:pt>
                  <c:pt idx="52">
                    <c:v>Gazi Üniv.</c:v>
                  </c:pt>
                  <c:pt idx="53">
                    <c:v>Manisa Celal Bayar Üniv.</c:v>
                  </c:pt>
                  <c:pt idx="54">
                    <c:v>Bingöl Üniv.</c:v>
                  </c:pt>
                  <c:pt idx="55">
                    <c:v>Atatürk Üniv.</c:v>
                  </c:pt>
                  <c:pt idx="56">
                    <c:v>Gebze Teknik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Su!$E$4:$E$60</c:f>
              <c:numCache>
                <c:formatCode>General</c:formatCode>
                <c:ptCount val="57"/>
                <c:pt idx="1">
                  <c:v>850</c:v>
                </c:pt>
                <c:pt idx="2">
                  <c:v>825</c:v>
                </c:pt>
                <c:pt idx="3">
                  <c:v>825</c:v>
                </c:pt>
                <c:pt idx="4">
                  <c:v>800</c:v>
                </c:pt>
                <c:pt idx="5">
                  <c:v>800</c:v>
                </c:pt>
                <c:pt idx="6">
                  <c:v>750</c:v>
                </c:pt>
                <c:pt idx="7">
                  <c:v>700</c:v>
                </c:pt>
                <c:pt idx="8">
                  <c:v>700</c:v>
                </c:pt>
                <c:pt idx="9">
                  <c:v>675</c:v>
                </c:pt>
                <c:pt idx="10">
                  <c:v>650</c:v>
                </c:pt>
                <c:pt idx="11">
                  <c:v>575</c:v>
                </c:pt>
                <c:pt idx="12">
                  <c:v>575</c:v>
                </c:pt>
                <c:pt idx="13">
                  <c:v>575</c:v>
                </c:pt>
                <c:pt idx="14">
                  <c:v>550</c:v>
                </c:pt>
                <c:pt idx="15">
                  <c:v>525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475</c:v>
                </c:pt>
                <c:pt idx="20">
                  <c:v>475</c:v>
                </c:pt>
                <c:pt idx="21">
                  <c:v>475</c:v>
                </c:pt>
                <c:pt idx="22">
                  <c:v>450</c:v>
                </c:pt>
                <c:pt idx="23">
                  <c:v>450</c:v>
                </c:pt>
                <c:pt idx="24">
                  <c:v>425</c:v>
                </c:pt>
                <c:pt idx="25">
                  <c:v>425</c:v>
                </c:pt>
                <c:pt idx="26">
                  <c:v>425</c:v>
                </c:pt>
                <c:pt idx="27">
                  <c:v>425</c:v>
                </c:pt>
                <c:pt idx="28">
                  <c:v>400</c:v>
                </c:pt>
                <c:pt idx="29">
                  <c:v>400</c:v>
                </c:pt>
                <c:pt idx="30">
                  <c:v>400</c:v>
                </c:pt>
                <c:pt idx="31">
                  <c:v>350</c:v>
                </c:pt>
                <c:pt idx="32">
                  <c:v>350</c:v>
                </c:pt>
                <c:pt idx="33">
                  <c:v>350</c:v>
                </c:pt>
                <c:pt idx="34">
                  <c:v>350</c:v>
                </c:pt>
                <c:pt idx="35">
                  <c:v>350</c:v>
                </c:pt>
                <c:pt idx="36">
                  <c:v>325</c:v>
                </c:pt>
                <c:pt idx="37">
                  <c:v>325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275</c:v>
                </c:pt>
                <c:pt idx="42">
                  <c:v>250</c:v>
                </c:pt>
                <c:pt idx="43">
                  <c:v>250</c:v>
                </c:pt>
                <c:pt idx="44">
                  <c:v>250</c:v>
                </c:pt>
                <c:pt idx="45">
                  <c:v>250</c:v>
                </c:pt>
                <c:pt idx="46">
                  <c:v>250</c:v>
                </c:pt>
                <c:pt idx="47">
                  <c:v>250</c:v>
                </c:pt>
                <c:pt idx="48">
                  <c:v>200</c:v>
                </c:pt>
                <c:pt idx="49">
                  <c:v>200</c:v>
                </c:pt>
                <c:pt idx="50">
                  <c:v>175</c:v>
                </c:pt>
                <c:pt idx="51">
                  <c:v>150</c:v>
                </c:pt>
                <c:pt idx="52">
                  <c:v>150</c:v>
                </c:pt>
                <c:pt idx="53">
                  <c:v>100</c:v>
                </c:pt>
                <c:pt idx="54">
                  <c:v>50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1-41FB-A70D-2B3D9EFD0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6"/>
        <c:shape val="box"/>
        <c:axId val="494654064"/>
        <c:axId val="494648240"/>
        <c:axId val="0"/>
      </c:bar3DChart>
      <c:catAx>
        <c:axId val="4946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4648240"/>
        <c:crosses val="autoZero"/>
        <c:auto val="1"/>
        <c:lblAlgn val="ctr"/>
        <c:lblOffset val="100"/>
        <c:noMultiLvlLbl val="0"/>
      </c:catAx>
      <c:valAx>
        <c:axId val="4946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465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AE8A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tr-TR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Greenmetric </a:t>
            </a:r>
          </a:p>
          <a:p>
            <a:pPr>
              <a:defRPr/>
            </a:pPr>
            <a:r>
              <a:rPr lang="tr-TR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Üniversitelerin Ulaşım Kriteri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Ulaşım!$E$3</c:f>
              <c:strCache>
                <c:ptCount val="1"/>
                <c:pt idx="0">
                  <c:v>Ulaşım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CCB-4650-8AC2-F696E235FF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Ulaşım!$C$4:$D$60</c:f>
              <c:multiLvlStrCache>
                <c:ptCount val="57"/>
                <c:lvl>
                  <c:pt idx="1">
                    <c:v>Orta Doğu Teknik Üniv.</c:v>
                  </c:pt>
                  <c:pt idx="2">
                    <c:v>Yıldız Teknik Üniv.</c:v>
                  </c:pt>
                  <c:pt idx="3">
                    <c:v>İstanbul Teknik Üniv.</c:v>
                  </c:pt>
                  <c:pt idx="4">
                    <c:v>Uluslararası Kıbrıs Üniv.</c:v>
                  </c:pt>
                  <c:pt idx="5">
                    <c:v>İzmir Yüksek Teknoloji Enstitüsü</c:v>
                  </c:pt>
                  <c:pt idx="6">
                    <c:v>Çukurova Üniv.</c:v>
                  </c:pt>
                  <c:pt idx="7">
                    <c:v>Özyeğin Üniv.</c:v>
                  </c:pt>
                  <c:pt idx="8">
                    <c:v>Afyon Kocatepe Üniv.</c:v>
                  </c:pt>
                  <c:pt idx="9">
                    <c:v>Ege Üniv.</c:v>
                  </c:pt>
                  <c:pt idx="10">
                    <c:v>Hitit Üniv.</c:v>
                  </c:pt>
                  <c:pt idx="11">
                    <c:v>Kapadokya Üniv.</c:v>
                  </c:pt>
                  <c:pt idx="12">
                    <c:v>İnönü Üniv. Malatya</c:v>
                  </c:pt>
                  <c:pt idx="13">
                    <c:v>KTO Karatay Üniv.</c:v>
                  </c:pt>
                  <c:pt idx="14">
                    <c:v>Zonguldak Bülent Ecevit Üniv.</c:v>
                  </c:pt>
                  <c:pt idx="15">
                    <c:v>Gebze Teknik Üniv.</c:v>
                  </c:pt>
                  <c:pt idx="16">
                    <c:v>Erciyes Üniv.</c:v>
                  </c:pt>
                  <c:pt idx="17">
                    <c:v>Kadir Has Üniv.</c:v>
                  </c:pt>
                  <c:pt idx="18">
                    <c:v>Bartin Üniv.</c:v>
                  </c:pt>
                  <c:pt idx="19">
                    <c:v>Yeditepe Üniv.</c:v>
                  </c:pt>
                  <c:pt idx="20">
                    <c:v>Sakarya Üniv.</c:v>
                  </c:pt>
                  <c:pt idx="21">
                    <c:v>Aksaray Üniv.</c:v>
                  </c:pt>
                  <c:pt idx="22">
                    <c:v>Başkent Üniv.</c:v>
                  </c:pt>
                  <c:pt idx="23">
                    <c:v>Kütahya Dumlupınar Üniv.</c:v>
                  </c:pt>
                  <c:pt idx="24">
                    <c:v>Dokuz Eylül Üniv.</c:v>
                  </c:pt>
                  <c:pt idx="25">
                    <c:v>Tokat Gaziosmanpaşa Üniv.</c:v>
                  </c:pt>
                  <c:pt idx="26">
                    <c:v>Osmaniye Korkut Ata Üniv.</c:v>
                  </c:pt>
                  <c:pt idx="27">
                    <c:v>Bilkent Üniv.</c:v>
                  </c:pt>
                  <c:pt idx="28">
                    <c:v>MuğLa Sıtkı Koçman Üniv.</c:v>
                  </c:pt>
                  <c:pt idx="29">
                    <c:v>TOBB Ekonomi ve Teknoloji Üniv.</c:v>
                  </c:pt>
                  <c:pt idx="30">
                    <c:v>Düzce Üniv.</c:v>
                  </c:pt>
                  <c:pt idx="31">
                    <c:v>Niğde Ömer Halisdemir Üniv.</c:v>
                  </c:pt>
                  <c:pt idx="32">
                    <c:v>Marmara Üniv.</c:v>
                  </c:pt>
                  <c:pt idx="33">
                    <c:v>Mersin Üniv.</c:v>
                  </c:pt>
                  <c:pt idx="34">
                    <c:v>Ondokuz Mayıs Üniv.</c:v>
                  </c:pt>
                  <c:pt idx="35">
                    <c:v>Galatasaray Üniv.</c:v>
                  </c:pt>
                  <c:pt idx="36">
                    <c:v>Süleyman Demirel Üniv.</c:v>
                  </c:pt>
                  <c:pt idx="37">
                    <c:v>Sivas Cumhuriyet Üniv.</c:v>
                  </c:pt>
                  <c:pt idx="38">
                    <c:v>Akdeniz Üniv.</c:v>
                  </c:pt>
                  <c:pt idx="39">
                    <c:v>Kastamonu Üniv.</c:v>
                  </c:pt>
                  <c:pt idx="40">
                    <c:v>İstanbul Sabahattin Zaim Üniv.</c:v>
                  </c:pt>
                  <c:pt idx="41">
                    <c:v>Karamanoğlu Mehmetbey Üniv.</c:v>
                  </c:pt>
                  <c:pt idx="42">
                    <c:v>Gaziantep Üniv.</c:v>
                  </c:pt>
                  <c:pt idx="43">
                    <c:v>Atatürk Üniv.</c:v>
                  </c:pt>
                  <c:pt idx="44">
                    <c:v>Ankara Üniv.</c:v>
                  </c:pt>
                  <c:pt idx="45">
                    <c:v>Uşak Üniv.</c:v>
                  </c:pt>
                  <c:pt idx="46">
                    <c:v>Bingöl Üniv.</c:v>
                  </c:pt>
                  <c:pt idx="47">
                    <c:v>Eskişehir Teknik Üniv.</c:v>
                  </c:pt>
                  <c:pt idx="48">
                    <c:v>Bolu Abant İzzet Baysal Üniv. </c:v>
                  </c:pt>
                  <c:pt idx="49">
                    <c:v>Gazi Üniv.</c:v>
                  </c:pt>
                  <c:pt idx="50">
                    <c:v>Çankaya Üniv.</c:v>
                  </c:pt>
                  <c:pt idx="51">
                    <c:v>Anadolu Üniv.</c:v>
                  </c:pt>
                  <c:pt idx="52">
                    <c:v>Adıyaman Üniv.</c:v>
                  </c:pt>
                  <c:pt idx="53">
                    <c:v>Manisa Celal Bayar Üniv.</c:v>
                  </c:pt>
                  <c:pt idx="54">
                    <c:v>Sabancı Üniv.</c:v>
                  </c:pt>
                  <c:pt idx="55">
                    <c:v>Iğdır Üniv.</c:v>
                  </c:pt>
                  <c:pt idx="56">
                    <c:v>Alanya Alaaddin Keykubat Üniv.</c:v>
                  </c:pt>
                </c:lvl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</c:lvl>
              </c:multiLvlStrCache>
            </c:multiLvlStrRef>
          </c:cat>
          <c:val>
            <c:numRef>
              <c:f>Ulaşım!$E$4:$E$60</c:f>
              <c:numCache>
                <c:formatCode>General</c:formatCode>
                <c:ptCount val="57"/>
                <c:pt idx="1">
                  <c:v>1525</c:v>
                </c:pt>
                <c:pt idx="2">
                  <c:v>1525</c:v>
                </c:pt>
                <c:pt idx="3">
                  <c:v>1475</c:v>
                </c:pt>
                <c:pt idx="4">
                  <c:v>1475</c:v>
                </c:pt>
                <c:pt idx="5">
                  <c:v>1475</c:v>
                </c:pt>
                <c:pt idx="6">
                  <c:v>1475</c:v>
                </c:pt>
                <c:pt idx="7">
                  <c:v>1450</c:v>
                </c:pt>
                <c:pt idx="8">
                  <c:v>1450</c:v>
                </c:pt>
                <c:pt idx="9">
                  <c:v>1425</c:v>
                </c:pt>
                <c:pt idx="10">
                  <c:v>1425</c:v>
                </c:pt>
                <c:pt idx="11">
                  <c:v>1425</c:v>
                </c:pt>
                <c:pt idx="12">
                  <c:v>1425</c:v>
                </c:pt>
                <c:pt idx="13">
                  <c:v>1425</c:v>
                </c:pt>
                <c:pt idx="14">
                  <c:v>1400</c:v>
                </c:pt>
                <c:pt idx="15">
                  <c:v>1400</c:v>
                </c:pt>
                <c:pt idx="16">
                  <c:v>1375</c:v>
                </c:pt>
                <c:pt idx="17">
                  <c:v>1375</c:v>
                </c:pt>
                <c:pt idx="18">
                  <c:v>1350</c:v>
                </c:pt>
                <c:pt idx="19">
                  <c:v>1325</c:v>
                </c:pt>
                <c:pt idx="20">
                  <c:v>1325</c:v>
                </c:pt>
                <c:pt idx="21">
                  <c:v>1275</c:v>
                </c:pt>
                <c:pt idx="22">
                  <c:v>1250</c:v>
                </c:pt>
                <c:pt idx="23">
                  <c:v>1225</c:v>
                </c:pt>
                <c:pt idx="24">
                  <c:v>1200</c:v>
                </c:pt>
                <c:pt idx="25">
                  <c:v>1175</c:v>
                </c:pt>
                <c:pt idx="26">
                  <c:v>1175</c:v>
                </c:pt>
                <c:pt idx="27">
                  <c:v>1175</c:v>
                </c:pt>
                <c:pt idx="28">
                  <c:v>1125</c:v>
                </c:pt>
                <c:pt idx="29">
                  <c:v>1125</c:v>
                </c:pt>
                <c:pt idx="30">
                  <c:v>1125</c:v>
                </c:pt>
                <c:pt idx="31">
                  <c:v>1100</c:v>
                </c:pt>
                <c:pt idx="32">
                  <c:v>1100</c:v>
                </c:pt>
                <c:pt idx="33">
                  <c:v>1075</c:v>
                </c:pt>
                <c:pt idx="34">
                  <c:v>1075</c:v>
                </c:pt>
                <c:pt idx="35">
                  <c:v>1075</c:v>
                </c:pt>
                <c:pt idx="36">
                  <c:v>1050</c:v>
                </c:pt>
                <c:pt idx="37">
                  <c:v>1050</c:v>
                </c:pt>
                <c:pt idx="38">
                  <c:v>1025</c:v>
                </c:pt>
                <c:pt idx="39">
                  <c:v>1025</c:v>
                </c:pt>
                <c:pt idx="40">
                  <c:v>1000</c:v>
                </c:pt>
                <c:pt idx="41">
                  <c:v>950</c:v>
                </c:pt>
                <c:pt idx="42">
                  <c:v>900</c:v>
                </c:pt>
                <c:pt idx="43">
                  <c:v>900</c:v>
                </c:pt>
                <c:pt idx="44">
                  <c:v>875</c:v>
                </c:pt>
                <c:pt idx="45">
                  <c:v>850</c:v>
                </c:pt>
                <c:pt idx="46">
                  <c:v>850</c:v>
                </c:pt>
                <c:pt idx="47">
                  <c:v>825</c:v>
                </c:pt>
                <c:pt idx="48">
                  <c:v>825</c:v>
                </c:pt>
                <c:pt idx="49">
                  <c:v>825</c:v>
                </c:pt>
                <c:pt idx="50">
                  <c:v>800</c:v>
                </c:pt>
                <c:pt idx="51">
                  <c:v>800</c:v>
                </c:pt>
                <c:pt idx="52">
                  <c:v>750</c:v>
                </c:pt>
                <c:pt idx="53">
                  <c:v>750</c:v>
                </c:pt>
                <c:pt idx="54">
                  <c:v>725</c:v>
                </c:pt>
                <c:pt idx="55">
                  <c:v>725</c:v>
                </c:pt>
                <c:pt idx="56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B-4650-8AC2-F696E235F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3"/>
        <c:shape val="box"/>
        <c:axId val="797108575"/>
        <c:axId val="797107743"/>
        <c:axId val="0"/>
      </c:bar3DChart>
      <c:catAx>
        <c:axId val="79710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97107743"/>
        <c:crosses val="autoZero"/>
        <c:auto val="1"/>
        <c:lblAlgn val="ctr"/>
        <c:lblOffset val="100"/>
        <c:noMultiLvlLbl val="0"/>
      </c:catAx>
      <c:valAx>
        <c:axId val="79710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9710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AE8A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87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88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29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10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1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77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97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2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5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5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9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B2D9-6FED-4395-9580-2D3963EF2468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5E2E-EE33-46E1-BC0D-86F66DF69B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5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495347"/>
            <a:ext cx="9144000" cy="87269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GreenMetric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9864" y="2503715"/>
            <a:ext cx="9982200" cy="3740726"/>
          </a:xfrm>
        </p:spPr>
        <p:txBody>
          <a:bodyPr>
            <a:normAutofit/>
          </a:bodyPr>
          <a:lstStyle/>
          <a:p>
            <a:pPr algn="just"/>
            <a:r>
              <a:rPr lang="tr-TR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GreenMetric</a:t>
            </a:r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Üniversite Sürdürülebilirlik Derecelendirmesi, üniversite kampüslerindeki sürdürülebilirlik çabalarını dünya çapında değerlendirmekte ve karşılaştırmasını yapmaktır. Değerlendirme platformu, Endonezya Üniversitesi tarafından 2010 yılında kurulmuştur. </a:t>
            </a:r>
          </a:p>
          <a:p>
            <a:pPr algn="l"/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yıl katılımcı üniversitelerin derecelendirmesini yapmaktadır.</a:t>
            </a:r>
          </a:p>
          <a:p>
            <a:pPr algn="just"/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Tüm dünyadan saygın üniversitelerin katıldığı </a:t>
            </a:r>
            <a:r>
              <a:rPr lang="tr-TR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uluslararasılaşmayı</a:t>
            </a:r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teşvik eden, sürdürülebilirlikle ilgili konulara dikkat çeken ve çevre bilinci konusunda küresel farkındalık yaratmayı amaçlayan bir platform olan </a:t>
            </a:r>
            <a:r>
              <a:rPr lang="tr-TR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GreenMetric</a:t>
            </a:r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dünyadaki bütün yükseköğretim kurumlarının katılımına açıktır. Her yıl farklı ülkelerden pek çok üniversite </a:t>
            </a:r>
            <a:r>
              <a:rPr lang="tr-TR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GreenMetric</a:t>
            </a:r>
            <a:r>
              <a:rPr lang="tr-TR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altyapı, enerji ve iklim değişikliği, atıklar, su kaynakları, ulaşım ve eğitim gibi alanlarda değerlendirilmekte, her değerlendirme alanı için puanlanmakta ve yükseköğretim kurumları, bu değerlendirmelerden aldıkları toplam puanlara göre sıralanmaktadır.</a:t>
            </a:r>
          </a:p>
          <a:p>
            <a:pPr algn="just"/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10225"/>
            <a:ext cx="2288535" cy="16476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8397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17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3446978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1080376" y="4541945"/>
            <a:ext cx="295836" cy="1926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16120847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9410590" y="4851227"/>
            <a:ext cx="365422" cy="202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37161078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1602455" y="4891568"/>
            <a:ext cx="365422" cy="202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1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95076353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1400746" y="4891568"/>
            <a:ext cx="365422" cy="202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6517803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6398454" y="4878121"/>
            <a:ext cx="365422" cy="202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9861763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026849" y="4878121"/>
            <a:ext cx="365422" cy="202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1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2000">
              <a:schemeClr val="accent6">
                <a:lumMod val="75000"/>
              </a:schemeClr>
            </a:gs>
            <a:gs pos="34000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50295" y="2958881"/>
            <a:ext cx="5385129" cy="2273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GÖRÜŞ VE </a:t>
            </a:r>
            <a:r>
              <a:rPr lang="tr-T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ÖNERİLER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Teşekkürler…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" y="834339"/>
            <a:ext cx="2288535" cy="16926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35" y="435036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36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2000">
              <a:schemeClr val="accent6">
                <a:lumMod val="75000"/>
              </a:schemeClr>
            </a:gs>
            <a:gs pos="34000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709"/>
          <p:cNvPicPr/>
          <p:nvPr/>
        </p:nvPicPr>
        <p:blipFill rotWithShape="1">
          <a:blip r:embed="rId2"/>
          <a:srcRect l="-160" b="3166"/>
          <a:stretch/>
        </p:blipFill>
        <p:spPr bwMode="auto">
          <a:xfrm>
            <a:off x="0" y="130629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26" y="401261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305743"/>
            <a:ext cx="1941813" cy="13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49534"/>
              </p:ext>
            </p:extLst>
          </p:nvPr>
        </p:nvGraphicFramePr>
        <p:xfrm>
          <a:off x="522514" y="143688"/>
          <a:ext cx="10920547" cy="474181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816811">
                  <a:extLst>
                    <a:ext uri="{9D8B030D-6E8A-4147-A177-3AD203B41FA5}">
                      <a16:colId xmlns:a16="http://schemas.microsoft.com/office/drawing/2014/main" val="2599592127"/>
                    </a:ext>
                  </a:extLst>
                </a:gridCol>
                <a:gridCol w="1171218">
                  <a:extLst>
                    <a:ext uri="{9D8B030D-6E8A-4147-A177-3AD203B41FA5}">
                      <a16:colId xmlns:a16="http://schemas.microsoft.com/office/drawing/2014/main" val="1916158485"/>
                    </a:ext>
                  </a:extLst>
                </a:gridCol>
                <a:gridCol w="1932518">
                  <a:extLst>
                    <a:ext uri="{9D8B030D-6E8A-4147-A177-3AD203B41FA5}">
                      <a16:colId xmlns:a16="http://schemas.microsoft.com/office/drawing/2014/main" val="1209030789"/>
                    </a:ext>
                  </a:extLst>
                </a:gridCol>
              </a:tblGrid>
              <a:tr h="3583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 ve Göstergeler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Ağırlık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680242177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 Yerleşimi - Altyapı  (AY)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%15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487799446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alanın toplam alan içindeki oranı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4005383469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alanın kampüs popülasyonuna oranı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4282119568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Kampüsteki ormanlık alan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726436435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Kampüste sonradan oluşturulan ağaçlık alan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924024042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tutmayan yüzeylerle kaplı alan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394596191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 için ayrılan bütçe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3730235213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585302783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Atık (A)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251631348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Geri dönüşüm programı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142369516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Toksik</a:t>
                      </a: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atık geri dönüşümü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 anchor="b"/>
                </a:tc>
                <a:extLst>
                  <a:ext uri="{0D108BD9-81ED-4DB2-BD59-A6C34878D82A}">
                    <a16:rowId xmlns:a16="http://schemas.microsoft.com/office/drawing/2014/main" val="449805826"/>
                  </a:ext>
                </a:extLst>
              </a:tr>
              <a:tr h="365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Organik atıkların değerlendirilmesi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3757359668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04100"/>
              </p:ext>
            </p:extLst>
          </p:nvPr>
        </p:nvGraphicFramePr>
        <p:xfrm>
          <a:off x="522514" y="4885506"/>
          <a:ext cx="10920548" cy="194636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818437">
                  <a:extLst>
                    <a:ext uri="{9D8B030D-6E8A-4147-A177-3AD203B41FA5}">
                      <a16:colId xmlns:a16="http://schemas.microsoft.com/office/drawing/2014/main" val="32710317"/>
                    </a:ext>
                  </a:extLst>
                </a:gridCol>
                <a:gridCol w="1179082">
                  <a:extLst>
                    <a:ext uri="{9D8B030D-6E8A-4147-A177-3AD203B41FA5}">
                      <a16:colId xmlns:a16="http://schemas.microsoft.com/office/drawing/2014/main" val="925075645"/>
                    </a:ext>
                  </a:extLst>
                </a:gridCol>
                <a:gridCol w="1923029">
                  <a:extLst>
                    <a:ext uri="{9D8B030D-6E8A-4147-A177-3AD203B41FA5}">
                      <a16:colId xmlns:a16="http://schemas.microsoft.com/office/drawing/2014/main" val="3910543014"/>
                    </a:ext>
                  </a:extLst>
                </a:gridCol>
              </a:tblGrid>
              <a:tr h="486592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İnorganik</a:t>
                      </a: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atıkların değerlendirilmesi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415012661"/>
                  </a:ext>
                </a:extLst>
              </a:tr>
              <a:tr h="486592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Kanalizasyon atıklarının </a:t>
                      </a:r>
                      <a:r>
                        <a:rPr lang="tr-TR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bertarafı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51284946"/>
                  </a:ext>
                </a:extLst>
              </a:tr>
              <a:tr h="486592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Plastik ve kağıt atıklarının azaltılması politikası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164108197"/>
                  </a:ext>
                </a:extLst>
              </a:tr>
              <a:tr h="486592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87281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2000">
              <a:schemeClr val="accent6">
                <a:lumMod val="75000"/>
              </a:schemeClr>
            </a:gs>
            <a:gs pos="34000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28896"/>
              </p:ext>
            </p:extLst>
          </p:nvPr>
        </p:nvGraphicFramePr>
        <p:xfrm>
          <a:off x="483326" y="365765"/>
          <a:ext cx="10789920" cy="61656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723310">
                  <a:extLst>
                    <a:ext uri="{9D8B030D-6E8A-4147-A177-3AD203B41FA5}">
                      <a16:colId xmlns:a16="http://schemas.microsoft.com/office/drawing/2014/main" val="2910490088"/>
                    </a:ext>
                  </a:extLst>
                </a:gridCol>
                <a:gridCol w="1157208">
                  <a:extLst>
                    <a:ext uri="{9D8B030D-6E8A-4147-A177-3AD203B41FA5}">
                      <a16:colId xmlns:a16="http://schemas.microsoft.com/office/drawing/2014/main" val="3174841014"/>
                    </a:ext>
                  </a:extLst>
                </a:gridCol>
                <a:gridCol w="1909402">
                  <a:extLst>
                    <a:ext uri="{9D8B030D-6E8A-4147-A177-3AD203B41FA5}">
                      <a16:colId xmlns:a16="http://schemas.microsoft.com/office/drawing/2014/main" val="2019469494"/>
                    </a:ext>
                  </a:extLst>
                </a:gridCol>
              </a:tblGrid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Enerji ve İklim Değişikliği (Eİ)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%21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1227770136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Enerji tasarruflu cihaz kullanımı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1337297303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Akıllı bina uygulamaları 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610093668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Yenilenebilir enerji kullanımı politikası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445608622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Elektrik tüketiminin kampüs nüfusuna oranı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3758072485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Enerji tasarrufu programı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587652128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Yeşil bina elemanları (doğal havalandırma, doğal aydınlatma…)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3911274380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İklim değişikliği azaltma ve uyum programı 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1204966533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Seragazı</a:t>
                      </a: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salımı azaltma politikası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1861333220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Karbon ayak izi politikası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4151575626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 açık alan ve nüfusunun toplam karbon ayak izine oranı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687489677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2.100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55457" marT="50635" marB="0"/>
                </a:tc>
                <a:extLst>
                  <a:ext uri="{0D108BD9-81ED-4DB2-BD59-A6C34878D82A}">
                    <a16:rowId xmlns:a16="http://schemas.microsoft.com/office/drawing/2014/main" val="285139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54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82378"/>
              </p:ext>
            </p:extLst>
          </p:nvPr>
        </p:nvGraphicFramePr>
        <p:xfrm>
          <a:off x="705396" y="535577"/>
          <a:ext cx="10776855" cy="574765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994308">
                  <a:extLst>
                    <a:ext uri="{9D8B030D-6E8A-4147-A177-3AD203B41FA5}">
                      <a16:colId xmlns:a16="http://schemas.microsoft.com/office/drawing/2014/main" val="2163321431"/>
                    </a:ext>
                  </a:extLst>
                </a:gridCol>
                <a:gridCol w="1842361">
                  <a:extLst>
                    <a:ext uri="{9D8B030D-6E8A-4147-A177-3AD203B41FA5}">
                      <a16:colId xmlns:a16="http://schemas.microsoft.com/office/drawing/2014/main" val="1702461100"/>
                    </a:ext>
                  </a:extLst>
                </a:gridCol>
                <a:gridCol w="1940186">
                  <a:extLst>
                    <a:ext uri="{9D8B030D-6E8A-4147-A177-3AD203B41FA5}">
                      <a16:colId xmlns:a16="http://schemas.microsoft.com/office/drawing/2014/main" val="792644459"/>
                    </a:ext>
                  </a:extLst>
                </a:gridCol>
              </a:tblGrid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(S)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90597544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koruma programı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198180352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geri dönüşüm programı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110107386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verimli cihazların kullanımı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191202369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Arıtılmış su tüketimi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049664435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7007788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Ulaşım (U)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%18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78569251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Motorlu araçların kampüs nüfusu içindeki oranı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18656243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 içi otobüs servisinin kampüs nüfusuna oranı 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905526864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Bisiklet kullanımının toplam nüfus içindeki oranı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 anchor="b"/>
                </a:tc>
                <a:extLst>
                  <a:ext uri="{0D108BD9-81ED-4DB2-BD59-A6C34878D82A}">
                    <a16:rowId xmlns:a16="http://schemas.microsoft.com/office/drawing/2014/main" val="4144274915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Motorlu araç kullanımının sınırlandırılması politikası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1050277890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 alanlarının sınırlandırılması politikası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539739495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Kampüs içi otobüs servisi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4223780598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Yaya ve bisikletlilere yönelik politikalar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491482280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15632301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83491" y="751988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18729"/>
              </p:ext>
            </p:extLst>
          </p:nvPr>
        </p:nvGraphicFramePr>
        <p:xfrm>
          <a:off x="901337" y="627013"/>
          <a:ext cx="10110651" cy="527740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561933">
                  <a:extLst>
                    <a:ext uri="{9D8B030D-6E8A-4147-A177-3AD203B41FA5}">
                      <a16:colId xmlns:a16="http://schemas.microsoft.com/office/drawing/2014/main" val="216332143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1702461100"/>
                    </a:ext>
                  </a:extLst>
                </a:gridCol>
                <a:gridCol w="1820248">
                  <a:extLst>
                    <a:ext uri="{9D8B030D-6E8A-4147-A177-3AD203B41FA5}">
                      <a16:colId xmlns:a16="http://schemas.microsoft.com/office/drawing/2014/main" val="792644459"/>
                    </a:ext>
                  </a:extLst>
                </a:gridCol>
              </a:tblGrid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 (E)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%18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416092057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 ile ilgili derslerin toplam derslere oranı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1661709921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 araştırmalarına ayrılan bütçenin toplam bütçe içindeki oranı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 anchor="b"/>
                </a:tc>
                <a:extLst>
                  <a:ext uri="{0D108BD9-81ED-4DB2-BD59-A6C34878D82A}">
                    <a16:rowId xmlns:a16="http://schemas.microsoft.com/office/drawing/2014/main" val="4240010154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Sürdürülebilirlikle ilgili yayınlar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280654527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Sürdürülebilirlikle ilgili etkinlikler 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2441232904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Sürdürülebilirlikle ilgili öğrenci organizasyonları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182727325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Sürdürülebilirlikle ilgili web sitesi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67374368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3819041265"/>
                  </a:ext>
                </a:extLst>
              </a:tr>
              <a:tr h="586378">
                <a:tc>
                  <a:txBody>
                    <a:bodyPr/>
                    <a:lstStyle/>
                    <a:p>
                      <a:pPr marL="50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 Toplam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1470" marT="35805" marB="0"/>
                </a:tc>
                <a:extLst>
                  <a:ext uri="{0D108BD9-81ED-4DB2-BD59-A6C34878D82A}">
                    <a16:rowId xmlns:a16="http://schemas.microsoft.com/office/drawing/2014/main" val="8540826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83491" y="751988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2685" y="2633093"/>
            <a:ext cx="9390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Yeşil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ölçümde 6 ana gösterge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bulunmakta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üniversitelerin derecelendirilmesi bu göstergeler üzerinden yapılmaktadır.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Göstergeler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kampüs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yerleşimi ve altyapı,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iklim değişikliği,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atık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yönetimi,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yönetimi,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çevre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dostu ulaşım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olanakları ve öğretimi şeklindedir.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10225"/>
            <a:ext cx="2288535" cy="16476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35" y="435036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78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10225"/>
            <a:ext cx="2288535" cy="15750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65231" y="2033370"/>
            <a:ext cx="9899455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Kampüs Yerleşimi ve Altyapı: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 gösterge; üniversitenin nerede kurulduğunu belirlemekte ve üniversitenin çevre konusundaki düşüncesi hakkında bilgi vermektedir. Ayrıca, kampüsün "yeşil kampüs" unvanını hak edip etmediğini göstermektedir. </a:t>
            </a:r>
            <a:r>
              <a:rPr lang="tr-TR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Amaç, katılan üniversiteleri daha fazla yeşil alan ayırma ve var olanı korumaya teşvik etmektir. Ağırlık derecesi %15’tir</a:t>
            </a:r>
            <a:r>
              <a:rPr lang="tr-TR" i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endParaRPr lang="tr-TR" sz="1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0000"/>
              </a:lnSpc>
              <a:spcAft>
                <a:spcPts val="43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Enerji ve İklim Değişikliği: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 gösterge, %21 ile en yüksek ağırlığa sahiptir. </a:t>
            </a:r>
            <a:r>
              <a:rPr lang="tr-TR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Üniversitelerin enerji verimliliği ve enerji kaynakları konusundaki çalışmalarını değerlendirir</a:t>
            </a:r>
            <a:r>
              <a:rPr lang="tr-T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10000"/>
              </a:lnSpc>
              <a:spcAft>
                <a:spcPts val="43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endParaRPr lang="tr-TR" sz="1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0000"/>
              </a:lnSpc>
              <a:spcAft>
                <a:spcPts val="43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Atık Yönetimi: 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bir çevre yaratmada atık yönetimi konusu temel faktördür. </a:t>
            </a:r>
            <a:r>
              <a:rPr lang="tr-TR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Atıkların azaltılması, geri dönüşümü gibi konular değerlendirilmektedir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Ağırlık derecesi %18’dir</a:t>
            </a:r>
            <a:r>
              <a:rPr lang="tr-T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10000"/>
              </a:lnSpc>
              <a:spcAft>
                <a:spcPts val="43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endParaRPr lang="tr-TR" sz="1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3355" lvl="0" indent="-342900" algn="just" fontAlgn="base">
              <a:lnSpc>
                <a:spcPct val="110000"/>
              </a:lnSpc>
              <a:spcAft>
                <a:spcPts val="5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Yönetimi: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Kampüste su kullanımı konusunun ağırlık derecesi %10’dur. </a:t>
            </a:r>
            <a:r>
              <a:rPr lang="tr-TR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Amaç, su kullanımını azaltmak, koruma programını artırmak ve çevreyi korumaktır</a:t>
            </a:r>
            <a:r>
              <a:rPr lang="tr-T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35" y="435036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69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333">
              <a:srgbClr val="75965E"/>
            </a:gs>
            <a:gs pos="73022">
              <a:schemeClr val="accent6">
                <a:lumMod val="75000"/>
              </a:schemeClr>
            </a:gs>
            <a:gs pos="37114">
              <a:srgbClr val="EEEEEE"/>
            </a:gs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55717" y="2438460"/>
            <a:ext cx="103234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 Dostu Ulaşım Olanakları: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Ulaşım sistemi, üniversitede kirletici seviyesi ve karbon salımı konusunda önemli rol oynamaktadır. </a:t>
            </a:r>
            <a:r>
              <a:rPr lang="tr-T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Ulaşım politikası, öğrencileri ve personeli kampüs çevresinde yürümeye ve özel araçların kullanımından kaçınmaya teşvik etmektedir. Böylelikle, kampüste karbon ayak izini azaltmayı hedeflemektedir.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Ağırlık derecesi %18’dir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Üniversite, sürdürülebilirlikle ilgilenen bir kuşağın oluşmasında önemli rol oynamaktadır. Bu nedenle, sürdürülebilirlikle ilgili derslerin, etkinliklerin varlığı çok önemlidir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Derecelendirmede %18’lik bir ağırlığa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sahiptir.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Buna göre üniversitemizin almış olduğu puanlar..;</a:t>
            </a:r>
            <a:endParaRPr lang="tr-T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10225"/>
            <a:ext cx="2288535" cy="16926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321" y="453079"/>
            <a:ext cx="1201585" cy="120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92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703</Words>
  <Application>Microsoft Office PowerPoint</Application>
  <PresentationFormat>Geniş ekran</PresentationFormat>
  <Paragraphs>199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Teması</vt:lpstr>
      <vt:lpstr>GreenMetric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GreenMetrıc Nedir?</dc:title>
  <dc:creator>Windows Kullanıcısı</dc:creator>
  <cp:lastModifiedBy>Toshiba</cp:lastModifiedBy>
  <cp:revision>33</cp:revision>
  <dcterms:created xsi:type="dcterms:W3CDTF">2020-12-08T12:27:12Z</dcterms:created>
  <dcterms:modified xsi:type="dcterms:W3CDTF">2020-12-14T11:46:35Z</dcterms:modified>
</cp:coreProperties>
</file>