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5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80" r:id="rId23"/>
    <p:sldId id="281" r:id="rId24"/>
    <p:sldId id="282" r:id="rId25"/>
    <p:sldId id="284" r:id="rId26"/>
    <p:sldId id="287" r:id="rId27"/>
    <p:sldId id="288" r:id="rId28"/>
    <p:sldId id="289" r:id="rId29"/>
    <p:sldId id="290" r:id="rId30"/>
    <p:sldId id="291" r:id="rId31"/>
    <p:sldId id="293" r:id="rId32"/>
    <p:sldId id="296" r:id="rId33"/>
    <p:sldId id="297" r:id="rId34"/>
    <p:sldId id="298"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Lst>
  <p:sldSz cx="12192000" cy="6858000"/>
  <p:notesSz cx="9144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5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6DDC1C38-6099-49A2-A819-937F518F45D3}" type="datetimeFigureOut">
              <a:rPr lang="tr-TR" smtClean="0"/>
              <a:t>09.11.2017</a:t>
            </a:fld>
            <a:endParaRPr lang="tr-TR"/>
          </a:p>
        </p:txBody>
      </p:sp>
      <p:sp>
        <p:nvSpPr>
          <p:cNvPr id="4" name="Altbilgi Yer Tutucusu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B9D9DEAA-56D7-4364-B7FC-72C84D4495D6}" type="slidenum">
              <a:rPr lang="tr-TR" smtClean="0"/>
              <a:t>‹#›</a:t>
            </a:fld>
            <a:endParaRPr lang="tr-TR"/>
          </a:p>
        </p:txBody>
      </p:sp>
    </p:spTree>
    <p:extLst>
      <p:ext uri="{BB962C8B-B14F-4D97-AF65-F5344CB8AC3E}">
        <p14:creationId xmlns:p14="http://schemas.microsoft.com/office/powerpoint/2010/main" val="30603838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E7A5743-7048-4475-8729-85D98ADDBC78}" type="datetimeFigureOut">
              <a:rPr lang="tr-TR" smtClean="0"/>
              <a:t>09.11.2017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586700-C7AE-4A5C-8324-EF1F2E3BB9FB}"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0706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E7A5743-7048-4475-8729-85D98ADDBC78}" type="datetimeFigureOut">
              <a:rPr lang="tr-TR" smtClean="0"/>
              <a:t>09.11.2017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586700-C7AE-4A5C-8324-EF1F2E3BB9FB}" type="slidenum">
              <a:rPr lang="tr-TR" smtClean="0"/>
              <a:t>‹#›</a:t>
            </a:fld>
            <a:endParaRPr lang="tr-TR"/>
          </a:p>
        </p:txBody>
      </p:sp>
    </p:spTree>
    <p:extLst>
      <p:ext uri="{BB962C8B-B14F-4D97-AF65-F5344CB8AC3E}">
        <p14:creationId xmlns:p14="http://schemas.microsoft.com/office/powerpoint/2010/main" val="355286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E7A5743-7048-4475-8729-85D98ADDBC78}" type="datetimeFigureOut">
              <a:rPr lang="tr-TR" smtClean="0"/>
              <a:t>09.11.2017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586700-C7AE-4A5C-8324-EF1F2E3BB9FB}" type="slidenum">
              <a:rPr lang="tr-TR" smtClean="0"/>
              <a:t>‹#›</a:t>
            </a:fld>
            <a:endParaRPr lang="tr-TR"/>
          </a:p>
        </p:txBody>
      </p:sp>
    </p:spTree>
    <p:extLst>
      <p:ext uri="{BB962C8B-B14F-4D97-AF65-F5344CB8AC3E}">
        <p14:creationId xmlns:p14="http://schemas.microsoft.com/office/powerpoint/2010/main" val="376985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E7A5743-7048-4475-8729-85D98ADDBC78}" type="datetimeFigureOut">
              <a:rPr lang="tr-TR" smtClean="0"/>
              <a:t>09.11.2017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586700-C7AE-4A5C-8324-EF1F2E3BB9FB}" type="slidenum">
              <a:rPr lang="tr-TR" smtClean="0"/>
              <a:t>‹#›</a:t>
            </a:fld>
            <a:endParaRPr lang="tr-TR"/>
          </a:p>
        </p:txBody>
      </p:sp>
    </p:spTree>
    <p:extLst>
      <p:ext uri="{BB962C8B-B14F-4D97-AF65-F5344CB8AC3E}">
        <p14:creationId xmlns:p14="http://schemas.microsoft.com/office/powerpoint/2010/main" val="239490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E7A5743-7048-4475-8729-85D98ADDBC78}" type="datetimeFigureOut">
              <a:rPr lang="tr-TR" smtClean="0"/>
              <a:t>09.11.2017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586700-C7AE-4A5C-8324-EF1F2E3BB9FB}"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4603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E7A5743-7048-4475-8729-85D98ADDBC78}" type="datetimeFigureOut">
              <a:rPr lang="tr-TR" smtClean="0"/>
              <a:t>09.11.2017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586700-C7AE-4A5C-8324-EF1F2E3BB9FB}" type="slidenum">
              <a:rPr lang="tr-TR" smtClean="0"/>
              <a:t>‹#›</a:t>
            </a:fld>
            <a:endParaRPr lang="tr-TR"/>
          </a:p>
        </p:txBody>
      </p:sp>
    </p:spTree>
    <p:extLst>
      <p:ext uri="{BB962C8B-B14F-4D97-AF65-F5344CB8AC3E}">
        <p14:creationId xmlns:p14="http://schemas.microsoft.com/office/powerpoint/2010/main" val="357746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E7A5743-7048-4475-8729-85D98ADDBC78}" type="datetimeFigureOut">
              <a:rPr lang="tr-TR" smtClean="0"/>
              <a:t>09.11.2017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1586700-C7AE-4A5C-8324-EF1F2E3BB9FB}" type="slidenum">
              <a:rPr lang="tr-TR" smtClean="0"/>
              <a:t>‹#›</a:t>
            </a:fld>
            <a:endParaRPr lang="tr-TR"/>
          </a:p>
        </p:txBody>
      </p:sp>
    </p:spTree>
    <p:extLst>
      <p:ext uri="{BB962C8B-B14F-4D97-AF65-F5344CB8AC3E}">
        <p14:creationId xmlns:p14="http://schemas.microsoft.com/office/powerpoint/2010/main" val="3720939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E7A5743-7048-4475-8729-85D98ADDBC78}" type="datetimeFigureOut">
              <a:rPr lang="tr-TR" smtClean="0"/>
              <a:t>09.11.2017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1586700-C7AE-4A5C-8324-EF1F2E3BB9FB}" type="slidenum">
              <a:rPr lang="tr-TR" smtClean="0"/>
              <a:t>‹#›</a:t>
            </a:fld>
            <a:endParaRPr lang="tr-TR"/>
          </a:p>
        </p:txBody>
      </p:sp>
    </p:spTree>
    <p:extLst>
      <p:ext uri="{BB962C8B-B14F-4D97-AF65-F5344CB8AC3E}">
        <p14:creationId xmlns:p14="http://schemas.microsoft.com/office/powerpoint/2010/main" val="2091790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E7A5743-7048-4475-8729-85D98ADDBC78}" type="datetimeFigureOut">
              <a:rPr lang="tr-TR" smtClean="0"/>
              <a:t>09.11.2017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41586700-C7AE-4A5C-8324-EF1F2E3BB9FB}" type="slidenum">
              <a:rPr lang="tr-TR" smtClean="0"/>
              <a:t>‹#›</a:t>
            </a:fld>
            <a:endParaRPr lang="tr-TR"/>
          </a:p>
        </p:txBody>
      </p:sp>
    </p:spTree>
    <p:extLst>
      <p:ext uri="{BB962C8B-B14F-4D97-AF65-F5344CB8AC3E}">
        <p14:creationId xmlns:p14="http://schemas.microsoft.com/office/powerpoint/2010/main" val="3028179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E7A5743-7048-4475-8729-85D98ADDBC78}" type="datetimeFigureOut">
              <a:rPr lang="tr-TR" smtClean="0"/>
              <a:t>09.11.2017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1586700-C7AE-4A5C-8324-EF1F2E3BB9FB}" type="slidenum">
              <a:rPr lang="tr-TR" smtClean="0"/>
              <a:t>‹#›</a:t>
            </a:fld>
            <a:endParaRPr lang="tr-TR"/>
          </a:p>
        </p:txBody>
      </p:sp>
    </p:spTree>
    <p:extLst>
      <p:ext uri="{BB962C8B-B14F-4D97-AF65-F5344CB8AC3E}">
        <p14:creationId xmlns:p14="http://schemas.microsoft.com/office/powerpoint/2010/main" val="3272606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E7A5743-7048-4475-8729-85D98ADDBC78}" type="datetimeFigureOut">
              <a:rPr lang="tr-TR" smtClean="0"/>
              <a:t>09.11.2017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586700-C7AE-4A5C-8324-EF1F2E3BB9FB}" type="slidenum">
              <a:rPr lang="tr-TR" smtClean="0"/>
              <a:t>‹#›</a:t>
            </a:fld>
            <a:endParaRPr lang="tr-TR"/>
          </a:p>
        </p:txBody>
      </p:sp>
    </p:spTree>
    <p:extLst>
      <p:ext uri="{BB962C8B-B14F-4D97-AF65-F5344CB8AC3E}">
        <p14:creationId xmlns:p14="http://schemas.microsoft.com/office/powerpoint/2010/main" val="387391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E7A5743-7048-4475-8729-85D98ADDBC78}" type="datetimeFigureOut">
              <a:rPr lang="tr-TR" smtClean="0"/>
              <a:t>09.11.2017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1586700-C7AE-4A5C-8324-EF1F2E3BB9FB}"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334516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Times New Roman" panose="02020603050405020304" pitchFamily="18" charset="0"/>
                <a:cs typeface="Times New Roman" panose="02020603050405020304" pitchFamily="18" charset="0"/>
              </a:rPr>
              <a:t>DUMLUPINAR ÜNİVERSİTESİ</a:t>
            </a:r>
            <a:endParaRPr lang="tr-TR" dirty="0">
              <a:latin typeface="Times New Roman" panose="02020603050405020304" pitchFamily="18" charset="0"/>
              <a:cs typeface="Times New Roman" panose="02020603050405020304" pitchFamily="18" charset="0"/>
            </a:endParaRPr>
          </a:p>
        </p:txBody>
      </p:sp>
      <p:sp>
        <p:nvSpPr>
          <p:cNvPr id="4" name="Alt Başlık 3"/>
          <p:cNvSpPr>
            <a:spLocks noGrp="1"/>
          </p:cNvSpPr>
          <p:nvPr>
            <p:ph type="subTitle" idx="1"/>
          </p:nvPr>
        </p:nvSpPr>
        <p:spPr/>
        <p:txBody>
          <a:bodyPr/>
          <a:lstStyle/>
          <a:p>
            <a:r>
              <a:rPr lang="tr-TR" dirty="0" smtClean="0"/>
              <a:t>5018 Sayılı Kamu Mali yönetimi ve kontrol kanunu</a:t>
            </a:r>
          </a:p>
          <a:p>
            <a:r>
              <a:rPr lang="tr-TR" dirty="0" smtClean="0"/>
              <a:t>Hizmet </a:t>
            </a:r>
            <a:r>
              <a:rPr lang="tr-TR" smtClean="0"/>
              <a:t>içi eğitim</a:t>
            </a:r>
            <a:endParaRPr lang="tr-TR" dirty="0"/>
          </a:p>
        </p:txBody>
      </p:sp>
    </p:spTree>
    <p:extLst>
      <p:ext uri="{BB962C8B-B14F-4D97-AF65-F5344CB8AC3E}">
        <p14:creationId xmlns:p14="http://schemas.microsoft.com/office/powerpoint/2010/main" val="831326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HESAP VERME SORUMLULUĞU (MD 8)</a:t>
            </a:r>
            <a:endParaRPr lang="tr-TR" dirty="0"/>
          </a:p>
        </p:txBody>
      </p:sp>
      <p:sp>
        <p:nvSpPr>
          <p:cNvPr id="3" name="İçerik Yer Tutucusu 2"/>
          <p:cNvSpPr>
            <a:spLocks noGrp="1"/>
          </p:cNvSpPr>
          <p:nvPr>
            <p:ph idx="1"/>
          </p:nvPr>
        </p:nvSpPr>
        <p:spPr/>
        <p:txBody>
          <a:bodyPr/>
          <a:lstStyle/>
          <a:p>
            <a:pPr marL="36900" indent="0" algn="just">
              <a:buNone/>
            </a:pPr>
            <a:r>
              <a:rPr lang="tr-TR" dirty="0" smtClean="0">
                <a:effectLst/>
              </a:rPr>
              <a:t>	Her </a:t>
            </a:r>
            <a:r>
              <a:rPr lang="tr-TR" dirty="0">
                <a:effectLst/>
              </a:rPr>
              <a:t>türlü kamu kaynağının elde edilmesi ve kullanılmasında görevli ve yetkili olanlar</a:t>
            </a:r>
            <a:r>
              <a:rPr lang="tr-TR" dirty="0" smtClean="0">
                <a:effectLst/>
              </a:rPr>
              <a:t>,</a:t>
            </a:r>
          </a:p>
          <a:p>
            <a:pPr algn="just"/>
            <a:r>
              <a:rPr lang="tr-TR" dirty="0" smtClean="0">
                <a:effectLst/>
              </a:rPr>
              <a:t>kaynakların </a:t>
            </a:r>
            <a:r>
              <a:rPr lang="tr-TR" dirty="0">
                <a:effectLst/>
              </a:rPr>
              <a:t>etkili, ekonomik, verimli ve hukuka uygun olarak elde edilmesinden</a:t>
            </a:r>
            <a:r>
              <a:rPr lang="tr-TR" dirty="0" smtClean="0">
                <a:effectLst/>
              </a:rPr>
              <a:t>,</a:t>
            </a:r>
          </a:p>
          <a:p>
            <a:pPr algn="just"/>
            <a:r>
              <a:rPr lang="tr-TR" dirty="0" smtClean="0">
                <a:effectLst/>
              </a:rPr>
              <a:t> </a:t>
            </a:r>
            <a:r>
              <a:rPr lang="tr-TR" dirty="0">
                <a:effectLst/>
              </a:rPr>
              <a:t>kullanılmasından</a:t>
            </a:r>
            <a:r>
              <a:rPr lang="tr-TR" dirty="0" smtClean="0">
                <a:effectLst/>
              </a:rPr>
              <a:t>,</a:t>
            </a:r>
          </a:p>
          <a:p>
            <a:pPr algn="just"/>
            <a:r>
              <a:rPr lang="tr-TR" dirty="0" smtClean="0">
                <a:effectLst/>
              </a:rPr>
              <a:t> </a:t>
            </a:r>
            <a:r>
              <a:rPr lang="tr-TR" dirty="0">
                <a:effectLst/>
              </a:rPr>
              <a:t>muhasebeleştirilmesinden</a:t>
            </a:r>
            <a:r>
              <a:rPr lang="tr-TR" dirty="0" smtClean="0">
                <a:effectLst/>
              </a:rPr>
              <a:t>,</a:t>
            </a:r>
          </a:p>
          <a:p>
            <a:pPr algn="just"/>
            <a:r>
              <a:rPr lang="tr-TR" dirty="0" smtClean="0">
                <a:effectLst/>
              </a:rPr>
              <a:t> </a:t>
            </a:r>
            <a:r>
              <a:rPr lang="tr-TR" dirty="0">
                <a:effectLst/>
              </a:rPr>
              <a:t>raporlanmasından ve kötüye kullanılmaması için gerekli önlemlerin alınmasından sorumludur ve yetkili kılınmış mercilere hesap vermek zorundadır. </a:t>
            </a:r>
          </a:p>
          <a:p>
            <a:pPr marL="36900" indent="0">
              <a:buNone/>
            </a:pPr>
            <a:endParaRPr lang="tr-TR" dirty="0"/>
          </a:p>
        </p:txBody>
      </p:sp>
    </p:spTree>
    <p:extLst>
      <p:ext uri="{BB962C8B-B14F-4D97-AF65-F5344CB8AC3E}">
        <p14:creationId xmlns:p14="http://schemas.microsoft.com/office/powerpoint/2010/main" val="617040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175767"/>
            <a:ext cx="10058400" cy="1181979"/>
          </a:xfrm>
        </p:spPr>
        <p:txBody>
          <a:bodyPr>
            <a:normAutofit fontScale="90000"/>
          </a:bodyPr>
          <a:lstStyle/>
          <a:p>
            <a:r>
              <a:rPr lang="tr-TR" dirty="0" smtClean="0"/>
              <a:t>STRATEJİK PLANLAMA VE PERFORMANS ESASLI BÜTÇELEME ( MD 9)</a:t>
            </a:r>
            <a:endParaRPr lang="tr-TR" dirty="0"/>
          </a:p>
        </p:txBody>
      </p:sp>
      <p:sp>
        <p:nvSpPr>
          <p:cNvPr id="3" name="İçerik Yer Tutucusu 2"/>
          <p:cNvSpPr>
            <a:spLocks noGrp="1"/>
          </p:cNvSpPr>
          <p:nvPr>
            <p:ph idx="1"/>
          </p:nvPr>
        </p:nvSpPr>
        <p:spPr>
          <a:xfrm>
            <a:off x="1097280" y="1690255"/>
            <a:ext cx="10058400" cy="4139738"/>
          </a:xfrm>
        </p:spPr>
        <p:txBody>
          <a:bodyPr>
            <a:noAutofit/>
          </a:bodyPr>
          <a:lstStyle/>
          <a:p>
            <a:pPr algn="just"/>
            <a:r>
              <a:rPr lang="tr-TR" dirty="0" smtClean="0">
                <a:effectLst/>
              </a:rPr>
              <a:t>Kamu </a:t>
            </a:r>
            <a:r>
              <a:rPr lang="tr-TR" dirty="0">
                <a:effectLst/>
              </a:rPr>
              <a:t>idareleri; kalkınma planları, programlar, ilgili mevzuat ve benimsedikleri temel ilkeler çerçevesinde geleceğe ilişkin misyon ve vizyonlarını oluşturmak,  stratejik amaçlar ve ölçülebilir hedefler saptamak, performanslarını önceden belirlenmiş olan göstergeler doğrultusunda ölçmek ve bu sürecin izleme ve değerlendirmesini yapmak amacıyla katılımcı yöntemlerle stratejik plan hazırlarlar</a:t>
            </a:r>
            <a:r>
              <a:rPr lang="tr-TR" dirty="0" smtClean="0">
                <a:effectLst/>
              </a:rPr>
              <a:t>.</a:t>
            </a:r>
          </a:p>
          <a:p>
            <a:pPr algn="just"/>
            <a:r>
              <a:rPr lang="tr-TR" dirty="0" smtClean="0">
                <a:effectLst/>
              </a:rPr>
              <a:t>Stratejik </a:t>
            </a:r>
            <a:r>
              <a:rPr lang="tr-TR" dirty="0">
                <a:effectLst/>
              </a:rPr>
              <a:t>plan hazırlamakla yükümlü olacak kamu idarelerinin ve stratejik planlama sürecine ilişkin takvimin tespitine, stratejik planların kalkınma planı ve programlarla ilişkilendirilmesine yönelik usul ve esasların belirlenmesine </a:t>
            </a:r>
            <a:r>
              <a:rPr lang="tr-TR" dirty="0" smtClean="0">
                <a:effectLst/>
              </a:rPr>
              <a:t>Kalkınma Bakanlığı(DPT) </a:t>
            </a:r>
            <a:r>
              <a:rPr lang="tr-TR" dirty="0">
                <a:effectLst/>
              </a:rPr>
              <a:t>yetkilidir. </a:t>
            </a:r>
          </a:p>
          <a:p>
            <a:pPr algn="just"/>
            <a:r>
              <a:rPr lang="tr-TR" dirty="0">
                <a:effectLst/>
              </a:rPr>
              <a:t>Kamu idareleri, yürütecekleri faaliyet ve projeler ile bunların kaynak ihtiyacını, performans hedef ve göstergelerini içeren performans programı hazırlar</a:t>
            </a:r>
            <a:r>
              <a:rPr lang="tr-TR" dirty="0" smtClean="0">
                <a:effectLst/>
              </a:rPr>
              <a:t>.</a:t>
            </a:r>
          </a:p>
          <a:p>
            <a:pPr algn="just"/>
            <a:r>
              <a:rPr lang="tr-TR" dirty="0" smtClean="0">
                <a:effectLst/>
              </a:rPr>
              <a:t>Kamu </a:t>
            </a:r>
            <a:r>
              <a:rPr lang="tr-TR" dirty="0">
                <a:effectLst/>
              </a:rPr>
              <a:t>idareleri bütçelerini, stratejik planlarında yer alan misyon, vizyon, stratejik amaç ve hedeflerle uyumlu ve performans esasına dayalı olarak hazırlarlar. Kamu idarelerinin bütçelerinin stratejik planlarda belirlenen performans göstergelerine uygunluğu ve idarelerin bu çerçevede yürütecekleri faaliyetler ile performans esaslı bütçelemeye ilişkin diğer hususları belirlemeye Maliye Bakanlığı yetkilidir. </a:t>
            </a:r>
          </a:p>
        </p:txBody>
      </p:sp>
    </p:spTree>
    <p:extLst>
      <p:ext uri="{BB962C8B-B14F-4D97-AF65-F5344CB8AC3E}">
        <p14:creationId xmlns:p14="http://schemas.microsoft.com/office/powerpoint/2010/main" val="1147224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ÜST YÖNETİCİLER ( MD 11)</a:t>
            </a:r>
            <a:endParaRPr lang="tr-TR" dirty="0"/>
          </a:p>
        </p:txBody>
      </p:sp>
      <p:sp>
        <p:nvSpPr>
          <p:cNvPr id="3" name="İçerik Yer Tutucusu 2"/>
          <p:cNvSpPr>
            <a:spLocks noGrp="1"/>
          </p:cNvSpPr>
          <p:nvPr>
            <p:ph idx="1"/>
          </p:nvPr>
        </p:nvSpPr>
        <p:spPr/>
        <p:txBody>
          <a:bodyPr/>
          <a:lstStyle/>
          <a:p>
            <a:pPr marL="36900" indent="0" algn="just">
              <a:buNone/>
            </a:pPr>
            <a:r>
              <a:rPr lang="tr-TR" dirty="0" smtClean="0">
                <a:effectLst/>
              </a:rPr>
              <a:t>	Bakanlıklarda </a:t>
            </a:r>
            <a:r>
              <a:rPr lang="tr-TR" dirty="0">
                <a:effectLst/>
              </a:rPr>
              <a:t>müsteşar, </a:t>
            </a:r>
            <a:r>
              <a:rPr lang="tr-TR" b="1" dirty="0">
                <a:effectLst/>
              </a:rPr>
              <a:t>diğer kamu idarelerinde en üst yönetici</a:t>
            </a:r>
            <a:r>
              <a:rPr lang="tr-TR" dirty="0">
                <a:effectLst/>
              </a:rPr>
              <a:t>, il özel idarelerinde vali ve belediyelerde belediye başkanı üst </a:t>
            </a:r>
            <a:r>
              <a:rPr lang="tr-TR" dirty="0" smtClean="0">
                <a:effectLst/>
              </a:rPr>
              <a:t>yöneticidir. </a:t>
            </a:r>
          </a:p>
          <a:p>
            <a:r>
              <a:rPr lang="tr-TR" dirty="0" smtClean="0">
                <a:effectLst/>
              </a:rPr>
              <a:t>Üst yöneticiler, idarelerinin stratejik planlarının ve bütçelerinin kalkınma planına, yıllık programlara, kurumun stratejik plan ve performans hedefleri ile hizmet gereklerine uygun olarak hazırlanması ve uygulanmasından, sorumlulukları altındaki kaynakların etkili, ekonomik ve verimli şekilde elde edilmesi ve kullanımını sağlamaktan, kayıp ve kötüye kullanımının önlenmesinden, malî yönetim ve kontrol sisteminin işleyişinin gözetilmesi, izlenmesi ve bu Kanunda belirtilen görev ve sorumlulukların yerine getirilmesinden Bakana; mahallî idarelerde ise meclislerine karşı sorumludurlar. </a:t>
            </a:r>
          </a:p>
          <a:p>
            <a:r>
              <a:rPr lang="tr-TR" dirty="0" smtClean="0">
                <a:effectLst/>
              </a:rPr>
              <a:t>Üst </a:t>
            </a:r>
            <a:r>
              <a:rPr lang="tr-TR" dirty="0">
                <a:effectLst/>
              </a:rPr>
              <a:t>yöneticiler, bu sorumluluğun gereklerini harcama yetkilileri, </a:t>
            </a:r>
            <a:r>
              <a:rPr lang="tr-TR" b="1" dirty="0">
                <a:effectLst/>
              </a:rPr>
              <a:t>malî hizmetler </a:t>
            </a:r>
            <a:r>
              <a:rPr lang="tr-TR" b="1" dirty="0" smtClean="0">
                <a:effectLst/>
              </a:rPr>
              <a:t>birimi(SGDB) </a:t>
            </a:r>
            <a:r>
              <a:rPr lang="tr-TR" dirty="0">
                <a:effectLst/>
              </a:rPr>
              <a:t>ve iç denetçiler aracılığıyla yerine getirirler.</a:t>
            </a:r>
            <a:endParaRPr lang="tr-TR" dirty="0"/>
          </a:p>
        </p:txBody>
      </p:sp>
    </p:spTree>
    <p:extLst>
      <p:ext uri="{BB962C8B-B14F-4D97-AF65-F5344CB8AC3E}">
        <p14:creationId xmlns:p14="http://schemas.microsoft.com/office/powerpoint/2010/main" val="1887964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4"/>
            <a:ext cx="10058400" cy="1251252"/>
          </a:xfrm>
        </p:spPr>
        <p:txBody>
          <a:bodyPr/>
          <a:lstStyle/>
          <a:p>
            <a:r>
              <a:rPr lang="tr-TR" dirty="0" smtClean="0"/>
              <a:t>BÜTÇE TÜRLERİ VE KAPSAMI</a:t>
            </a:r>
            <a:endParaRPr lang="tr-TR" dirty="0"/>
          </a:p>
        </p:txBody>
      </p:sp>
      <p:sp>
        <p:nvSpPr>
          <p:cNvPr id="3" name="İçerik Yer Tutucusu 2"/>
          <p:cNvSpPr>
            <a:spLocks noGrp="1"/>
          </p:cNvSpPr>
          <p:nvPr>
            <p:ph idx="1"/>
          </p:nvPr>
        </p:nvSpPr>
        <p:spPr>
          <a:xfrm>
            <a:off x="1097280" y="1704108"/>
            <a:ext cx="10058400" cy="4807528"/>
          </a:xfrm>
        </p:spPr>
        <p:txBody>
          <a:bodyPr>
            <a:normAutofit lnSpcReduction="10000"/>
          </a:bodyPr>
          <a:lstStyle/>
          <a:p>
            <a:r>
              <a:rPr lang="tr-TR" b="1" dirty="0" smtClean="0">
                <a:effectLst/>
              </a:rPr>
              <a:t>Merkezî </a:t>
            </a:r>
            <a:r>
              <a:rPr lang="tr-TR" b="1" dirty="0">
                <a:effectLst/>
              </a:rPr>
              <a:t>yönetim bütçesi, </a:t>
            </a:r>
            <a:r>
              <a:rPr lang="tr-TR" dirty="0">
                <a:effectLst/>
              </a:rPr>
              <a:t>bu Kanuna ekli (I), (II) ve (III) sayılı cetvellerde yer alan kamu idarelerinin bütçelerinden oluşur.   </a:t>
            </a:r>
          </a:p>
          <a:p>
            <a:r>
              <a:rPr lang="tr-TR" b="1" dirty="0">
                <a:effectLst/>
              </a:rPr>
              <a:t>Genel bütçe, </a:t>
            </a:r>
            <a:r>
              <a:rPr lang="tr-TR" dirty="0">
                <a:effectLst/>
              </a:rPr>
              <a:t>Devlet tüzel kişiliğine dahil olan ve bu Kanuna ekli (I) sayılı cetvelde yer alan kamu idarelerinin bütçesidir. </a:t>
            </a:r>
          </a:p>
          <a:p>
            <a:r>
              <a:rPr lang="tr-TR" b="1" dirty="0">
                <a:effectLst/>
              </a:rPr>
              <a:t>Özel bütçe, </a:t>
            </a:r>
            <a:r>
              <a:rPr lang="tr-TR" dirty="0">
                <a:effectLst/>
              </a:rPr>
              <a:t>bir bakanlığa bağlı veya ilgili olarak belirli bir kamu hizmetini yürütmek üzere kurulan, gelir tahsis edilen, bu gelirlerden harcama yapma yetkisi verilen, kuruluş ve çalışma esasları özel kanunla düzenlenen ve bu Kanuna ekli (II) sayılı cetvelde yer alan her </a:t>
            </a:r>
            <a:r>
              <a:rPr lang="tr-TR" dirty="0" smtClean="0">
                <a:effectLst/>
              </a:rPr>
              <a:t>bir </a:t>
            </a:r>
            <a:r>
              <a:rPr lang="tr-TR" dirty="0">
                <a:effectLst/>
              </a:rPr>
              <a:t>kamu idaresinin bütçesidir</a:t>
            </a:r>
            <a:r>
              <a:rPr lang="tr-TR" dirty="0" smtClean="0">
                <a:effectLst/>
              </a:rPr>
              <a:t>.</a:t>
            </a:r>
          </a:p>
          <a:p>
            <a:r>
              <a:rPr lang="tr-TR" b="1" dirty="0">
                <a:effectLst/>
              </a:rPr>
              <a:t>Düzenleyici ve denetleyici kurum bütçesi, </a:t>
            </a:r>
            <a:r>
              <a:rPr lang="tr-TR" dirty="0">
                <a:effectLst/>
              </a:rPr>
              <a:t>özel kanunlarla kurul, kurum veya üst kurul şeklinde teşkilatlanan ve bu Kanuna ekli (III) sayılı cetvelde yer alan her bir düzenleyici ve denetleyici kurumun bütçesidir. </a:t>
            </a:r>
          </a:p>
          <a:p>
            <a:r>
              <a:rPr lang="tr-TR" b="1" dirty="0">
                <a:effectLst/>
              </a:rPr>
              <a:t>Sosyal güvenlik kurumu bütçesi</a:t>
            </a:r>
            <a:r>
              <a:rPr lang="tr-TR" dirty="0">
                <a:effectLst/>
              </a:rPr>
              <a:t>, sosyal güvenlik hizmeti sunmak üzere, kanunla kurulan ve bu Kanuna ekli (IV) sayılı cetvelde yer alan her bir kamu idaresinin bütçesidir. </a:t>
            </a:r>
          </a:p>
          <a:p>
            <a:r>
              <a:rPr lang="tr-TR" b="1" dirty="0">
                <a:effectLst/>
              </a:rPr>
              <a:t>Mahallî idare bütçesi, </a:t>
            </a:r>
            <a:r>
              <a:rPr lang="tr-TR" dirty="0">
                <a:effectLst/>
              </a:rPr>
              <a:t>mahallî idare kapsamındaki kamu idarelerinin bütçesidir. </a:t>
            </a:r>
            <a:r>
              <a:rPr lang="tr-TR" dirty="0" smtClean="0">
                <a:effectLst/>
              </a:rPr>
              <a:t> </a:t>
            </a:r>
            <a:endParaRPr lang="tr-TR" dirty="0"/>
          </a:p>
        </p:txBody>
      </p:sp>
    </p:spTree>
    <p:extLst>
      <p:ext uri="{BB962C8B-B14F-4D97-AF65-F5344CB8AC3E}">
        <p14:creationId xmlns:p14="http://schemas.microsoft.com/office/powerpoint/2010/main" val="3322062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BÜTÇE İLKELERİ (MD 13)</a:t>
            </a:r>
            <a:endParaRPr lang="tr-TR" dirty="0"/>
          </a:p>
        </p:txBody>
      </p:sp>
      <p:sp>
        <p:nvSpPr>
          <p:cNvPr id="3" name="İçerik Yer Tutucusu 2"/>
          <p:cNvSpPr>
            <a:spLocks noGrp="1"/>
          </p:cNvSpPr>
          <p:nvPr>
            <p:ph idx="1"/>
          </p:nvPr>
        </p:nvSpPr>
        <p:spPr>
          <a:xfrm>
            <a:off x="1097280" y="1737360"/>
            <a:ext cx="10058400" cy="4898967"/>
          </a:xfrm>
        </p:spPr>
        <p:txBody>
          <a:bodyPr>
            <a:normAutofit lnSpcReduction="10000"/>
          </a:bodyPr>
          <a:lstStyle/>
          <a:p>
            <a:r>
              <a:rPr lang="tr-TR" dirty="0">
                <a:effectLst/>
              </a:rPr>
              <a:t>Bütçelerin hazırlanması ve uygulanmasında, makroekonomik istikrarla birlikte sürdürülebilir kalkınmayı sağlamak esastır.</a:t>
            </a:r>
          </a:p>
          <a:p>
            <a:r>
              <a:rPr lang="tr-TR" dirty="0" smtClean="0">
                <a:effectLst/>
              </a:rPr>
              <a:t>Kamu idarelerine bütçeyle verilen harcama yetkisi, kanunlarla düzenlenen görev ve hizmetlerin yerine getirilmesi amacıyla kullanılır.</a:t>
            </a:r>
          </a:p>
          <a:p>
            <a:r>
              <a:rPr lang="tr-TR" dirty="0" smtClean="0">
                <a:effectLst/>
              </a:rPr>
              <a:t>Bütçeler </a:t>
            </a:r>
            <a:r>
              <a:rPr lang="tr-TR" dirty="0">
                <a:effectLst/>
              </a:rPr>
              <a:t>kalkınma planı ve programlarda yer alan politika, hedef ve önceliklere uygun şekilde, idarelerin stratejik planları ile performans ölçütlerine ve fayda-maliyet analizine göre hazırlanır, uygulanır ve kontrol edilir. </a:t>
            </a:r>
          </a:p>
          <a:p>
            <a:r>
              <a:rPr lang="tr-TR" dirty="0">
                <a:effectLst/>
              </a:rPr>
              <a:t>Bütçeler, stratejik planlar dikkate alınarak izleyen iki yılın bütçe tahminleriyle birlikte görüşülür ve değerlendirilir</a:t>
            </a:r>
            <a:r>
              <a:rPr lang="tr-TR" dirty="0" smtClean="0">
                <a:effectLst/>
              </a:rPr>
              <a:t>.</a:t>
            </a:r>
          </a:p>
          <a:p>
            <a:r>
              <a:rPr lang="tr-TR" dirty="0">
                <a:effectLst/>
              </a:rPr>
              <a:t>Bütçe, kamu malî işlemlerinin kapsamlı ve saydam bir şekilde görünmesini </a:t>
            </a:r>
            <a:r>
              <a:rPr lang="tr-TR" dirty="0" smtClean="0">
                <a:effectLst/>
              </a:rPr>
              <a:t>sağlar,</a:t>
            </a:r>
          </a:p>
          <a:p>
            <a:r>
              <a:rPr lang="tr-TR" dirty="0">
                <a:effectLst/>
              </a:rPr>
              <a:t>Tüm gelir ve giderler </a:t>
            </a:r>
            <a:r>
              <a:rPr lang="tr-TR" b="1" dirty="0">
                <a:effectLst/>
              </a:rPr>
              <a:t>gayri safi</a:t>
            </a:r>
            <a:r>
              <a:rPr lang="tr-TR" dirty="0">
                <a:effectLst/>
              </a:rPr>
              <a:t> olarak bütçelerde </a:t>
            </a:r>
            <a:r>
              <a:rPr lang="tr-TR" dirty="0" smtClean="0">
                <a:effectLst/>
              </a:rPr>
              <a:t>gösterilir,</a:t>
            </a:r>
          </a:p>
          <a:p>
            <a:r>
              <a:rPr lang="tr-TR" dirty="0">
                <a:effectLst/>
              </a:rPr>
              <a:t>Belirli gelirlerin belirli giderlere </a:t>
            </a:r>
            <a:r>
              <a:rPr lang="tr-TR" b="1" dirty="0">
                <a:effectLst/>
              </a:rPr>
              <a:t>tahsis edilmemesi </a:t>
            </a:r>
            <a:r>
              <a:rPr lang="tr-TR" dirty="0">
                <a:effectLst/>
              </a:rPr>
              <a:t>esastır. </a:t>
            </a:r>
          </a:p>
          <a:p>
            <a:r>
              <a:rPr lang="tr-TR" dirty="0">
                <a:effectLst/>
              </a:rPr>
              <a:t>Bütçelerde gelir ve gider denkliğinin sağlanması esastır.</a:t>
            </a:r>
            <a:r>
              <a:rPr lang="tr-TR" dirty="0" smtClean="0">
                <a:effectLst/>
              </a:rPr>
              <a:t>  </a:t>
            </a:r>
            <a:endParaRPr lang="tr-TR" dirty="0"/>
          </a:p>
        </p:txBody>
      </p:sp>
    </p:spTree>
    <p:extLst>
      <p:ext uri="{BB962C8B-B14F-4D97-AF65-F5344CB8AC3E}">
        <p14:creationId xmlns:p14="http://schemas.microsoft.com/office/powerpoint/2010/main" val="3272674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BÜTÇE İLKELERİ (MD 13)</a:t>
            </a:r>
          </a:p>
        </p:txBody>
      </p:sp>
      <p:sp>
        <p:nvSpPr>
          <p:cNvPr id="3" name="İçerik Yer Tutucusu 2"/>
          <p:cNvSpPr>
            <a:spLocks noGrp="1"/>
          </p:cNvSpPr>
          <p:nvPr>
            <p:ph idx="1"/>
          </p:nvPr>
        </p:nvSpPr>
        <p:spPr/>
        <p:txBody>
          <a:bodyPr>
            <a:normAutofit/>
          </a:bodyPr>
          <a:lstStyle/>
          <a:p>
            <a:pPr algn="just"/>
            <a:r>
              <a:rPr lang="tr-TR" dirty="0">
                <a:effectLst/>
              </a:rPr>
              <a:t>Bütçeler, ait olduğu yıl başlamadan önce Türkiye Büyük Millet Meclisi veya yetkili organlarca kabul edilmedikçe veya onaylanmadıkça uygulanamaz</a:t>
            </a:r>
            <a:r>
              <a:rPr lang="tr-TR" dirty="0" smtClean="0">
                <a:effectLst/>
              </a:rPr>
              <a:t>.</a:t>
            </a:r>
          </a:p>
          <a:p>
            <a:pPr algn="just"/>
            <a:r>
              <a:rPr lang="tr-TR" dirty="0" smtClean="0">
                <a:effectLst/>
              </a:rPr>
              <a:t>Bütçeler </a:t>
            </a:r>
            <a:r>
              <a:rPr lang="tr-TR" dirty="0">
                <a:effectLst/>
              </a:rPr>
              <a:t>kurumsal, işlevsel ve ekonomik sonuçların görülmesini sağlayacak şekilde Maliye Bakanlığınca uluslararası standartlara uygun olarak belirlenen bir sınıflandırmaya tâbi tutularak hazırlanır ve uygulanır. </a:t>
            </a:r>
          </a:p>
          <a:p>
            <a:pPr algn="just"/>
            <a:r>
              <a:rPr lang="tr-TR" dirty="0">
                <a:effectLst/>
              </a:rPr>
              <a:t>Bütçe gelir ve gider tahminleri ile uygulama sonuçlarının raporlanmasında açıklık, doğruluk ve malî saydamlık esas alınır.  </a:t>
            </a:r>
          </a:p>
          <a:p>
            <a:pPr algn="just"/>
            <a:r>
              <a:rPr lang="tr-TR" dirty="0">
                <a:effectLst/>
              </a:rPr>
              <a:t>Kamu idarelerinin tüm gelir ve giderleri bütçelerinde gösterilir</a:t>
            </a:r>
            <a:r>
              <a:rPr lang="tr-TR" dirty="0" smtClean="0">
                <a:effectLst/>
              </a:rPr>
              <a:t>.</a:t>
            </a:r>
          </a:p>
          <a:p>
            <a:pPr algn="just"/>
            <a:r>
              <a:rPr lang="tr-TR" dirty="0" smtClean="0">
                <a:effectLst/>
              </a:rPr>
              <a:t> </a:t>
            </a:r>
            <a:r>
              <a:rPr lang="tr-TR" dirty="0">
                <a:effectLst/>
              </a:rPr>
              <a:t>Kamu hizmetleri, bütçelere konulacak ödeneklerle, mevzuatla belirlenmiş yöntem, ilke ve amaçlara uygun olarak gerçekleştirilir</a:t>
            </a:r>
            <a:r>
              <a:rPr lang="tr-TR" dirty="0" smtClean="0">
                <a:effectLst/>
              </a:rPr>
              <a:t>.</a:t>
            </a:r>
          </a:p>
          <a:p>
            <a:pPr algn="just"/>
            <a:r>
              <a:rPr lang="tr-TR" dirty="0">
                <a:effectLst/>
              </a:rPr>
              <a:t>Bütçelerde, ödenekler belirli amaçları gerçekleştirmek üzere tahsis edilir. </a:t>
            </a:r>
            <a:r>
              <a:rPr lang="tr-TR" dirty="0" smtClean="0">
                <a:effectLst/>
              </a:rPr>
              <a:t>  </a:t>
            </a:r>
            <a:endParaRPr lang="tr-TR" dirty="0"/>
          </a:p>
        </p:txBody>
      </p:sp>
    </p:spTree>
    <p:extLst>
      <p:ext uri="{BB962C8B-B14F-4D97-AF65-F5344CB8AC3E}">
        <p14:creationId xmlns:p14="http://schemas.microsoft.com/office/powerpoint/2010/main" val="3018627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MERKEZİ YÖNETİM BÜTÇE KANUNU ( MD 15)</a:t>
            </a:r>
            <a:endParaRPr lang="tr-TR" sz="3200" dirty="0"/>
          </a:p>
        </p:txBody>
      </p:sp>
      <p:sp>
        <p:nvSpPr>
          <p:cNvPr id="3" name="İçerik Yer Tutucusu 2"/>
          <p:cNvSpPr>
            <a:spLocks noGrp="1"/>
          </p:cNvSpPr>
          <p:nvPr>
            <p:ph idx="1"/>
          </p:nvPr>
        </p:nvSpPr>
        <p:spPr/>
        <p:txBody>
          <a:bodyPr>
            <a:normAutofit fontScale="92500"/>
          </a:bodyPr>
          <a:lstStyle/>
          <a:p>
            <a:pPr marL="36900" indent="0">
              <a:buNone/>
            </a:pPr>
            <a:r>
              <a:rPr lang="tr-TR" b="1" dirty="0">
                <a:effectLst/>
              </a:rPr>
              <a:t>Merkezî yönetim bütçe kanunu, </a:t>
            </a:r>
            <a:r>
              <a:rPr lang="tr-TR" dirty="0">
                <a:effectLst/>
              </a:rPr>
              <a:t>merkezî yönetim kapsamındaki kamu idarelerinin gelir ve gider tahminlerini gösteren, bunların uygulanmasına ve yürütülmesine yetki ve izin veren kanundur. </a:t>
            </a:r>
            <a:endParaRPr lang="tr-TR" dirty="0" smtClean="0">
              <a:effectLst/>
            </a:endParaRPr>
          </a:p>
          <a:p>
            <a:r>
              <a:rPr lang="tr-TR" dirty="0">
                <a:effectLst/>
              </a:rPr>
              <a:t>Merkezî yönetim bütçe kanununda; </a:t>
            </a:r>
            <a:endParaRPr lang="tr-TR" dirty="0" smtClean="0">
              <a:effectLst/>
            </a:endParaRPr>
          </a:p>
          <a:p>
            <a:r>
              <a:rPr lang="tr-TR" dirty="0" smtClean="0">
                <a:effectLst/>
              </a:rPr>
              <a:t>yılı </a:t>
            </a:r>
            <a:r>
              <a:rPr lang="tr-TR" dirty="0">
                <a:effectLst/>
              </a:rPr>
              <a:t>ve izleyen iki yılın gelir ve gider tahminleri, </a:t>
            </a:r>
            <a:endParaRPr lang="tr-TR" dirty="0" smtClean="0">
              <a:effectLst/>
            </a:endParaRPr>
          </a:p>
          <a:p>
            <a:r>
              <a:rPr lang="tr-TR" dirty="0" smtClean="0">
                <a:effectLst/>
              </a:rPr>
              <a:t>varsa </a:t>
            </a:r>
            <a:r>
              <a:rPr lang="tr-TR" dirty="0">
                <a:effectLst/>
              </a:rPr>
              <a:t>bütçe açığının veya fazlasının tutarı, açığın nasıl kapatılacağı veya fazlanın nasıl kullanılacağı, </a:t>
            </a:r>
            <a:endParaRPr lang="tr-TR" dirty="0" smtClean="0">
              <a:effectLst/>
            </a:endParaRPr>
          </a:p>
          <a:p>
            <a:r>
              <a:rPr lang="tr-TR" dirty="0" smtClean="0">
                <a:effectLst/>
              </a:rPr>
              <a:t>vergi </a:t>
            </a:r>
            <a:r>
              <a:rPr lang="tr-TR" dirty="0">
                <a:effectLst/>
              </a:rPr>
              <a:t>muafiyeti, istisnası ve indirimleri ile benzeri uygulamalar nedeniyle vazgeçilen vergi gelirleri</a:t>
            </a:r>
            <a:r>
              <a:rPr lang="tr-TR" dirty="0" smtClean="0">
                <a:effectLst/>
              </a:rPr>
              <a:t>,</a:t>
            </a:r>
          </a:p>
          <a:p>
            <a:r>
              <a:rPr lang="tr-TR" dirty="0" smtClean="0">
                <a:effectLst/>
              </a:rPr>
              <a:t> </a:t>
            </a:r>
            <a:r>
              <a:rPr lang="tr-TR" dirty="0">
                <a:effectLst/>
              </a:rPr>
              <a:t>borçlanma ve garanti sınırları, bütçelerin uygulanmasında tanınacak yetkiler</a:t>
            </a:r>
            <a:r>
              <a:rPr lang="tr-TR" dirty="0" smtClean="0">
                <a:effectLst/>
              </a:rPr>
              <a:t>,</a:t>
            </a:r>
          </a:p>
          <a:p>
            <a:r>
              <a:rPr lang="tr-TR" dirty="0" smtClean="0">
                <a:effectLst/>
              </a:rPr>
              <a:t> </a:t>
            </a:r>
            <a:r>
              <a:rPr lang="tr-TR" dirty="0">
                <a:effectLst/>
              </a:rPr>
              <a:t>bağlı cetveller, malî yıl içinde gelir ve giderlere yönelik olarak </a:t>
            </a:r>
            <a:r>
              <a:rPr lang="tr-TR" dirty="0" smtClean="0">
                <a:effectLst/>
              </a:rPr>
              <a:t>uygulanacak </a:t>
            </a:r>
            <a:r>
              <a:rPr lang="tr-TR" dirty="0">
                <a:effectLst/>
              </a:rPr>
              <a:t>hükümler yer alır. </a:t>
            </a:r>
            <a:endParaRPr lang="tr-TR" dirty="0" smtClean="0">
              <a:effectLst/>
            </a:endParaRPr>
          </a:p>
          <a:p>
            <a:r>
              <a:rPr lang="tr-TR" dirty="0" smtClean="0">
                <a:effectLst/>
              </a:rPr>
              <a:t>Merkezî </a:t>
            </a:r>
            <a:r>
              <a:rPr lang="tr-TR" dirty="0">
                <a:effectLst/>
              </a:rPr>
              <a:t>yönetim kapsamındaki kamu idarelerinin her birinin gelir-gider tahminleri, merkezî yönetim bütçe kanununda ayrı bölüm veya cetvellerde gösterilebilir.</a:t>
            </a:r>
            <a:endParaRPr lang="tr-TR" dirty="0"/>
          </a:p>
        </p:txBody>
      </p:sp>
    </p:spTree>
    <p:extLst>
      <p:ext uri="{BB962C8B-B14F-4D97-AF65-F5344CB8AC3E}">
        <p14:creationId xmlns:p14="http://schemas.microsoft.com/office/powerpoint/2010/main" val="1250567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MERKEZİ YÖNETİM BÜTÇE KANUNU ( MD 15)</a:t>
            </a:r>
          </a:p>
        </p:txBody>
      </p:sp>
      <p:sp>
        <p:nvSpPr>
          <p:cNvPr id="3" name="İçerik Yer Tutucusu 2"/>
          <p:cNvSpPr>
            <a:spLocks noGrp="1"/>
          </p:cNvSpPr>
          <p:nvPr>
            <p:ph idx="1"/>
          </p:nvPr>
        </p:nvSpPr>
        <p:spPr/>
        <p:txBody>
          <a:bodyPr>
            <a:normAutofit/>
          </a:bodyPr>
          <a:lstStyle/>
          <a:p>
            <a:endParaRPr lang="tr-TR" dirty="0" smtClean="0">
              <a:effectLst/>
            </a:endParaRPr>
          </a:p>
          <a:p>
            <a:endParaRPr lang="tr-TR" dirty="0"/>
          </a:p>
          <a:p>
            <a:pPr marL="201168" lvl="1" indent="0">
              <a:buNone/>
            </a:pPr>
            <a:r>
              <a:rPr lang="tr-TR" dirty="0" smtClean="0">
                <a:effectLst/>
              </a:rPr>
              <a:t>	Merkezî </a:t>
            </a:r>
            <a:r>
              <a:rPr lang="tr-TR" dirty="0">
                <a:effectLst/>
              </a:rPr>
              <a:t>yönetim bütçe kanununun gider cetvelinin bölümleri, analitik bütçe sınıflandırmasına uygun olarak fonksiyonlar şeklinde düzenlenir. </a:t>
            </a:r>
            <a:endParaRPr lang="tr-TR" dirty="0" smtClean="0">
              <a:effectLst/>
            </a:endParaRPr>
          </a:p>
          <a:p>
            <a:pPr marL="201168" lvl="1" indent="0">
              <a:buNone/>
            </a:pPr>
            <a:r>
              <a:rPr lang="tr-TR" dirty="0"/>
              <a:t>	</a:t>
            </a:r>
            <a:r>
              <a:rPr lang="tr-TR" dirty="0" smtClean="0">
                <a:effectLst/>
              </a:rPr>
              <a:t>Fonksiyonlar </a:t>
            </a:r>
            <a:r>
              <a:rPr lang="tr-TR" dirty="0">
                <a:effectLst/>
              </a:rPr>
              <a:t>birinci, ikinci, üçüncü ve dördüncü düzeyde alt fonksiyonlara ayrılır</a:t>
            </a:r>
            <a:r>
              <a:rPr lang="tr-TR" dirty="0" smtClean="0">
                <a:effectLst/>
              </a:rPr>
              <a:t>.</a:t>
            </a:r>
            <a:endParaRPr lang="tr-TR" dirty="0">
              <a:effectLst/>
            </a:endParaRPr>
          </a:p>
        </p:txBody>
      </p:sp>
    </p:spTree>
    <p:extLst>
      <p:ext uri="{BB962C8B-B14F-4D97-AF65-F5344CB8AC3E}">
        <p14:creationId xmlns:p14="http://schemas.microsoft.com/office/powerpoint/2010/main" val="26734993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MERKEZİ YÖNETİM BÜTÇESİNİN HAZIRLANMA ESASLARI (MD 17)</a:t>
            </a:r>
            <a:endParaRPr lang="tr-TR" dirty="0"/>
          </a:p>
        </p:txBody>
      </p:sp>
      <p:sp>
        <p:nvSpPr>
          <p:cNvPr id="3" name="İçerik Yer Tutucusu 2"/>
          <p:cNvSpPr>
            <a:spLocks noGrp="1"/>
          </p:cNvSpPr>
          <p:nvPr>
            <p:ph idx="1"/>
          </p:nvPr>
        </p:nvSpPr>
        <p:spPr/>
        <p:txBody>
          <a:bodyPr/>
          <a:lstStyle/>
          <a:p>
            <a:pPr marL="36900" indent="0">
              <a:buNone/>
            </a:pPr>
            <a:r>
              <a:rPr lang="tr-TR" dirty="0" smtClean="0">
                <a:effectLst/>
              </a:rPr>
              <a:t>Gelir </a:t>
            </a:r>
            <a:r>
              <a:rPr lang="tr-TR" dirty="0">
                <a:effectLst/>
              </a:rPr>
              <a:t>ve gider tekliflerinin hazırlanmasında</a:t>
            </a:r>
            <a:r>
              <a:rPr lang="tr-TR" dirty="0" smtClean="0">
                <a:effectLst/>
              </a:rPr>
              <a:t>;</a:t>
            </a:r>
          </a:p>
          <a:p>
            <a:r>
              <a:rPr lang="tr-TR" dirty="0">
                <a:effectLst/>
              </a:rPr>
              <a:t>Orta vadeli program ve malî planda belirlenen temel büyüklükler ile ilke ve esaslar</a:t>
            </a:r>
            <a:r>
              <a:rPr lang="tr-TR" dirty="0" smtClean="0">
                <a:effectLst/>
              </a:rPr>
              <a:t>,</a:t>
            </a:r>
          </a:p>
          <a:p>
            <a:r>
              <a:rPr lang="tr-TR" dirty="0">
                <a:effectLst/>
              </a:rPr>
              <a:t>Kalkınma planı ve yıllık  program öncelikleri ile kurumun stratejik planları çerçevesinde belirlenmiş ödenek tavanları, </a:t>
            </a:r>
          </a:p>
          <a:p>
            <a:r>
              <a:rPr lang="tr-TR" dirty="0">
                <a:effectLst/>
              </a:rPr>
              <a:t>Kamu idarelerinin stratejik planları ile uyumlu çok yıllı bütçeleme anlayışı</a:t>
            </a:r>
            <a:r>
              <a:rPr lang="tr-TR" dirty="0" smtClean="0">
                <a:effectLst/>
              </a:rPr>
              <a:t>,</a:t>
            </a:r>
          </a:p>
          <a:p>
            <a:r>
              <a:rPr lang="tr-TR" dirty="0">
                <a:effectLst/>
              </a:rPr>
              <a:t>İdarenin performans hedefleri</a:t>
            </a:r>
            <a:r>
              <a:rPr lang="tr-TR" dirty="0" smtClean="0">
                <a:effectLst/>
              </a:rPr>
              <a:t>,</a:t>
            </a:r>
          </a:p>
          <a:p>
            <a:pPr marL="36900" indent="0">
              <a:buNone/>
            </a:pPr>
            <a:r>
              <a:rPr lang="tr-TR" dirty="0">
                <a:effectLst/>
              </a:rPr>
              <a:t>Dikkate alınır. </a:t>
            </a:r>
            <a:r>
              <a:rPr lang="tr-TR" dirty="0" smtClean="0">
                <a:effectLst/>
              </a:rPr>
              <a:t>   </a:t>
            </a:r>
            <a:endParaRPr lang="tr-TR" dirty="0"/>
          </a:p>
        </p:txBody>
      </p:sp>
    </p:spTree>
    <p:extLst>
      <p:ext uri="{BB962C8B-B14F-4D97-AF65-F5344CB8AC3E}">
        <p14:creationId xmlns:p14="http://schemas.microsoft.com/office/powerpoint/2010/main" val="2212489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MERKEZİ YÖNETİM BÜTÇESİNİN HAZIRLANMA </a:t>
            </a:r>
            <a:r>
              <a:rPr lang="tr-TR" dirty="0" smtClean="0"/>
              <a:t>SÜRECİ </a:t>
            </a:r>
            <a:r>
              <a:rPr lang="tr-TR" dirty="0"/>
              <a:t>(MD 17)</a:t>
            </a:r>
          </a:p>
        </p:txBody>
      </p:sp>
      <p:sp>
        <p:nvSpPr>
          <p:cNvPr id="3" name="İçerik Yer Tutucusu 2"/>
          <p:cNvSpPr>
            <a:spLocks noGrp="1"/>
          </p:cNvSpPr>
          <p:nvPr>
            <p:ph idx="1"/>
          </p:nvPr>
        </p:nvSpPr>
        <p:spPr/>
        <p:txBody>
          <a:bodyPr>
            <a:normAutofit/>
          </a:bodyPr>
          <a:lstStyle/>
          <a:p>
            <a:pPr algn="just"/>
            <a:endParaRPr lang="tr-TR" dirty="0" smtClean="0">
              <a:effectLst/>
            </a:endParaRPr>
          </a:p>
          <a:p>
            <a:pPr algn="just"/>
            <a:endParaRPr lang="tr-TR" dirty="0"/>
          </a:p>
          <a:p>
            <a:pPr algn="just"/>
            <a:r>
              <a:rPr lang="tr-TR" dirty="0" smtClean="0">
                <a:effectLst/>
              </a:rPr>
              <a:t>Kamu </a:t>
            </a:r>
            <a:r>
              <a:rPr lang="tr-TR" dirty="0">
                <a:effectLst/>
              </a:rPr>
              <a:t>idareleri, merkez ve merkez dışı birimlerinin ödenek taleplerini dikkate alarak gider tekliflerini hazırlar. Genel bütçe gelir teklifi Maliye Bakanlığınca, diğer bütçelerin gelir teklifleri ilgili idarelerce hazırlanır. </a:t>
            </a:r>
          </a:p>
          <a:p>
            <a:pPr algn="just"/>
            <a:r>
              <a:rPr lang="tr-TR" dirty="0">
                <a:effectLst/>
              </a:rPr>
              <a:t>Gider ve gelir teklifleri, ekonomik ve malî analiz yapılmasına imkân verecek, hesap verilebilirliği ve saydamlığı sağlayacak şekilde, Maliye Bakanlığınca uluslararası standartlara uyumlu olarak belirlenen sınıflandırma sistemine göre hazırlanır.</a:t>
            </a:r>
          </a:p>
          <a:p>
            <a:pPr algn="just"/>
            <a:r>
              <a:rPr lang="tr-TR" dirty="0">
                <a:effectLst/>
              </a:rPr>
              <a:t>   </a:t>
            </a:r>
          </a:p>
          <a:p>
            <a:pPr marL="36900" indent="0">
              <a:buNone/>
            </a:pPr>
            <a:endParaRPr lang="tr-TR" dirty="0"/>
          </a:p>
        </p:txBody>
      </p:sp>
    </p:spTree>
    <p:extLst>
      <p:ext uri="{BB962C8B-B14F-4D97-AF65-F5344CB8AC3E}">
        <p14:creationId xmlns:p14="http://schemas.microsoft.com/office/powerpoint/2010/main" val="961085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KANUNUN AMACI (MD 1)</a:t>
            </a:r>
            <a:br>
              <a:rPr lang="tr-TR" dirty="0" smtClean="0"/>
            </a:br>
            <a:endParaRPr lang="tr-TR" dirty="0"/>
          </a:p>
        </p:txBody>
      </p:sp>
      <p:sp>
        <p:nvSpPr>
          <p:cNvPr id="3" name="İçerik Yer Tutucusu 2"/>
          <p:cNvSpPr>
            <a:spLocks noGrp="1"/>
          </p:cNvSpPr>
          <p:nvPr>
            <p:ph idx="1"/>
          </p:nvPr>
        </p:nvSpPr>
        <p:spPr/>
        <p:txBody>
          <a:bodyPr/>
          <a:lstStyle/>
          <a:p>
            <a:pPr marL="36900" indent="0" algn="just">
              <a:buNone/>
            </a:pPr>
            <a:r>
              <a:rPr lang="tr-TR" dirty="0" smtClean="0"/>
              <a:t>Bu kanunun amacı</a:t>
            </a:r>
            <a:r>
              <a:rPr lang="tr-TR" dirty="0">
                <a:effectLst/>
              </a:rPr>
              <a:t>, kalkınma planları ve programlarda yer alan politika ve hedefler doğrultusunda </a:t>
            </a:r>
            <a:r>
              <a:rPr lang="tr-TR" dirty="0" smtClean="0">
                <a:effectLst/>
              </a:rPr>
              <a:t>:</a:t>
            </a:r>
          </a:p>
          <a:p>
            <a:pPr algn="just"/>
            <a:r>
              <a:rPr lang="tr-TR" dirty="0">
                <a:effectLst/>
              </a:rPr>
              <a:t>kamu kaynaklarının etkili, ekonomik ve verimli bir şekilde elde edilmesi ve </a:t>
            </a:r>
            <a:r>
              <a:rPr lang="tr-TR" dirty="0" smtClean="0">
                <a:effectLst/>
              </a:rPr>
              <a:t>kullanılmasını</a:t>
            </a:r>
          </a:p>
          <a:p>
            <a:pPr algn="just"/>
            <a:r>
              <a:rPr lang="tr-TR" dirty="0">
                <a:effectLst/>
              </a:rPr>
              <a:t>hesap verebilirliği ve malî saydamlığı sağlamak üzere, kamu malî yönetiminin yapısını ve işleyişini, kamu bütçelerinin </a:t>
            </a:r>
            <a:r>
              <a:rPr lang="tr-TR" dirty="0" smtClean="0">
                <a:effectLst/>
              </a:rPr>
              <a:t>hazırlanmasını,</a:t>
            </a:r>
            <a:r>
              <a:rPr lang="tr-TR" dirty="0">
                <a:effectLst/>
              </a:rPr>
              <a:t> uygulanmasını</a:t>
            </a:r>
            <a:r>
              <a:rPr lang="tr-TR" dirty="0" smtClean="0">
                <a:effectLst/>
              </a:rPr>
              <a:t>,</a:t>
            </a:r>
          </a:p>
          <a:p>
            <a:pPr algn="just"/>
            <a:r>
              <a:rPr lang="tr-TR" dirty="0">
                <a:effectLst/>
              </a:rPr>
              <a:t>tüm malî işlemlerin muhasebeleştirilmesini, raporlanmasını ve malî kontrolü </a:t>
            </a:r>
            <a:endParaRPr lang="tr-TR" dirty="0" smtClean="0">
              <a:effectLst/>
            </a:endParaRPr>
          </a:p>
          <a:p>
            <a:pPr marL="36900" indent="0" algn="just">
              <a:buNone/>
            </a:pPr>
            <a:r>
              <a:rPr lang="tr-TR" dirty="0" smtClean="0">
                <a:effectLst/>
              </a:rPr>
              <a:t>Düzenlemektir.</a:t>
            </a:r>
          </a:p>
          <a:p>
            <a:pPr marL="36900" indent="0">
              <a:buNone/>
            </a:pPr>
            <a:endParaRPr lang="tr-TR" dirty="0">
              <a:effectLst/>
            </a:endParaRPr>
          </a:p>
          <a:p>
            <a:pPr marL="36900" indent="0">
              <a:buNone/>
            </a:pPr>
            <a:endParaRPr lang="tr-TR" dirty="0" smtClean="0">
              <a:effectLst/>
            </a:endParaRPr>
          </a:p>
          <a:p>
            <a:pPr marL="36900" indent="0">
              <a:buNone/>
            </a:pPr>
            <a:endParaRPr lang="tr-TR" dirty="0">
              <a:effectLst/>
            </a:endParaRPr>
          </a:p>
          <a:p>
            <a:pPr marL="36900" indent="0">
              <a:buNone/>
            </a:pPr>
            <a:endParaRPr lang="tr-TR" dirty="0" smtClean="0">
              <a:effectLst/>
            </a:endParaRPr>
          </a:p>
          <a:p>
            <a:pPr marL="36900" indent="0">
              <a:buNone/>
            </a:pPr>
            <a:endParaRPr lang="tr-TR" dirty="0">
              <a:effectLst/>
            </a:endParaRPr>
          </a:p>
          <a:p>
            <a:pPr marL="36900" indent="0">
              <a:buNone/>
            </a:pPr>
            <a:endParaRPr lang="tr-TR" dirty="0" smtClean="0">
              <a:effectLst/>
            </a:endParaRPr>
          </a:p>
          <a:p>
            <a:pPr marL="36900" indent="0">
              <a:buNone/>
            </a:pPr>
            <a:endParaRPr lang="tr-TR" dirty="0" smtClean="0"/>
          </a:p>
          <a:p>
            <a:endParaRPr lang="tr-TR" dirty="0"/>
          </a:p>
        </p:txBody>
      </p:sp>
    </p:spTree>
    <p:extLst>
      <p:ext uri="{BB962C8B-B14F-4D97-AF65-F5344CB8AC3E}">
        <p14:creationId xmlns:p14="http://schemas.microsoft.com/office/powerpoint/2010/main" val="28025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MERKEZİ YÖNETİM BÜTÇE KANUN TASARISININ SUNULMASI ( MD 18)</a:t>
            </a:r>
            <a:endParaRPr lang="tr-TR" dirty="0"/>
          </a:p>
        </p:txBody>
      </p:sp>
      <p:sp>
        <p:nvSpPr>
          <p:cNvPr id="3" name="İçerik Yer Tutucusu 2"/>
          <p:cNvSpPr>
            <a:spLocks noGrp="1"/>
          </p:cNvSpPr>
          <p:nvPr>
            <p:ph idx="1"/>
          </p:nvPr>
        </p:nvSpPr>
        <p:spPr/>
        <p:txBody>
          <a:bodyPr>
            <a:normAutofit/>
          </a:bodyPr>
          <a:lstStyle/>
          <a:p>
            <a:pPr marL="36900" indent="0" algn="just">
              <a:buNone/>
            </a:pPr>
            <a:r>
              <a:rPr lang="tr-TR" dirty="0" smtClean="0">
                <a:effectLst/>
              </a:rPr>
              <a:t>	</a:t>
            </a:r>
          </a:p>
          <a:p>
            <a:pPr marL="36900" indent="0" algn="just">
              <a:buNone/>
            </a:pPr>
            <a:endParaRPr lang="tr-TR" dirty="0"/>
          </a:p>
          <a:p>
            <a:pPr marL="36900" indent="0" algn="just">
              <a:buNone/>
            </a:pPr>
            <a:r>
              <a:rPr lang="tr-TR" dirty="0" smtClean="0">
                <a:effectLst/>
              </a:rPr>
              <a:t>	Makroekonomik </a:t>
            </a:r>
            <a:r>
              <a:rPr lang="tr-TR" dirty="0">
                <a:effectLst/>
              </a:rPr>
              <a:t>göstergeler ve bütçe büyüklüklerinin en geç </a:t>
            </a:r>
            <a:r>
              <a:rPr lang="tr-TR" b="1" dirty="0">
                <a:effectLst/>
              </a:rPr>
              <a:t>Ekim ayının ilk haftası </a:t>
            </a:r>
            <a:r>
              <a:rPr lang="tr-TR" dirty="0">
                <a:effectLst/>
              </a:rPr>
              <a:t>içinde Yüksek Planlama Kurulunda görüşülmesinden sonra, Maliye Bakanlığınca hazırlanan merkezî yönetim bütçe kanun tasarısı ile millî bütçe tahmin raporu, </a:t>
            </a:r>
            <a:r>
              <a:rPr lang="tr-TR" b="1" dirty="0">
                <a:effectLst/>
              </a:rPr>
              <a:t>malî yıl başından en az yetmiş beş gün önce </a:t>
            </a:r>
            <a:r>
              <a:rPr lang="tr-TR" dirty="0">
                <a:effectLst/>
              </a:rPr>
              <a:t>Bakanlar Kurulu tarafından Türkiye Büyük Millet Meclisine sunulur</a:t>
            </a:r>
            <a:r>
              <a:rPr lang="tr-TR" dirty="0" smtClean="0">
                <a:effectLst/>
              </a:rPr>
              <a:t>.</a:t>
            </a:r>
          </a:p>
          <a:p>
            <a:pPr marL="36900" indent="0" algn="just">
              <a:buNone/>
            </a:pPr>
            <a:r>
              <a:rPr lang="tr-TR" dirty="0" smtClean="0">
                <a:effectLst/>
              </a:rPr>
              <a:t>   </a:t>
            </a:r>
            <a:endParaRPr lang="tr-TR" dirty="0"/>
          </a:p>
        </p:txBody>
      </p:sp>
    </p:spTree>
    <p:extLst>
      <p:ext uri="{BB962C8B-B14F-4D97-AF65-F5344CB8AC3E}">
        <p14:creationId xmlns:p14="http://schemas.microsoft.com/office/powerpoint/2010/main" val="22988680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ÖDENEKLERİN KULLANILMASI (MD 20)</a:t>
            </a:r>
            <a:endParaRPr lang="tr-TR" dirty="0"/>
          </a:p>
        </p:txBody>
      </p:sp>
      <p:sp>
        <p:nvSpPr>
          <p:cNvPr id="3" name="İçerik Yer Tutucusu 2"/>
          <p:cNvSpPr>
            <a:spLocks noGrp="1"/>
          </p:cNvSpPr>
          <p:nvPr>
            <p:ph idx="1"/>
          </p:nvPr>
        </p:nvSpPr>
        <p:spPr/>
        <p:txBody>
          <a:bodyPr>
            <a:normAutofit fontScale="77500" lnSpcReduction="20000"/>
          </a:bodyPr>
          <a:lstStyle/>
          <a:p>
            <a:pPr marL="36900" indent="0">
              <a:buNone/>
            </a:pPr>
            <a:r>
              <a:rPr lang="tr-TR" sz="2600" dirty="0">
                <a:effectLst/>
              </a:rPr>
              <a:t>Bütçe ödeneklerinin kullanılmasında aşağıda belirtilen esaslara uyulur</a:t>
            </a:r>
            <a:r>
              <a:rPr lang="tr-TR" sz="2600" dirty="0" smtClean="0">
                <a:effectLst/>
              </a:rPr>
              <a:t>:</a:t>
            </a:r>
          </a:p>
          <a:p>
            <a:pPr algn="just"/>
            <a:r>
              <a:rPr lang="tr-TR" sz="2600" dirty="0">
                <a:effectLst/>
              </a:rPr>
              <a:t>Genel bütçe kapsamındaki kamu idareleri, </a:t>
            </a:r>
            <a:r>
              <a:rPr lang="tr-TR" sz="2600" b="1" dirty="0">
                <a:effectLst/>
              </a:rPr>
              <a:t>ayrıntılı </a:t>
            </a:r>
            <a:r>
              <a:rPr lang="tr-TR" sz="2600" b="1" dirty="0" smtClean="0">
                <a:effectLst/>
              </a:rPr>
              <a:t>harcama </a:t>
            </a:r>
            <a:r>
              <a:rPr lang="tr-TR" sz="2600" b="1" dirty="0">
                <a:effectLst/>
              </a:rPr>
              <a:t>programlarını </a:t>
            </a:r>
            <a:r>
              <a:rPr lang="tr-TR" sz="2600" dirty="0">
                <a:effectLst/>
              </a:rPr>
              <a:t>hazırlar ve vize edilmek üzere Maliye Bakanlığına gönderir. Bütçe ödenekleri, Maliye Bakanlığınca belirlenecek esaslar çerçevesinde, nakit planlaması da dikkate alınarak vize edilen ayrıntılı harcama programları ve serbest bırakma oranlarına göre kullanılır.</a:t>
            </a:r>
          </a:p>
          <a:p>
            <a:pPr algn="just"/>
            <a:r>
              <a:rPr lang="tr-TR" sz="2600" dirty="0" smtClean="0">
                <a:effectLst/>
              </a:rPr>
              <a:t> </a:t>
            </a:r>
            <a:r>
              <a:rPr lang="tr-TR" sz="2600" dirty="0">
                <a:effectLst/>
              </a:rPr>
              <a:t>  Özel bütçeli idareler ve sosyal güvenlik kurumları ayrıntılı finansman programlarını hazırlar ve harcamalarını bu programa uygun olarak yaparlar.</a:t>
            </a:r>
          </a:p>
          <a:p>
            <a:pPr algn="just"/>
            <a:r>
              <a:rPr lang="tr-TR" sz="2600" dirty="0">
                <a:effectLst/>
              </a:rPr>
              <a:t>Ayrıntılı harcama ve finansman programlarının hazırlanmasına, vize edilmesine, uygulanmasına ve uygulamanın izlenmesine dair </a:t>
            </a:r>
            <a:r>
              <a:rPr lang="tr-TR" sz="2600" dirty="0" err="1">
                <a:effectLst/>
              </a:rPr>
              <a:t>usûl</a:t>
            </a:r>
            <a:r>
              <a:rPr lang="tr-TR" sz="2600" dirty="0">
                <a:effectLst/>
              </a:rPr>
              <a:t> ve esaslar Maliye Bakanlığınca belirlenir.</a:t>
            </a:r>
          </a:p>
          <a:p>
            <a:pPr algn="just"/>
            <a:r>
              <a:rPr lang="tr-TR" sz="2600" dirty="0">
                <a:effectLst/>
              </a:rPr>
              <a:t>Kamu idareleri, bütçelerinde yer alan ödeneklerin üzerinde harcama yapamaz. Bütçeyle verilen ödenekler, tahsis edildikleri amaçlar doğrultusunda yılı içinde yaptırılan iş, satın alınan mal ve hizmetler ile diğer giderlerin karşılanmasında kullanılır. Ancak, ait olduğu malî yılda ödenemeyen ve emanet hesabına alınamayan zamanaşımına uğramamış geçen yıllar borçları ile ilama bağlı borçlar, ilgili kamu idaresinin cari yıl bütçesinden ödenir. </a:t>
            </a:r>
          </a:p>
          <a:p>
            <a:endParaRPr lang="tr-TR" dirty="0"/>
          </a:p>
        </p:txBody>
      </p:sp>
    </p:spTree>
    <p:extLst>
      <p:ext uri="{BB962C8B-B14F-4D97-AF65-F5344CB8AC3E}">
        <p14:creationId xmlns:p14="http://schemas.microsoft.com/office/powerpoint/2010/main" val="207513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YEDEK ÖDENEK ( MD 23)</a:t>
            </a:r>
            <a:endParaRPr lang="tr-TR" dirty="0"/>
          </a:p>
        </p:txBody>
      </p:sp>
      <p:sp>
        <p:nvSpPr>
          <p:cNvPr id="3" name="İçerik Yer Tutucusu 2"/>
          <p:cNvSpPr>
            <a:spLocks noGrp="1"/>
          </p:cNvSpPr>
          <p:nvPr>
            <p:ph idx="1"/>
          </p:nvPr>
        </p:nvSpPr>
        <p:spPr/>
        <p:txBody>
          <a:bodyPr/>
          <a:lstStyle/>
          <a:p>
            <a:pPr marL="36900" indent="0" algn="just">
              <a:buNone/>
            </a:pPr>
            <a:r>
              <a:rPr lang="tr-TR" dirty="0" smtClean="0">
                <a:effectLst/>
              </a:rPr>
              <a:t>	</a:t>
            </a:r>
          </a:p>
          <a:p>
            <a:pPr marL="36900" indent="0" algn="just">
              <a:buNone/>
            </a:pPr>
            <a:endParaRPr lang="tr-TR" dirty="0"/>
          </a:p>
          <a:p>
            <a:pPr marL="36900" indent="0" algn="just">
              <a:buNone/>
            </a:pPr>
            <a:r>
              <a:rPr lang="tr-TR" dirty="0" smtClean="0">
                <a:effectLst/>
              </a:rPr>
              <a:t>	Merkezî </a:t>
            </a:r>
            <a:r>
              <a:rPr lang="tr-TR" dirty="0">
                <a:effectLst/>
              </a:rPr>
              <a:t>yönetim bütçe kanununda belirtilen hizmet ve amaçları gerçekleştirmek, ödenek yetersizliğini gidermek veya bütçelerde öngörülmeyen hizmetler için, bu Kanuna ekli (I) sayılı cetvelde yer alan idareler ile (II) sayılı cetvelde yer alan idarelerden merkezî yönetim bütçe kanununda gösterilecek olanların bütçelerine aktarılmak üzere, genel bütçe ödeneklerinin yüzde ikisine kadar Maliye Bakanlığı bütçesine yedek ödenek konulabilir. Bu ödenekten aktarma yapmaya Maliye Bakanı yetkilidir</a:t>
            </a:r>
            <a:r>
              <a:rPr lang="tr-TR" dirty="0" smtClean="0">
                <a:effectLst/>
              </a:rPr>
              <a:t>.</a:t>
            </a:r>
            <a:endParaRPr lang="tr-TR" baseline="30000" dirty="0">
              <a:effectLst/>
            </a:endParaRPr>
          </a:p>
          <a:p>
            <a:pPr marL="36900" indent="0" algn="just">
              <a:buNone/>
            </a:pPr>
            <a:endParaRPr lang="tr-TR" dirty="0"/>
          </a:p>
        </p:txBody>
      </p:sp>
    </p:spTree>
    <p:extLst>
      <p:ext uri="{BB962C8B-B14F-4D97-AF65-F5344CB8AC3E}">
        <p14:creationId xmlns:p14="http://schemas.microsoft.com/office/powerpoint/2010/main" val="26585334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YÜKLENMEYE GİRİŞİLMESİ ( MD 26)</a:t>
            </a:r>
            <a:endParaRPr lang="tr-TR" dirty="0"/>
          </a:p>
        </p:txBody>
      </p:sp>
      <p:sp>
        <p:nvSpPr>
          <p:cNvPr id="3" name="İçerik Yer Tutucusu 2"/>
          <p:cNvSpPr>
            <a:spLocks noGrp="1"/>
          </p:cNvSpPr>
          <p:nvPr>
            <p:ph idx="1"/>
          </p:nvPr>
        </p:nvSpPr>
        <p:spPr/>
        <p:txBody>
          <a:bodyPr/>
          <a:lstStyle/>
          <a:p>
            <a:pPr marL="36900" indent="0" algn="just">
              <a:buNone/>
            </a:pPr>
            <a:r>
              <a:rPr lang="tr-TR" dirty="0" smtClean="0">
                <a:effectLst/>
              </a:rPr>
              <a:t>	</a:t>
            </a:r>
          </a:p>
          <a:p>
            <a:pPr marL="36900" indent="0" algn="just">
              <a:buNone/>
            </a:pPr>
            <a:endParaRPr lang="tr-TR" dirty="0"/>
          </a:p>
          <a:p>
            <a:pPr marL="36900" indent="0" algn="just">
              <a:buNone/>
            </a:pPr>
            <a:r>
              <a:rPr lang="tr-TR" dirty="0" smtClean="0">
                <a:effectLst/>
              </a:rPr>
              <a:t>	Yüklenme</a:t>
            </a:r>
            <a:r>
              <a:rPr lang="tr-TR" dirty="0">
                <a:effectLst/>
              </a:rPr>
              <a:t>, usulüne uygun olarak düzenlenmiş sözleşme esaslarına veya kanun hükmüne dayanılarak iş yaptırılması, mal veya hizmet alınması karşılığında geleceğe yönelik bir ödeme yükümlülüğüne girilmesidir</a:t>
            </a:r>
            <a:r>
              <a:rPr lang="tr-TR" dirty="0" smtClean="0">
                <a:effectLst/>
              </a:rPr>
              <a:t>.</a:t>
            </a:r>
          </a:p>
          <a:p>
            <a:pPr marL="36900" indent="0" algn="just">
              <a:buNone/>
            </a:pPr>
            <a:r>
              <a:rPr lang="tr-TR" dirty="0">
                <a:effectLst/>
              </a:rPr>
              <a:t>	</a:t>
            </a:r>
            <a:r>
              <a:rPr lang="tr-TR" dirty="0" smtClean="0">
                <a:effectLst/>
              </a:rPr>
              <a:t> </a:t>
            </a:r>
            <a:r>
              <a:rPr lang="tr-TR" dirty="0">
                <a:effectLst/>
              </a:rPr>
              <a:t>Bütçede yeterli ödeneği bulunmayan işler için yüklenmeye girişilemez. Yüklenme süresi malî yılla sınırlıdır. Harcama yetkilileri, tahsis edilen ödenekler dahilinde yüklenmeye girebilirler. Yüklenmeye girişilen tutara ait ödenekler saklı tutulur; başka iş yaptırılması, mal veya hizmet alınması için kullanılamaz.    </a:t>
            </a:r>
          </a:p>
          <a:p>
            <a:pPr marL="36900" indent="0">
              <a:buNone/>
            </a:pPr>
            <a:endParaRPr lang="tr-TR" dirty="0"/>
          </a:p>
        </p:txBody>
      </p:sp>
    </p:spTree>
    <p:extLst>
      <p:ext uri="{BB962C8B-B14F-4D97-AF65-F5344CB8AC3E}">
        <p14:creationId xmlns:p14="http://schemas.microsoft.com/office/powerpoint/2010/main" val="18438362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ERTESİ YILA GEÇEN YÜKLENME ( MD 27)</a:t>
            </a:r>
            <a:endParaRPr lang="tr-TR" dirty="0"/>
          </a:p>
        </p:txBody>
      </p:sp>
      <p:sp>
        <p:nvSpPr>
          <p:cNvPr id="3" name="İçerik Yer Tutucusu 2"/>
          <p:cNvSpPr>
            <a:spLocks noGrp="1"/>
          </p:cNvSpPr>
          <p:nvPr>
            <p:ph idx="1"/>
          </p:nvPr>
        </p:nvSpPr>
        <p:spPr/>
        <p:txBody>
          <a:bodyPr>
            <a:normAutofit/>
          </a:bodyPr>
          <a:lstStyle/>
          <a:p>
            <a:pPr marL="36900" indent="0" algn="just">
              <a:buNone/>
            </a:pPr>
            <a:r>
              <a:rPr lang="tr-TR" dirty="0" smtClean="0">
                <a:effectLst/>
              </a:rPr>
              <a:t>	</a:t>
            </a:r>
          </a:p>
          <a:p>
            <a:pPr marL="36900" indent="0" algn="just">
              <a:buNone/>
            </a:pPr>
            <a:r>
              <a:rPr lang="tr-TR" dirty="0"/>
              <a:t>	</a:t>
            </a:r>
            <a:r>
              <a:rPr lang="tr-TR" dirty="0" smtClean="0">
                <a:effectLst/>
              </a:rPr>
              <a:t>Niteliğinden </a:t>
            </a:r>
            <a:r>
              <a:rPr lang="tr-TR" dirty="0">
                <a:effectLst/>
              </a:rPr>
              <a:t>dolayı malî yılla sınırlı tutulamayan ve sürekliliği bulunan aşağıdaki iş ve hizmetler için; her iş itibarıyla, bütçelerinde öngörülen ödeneklerin yüzde ellisini, izleyen yılın Haziran ayını geçmemek ve yüklenme süresi on iki ayı aşmamak üzere, ilgili üst yöneticinin onayıyla ertesi yıla geçen yüklenmelere girişilebilir: </a:t>
            </a:r>
          </a:p>
          <a:p>
            <a:pPr algn="just"/>
            <a:r>
              <a:rPr lang="tr-TR" dirty="0" smtClean="0">
                <a:effectLst/>
              </a:rPr>
              <a:t>Yiyecek</a:t>
            </a:r>
            <a:r>
              <a:rPr lang="tr-TR" dirty="0">
                <a:effectLst/>
              </a:rPr>
              <a:t>, yakacak, akaryakıt ve madeni yağ ihtiyaçları. </a:t>
            </a:r>
          </a:p>
          <a:p>
            <a:pPr algn="just"/>
            <a:r>
              <a:rPr lang="tr-TR" dirty="0">
                <a:effectLst/>
              </a:rPr>
              <a:t>Temini ve korunması güç olan ilaç, aşı, serum ve tıbbi sarf malzemeleri. </a:t>
            </a:r>
          </a:p>
          <a:p>
            <a:pPr algn="just"/>
            <a:r>
              <a:rPr lang="tr-TR" b="1" dirty="0">
                <a:effectLst/>
              </a:rPr>
              <a:t>Süreli yayın alımı, taşıma, koruma ve güvenlik, temizlik ve yemek hizmetleri</a:t>
            </a:r>
            <a:r>
              <a:rPr lang="tr-TR" b="1" dirty="0" smtClean="0">
                <a:effectLst/>
              </a:rPr>
              <a:t>.</a:t>
            </a:r>
          </a:p>
          <a:p>
            <a:pPr algn="just"/>
            <a:r>
              <a:rPr lang="tr-TR" dirty="0"/>
              <a:t>Makine-teçhizat, yol ve otoyol, bilgisayar ve haberleşme sistemlerinin bakım işleri; her türlü onarım işleri ile elektronik bilgi erişim hizmetleri.</a:t>
            </a:r>
          </a:p>
          <a:p>
            <a:pPr algn="just"/>
            <a:endParaRPr lang="tr-TR" b="1" dirty="0" smtClean="0">
              <a:effectLst/>
            </a:endParaRPr>
          </a:p>
          <a:p>
            <a:pPr marL="36900" indent="0" algn="just">
              <a:buNone/>
            </a:pPr>
            <a:endParaRPr lang="tr-TR" b="1" dirty="0"/>
          </a:p>
        </p:txBody>
      </p:sp>
    </p:spTree>
    <p:extLst>
      <p:ext uri="{BB962C8B-B14F-4D97-AF65-F5344CB8AC3E}">
        <p14:creationId xmlns:p14="http://schemas.microsoft.com/office/powerpoint/2010/main" val="13861197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GELECEK YILLARA YAYGIN YÜKLENMELER ( MD 28)</a:t>
            </a:r>
            <a:endParaRPr lang="tr-TR" dirty="0"/>
          </a:p>
        </p:txBody>
      </p:sp>
      <p:sp>
        <p:nvSpPr>
          <p:cNvPr id="3" name="İçerik Yer Tutucusu 2"/>
          <p:cNvSpPr>
            <a:spLocks noGrp="1"/>
          </p:cNvSpPr>
          <p:nvPr>
            <p:ph idx="1"/>
          </p:nvPr>
        </p:nvSpPr>
        <p:spPr>
          <a:xfrm>
            <a:off x="1127760" y="1737360"/>
            <a:ext cx="10058400" cy="4735176"/>
          </a:xfrm>
        </p:spPr>
        <p:txBody>
          <a:bodyPr>
            <a:normAutofit fontScale="92500" lnSpcReduction="20000"/>
          </a:bodyPr>
          <a:lstStyle/>
          <a:p>
            <a:pPr marL="36900" indent="0" algn="just">
              <a:buNone/>
            </a:pPr>
            <a:r>
              <a:rPr lang="tr-TR" dirty="0" smtClean="0">
                <a:effectLst/>
              </a:rPr>
              <a:t>	Merkezî </a:t>
            </a:r>
            <a:r>
              <a:rPr lang="tr-TR" dirty="0">
                <a:effectLst/>
              </a:rPr>
              <a:t>yönetim kapsamındaki kamu idareleri, bir malî yıl içinde tamamlanması mümkün olmayan yatırım </a:t>
            </a:r>
            <a:r>
              <a:rPr lang="tr-TR" dirty="0" smtClean="0">
                <a:effectLst/>
              </a:rPr>
              <a:t>projeleri </a:t>
            </a:r>
            <a:r>
              <a:rPr lang="tr-TR" dirty="0">
                <a:effectLst/>
              </a:rPr>
              <a:t>için gelecek yıllara yaygın yüklenmeye </a:t>
            </a:r>
            <a:r>
              <a:rPr lang="tr-TR" dirty="0" smtClean="0">
                <a:effectLst/>
              </a:rPr>
              <a:t>girişebilir;</a:t>
            </a:r>
          </a:p>
          <a:p>
            <a:pPr algn="just"/>
            <a:r>
              <a:rPr lang="tr-TR" dirty="0">
                <a:effectLst/>
              </a:rPr>
              <a:t>Türk Silahlı Kuvvetleri Stratejik Hedef Planında yer alan projeler için 2.7.1992 tarihli ve 3833 sayılı Kanun çerçevesinde gelecek yıllara yaygın yüklenmelere girişmeye, ilgisine göre Milli Savunma Bakanlığı veya İçişleri Bakanlığı yetkilidir. </a:t>
            </a:r>
            <a:endParaRPr lang="tr-TR" dirty="0" smtClean="0">
              <a:effectLst/>
            </a:endParaRPr>
          </a:p>
          <a:p>
            <a:pPr algn="just"/>
            <a:r>
              <a:rPr lang="tr-TR" dirty="0">
                <a:effectLst/>
              </a:rPr>
              <a:t>Dışişleri Bakanlığı, Maliye Bakanlığının uygun görüşünü almak kaydıyla, yabancı ülkelerde dış temsilcilik binası veya arsa satın alınması, bina yaptırılması veya kiralanması için gelecek yıllara yaygın yüklenmelere girişebilir.</a:t>
            </a:r>
          </a:p>
          <a:p>
            <a:pPr algn="just"/>
            <a:r>
              <a:rPr lang="tr-TR" dirty="0">
                <a:effectLst/>
              </a:rPr>
              <a:t>Yılı bütçesinde ödeneği bulunması ve merkezî yönetim kapsamındaki idareler için Maliye Bakanlığının uygun görüşünün alınması kaydıyla; satın alma suretiyle edinilmesi ekonomik olmayan her türlü makine-teçhizat, cihazlar ve taşıtlar ile hava ambulansı ve yangınla mücadele amacıyla hava ve deniz araçlarının kiralanması veya finansal kiralama suretiyle temini; afet ve acil durumlar için kurulan lojistik depoların işletilmesiyle ilgili hizmetleri,  yemek (beşinci fıkra kapsamındaki yemek hizmetleri hariç) ve personel taşıma hizmetleri, 16/6/2005 tarihli ve 5369 sayılı Kanuna göre sağlanan sabit ve ankesörlü telefon hizmetleri ile acil yardım çağrıları hizmetleri ve okullara sağlanan internet erişim hizmetleri, harita, plan, proje, etüt ve müşavirlik hizmetleri, ulusal araştırma geliştirme kurumlarının süreli ve süresiz yayın alımları, orman ağaçlandırma ve amenajman işleri, kit karşılığı cihaz, ilaç, tıbbi cihaz, aşı ve anti-serum alımı için; süresi üç yılı geçmemek, finansal kiralama suretiyle temin edileceklerde ise dört yıl olmak üzere üst yöneticinin onayıyla gelecek yıllara yaygın yüklenmeye girişilebilir. </a:t>
            </a:r>
          </a:p>
          <a:p>
            <a:pPr marL="36900" indent="0" algn="just">
              <a:buNone/>
            </a:pPr>
            <a:endParaRPr lang="tr-TR" dirty="0"/>
          </a:p>
        </p:txBody>
      </p:sp>
    </p:spTree>
    <p:extLst>
      <p:ext uri="{BB962C8B-B14F-4D97-AF65-F5344CB8AC3E}">
        <p14:creationId xmlns:p14="http://schemas.microsoft.com/office/powerpoint/2010/main" val="34269427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KURUMSAL MALİ DURUM VE BEKLENTİLER RAPORU ( MD 30)</a:t>
            </a:r>
            <a:endParaRPr lang="tr-TR" dirty="0"/>
          </a:p>
        </p:txBody>
      </p:sp>
      <p:sp>
        <p:nvSpPr>
          <p:cNvPr id="3" name="İçerik Yer Tutucusu 2"/>
          <p:cNvSpPr>
            <a:spLocks noGrp="1"/>
          </p:cNvSpPr>
          <p:nvPr>
            <p:ph idx="1"/>
          </p:nvPr>
        </p:nvSpPr>
        <p:spPr/>
        <p:txBody>
          <a:bodyPr>
            <a:normAutofit/>
          </a:bodyPr>
          <a:lstStyle/>
          <a:p>
            <a:pPr marL="36900" indent="0" algn="just">
              <a:buNone/>
            </a:pPr>
            <a:r>
              <a:rPr lang="tr-TR" dirty="0" smtClean="0">
                <a:effectLst/>
              </a:rPr>
              <a:t>	</a:t>
            </a:r>
          </a:p>
          <a:p>
            <a:pPr marL="36900" indent="0" algn="just">
              <a:buNone/>
            </a:pPr>
            <a:endParaRPr lang="tr-TR" b="1" dirty="0"/>
          </a:p>
          <a:p>
            <a:pPr marL="36900" indent="0" algn="just">
              <a:buNone/>
            </a:pPr>
            <a:r>
              <a:rPr lang="tr-TR" b="1" dirty="0" smtClean="0">
                <a:effectLst/>
              </a:rPr>
              <a:t>	</a:t>
            </a:r>
            <a:r>
              <a:rPr lang="tr-TR" dirty="0" smtClean="0">
                <a:effectLst/>
              </a:rPr>
              <a:t>Genel </a:t>
            </a:r>
            <a:r>
              <a:rPr lang="tr-TR" dirty="0">
                <a:effectLst/>
              </a:rPr>
              <a:t>yönetim kapsamındaki idareler bütçelerinin ilk altı aylık uygulama sonuçları, ikinci altı aya ilişkin beklentiler ve hedefler ile faaliyetlerini; Maliye Bakanlığı ise merkezî yönetim bütçe kanununun ilk altı aylık uygulama sonuçları, finansman durumu, ikinci altı aya ilişkin beklentiler ve hedefler ile faaliyetleri kapsayan malî durumu temmuz ayı içinde kamuoyuna açıklar.</a:t>
            </a:r>
          </a:p>
          <a:p>
            <a:endParaRPr lang="tr-TR" dirty="0"/>
          </a:p>
        </p:txBody>
      </p:sp>
    </p:spTree>
    <p:extLst>
      <p:ext uri="{BB962C8B-B14F-4D97-AF65-F5344CB8AC3E}">
        <p14:creationId xmlns:p14="http://schemas.microsoft.com/office/powerpoint/2010/main" val="40692805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HARCAMA YETKİSİ VE YETKİLİSİ ( MD 31)</a:t>
            </a:r>
            <a:endParaRPr lang="tr-TR" dirty="0"/>
          </a:p>
        </p:txBody>
      </p:sp>
      <p:sp>
        <p:nvSpPr>
          <p:cNvPr id="3" name="İçerik Yer Tutucusu 2"/>
          <p:cNvSpPr>
            <a:spLocks noGrp="1"/>
          </p:cNvSpPr>
          <p:nvPr>
            <p:ph idx="1"/>
          </p:nvPr>
        </p:nvSpPr>
        <p:spPr/>
        <p:txBody>
          <a:bodyPr/>
          <a:lstStyle/>
          <a:p>
            <a:pPr algn="just"/>
            <a:r>
              <a:rPr lang="tr-TR" dirty="0">
                <a:effectLst/>
              </a:rPr>
              <a:t>Bütçeyle ödenek tahsis edilen her bir harcama biriminin en üst yöneticisi harcama yetkilisidir.</a:t>
            </a:r>
          </a:p>
          <a:p>
            <a:pPr algn="just"/>
            <a:r>
              <a:rPr lang="tr-TR" dirty="0">
                <a:effectLst/>
              </a:rPr>
              <a:t>Ancak, teşkilât yapısı ve personel durumu gibi nedenlerle harcama yetkililerinin belirlenmesinde güçlük bulunan idareler ile bütçelerinde harcama birimleri sınıflandırılmayan idarelerde harcama yetkisi, üst yönetici veya üst yöneticinin belirleyeceği kişiler tarafından; mahallî idarelerde İçişleri Bakanlığının, diğer idarelerde ise Maliye Bakanlığının uygun görüşü üzerine yürütülebilir.</a:t>
            </a:r>
          </a:p>
          <a:p>
            <a:pPr algn="just"/>
            <a:r>
              <a:rPr lang="tr-TR" dirty="0">
                <a:effectLst/>
              </a:rPr>
              <a:t>Kanunların verdiği yetkiye istinaden yönetim kurulu, icra komitesi, komisyon ve benzeri kurul veya komite kararıyla yapılan harcamalarda, harcama yetkisinden doğan sorumluluk kurul, komite veya komisyona ait olur.</a:t>
            </a:r>
          </a:p>
          <a:p>
            <a:pPr marL="36900" indent="0">
              <a:buNone/>
            </a:pPr>
            <a:endParaRPr lang="tr-TR" dirty="0"/>
          </a:p>
        </p:txBody>
      </p:sp>
    </p:spTree>
    <p:extLst>
      <p:ext uri="{BB962C8B-B14F-4D97-AF65-F5344CB8AC3E}">
        <p14:creationId xmlns:p14="http://schemas.microsoft.com/office/powerpoint/2010/main" val="41560041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HARCAMA YETKİSİ VE YETKİLİSİ ( MD 31)</a:t>
            </a:r>
          </a:p>
        </p:txBody>
      </p:sp>
      <p:sp>
        <p:nvSpPr>
          <p:cNvPr id="3" name="İçerik Yer Tutucusu 2"/>
          <p:cNvSpPr>
            <a:spLocks noGrp="1"/>
          </p:cNvSpPr>
          <p:nvPr>
            <p:ph idx="1"/>
          </p:nvPr>
        </p:nvSpPr>
        <p:spPr/>
        <p:txBody>
          <a:bodyPr>
            <a:normAutofit lnSpcReduction="10000"/>
          </a:bodyPr>
          <a:lstStyle/>
          <a:p>
            <a:pPr algn="just"/>
            <a:r>
              <a:rPr lang="tr-TR" dirty="0">
                <a:effectLst/>
              </a:rPr>
              <a:t>Yükseköğretim Kurulu ile üniversiteler ve yüksek teknoloji enstitülerinde, harcama yetkilileri ödenek gönderme belgesiyle belirlenir. Bu idarelerde ödenek gönderme belgesi ile ödenek gönderilen birimler harcama birimi, kendisine ödenek gönderilen birimin en üst yöneticisi ise harcama yetkilisidir. Bütçe ödeneklerinin ilgili birimlere dağılımının planlanması, ödenek gönderme belgesine bağlanması ve kullanılmasına ilişkin </a:t>
            </a:r>
            <a:r>
              <a:rPr lang="tr-TR" dirty="0" err="1">
                <a:effectLst/>
              </a:rPr>
              <a:t>usûl</a:t>
            </a:r>
            <a:r>
              <a:rPr lang="tr-TR" dirty="0">
                <a:effectLst/>
              </a:rPr>
              <a:t> ve esaslar Maliye Bakanlığı tarafından belirlenir.</a:t>
            </a:r>
          </a:p>
          <a:p>
            <a:pPr algn="just"/>
            <a:r>
              <a:rPr lang="tr-TR" dirty="0">
                <a:effectLst/>
              </a:rPr>
              <a:t>Genel yönetim kapsamındaki kamu idarelerinde; idareler, merkez ve merkez dışı birimler ve görev unvanları itibarıyla harcama yetkililerinin belirlenmesine, harcama yetkisinin bir üst yönetim kademesinde birleştirilmesine ve devredilmesine ilişkin </a:t>
            </a:r>
            <a:r>
              <a:rPr lang="tr-TR" dirty="0" err="1">
                <a:effectLst/>
              </a:rPr>
              <a:t>usûl</a:t>
            </a:r>
            <a:r>
              <a:rPr lang="tr-TR" dirty="0">
                <a:effectLst/>
              </a:rPr>
              <a:t> ve esaslar Maliye Bakanlığınca belirlenir. Harcama yetkisinin devredilmesi, yetkiyi devredenin idarî sorumluluğunu ortadan kaldırmaz. </a:t>
            </a:r>
          </a:p>
          <a:p>
            <a:r>
              <a:rPr lang="tr-TR" dirty="0">
                <a:effectLst/>
              </a:rPr>
              <a:t>Harcama yetkilileri bütçede öngörülen ödenekleri kadar, ödenek gönderme belgesiyle kendisine ödenek verilen harcama yetkilileri ise tahsis edilen ödenek tutarında harcama yapabilir</a:t>
            </a:r>
            <a:r>
              <a:rPr lang="tr-TR" dirty="0" smtClean="0">
                <a:effectLst/>
              </a:rPr>
              <a:t>.</a:t>
            </a:r>
            <a:r>
              <a:rPr lang="tr-TR" b="1" dirty="0">
                <a:effectLst/>
              </a:rPr>
              <a:t/>
            </a:r>
            <a:br>
              <a:rPr lang="tr-TR" b="1" dirty="0">
                <a:effectLst/>
              </a:rPr>
            </a:br>
            <a:endParaRPr lang="tr-TR" dirty="0"/>
          </a:p>
        </p:txBody>
      </p:sp>
    </p:spTree>
    <p:extLst>
      <p:ext uri="{BB962C8B-B14F-4D97-AF65-F5344CB8AC3E}">
        <p14:creationId xmlns:p14="http://schemas.microsoft.com/office/powerpoint/2010/main" val="17080458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HARCAMA TALİMATI VE SORUMLULUK ( MD 32)</a:t>
            </a:r>
            <a:endParaRPr lang="tr-TR" sz="3200" dirty="0"/>
          </a:p>
        </p:txBody>
      </p:sp>
      <p:sp>
        <p:nvSpPr>
          <p:cNvPr id="3" name="İçerik Yer Tutucusu 2"/>
          <p:cNvSpPr>
            <a:spLocks noGrp="1"/>
          </p:cNvSpPr>
          <p:nvPr>
            <p:ph idx="1"/>
          </p:nvPr>
        </p:nvSpPr>
        <p:spPr/>
        <p:txBody>
          <a:bodyPr/>
          <a:lstStyle/>
          <a:p>
            <a:pPr marL="36900" indent="0" algn="just">
              <a:buNone/>
            </a:pPr>
            <a:r>
              <a:rPr lang="tr-TR" dirty="0" smtClean="0">
                <a:effectLst/>
              </a:rPr>
              <a:t>	Bütçelerden </a:t>
            </a:r>
            <a:r>
              <a:rPr lang="tr-TR" dirty="0">
                <a:effectLst/>
              </a:rPr>
              <a:t>harcama yapılabilmesi, harcama yetkilisinin </a:t>
            </a:r>
            <a:r>
              <a:rPr lang="tr-TR" b="1" dirty="0">
                <a:effectLst/>
              </a:rPr>
              <a:t>harcama talimatı </a:t>
            </a:r>
            <a:r>
              <a:rPr lang="tr-TR" dirty="0">
                <a:effectLst/>
              </a:rPr>
              <a:t>vermesiyle mümkündür. Harcama talimatlarında hizmet gerekçesi, yapılacak işin konusu ve tutarı, süresi, kullanılabilir ödeneği, gerçekleştirme usulü ile gerçekleştirmeyle görevli olanlara ilişkin bilgiler yer alır. </a:t>
            </a:r>
          </a:p>
          <a:p>
            <a:pPr marL="36900" indent="0" algn="just">
              <a:buNone/>
            </a:pPr>
            <a:r>
              <a:rPr lang="tr-TR" dirty="0" smtClean="0">
                <a:effectLst/>
              </a:rPr>
              <a:t>	Harcama </a:t>
            </a:r>
            <a:r>
              <a:rPr lang="tr-TR" dirty="0">
                <a:effectLst/>
              </a:rPr>
              <a:t>yetkilileri, harcama talimatlarının bütçe ilke ve esaslarına, kanun, tüzük ve yönetmelikler ile diğer mevzuata uygun olmasından, ödeneklerin etkili, ekonomik ve verimli kullanılmasından ve bu Kanun çerçevesinde yapmaları gereken diğer işlemlerden sorumludur.  </a:t>
            </a:r>
          </a:p>
          <a:p>
            <a:pPr algn="just"/>
            <a:endParaRPr lang="tr-TR" dirty="0"/>
          </a:p>
        </p:txBody>
      </p:sp>
    </p:spTree>
    <p:extLst>
      <p:ext uri="{BB962C8B-B14F-4D97-AF65-F5344CB8AC3E}">
        <p14:creationId xmlns:p14="http://schemas.microsoft.com/office/powerpoint/2010/main" val="2280210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KAPSAMI (MD 2)</a:t>
            </a:r>
            <a:endParaRPr lang="tr-TR" dirty="0"/>
          </a:p>
        </p:txBody>
      </p:sp>
      <p:sp>
        <p:nvSpPr>
          <p:cNvPr id="3" name="İçerik Yer Tutucusu 2"/>
          <p:cNvSpPr>
            <a:spLocks noGrp="1"/>
          </p:cNvSpPr>
          <p:nvPr>
            <p:ph idx="1"/>
          </p:nvPr>
        </p:nvSpPr>
        <p:spPr/>
        <p:txBody>
          <a:bodyPr/>
          <a:lstStyle/>
          <a:p>
            <a:pPr marL="36900" indent="0" algn="just">
              <a:buNone/>
            </a:pPr>
            <a:endParaRPr lang="tr-TR" dirty="0" smtClean="0">
              <a:effectLst/>
            </a:endParaRPr>
          </a:p>
          <a:p>
            <a:pPr marL="36900" indent="0" algn="just">
              <a:buNone/>
            </a:pPr>
            <a:endParaRPr lang="tr-TR" dirty="0"/>
          </a:p>
          <a:p>
            <a:pPr marL="36900" indent="0" algn="just">
              <a:buNone/>
            </a:pPr>
            <a:r>
              <a:rPr lang="tr-TR" dirty="0" smtClean="0">
                <a:effectLst/>
              </a:rPr>
              <a:t>Bu </a:t>
            </a:r>
            <a:r>
              <a:rPr lang="tr-TR" dirty="0">
                <a:effectLst/>
              </a:rPr>
              <a:t>Kanun, </a:t>
            </a:r>
            <a:endParaRPr lang="tr-TR" dirty="0" smtClean="0">
              <a:effectLst/>
            </a:endParaRPr>
          </a:p>
          <a:p>
            <a:pPr algn="just"/>
            <a:r>
              <a:rPr lang="tr-TR" dirty="0">
                <a:effectLst/>
              </a:rPr>
              <a:t>merkezi yönetim kapsamındaki kamu idareleri</a:t>
            </a:r>
            <a:r>
              <a:rPr lang="tr-TR" dirty="0" smtClean="0">
                <a:effectLst/>
              </a:rPr>
              <a:t>,</a:t>
            </a:r>
          </a:p>
          <a:p>
            <a:pPr algn="just"/>
            <a:r>
              <a:rPr lang="tr-TR" dirty="0">
                <a:effectLst/>
              </a:rPr>
              <a:t>sosyal güvenlik kurumları ve mahallî idarelerden oluşan genel yönetim kapsamındaki kamu idarelerinin malî yönetim ve kontrolünü </a:t>
            </a:r>
            <a:r>
              <a:rPr lang="tr-TR" dirty="0" smtClean="0">
                <a:effectLst/>
              </a:rPr>
              <a:t>kapsar.</a:t>
            </a:r>
          </a:p>
        </p:txBody>
      </p:sp>
    </p:spTree>
    <p:extLst>
      <p:ext uri="{BB962C8B-B14F-4D97-AF65-F5344CB8AC3E}">
        <p14:creationId xmlns:p14="http://schemas.microsoft.com/office/powerpoint/2010/main" val="2085085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GİDERİN GERÇEKLEŞTİRİLMESİ ( MD 33)</a:t>
            </a:r>
            <a:endParaRPr lang="tr-TR" dirty="0"/>
          </a:p>
        </p:txBody>
      </p:sp>
      <p:sp>
        <p:nvSpPr>
          <p:cNvPr id="3" name="İçerik Yer Tutucusu 2"/>
          <p:cNvSpPr>
            <a:spLocks noGrp="1"/>
          </p:cNvSpPr>
          <p:nvPr>
            <p:ph idx="1"/>
          </p:nvPr>
        </p:nvSpPr>
        <p:spPr/>
        <p:txBody>
          <a:bodyPr>
            <a:normAutofit/>
          </a:bodyPr>
          <a:lstStyle/>
          <a:p>
            <a:pPr algn="just"/>
            <a:r>
              <a:rPr lang="tr-TR" dirty="0">
                <a:effectLst/>
              </a:rPr>
              <a:t>Bütçelerden bir giderin yapılabilmesi için iş, mal veya hizmetin belirlenmiş usul ve esaslara uygun olarak alındığının veya gerçekleştirildiğinin, görevlendirilmiş kişi veya komisyonlarca onaylanması ve gerçekleştirme belgelerinin düzenlenmiş olması gerekir. </a:t>
            </a:r>
            <a:endParaRPr lang="tr-TR" dirty="0" smtClean="0">
              <a:effectLst/>
            </a:endParaRPr>
          </a:p>
          <a:p>
            <a:pPr algn="just"/>
            <a:r>
              <a:rPr lang="tr-TR" dirty="0" smtClean="0">
                <a:effectLst/>
              </a:rPr>
              <a:t>Giderlerin </a:t>
            </a:r>
            <a:r>
              <a:rPr lang="tr-TR" dirty="0">
                <a:effectLst/>
              </a:rPr>
              <a:t>gerçekleştirilmesi; harcama yetkililerince belirlenen görevli tarafından düzenlenen ödeme emri belgesinin harcama yetkilisince imzalanması ve tutarın hak sahibine ödenmesiyle tamamlanır. </a:t>
            </a:r>
          </a:p>
          <a:p>
            <a:pPr algn="just"/>
            <a:r>
              <a:rPr lang="tr-TR" dirty="0" smtClean="0">
                <a:effectLst/>
              </a:rPr>
              <a:t>Gerçekleştirme </a:t>
            </a:r>
            <a:r>
              <a:rPr lang="tr-TR" dirty="0">
                <a:effectLst/>
              </a:rPr>
              <a:t>görevlileri, harcama talimatı üzerine; işin yaptırılması, mal veya hizmetin alınması, teslim almaya ilişkin işlemlerin yapılması, belgelendirilmesi ve ödeme için gerekli belgelerin hazırlanması görevlerini yürütürler.</a:t>
            </a:r>
          </a:p>
          <a:p>
            <a:pPr algn="just"/>
            <a:r>
              <a:rPr lang="tr-TR" dirty="0">
                <a:effectLst/>
              </a:rPr>
              <a:t> </a:t>
            </a:r>
            <a:r>
              <a:rPr lang="tr-TR" dirty="0" smtClean="0">
                <a:effectLst/>
              </a:rPr>
              <a:t>Gerçekleştirme </a:t>
            </a:r>
            <a:r>
              <a:rPr lang="tr-TR" dirty="0">
                <a:effectLst/>
              </a:rPr>
              <a:t>görevlileri, bu Kanun çerçevesinde yapmaları gereken iş ve işlemlerden sorumludurlar.</a:t>
            </a:r>
          </a:p>
          <a:p>
            <a:pPr algn="just"/>
            <a:endParaRPr lang="tr-TR" dirty="0"/>
          </a:p>
        </p:txBody>
      </p:sp>
    </p:spTree>
    <p:extLst>
      <p:ext uri="{BB962C8B-B14F-4D97-AF65-F5344CB8AC3E}">
        <p14:creationId xmlns:p14="http://schemas.microsoft.com/office/powerpoint/2010/main" val="37329028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ÖN ÖDEME ( MD 35)</a:t>
            </a:r>
            <a:endParaRPr lang="tr-TR" dirty="0"/>
          </a:p>
        </p:txBody>
      </p:sp>
      <p:sp>
        <p:nvSpPr>
          <p:cNvPr id="3" name="İçerik Yer Tutucusu 2"/>
          <p:cNvSpPr>
            <a:spLocks noGrp="1"/>
          </p:cNvSpPr>
          <p:nvPr>
            <p:ph idx="1"/>
          </p:nvPr>
        </p:nvSpPr>
        <p:spPr/>
        <p:txBody>
          <a:bodyPr>
            <a:normAutofit/>
          </a:bodyPr>
          <a:lstStyle/>
          <a:p>
            <a:pPr marL="0" indent="0" algn="just">
              <a:buNone/>
            </a:pPr>
            <a:endParaRPr lang="tr-TR" b="1" dirty="0"/>
          </a:p>
          <a:p>
            <a:pPr algn="just"/>
            <a:endParaRPr lang="tr-TR" b="1" dirty="0" smtClean="0">
              <a:effectLst/>
            </a:endParaRPr>
          </a:p>
          <a:p>
            <a:pPr marL="201168" lvl="1" indent="0" algn="just">
              <a:buNone/>
            </a:pPr>
            <a:r>
              <a:rPr lang="tr-TR" b="1" dirty="0"/>
              <a:t>	</a:t>
            </a:r>
            <a:r>
              <a:rPr lang="tr-TR" b="1" dirty="0" smtClean="0">
                <a:effectLst/>
              </a:rPr>
              <a:t>Harcama </a:t>
            </a:r>
            <a:r>
              <a:rPr lang="tr-TR" b="1" dirty="0">
                <a:effectLst/>
              </a:rPr>
              <a:t>yetkilisinin uygun görmesi ve karşılığı ödeneğin saklı tutulması kaydıyla</a:t>
            </a:r>
            <a:r>
              <a:rPr lang="tr-TR" dirty="0">
                <a:effectLst/>
              </a:rPr>
              <a:t>, ilgili kanunlarda öngörülen haller ile gerçekleştirme işlemlerinin tamamlanması beklenilemeyecek ivedi veya zorunlu giderler için avans vermek veya kredi açmak suretiyle ön ödeme yapılabilir. Verilecek avansın üst sınırları merkezî yönetim bütçe kanununda gösterilir</a:t>
            </a:r>
            <a:r>
              <a:rPr lang="tr-TR" dirty="0" smtClean="0">
                <a:effectLst/>
              </a:rPr>
              <a:t>.</a:t>
            </a:r>
          </a:p>
          <a:p>
            <a:pPr marL="201168" lvl="1" indent="0" algn="just">
              <a:buNone/>
            </a:pPr>
            <a:r>
              <a:rPr lang="tr-TR" dirty="0" smtClean="0"/>
              <a:t>	Her </a:t>
            </a:r>
            <a:r>
              <a:rPr lang="tr-TR" dirty="0"/>
              <a:t>mutemet ön ödemelerden harcadığı tutara ilişkin kanıtlayıcı belgeleri, ilgili kanunlarında belirtilmemiş olması halinde avanslarda bir ay, kredilerde üç ay içinde muhasebe yetkilisine vermek ve artan tutarı iade etmekle yükümlüdür. Süresi içerisinde mahsup edilmeyen avanslar hakkında 21.7.1953 tarihli ve 6183 sayılı Kanun hükümleri uygulanır. </a:t>
            </a:r>
          </a:p>
          <a:p>
            <a:pPr marL="201168" lvl="1" indent="0" algn="just">
              <a:buNone/>
            </a:pPr>
            <a:endParaRPr lang="tr-TR" dirty="0" smtClean="0">
              <a:effectLst/>
            </a:endParaRPr>
          </a:p>
          <a:p>
            <a:pPr marL="36900" indent="0" algn="just">
              <a:buNone/>
            </a:pPr>
            <a:r>
              <a:rPr lang="tr-TR" dirty="0">
                <a:effectLst/>
              </a:rPr>
              <a:t>         </a:t>
            </a:r>
            <a:endParaRPr lang="tr-TR" dirty="0"/>
          </a:p>
        </p:txBody>
      </p:sp>
    </p:spTree>
    <p:extLst>
      <p:ext uri="{BB962C8B-B14F-4D97-AF65-F5344CB8AC3E}">
        <p14:creationId xmlns:p14="http://schemas.microsoft.com/office/powerpoint/2010/main" val="3403233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FAALİYET RAPORLARI ( MD 41)</a:t>
            </a:r>
            <a:endParaRPr lang="tr-TR" dirty="0"/>
          </a:p>
        </p:txBody>
      </p:sp>
      <p:sp>
        <p:nvSpPr>
          <p:cNvPr id="3" name="İçerik Yer Tutucusu 2"/>
          <p:cNvSpPr>
            <a:spLocks noGrp="1"/>
          </p:cNvSpPr>
          <p:nvPr>
            <p:ph idx="1"/>
          </p:nvPr>
        </p:nvSpPr>
        <p:spPr/>
        <p:txBody>
          <a:bodyPr>
            <a:normAutofit/>
          </a:bodyPr>
          <a:lstStyle/>
          <a:p>
            <a:pPr algn="just"/>
            <a:endParaRPr lang="tr-TR" dirty="0" smtClean="0">
              <a:effectLst/>
            </a:endParaRPr>
          </a:p>
          <a:p>
            <a:pPr algn="just"/>
            <a:r>
              <a:rPr lang="tr-TR" dirty="0" smtClean="0">
                <a:effectLst/>
              </a:rPr>
              <a:t>Üst </a:t>
            </a:r>
            <a:r>
              <a:rPr lang="tr-TR" dirty="0">
                <a:effectLst/>
              </a:rPr>
              <a:t>yöneticiler ve bütçeyle ödenek tahsis edilen harcama yetkililerince, hesap verme sorumluluğu çerçevesinde, her yıl faaliyet raporu hazırlanır. Üst yönetici, harcama yetkilileri tarafından hazırlanan birim faaliyet raporlarını esas alarak, idaresinin faaliyet sonuçlarını gösteren idare faaliyet raporunu düzenleyerek kamuoyuna açıklar. Merkezî yönetim kapsamındaki kamu idareleri ve sosyal güvenlik kurumları, idare faaliyet raporlarının birer örneğini </a:t>
            </a:r>
            <a:r>
              <a:rPr lang="tr-TR" dirty="0" err="1">
                <a:effectLst/>
              </a:rPr>
              <a:t>Sayıştaya</a:t>
            </a:r>
            <a:r>
              <a:rPr lang="tr-TR" dirty="0">
                <a:effectLst/>
              </a:rPr>
              <a:t> ve Maliye Bakanlığına gönderir</a:t>
            </a:r>
            <a:r>
              <a:rPr lang="tr-TR" dirty="0" smtClean="0">
                <a:effectLst/>
              </a:rPr>
              <a:t>.</a:t>
            </a:r>
          </a:p>
          <a:p>
            <a:pPr algn="just"/>
            <a:r>
              <a:rPr lang="tr-TR" b="1" dirty="0" smtClean="0">
                <a:effectLst/>
              </a:rPr>
              <a:t>Merkezî </a:t>
            </a:r>
            <a:r>
              <a:rPr lang="tr-TR" b="1" dirty="0">
                <a:effectLst/>
              </a:rPr>
              <a:t>yönetim kapsamındaki idareler </a:t>
            </a:r>
            <a:r>
              <a:rPr lang="tr-TR" dirty="0">
                <a:effectLst/>
              </a:rPr>
              <a:t>ile sosyal güvenlik kurumlarının bir malî yıldaki faaliyet sonuçları, Maliye Bakanlığınca hazırlanacak genel faaliyet raporunda gösterilir. Bu raporda, mahallî idarelerin malî yapılarına ilişkin genel değerlendirmelere de yer verilir. Maliye Bakanlığı, genel faaliyet raporunu kamuoyuna açıklar ve bir örneğini </a:t>
            </a:r>
            <a:r>
              <a:rPr lang="tr-TR" dirty="0" err="1">
                <a:effectLst/>
              </a:rPr>
              <a:t>Sayıştaya</a:t>
            </a:r>
            <a:r>
              <a:rPr lang="tr-TR" dirty="0">
                <a:effectLst/>
              </a:rPr>
              <a:t> gönderir.</a:t>
            </a:r>
          </a:p>
          <a:p>
            <a:pPr marL="36900" indent="0" algn="just">
              <a:buNone/>
            </a:pPr>
            <a:endParaRPr lang="tr-TR" b="1" dirty="0">
              <a:effectLst/>
            </a:endParaRPr>
          </a:p>
          <a:p>
            <a:pPr algn="just"/>
            <a:endParaRPr lang="tr-TR" dirty="0"/>
          </a:p>
        </p:txBody>
      </p:sp>
    </p:spTree>
    <p:extLst>
      <p:ext uri="{BB962C8B-B14F-4D97-AF65-F5344CB8AC3E}">
        <p14:creationId xmlns:p14="http://schemas.microsoft.com/office/powerpoint/2010/main" val="27412861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FAALİYET RAPORLARI ( MD 41)</a:t>
            </a:r>
          </a:p>
        </p:txBody>
      </p:sp>
      <p:sp>
        <p:nvSpPr>
          <p:cNvPr id="3" name="İçerik Yer Tutucusu 2"/>
          <p:cNvSpPr>
            <a:spLocks noGrp="1"/>
          </p:cNvSpPr>
          <p:nvPr>
            <p:ph idx="1"/>
          </p:nvPr>
        </p:nvSpPr>
        <p:spPr/>
        <p:txBody>
          <a:bodyPr>
            <a:normAutofit fontScale="92500" lnSpcReduction="10000"/>
          </a:bodyPr>
          <a:lstStyle/>
          <a:p>
            <a:pPr algn="just"/>
            <a:r>
              <a:rPr lang="tr-TR" dirty="0">
                <a:effectLst/>
              </a:rPr>
              <a:t>Sayıştay, mahallî idarelerin raporları hariç idare faaliyet raporlarını, mahallî idareler genel faaliyet raporunu ve genel faaliyet raporunu, dış denetim sonuçlarını dikkate alarak görüşlerini de belirtmek suretiyle Türkiye Büyük Millet Meclisine sunar. Türkiye Büyük Millet Meclisi bu raporlar ve değerlendirmeler çerçevesinde, kamu kaynağının elde edilmesi ve kullanılmasına ilişkin olarak kamu idarelerinin yönetim ve hesap verme sorumluluklarını görüşür. Bu görüşmelere üst yönetici veya görevlendireceği yardımcısının ilgili bakanla birlikte katılması zorunludur.</a:t>
            </a:r>
          </a:p>
          <a:p>
            <a:pPr algn="just"/>
            <a:r>
              <a:rPr lang="tr-TR" dirty="0" smtClean="0">
                <a:effectLst/>
              </a:rPr>
              <a:t>İdare </a:t>
            </a:r>
            <a:r>
              <a:rPr lang="tr-TR" dirty="0">
                <a:effectLst/>
              </a:rPr>
              <a:t>faaliyet raporu, ilgili idare hakkındaki genel bilgilerle birlikte; kullanılan kaynakları, bütçe hedef ve gerçekleşmeleri ile meydana gelen sapmaların nedenlerini, varlık ve yükümlülükleri ile yardım yapılan birlik, kurum ve kuruluşların faaliyetlerine ilişkin bilgileri de kapsayan malî bilgileri; stratejik plan ve performans programı uyarınca yürütülen faaliyetleri ve performans bilgilerini içerecek şekilde düzenlenir</a:t>
            </a:r>
            <a:r>
              <a:rPr lang="tr-TR" dirty="0" smtClean="0">
                <a:effectLst/>
              </a:rPr>
              <a:t>.</a:t>
            </a:r>
          </a:p>
          <a:p>
            <a:pPr algn="just"/>
            <a:r>
              <a:rPr lang="tr-TR" dirty="0" smtClean="0">
                <a:effectLst/>
              </a:rPr>
              <a:t>Bu </a:t>
            </a:r>
            <a:r>
              <a:rPr lang="tr-TR" dirty="0">
                <a:effectLst/>
              </a:rPr>
              <a:t>raporlarda yer alacak hususlar, raporların hazırlanması, ilgili idarelere verilmesi, kamuoyuna açıklanması ve bu işlemlere ilişkin süreler ile diğer </a:t>
            </a:r>
            <a:r>
              <a:rPr lang="tr-TR" dirty="0" err="1">
                <a:effectLst/>
              </a:rPr>
              <a:t>usûl</a:t>
            </a:r>
            <a:r>
              <a:rPr lang="tr-TR" dirty="0">
                <a:effectLst/>
              </a:rPr>
              <a:t> ve esaslar, İçişleri Bakanlığı ve </a:t>
            </a:r>
            <a:r>
              <a:rPr lang="tr-TR" dirty="0" err="1">
                <a:effectLst/>
              </a:rPr>
              <a:t>Sayıştayın</a:t>
            </a:r>
            <a:r>
              <a:rPr lang="tr-TR" dirty="0">
                <a:effectLst/>
              </a:rPr>
              <a:t> görüşü alınarak Maliye Bakanlığı tarafından çıkarılacak yönetmelikle belirlenir.</a:t>
            </a:r>
          </a:p>
          <a:p>
            <a:pPr marL="36900" indent="0">
              <a:buNone/>
            </a:pPr>
            <a:endParaRPr lang="tr-TR" dirty="0">
              <a:effectLst/>
            </a:endParaRPr>
          </a:p>
          <a:p>
            <a:endParaRPr lang="tr-TR" dirty="0"/>
          </a:p>
        </p:txBody>
      </p:sp>
    </p:spTree>
    <p:extLst>
      <p:ext uri="{BB962C8B-B14F-4D97-AF65-F5344CB8AC3E}">
        <p14:creationId xmlns:p14="http://schemas.microsoft.com/office/powerpoint/2010/main" val="2787811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KESİN HESAP KANUNU ( MD 42)</a:t>
            </a:r>
            <a:endParaRPr lang="tr-TR" dirty="0"/>
          </a:p>
        </p:txBody>
      </p:sp>
      <p:sp>
        <p:nvSpPr>
          <p:cNvPr id="3" name="İçerik Yer Tutucusu 2"/>
          <p:cNvSpPr>
            <a:spLocks noGrp="1"/>
          </p:cNvSpPr>
          <p:nvPr>
            <p:ph idx="1"/>
          </p:nvPr>
        </p:nvSpPr>
        <p:spPr/>
        <p:txBody>
          <a:bodyPr/>
          <a:lstStyle/>
          <a:p>
            <a:pPr marL="36900" indent="0" algn="just">
              <a:buNone/>
            </a:pPr>
            <a:r>
              <a:rPr lang="tr-TR" dirty="0" smtClean="0">
                <a:effectLst/>
              </a:rPr>
              <a:t>	Türkiye </a:t>
            </a:r>
            <a:r>
              <a:rPr lang="tr-TR" dirty="0">
                <a:effectLst/>
              </a:rPr>
              <a:t>Büyük Millet Meclisi, merkezî yönetim bütçe kanununun uygulama sonuçlarını onama yetkisini kesin hesap kanunuyla kullanır. </a:t>
            </a:r>
          </a:p>
          <a:p>
            <a:pPr marL="36900" indent="0" algn="just">
              <a:buNone/>
            </a:pPr>
            <a:r>
              <a:rPr lang="tr-TR" dirty="0">
                <a:effectLst/>
              </a:rPr>
              <a:t>  </a:t>
            </a:r>
            <a:r>
              <a:rPr lang="tr-TR" dirty="0" smtClean="0">
                <a:effectLst/>
              </a:rPr>
              <a:t> </a:t>
            </a:r>
            <a:r>
              <a:rPr lang="tr-TR" dirty="0">
                <a:effectLst/>
              </a:rPr>
              <a:t>Kesin hesap kanunu tasarısı, muhasebe kayıtları dikkate alınarak, merkezî yönetim bütçe kanununun şekline uygun olarak Maliye Bakanlığınca hazırlanır. Bu tasarı, bir yıllık uygulama sonuçlarını karşılaştırmalı olarak gösteren değerlendirmeleri içeren gerekçesiyle birlikte izleyen malî yılın Haziran ayı sonuna kadar Bakanlar Kurulunca Türkiye Büyük Millet Meclisine sunulur ve bir örneği </a:t>
            </a:r>
            <a:r>
              <a:rPr lang="tr-TR" dirty="0" err="1">
                <a:effectLst/>
              </a:rPr>
              <a:t>Sayıştaya</a:t>
            </a:r>
            <a:r>
              <a:rPr lang="tr-TR" dirty="0">
                <a:effectLst/>
              </a:rPr>
              <a:t> gönderilir. </a:t>
            </a:r>
          </a:p>
          <a:p>
            <a:pPr marL="36900" indent="0" algn="just">
              <a:buNone/>
            </a:pPr>
            <a:r>
              <a:rPr lang="tr-TR" dirty="0" smtClean="0"/>
              <a:t>	İdarelerin </a:t>
            </a:r>
            <a:r>
              <a:rPr lang="tr-TR" dirty="0"/>
              <a:t>faaliyet raporları, genel faaliyet raporu, dış denetim genel değerlendirme raporu ve kesin hesap kanunu tasarısı ile merkezî yönetim bütçe kanunu tasarısı birlikte görüşülür. Ancak, bu raporlar ile genel uygunluk bildirimi Türkiye Büyük Millet Meclisi komisyonlarında öncelikle görüşülür.            </a:t>
            </a:r>
          </a:p>
          <a:p>
            <a:pPr algn="just"/>
            <a:endParaRPr lang="tr-TR" dirty="0"/>
          </a:p>
          <a:p>
            <a:pPr marL="36900" indent="0" algn="just">
              <a:buNone/>
            </a:pPr>
            <a:endParaRPr lang="tr-TR" dirty="0"/>
          </a:p>
        </p:txBody>
      </p:sp>
    </p:spTree>
    <p:extLst>
      <p:ext uri="{BB962C8B-B14F-4D97-AF65-F5344CB8AC3E}">
        <p14:creationId xmlns:p14="http://schemas.microsoft.com/office/powerpoint/2010/main" val="19459019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GENEL UYGUNLUK BİLDİRİMİ ( MD 43)</a:t>
            </a:r>
            <a:endParaRPr lang="tr-TR" dirty="0"/>
          </a:p>
        </p:txBody>
      </p:sp>
      <p:sp>
        <p:nvSpPr>
          <p:cNvPr id="3" name="İçerik Yer Tutucusu 2"/>
          <p:cNvSpPr>
            <a:spLocks noGrp="1"/>
          </p:cNvSpPr>
          <p:nvPr>
            <p:ph idx="1"/>
          </p:nvPr>
        </p:nvSpPr>
        <p:spPr/>
        <p:txBody>
          <a:bodyPr/>
          <a:lstStyle/>
          <a:p>
            <a:pPr marL="36900" indent="0" algn="just">
              <a:buNone/>
            </a:pPr>
            <a:r>
              <a:rPr lang="tr-TR" dirty="0" smtClean="0">
                <a:effectLst/>
              </a:rPr>
              <a:t>	Sayıştay</a:t>
            </a:r>
            <a:r>
              <a:rPr lang="tr-TR" dirty="0">
                <a:effectLst/>
              </a:rPr>
              <a:t>, merkezî yönetim kapsamındaki kamu idareleri için düzenleyeceği genel uygunluk bildirimini, kesin hesap kanun tasarısının verilmesinden başlayarak </a:t>
            </a:r>
            <a:r>
              <a:rPr lang="tr-TR" b="1" dirty="0">
                <a:effectLst/>
              </a:rPr>
              <a:t>en geç yetmiş beş gün içinde</a:t>
            </a:r>
            <a:r>
              <a:rPr lang="tr-TR" dirty="0">
                <a:effectLst/>
              </a:rPr>
              <a:t> Türkiye Büyük Millet Meclisine sunar. </a:t>
            </a:r>
          </a:p>
          <a:p>
            <a:pPr marL="36900" indent="0" algn="just">
              <a:buNone/>
            </a:pPr>
            <a:r>
              <a:rPr lang="tr-TR" dirty="0" smtClean="0">
                <a:effectLst/>
              </a:rPr>
              <a:t>	</a:t>
            </a:r>
            <a:r>
              <a:rPr lang="tr-TR" b="1" dirty="0" smtClean="0">
                <a:effectLst/>
              </a:rPr>
              <a:t>Genel </a:t>
            </a:r>
            <a:r>
              <a:rPr lang="tr-TR" b="1" dirty="0">
                <a:effectLst/>
              </a:rPr>
              <a:t>uygunluk bildirimi; dış denetim raporları, idare faaliyet raporları ve genel faaliyet raporu dikkate alınarak hazırlanır. </a:t>
            </a:r>
          </a:p>
          <a:p>
            <a:pPr marL="36900" indent="0" algn="just">
              <a:buNone/>
            </a:pPr>
            <a:r>
              <a:rPr lang="tr-TR" dirty="0" smtClean="0">
                <a:effectLst/>
              </a:rPr>
              <a:t>	Kesin </a:t>
            </a:r>
            <a:r>
              <a:rPr lang="tr-TR" dirty="0">
                <a:effectLst/>
              </a:rPr>
              <a:t>hesap kanunu tasarısı ve genel uygunluk bildiriminin Türkiye Büyük Millet Meclisine verilmiş olması, ilgili yıla ait </a:t>
            </a:r>
            <a:r>
              <a:rPr lang="tr-TR" dirty="0" err="1">
                <a:effectLst/>
              </a:rPr>
              <a:t>Sayıştayca</a:t>
            </a:r>
            <a:r>
              <a:rPr lang="tr-TR" dirty="0">
                <a:effectLst/>
              </a:rPr>
              <a:t> sonuçlandırılmamış denetimleri önlemez ve hesapların kesin hükme bağlandığı anlamına gelmez. </a:t>
            </a:r>
          </a:p>
          <a:p>
            <a:pPr marL="36900" indent="0" algn="just">
              <a:buNone/>
            </a:pPr>
            <a:endParaRPr lang="tr-TR" dirty="0"/>
          </a:p>
        </p:txBody>
      </p:sp>
    </p:spTree>
    <p:extLst>
      <p:ext uri="{BB962C8B-B14F-4D97-AF65-F5344CB8AC3E}">
        <p14:creationId xmlns:p14="http://schemas.microsoft.com/office/powerpoint/2010/main" val="29525928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MUHASEBE SİSTEMİ KAYIT ZAMANI ( MD 50)</a:t>
            </a:r>
            <a:endParaRPr lang="tr-TR" sz="3200" dirty="0"/>
          </a:p>
        </p:txBody>
      </p:sp>
      <p:sp>
        <p:nvSpPr>
          <p:cNvPr id="3" name="İçerik Yer Tutucusu 2"/>
          <p:cNvSpPr>
            <a:spLocks noGrp="1"/>
          </p:cNvSpPr>
          <p:nvPr>
            <p:ph idx="1"/>
          </p:nvPr>
        </p:nvSpPr>
        <p:spPr/>
        <p:txBody>
          <a:bodyPr/>
          <a:lstStyle/>
          <a:p>
            <a:pPr marL="36900" indent="0" algn="just">
              <a:buNone/>
            </a:pPr>
            <a:r>
              <a:rPr lang="tr-TR" dirty="0" smtClean="0">
                <a:effectLst/>
              </a:rPr>
              <a:t>	</a:t>
            </a:r>
          </a:p>
          <a:p>
            <a:pPr marL="36900" indent="0" algn="just">
              <a:buNone/>
            </a:pPr>
            <a:endParaRPr lang="tr-TR" dirty="0"/>
          </a:p>
          <a:p>
            <a:pPr marL="36900" indent="0" algn="just">
              <a:buNone/>
            </a:pPr>
            <a:endParaRPr lang="tr-TR" dirty="0" smtClean="0">
              <a:effectLst/>
            </a:endParaRPr>
          </a:p>
          <a:p>
            <a:pPr marL="36900" indent="0" algn="just">
              <a:buNone/>
            </a:pPr>
            <a:r>
              <a:rPr lang="tr-TR" dirty="0"/>
              <a:t>	</a:t>
            </a:r>
            <a:r>
              <a:rPr lang="tr-TR" dirty="0" smtClean="0">
                <a:effectLst/>
              </a:rPr>
              <a:t>Bir </a:t>
            </a:r>
            <a:r>
              <a:rPr lang="tr-TR" dirty="0">
                <a:effectLst/>
              </a:rPr>
              <a:t>ekonomik değer yaratıldığında, başka bir şekle dönüştürüldüğünde, mübadeleye konu edildiğinde, el değiştirdiğinde veya yok olduğunda muhasebeleştirilir. Bütün malî işlemlerin muhasebeleştirilmesi ve her muhasebe kaydının belgeye dayanması şarttır. </a:t>
            </a:r>
            <a:endParaRPr lang="tr-TR" dirty="0"/>
          </a:p>
        </p:txBody>
      </p:sp>
    </p:spTree>
    <p:extLst>
      <p:ext uri="{BB962C8B-B14F-4D97-AF65-F5344CB8AC3E}">
        <p14:creationId xmlns:p14="http://schemas.microsoft.com/office/powerpoint/2010/main" val="12096345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KAMU GELİR VE GİDERLERİNİN YILI VE MAHSUP DÖNEMİ ( MD 51)</a:t>
            </a:r>
            <a:endParaRPr lang="tr-TR" dirty="0"/>
          </a:p>
        </p:txBody>
      </p:sp>
      <p:sp>
        <p:nvSpPr>
          <p:cNvPr id="3" name="İçerik Yer Tutucusu 2"/>
          <p:cNvSpPr>
            <a:spLocks noGrp="1"/>
          </p:cNvSpPr>
          <p:nvPr>
            <p:ph idx="1"/>
          </p:nvPr>
        </p:nvSpPr>
        <p:spPr/>
        <p:txBody>
          <a:bodyPr/>
          <a:lstStyle/>
          <a:p>
            <a:pPr algn="just"/>
            <a:endParaRPr lang="tr-TR" dirty="0" smtClean="0">
              <a:effectLst/>
            </a:endParaRPr>
          </a:p>
          <a:p>
            <a:pPr algn="just"/>
            <a:r>
              <a:rPr lang="tr-TR" dirty="0" smtClean="0">
                <a:effectLst/>
              </a:rPr>
              <a:t>Kamu </a:t>
            </a:r>
            <a:r>
              <a:rPr lang="tr-TR" dirty="0">
                <a:effectLst/>
              </a:rPr>
              <a:t>gelir ve giderleri tahakkuk ettirildikleri malî yılın hesaplarında gösterilir. </a:t>
            </a:r>
          </a:p>
          <a:p>
            <a:pPr algn="just"/>
            <a:r>
              <a:rPr lang="tr-TR" dirty="0" smtClean="0">
                <a:effectLst/>
              </a:rPr>
              <a:t>Bütçe </a:t>
            </a:r>
            <a:r>
              <a:rPr lang="tr-TR" dirty="0">
                <a:effectLst/>
              </a:rPr>
              <a:t>gelirleri tahsil edildiği, bütçe giderleri ise ödendiği yılda muhasebeleştirilir.</a:t>
            </a:r>
          </a:p>
          <a:p>
            <a:pPr algn="just"/>
            <a:r>
              <a:rPr lang="tr-TR" dirty="0">
                <a:effectLst/>
              </a:rPr>
              <a:t>Kamu hesapları malî yıl esasına göre tutulur. Malî yılın bitimine kadar fiilen yapılmış olan ödemelerden mahsup edilememiş olanların, ödenekleri saklı tutulmak suretiyle, mahsup işlemleri malî yılın bitimini izleyen bir ay içinde yapılabilir. Zorunlu hallerde bu süre, Maliye Bakanlığı tarafından bütçe giderleri için bir ay, diğer işlemlerde iki ayı geçmemek üzere uzatılabilir. </a:t>
            </a:r>
            <a:endParaRPr lang="tr-TR" dirty="0"/>
          </a:p>
        </p:txBody>
      </p:sp>
    </p:spTree>
    <p:extLst>
      <p:ext uri="{BB962C8B-B14F-4D97-AF65-F5344CB8AC3E}">
        <p14:creationId xmlns:p14="http://schemas.microsoft.com/office/powerpoint/2010/main" val="41543381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 KONTROLÜN TANIMI ( MD 55)</a:t>
            </a:r>
            <a:endParaRPr lang="tr-TR" dirty="0"/>
          </a:p>
        </p:txBody>
      </p:sp>
      <p:sp>
        <p:nvSpPr>
          <p:cNvPr id="3" name="İçerik Yer Tutucusu 2"/>
          <p:cNvSpPr>
            <a:spLocks noGrp="1"/>
          </p:cNvSpPr>
          <p:nvPr>
            <p:ph idx="1"/>
          </p:nvPr>
        </p:nvSpPr>
        <p:spPr>
          <a:xfrm>
            <a:off x="1097280" y="1845733"/>
            <a:ext cx="10058400" cy="4790594"/>
          </a:xfrm>
        </p:spPr>
        <p:txBody>
          <a:bodyPr>
            <a:normAutofit fontScale="92500" lnSpcReduction="10000"/>
          </a:bodyPr>
          <a:lstStyle/>
          <a:p>
            <a:pPr marL="36900" indent="0">
              <a:buNone/>
            </a:pPr>
            <a:r>
              <a:rPr lang="tr-TR" b="1" dirty="0">
                <a:effectLst/>
              </a:rPr>
              <a:t>İç kontrol</a:t>
            </a:r>
            <a:r>
              <a:rPr lang="tr-TR" dirty="0">
                <a:effectLst/>
              </a:rPr>
              <a:t>; </a:t>
            </a:r>
            <a:r>
              <a:rPr lang="tr-TR" dirty="0" smtClean="0">
                <a:effectLst/>
              </a:rPr>
              <a:t>idarenin</a:t>
            </a:r>
          </a:p>
          <a:p>
            <a:r>
              <a:rPr lang="tr-TR" dirty="0" smtClean="0">
                <a:effectLst/>
              </a:rPr>
              <a:t>Amaçlarına</a:t>
            </a:r>
          </a:p>
          <a:p>
            <a:r>
              <a:rPr lang="tr-TR" dirty="0" smtClean="0">
                <a:effectLst/>
              </a:rPr>
              <a:t>Belirlenmiş </a:t>
            </a:r>
            <a:r>
              <a:rPr lang="tr-TR" dirty="0">
                <a:effectLst/>
              </a:rPr>
              <a:t>politikalara ve mevzuata uygun olarak</a:t>
            </a:r>
          </a:p>
          <a:p>
            <a:pPr marL="36900" indent="0">
              <a:buNone/>
            </a:pPr>
            <a:r>
              <a:rPr lang="tr-TR" dirty="0" smtClean="0">
                <a:effectLst/>
              </a:rPr>
              <a:t>Faaliyetlerin:</a:t>
            </a:r>
          </a:p>
          <a:p>
            <a:r>
              <a:rPr lang="tr-TR" dirty="0"/>
              <a:t>E</a:t>
            </a:r>
            <a:r>
              <a:rPr lang="tr-TR" dirty="0" smtClean="0">
                <a:effectLst/>
              </a:rPr>
              <a:t>tkili</a:t>
            </a:r>
            <a:r>
              <a:rPr lang="tr-TR" dirty="0">
                <a:effectLst/>
              </a:rPr>
              <a:t>, ekonomik ve verimli bir şekilde yürütülmesini, </a:t>
            </a:r>
            <a:endParaRPr lang="tr-TR" dirty="0" smtClean="0">
              <a:effectLst/>
            </a:endParaRPr>
          </a:p>
          <a:p>
            <a:r>
              <a:rPr lang="tr-TR" dirty="0"/>
              <a:t>V</a:t>
            </a:r>
            <a:r>
              <a:rPr lang="tr-TR" dirty="0" smtClean="0">
                <a:effectLst/>
              </a:rPr>
              <a:t>arlık </a:t>
            </a:r>
            <a:r>
              <a:rPr lang="tr-TR" dirty="0">
                <a:effectLst/>
              </a:rPr>
              <a:t>ve kaynakların korunmasını, </a:t>
            </a:r>
            <a:endParaRPr lang="tr-TR" dirty="0" smtClean="0">
              <a:effectLst/>
            </a:endParaRPr>
          </a:p>
          <a:p>
            <a:r>
              <a:rPr lang="tr-TR" dirty="0"/>
              <a:t>M</a:t>
            </a:r>
            <a:r>
              <a:rPr lang="tr-TR" dirty="0" smtClean="0">
                <a:effectLst/>
              </a:rPr>
              <a:t>uhasebe </a:t>
            </a:r>
            <a:r>
              <a:rPr lang="tr-TR" dirty="0">
                <a:effectLst/>
              </a:rPr>
              <a:t>kayıtlarının doğru ve tam olarak </a:t>
            </a:r>
            <a:r>
              <a:rPr lang="tr-TR" dirty="0" smtClean="0">
                <a:effectLst/>
              </a:rPr>
              <a:t>tutulmasını</a:t>
            </a:r>
          </a:p>
          <a:p>
            <a:r>
              <a:rPr lang="tr-TR" dirty="0"/>
              <a:t>M</a:t>
            </a:r>
            <a:r>
              <a:rPr lang="tr-TR" dirty="0" smtClean="0">
                <a:effectLst/>
              </a:rPr>
              <a:t>alî </a:t>
            </a:r>
            <a:r>
              <a:rPr lang="tr-TR" dirty="0">
                <a:effectLst/>
              </a:rPr>
              <a:t>bilgi ve yönetim bilgisinin zamanında ve güvenilir olarak üretilmesini </a:t>
            </a:r>
            <a:endParaRPr lang="tr-TR" dirty="0" smtClean="0">
              <a:effectLst/>
            </a:endParaRPr>
          </a:p>
          <a:p>
            <a:r>
              <a:rPr lang="tr-TR" dirty="0" smtClean="0">
                <a:effectLst/>
              </a:rPr>
              <a:t>Sağlamak </a:t>
            </a:r>
            <a:r>
              <a:rPr lang="tr-TR" dirty="0">
                <a:effectLst/>
              </a:rPr>
              <a:t>üzere </a:t>
            </a:r>
            <a:r>
              <a:rPr lang="tr-TR" dirty="0" smtClean="0">
                <a:effectLst/>
              </a:rPr>
              <a:t>idare </a:t>
            </a:r>
            <a:r>
              <a:rPr lang="tr-TR" dirty="0">
                <a:effectLst/>
              </a:rPr>
              <a:t>tarafından </a:t>
            </a:r>
            <a:r>
              <a:rPr lang="tr-TR" dirty="0" smtClean="0">
                <a:effectLst/>
              </a:rPr>
              <a:t>oluşturulan:</a:t>
            </a:r>
          </a:p>
          <a:p>
            <a:pPr marL="0" indent="0">
              <a:buNone/>
            </a:pPr>
            <a:r>
              <a:rPr lang="tr-TR" dirty="0" smtClean="0"/>
              <a:t> </a:t>
            </a:r>
            <a:r>
              <a:rPr lang="tr-TR" dirty="0" err="1" smtClean="0">
                <a:effectLst/>
              </a:rPr>
              <a:t>Organizasyon,yöntem</a:t>
            </a:r>
            <a:r>
              <a:rPr lang="tr-TR" dirty="0" smtClean="0">
                <a:effectLst/>
              </a:rPr>
              <a:t> </a:t>
            </a:r>
            <a:r>
              <a:rPr lang="tr-TR" dirty="0">
                <a:effectLst/>
              </a:rPr>
              <a:t>ve süreçle </a:t>
            </a:r>
            <a:r>
              <a:rPr lang="tr-TR" dirty="0" smtClean="0">
                <a:effectLst/>
              </a:rPr>
              <a:t>iç </a:t>
            </a:r>
            <a:r>
              <a:rPr lang="tr-TR" dirty="0">
                <a:effectLst/>
              </a:rPr>
              <a:t>denetimi </a:t>
            </a:r>
            <a:r>
              <a:rPr lang="tr-TR" dirty="0" smtClean="0">
                <a:effectLst/>
              </a:rPr>
              <a:t>kapsayan </a:t>
            </a:r>
            <a:r>
              <a:rPr lang="tr-TR" dirty="0">
                <a:effectLst/>
              </a:rPr>
              <a:t>malî ve diğer kontroller bütünüdür.</a:t>
            </a:r>
          </a:p>
          <a:p>
            <a:pPr marL="36900" indent="0">
              <a:buNone/>
            </a:pPr>
            <a:r>
              <a:rPr lang="tr-TR" b="1" dirty="0">
                <a:effectLst/>
              </a:rPr>
              <a:t/>
            </a:r>
            <a:br>
              <a:rPr lang="tr-TR" b="1" dirty="0">
                <a:effectLst/>
              </a:rPr>
            </a:br>
            <a:endParaRPr lang="tr-TR" dirty="0"/>
          </a:p>
        </p:txBody>
      </p:sp>
    </p:spTree>
    <p:extLst>
      <p:ext uri="{BB962C8B-B14F-4D97-AF65-F5344CB8AC3E}">
        <p14:creationId xmlns:p14="http://schemas.microsoft.com/office/powerpoint/2010/main" val="31295887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 KONTROLÜN AMACI ( MD 56)</a:t>
            </a:r>
            <a:endParaRPr lang="tr-TR" dirty="0"/>
          </a:p>
        </p:txBody>
      </p:sp>
      <p:sp>
        <p:nvSpPr>
          <p:cNvPr id="3" name="İçerik Yer Tutucusu 2"/>
          <p:cNvSpPr>
            <a:spLocks noGrp="1"/>
          </p:cNvSpPr>
          <p:nvPr>
            <p:ph idx="1"/>
          </p:nvPr>
        </p:nvSpPr>
        <p:spPr/>
        <p:txBody>
          <a:bodyPr/>
          <a:lstStyle/>
          <a:p>
            <a:r>
              <a:rPr lang="tr-TR" b="1" dirty="0">
                <a:effectLst/>
              </a:rPr>
              <a:t>Kamu gelir, gider, varlık ve yükümlülüklerinin etkili, ekonomik ve verimli bir şekilde yönetilmesini</a:t>
            </a:r>
            <a:r>
              <a:rPr lang="tr-TR" b="1" dirty="0" smtClean="0">
                <a:effectLst/>
              </a:rPr>
              <a:t>,</a:t>
            </a:r>
          </a:p>
          <a:p>
            <a:r>
              <a:rPr lang="tr-TR" dirty="0">
                <a:effectLst/>
              </a:rPr>
              <a:t>Kamu idarelerinin kanunlara ve diğer düzenlemelere uygun olarak faaliyet göstermesini, </a:t>
            </a:r>
          </a:p>
          <a:p>
            <a:r>
              <a:rPr lang="tr-TR" dirty="0">
                <a:effectLst/>
              </a:rPr>
              <a:t>Her türlü malî karar ve işlemlerde usulsüzlük ve yolsuzluğun önlenmesini</a:t>
            </a:r>
            <a:r>
              <a:rPr lang="tr-TR" dirty="0" smtClean="0">
                <a:effectLst/>
              </a:rPr>
              <a:t>,</a:t>
            </a:r>
          </a:p>
          <a:p>
            <a:r>
              <a:rPr lang="tr-TR" dirty="0">
                <a:effectLst/>
              </a:rPr>
              <a:t>Karar oluşturmak ve izlemek için düzenli, zamanında ve güvenilir rapor ve bilgi edinilmesini, </a:t>
            </a:r>
          </a:p>
          <a:p>
            <a:r>
              <a:rPr lang="tr-TR" dirty="0">
                <a:effectLst/>
              </a:rPr>
              <a:t>Varlıkların kötüye kullanılması ve israfını önlemek ve kayıplara karşı korunmasını</a:t>
            </a:r>
            <a:r>
              <a:rPr lang="tr-TR" dirty="0" smtClean="0">
                <a:effectLst/>
              </a:rPr>
              <a:t>,</a:t>
            </a:r>
          </a:p>
          <a:p>
            <a:pPr marL="36900" indent="0">
              <a:buNone/>
            </a:pPr>
            <a:r>
              <a:rPr lang="tr-TR" dirty="0">
                <a:effectLst/>
              </a:rPr>
              <a:t>Sağlamaktır. </a:t>
            </a:r>
            <a:r>
              <a:rPr lang="tr-TR" dirty="0" smtClean="0">
                <a:effectLst/>
              </a:rPr>
              <a:t> </a:t>
            </a:r>
            <a:endParaRPr lang="tr-TR" dirty="0"/>
          </a:p>
        </p:txBody>
      </p:sp>
    </p:spTree>
    <p:extLst>
      <p:ext uri="{BB962C8B-B14F-4D97-AF65-F5344CB8AC3E}">
        <p14:creationId xmlns:p14="http://schemas.microsoft.com/office/powerpoint/2010/main" val="3570206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TANIMLAR ( MD 3)</a:t>
            </a:r>
            <a:endParaRPr lang="tr-TR" dirty="0"/>
          </a:p>
        </p:txBody>
      </p:sp>
      <p:sp>
        <p:nvSpPr>
          <p:cNvPr id="3" name="İçerik Yer Tutucusu 2"/>
          <p:cNvSpPr>
            <a:spLocks noGrp="1"/>
          </p:cNvSpPr>
          <p:nvPr>
            <p:ph idx="1"/>
          </p:nvPr>
        </p:nvSpPr>
        <p:spPr/>
        <p:txBody>
          <a:bodyPr/>
          <a:lstStyle/>
          <a:p>
            <a:pPr algn="just"/>
            <a:r>
              <a:rPr lang="tr-TR" b="1" dirty="0">
                <a:effectLst/>
              </a:rPr>
              <a:t>Genel yönetim kapsamındaki kamu idareleri: </a:t>
            </a:r>
            <a:r>
              <a:rPr lang="tr-TR" dirty="0">
                <a:effectLst/>
              </a:rPr>
              <a:t>Uluslararası sınıflandırmalara göre belirlenmiş olan, merkezî yönetim kapsamındaki kamu idareleri, sosyal güvenlik kurumları ve mahallî  idareleri</a:t>
            </a:r>
            <a:r>
              <a:rPr lang="tr-TR" dirty="0" smtClean="0">
                <a:effectLst/>
              </a:rPr>
              <a:t>,</a:t>
            </a:r>
          </a:p>
          <a:p>
            <a:pPr algn="just"/>
            <a:r>
              <a:rPr lang="tr-TR" b="1" dirty="0">
                <a:effectLst/>
              </a:rPr>
              <a:t>Merkezî yönetim kapsamındaki kamu idareleri: </a:t>
            </a:r>
            <a:r>
              <a:rPr lang="tr-TR" dirty="0">
                <a:effectLst/>
              </a:rPr>
              <a:t>Bu Kanuna ekli (I), (II) ve (III) sayılı cetvellerde yer alan kamu idarelerini, </a:t>
            </a:r>
          </a:p>
          <a:p>
            <a:pPr algn="just"/>
            <a:r>
              <a:rPr lang="tr-TR" dirty="0" smtClean="0">
                <a:effectLst/>
              </a:rPr>
              <a:t> </a:t>
            </a:r>
            <a:r>
              <a:rPr lang="tr-TR" b="1" dirty="0">
                <a:effectLst/>
              </a:rPr>
              <a:t>Düzenleyici ve denetleyici kurumlar: </a:t>
            </a:r>
            <a:r>
              <a:rPr lang="tr-TR" dirty="0">
                <a:effectLst/>
              </a:rPr>
              <a:t>Bu Kanuna ekli (III) sayılı cetvelde yer alan kurumları, </a:t>
            </a:r>
          </a:p>
          <a:p>
            <a:pPr algn="just"/>
            <a:r>
              <a:rPr lang="tr-TR" b="1" dirty="0">
                <a:effectLst/>
              </a:rPr>
              <a:t>Sosyal güvenlik </a:t>
            </a:r>
            <a:r>
              <a:rPr lang="tr-TR" b="1" dirty="0" smtClean="0">
                <a:effectLst/>
              </a:rPr>
              <a:t>kurumları</a:t>
            </a:r>
            <a:r>
              <a:rPr lang="tr-TR" b="1" dirty="0">
                <a:effectLst/>
              </a:rPr>
              <a:t>: </a:t>
            </a:r>
            <a:r>
              <a:rPr lang="tr-TR" dirty="0">
                <a:effectLst/>
              </a:rPr>
              <a:t>Bu Kanuna ekli (IV) sayılı cetvelde yer alan kamu </a:t>
            </a:r>
            <a:r>
              <a:rPr lang="tr-TR" dirty="0" smtClean="0">
                <a:effectLst/>
              </a:rPr>
              <a:t>kurumlarını,</a:t>
            </a:r>
          </a:p>
          <a:p>
            <a:pPr algn="just"/>
            <a:r>
              <a:rPr lang="tr-TR" b="1" dirty="0">
                <a:effectLst/>
              </a:rPr>
              <a:t>Mahallî idare: </a:t>
            </a:r>
            <a:r>
              <a:rPr lang="tr-TR" dirty="0">
                <a:effectLst/>
              </a:rPr>
              <a:t>Yetkileri belirli bir coğrafi alan ve hizmetlerle sınırlı olarak kamusal faaliyet gösteren belediye, il özel idaresi ile bunlara bağlı veya bunların kurdukları veya üye oldukları birlik ve </a:t>
            </a:r>
            <a:r>
              <a:rPr lang="tr-TR" dirty="0" smtClean="0">
                <a:effectLst/>
              </a:rPr>
              <a:t>idareleri,</a:t>
            </a:r>
            <a:endParaRPr lang="tr-TR" dirty="0"/>
          </a:p>
        </p:txBody>
      </p:sp>
    </p:spTree>
    <p:extLst>
      <p:ext uri="{BB962C8B-B14F-4D97-AF65-F5344CB8AC3E}">
        <p14:creationId xmlns:p14="http://schemas.microsoft.com/office/powerpoint/2010/main" val="16739809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ÖN MALİ KONTROL ( MD 58)</a:t>
            </a:r>
            <a:endParaRPr lang="tr-TR" dirty="0"/>
          </a:p>
        </p:txBody>
      </p:sp>
      <p:sp>
        <p:nvSpPr>
          <p:cNvPr id="3" name="İçerik Yer Tutucusu 2"/>
          <p:cNvSpPr>
            <a:spLocks noGrp="1"/>
          </p:cNvSpPr>
          <p:nvPr>
            <p:ph idx="1"/>
          </p:nvPr>
        </p:nvSpPr>
        <p:spPr/>
        <p:txBody>
          <a:bodyPr/>
          <a:lstStyle/>
          <a:p>
            <a:pPr marL="36900" indent="0" algn="just">
              <a:buNone/>
            </a:pPr>
            <a:r>
              <a:rPr lang="tr-TR" dirty="0" smtClean="0">
                <a:effectLst/>
              </a:rPr>
              <a:t>	Ön </a:t>
            </a:r>
            <a:r>
              <a:rPr lang="tr-TR" dirty="0">
                <a:effectLst/>
              </a:rPr>
              <a:t>malî kontrol, harcama birimlerinde işlemlerin gerçekleştirilmesi aşamasında yapılan kontroller ile malî hizmetler birimi tarafından yapılan kontrolleri kapsar.</a:t>
            </a:r>
          </a:p>
          <a:p>
            <a:pPr marL="36900" indent="0" algn="just">
              <a:buNone/>
            </a:pPr>
            <a:r>
              <a:rPr lang="tr-TR" dirty="0" smtClean="0">
                <a:effectLst/>
              </a:rPr>
              <a:t>	Ön </a:t>
            </a:r>
            <a:r>
              <a:rPr lang="tr-TR" dirty="0">
                <a:effectLst/>
              </a:rPr>
              <a:t>malî kontrol süreci, malî karar ve işlemlerin hazırlanması, yüklenmeye girişilmesi, iş ve işlemlerin gerçekleştirilmesi ve belgelendirilmesinden oluşur</a:t>
            </a:r>
            <a:r>
              <a:rPr lang="tr-TR" dirty="0" smtClean="0">
                <a:effectLst/>
              </a:rPr>
              <a:t>.</a:t>
            </a:r>
          </a:p>
          <a:p>
            <a:pPr marL="36900" indent="0" algn="just">
              <a:buNone/>
            </a:pPr>
            <a:r>
              <a:rPr lang="tr-TR" dirty="0" smtClean="0">
                <a:effectLst/>
              </a:rPr>
              <a:t>	Kamu </a:t>
            </a:r>
            <a:r>
              <a:rPr lang="tr-TR" dirty="0">
                <a:effectLst/>
              </a:rPr>
              <a:t>idarelerinde ön malî kontrol görevi, yönetim sorumluluğu çerçevesinde yürütülür.</a:t>
            </a:r>
          </a:p>
          <a:p>
            <a:pPr marL="36900" indent="0" algn="just">
              <a:buNone/>
            </a:pPr>
            <a:r>
              <a:rPr lang="tr-TR" dirty="0" smtClean="0">
                <a:effectLst/>
              </a:rPr>
              <a:t>	Harcama </a:t>
            </a:r>
            <a:r>
              <a:rPr lang="tr-TR" dirty="0">
                <a:effectLst/>
              </a:rPr>
              <a:t>birimlerinde işlemlerin gerçekleştirilmesi aşamasında yapılacak asgarî kontroller, malî hizmetler birimi tarafından ön malî kontrole tâbi tutulacak malî karar ve işlemlerin </a:t>
            </a:r>
            <a:r>
              <a:rPr lang="tr-TR" dirty="0" err="1">
                <a:effectLst/>
              </a:rPr>
              <a:t>usûl</a:t>
            </a:r>
            <a:r>
              <a:rPr lang="tr-TR" dirty="0">
                <a:effectLst/>
              </a:rPr>
              <a:t> ve esasları ile ön malî kontrole ilişkin standart ve yöntemler Maliye Bakanlığınca belirlenir. Kamu idareleri, bu standart ve yöntemlere aykırı olmamak şartıyla bu konuda düzenleme yapabilir.</a:t>
            </a:r>
          </a:p>
          <a:p>
            <a:pPr marL="36900" indent="0" algn="just">
              <a:buNone/>
            </a:pPr>
            <a:endParaRPr lang="tr-TR" dirty="0"/>
          </a:p>
        </p:txBody>
      </p:sp>
    </p:spTree>
    <p:extLst>
      <p:ext uri="{BB962C8B-B14F-4D97-AF65-F5344CB8AC3E}">
        <p14:creationId xmlns:p14="http://schemas.microsoft.com/office/powerpoint/2010/main" val="21961512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 HİZMETLER BİRİMİ ( MD 60)</a:t>
            </a:r>
            <a:endParaRPr lang="tr-TR" dirty="0"/>
          </a:p>
        </p:txBody>
      </p:sp>
      <p:sp>
        <p:nvSpPr>
          <p:cNvPr id="3" name="İçerik Yer Tutucusu 2"/>
          <p:cNvSpPr>
            <a:spLocks noGrp="1"/>
          </p:cNvSpPr>
          <p:nvPr>
            <p:ph idx="1"/>
          </p:nvPr>
        </p:nvSpPr>
        <p:spPr/>
        <p:txBody>
          <a:bodyPr>
            <a:normAutofit fontScale="85000" lnSpcReduction="20000"/>
          </a:bodyPr>
          <a:lstStyle/>
          <a:p>
            <a:pPr marL="36900" indent="0">
              <a:buNone/>
            </a:pPr>
            <a:r>
              <a:rPr lang="tr-TR" b="1" dirty="0" smtClean="0">
                <a:effectLst/>
              </a:rPr>
              <a:t>Kamu </a:t>
            </a:r>
            <a:r>
              <a:rPr lang="tr-TR" b="1" dirty="0">
                <a:effectLst/>
              </a:rPr>
              <a:t>idarelerinde aşağıda sayılan görevler, malî hizmetler birimi tarafından yürütülür</a:t>
            </a:r>
            <a:r>
              <a:rPr lang="tr-TR" b="1" dirty="0" smtClean="0">
                <a:effectLst/>
              </a:rPr>
              <a:t>:</a:t>
            </a:r>
          </a:p>
          <a:p>
            <a:pPr algn="just"/>
            <a:r>
              <a:rPr lang="tr-TR" dirty="0">
                <a:effectLst/>
              </a:rPr>
              <a:t>İdarenin stratejik plan ve performans programının hazırlanmasını koordine etmek ve sonuçlarının konsolide edilmesi çalışmalarını yürütmek. </a:t>
            </a:r>
          </a:p>
          <a:p>
            <a:pPr algn="just"/>
            <a:r>
              <a:rPr lang="tr-TR" dirty="0" smtClean="0">
                <a:effectLst/>
              </a:rPr>
              <a:t> </a:t>
            </a:r>
            <a:r>
              <a:rPr lang="tr-TR" dirty="0">
                <a:effectLst/>
              </a:rPr>
              <a:t>İzleyen iki yılın bütçe tahminlerini de içeren idare bütçesini, stratejik plan ve yıllık performans programına uygun olarak hazırlamak ve idare faaliyetlerinin bunlara uygunluğunu izlemek ve değerlendirmek.</a:t>
            </a:r>
          </a:p>
          <a:p>
            <a:pPr algn="just"/>
            <a:r>
              <a:rPr lang="tr-TR" dirty="0">
                <a:effectLst/>
              </a:rPr>
              <a:t>Mevzuatı uyarınca belirlenecek bütçe ilke ve esasları çerçevesinde, ayrıntılı harcama programı hazırlamak ve hizmet gereksinimleri dikkate alınarak ödeneğin ilgili birimlere gönderilmesini sağlamak.</a:t>
            </a:r>
          </a:p>
          <a:p>
            <a:pPr algn="just"/>
            <a:r>
              <a:rPr lang="tr-TR" dirty="0">
                <a:effectLst/>
              </a:rPr>
              <a:t>Bütçe kayıtlarını tutmak, bütçe uygulama sonuçlarına ilişkin verileri toplamak, değerlendirmek ve bütçe kesin hesabı ile malî istatistikleri hazırlamak.</a:t>
            </a:r>
          </a:p>
          <a:p>
            <a:pPr algn="just"/>
            <a:r>
              <a:rPr lang="tr-TR" dirty="0">
                <a:effectLst/>
              </a:rPr>
              <a:t>İlgili mevzuatı çerçevesinde idare gelirlerini tahakkuk ettirmek, gelir ve alacaklarının takip ve tahsil işlemlerini yürütmek.</a:t>
            </a:r>
          </a:p>
          <a:p>
            <a:pPr algn="just"/>
            <a:r>
              <a:rPr lang="tr-TR" dirty="0">
                <a:effectLst/>
              </a:rPr>
              <a:t>Genel bütçe kapsamı dışında kalan idarelerde muhasebe hizmetlerini yürütmek. </a:t>
            </a:r>
          </a:p>
          <a:p>
            <a:pPr algn="just"/>
            <a:r>
              <a:rPr lang="tr-TR" dirty="0">
                <a:effectLst/>
              </a:rPr>
              <a:t>Harcama birimleri tarafından hazırlanan birim faaliyet raporlarını da esas alarak idarenin faaliyet raporunu hazırlamak.</a:t>
            </a:r>
          </a:p>
          <a:p>
            <a:endParaRPr lang="tr-TR" dirty="0"/>
          </a:p>
        </p:txBody>
      </p:sp>
    </p:spTree>
    <p:extLst>
      <p:ext uri="{BB962C8B-B14F-4D97-AF65-F5344CB8AC3E}">
        <p14:creationId xmlns:p14="http://schemas.microsoft.com/office/powerpoint/2010/main" val="23703566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MALİ HİZMETLER BİRİMİ ( MD 60)</a:t>
            </a:r>
          </a:p>
        </p:txBody>
      </p:sp>
      <p:sp>
        <p:nvSpPr>
          <p:cNvPr id="3" name="İçerik Yer Tutucusu 2"/>
          <p:cNvSpPr>
            <a:spLocks noGrp="1"/>
          </p:cNvSpPr>
          <p:nvPr>
            <p:ph idx="1"/>
          </p:nvPr>
        </p:nvSpPr>
        <p:spPr/>
        <p:txBody>
          <a:bodyPr>
            <a:normAutofit/>
          </a:bodyPr>
          <a:lstStyle/>
          <a:p>
            <a:r>
              <a:rPr lang="tr-TR" dirty="0">
                <a:effectLst/>
              </a:rPr>
              <a:t>İdarenin mülkiyetinde veya kullanımında bulunan taşınır ve taşınmazlara ilişkin icmal cetvellerini düzenlemek.</a:t>
            </a:r>
          </a:p>
          <a:p>
            <a:r>
              <a:rPr lang="tr-TR" dirty="0">
                <a:effectLst/>
              </a:rPr>
              <a:t> </a:t>
            </a:r>
            <a:r>
              <a:rPr lang="tr-TR" dirty="0" smtClean="0">
                <a:effectLst/>
              </a:rPr>
              <a:t>İdarenin </a:t>
            </a:r>
            <a:r>
              <a:rPr lang="tr-TR" dirty="0">
                <a:effectLst/>
              </a:rPr>
              <a:t>yatırım programının hazırlanmasını koordine etmek, uygulama sonuçlarını izlemek ve yıllık yatırım değerlendirme raporunu hazırlamak.</a:t>
            </a:r>
          </a:p>
          <a:p>
            <a:r>
              <a:rPr lang="tr-TR" dirty="0">
                <a:effectLst/>
              </a:rPr>
              <a:t>İdarenin, diğer idareler nezdinde takibi gereken malî iş ve işlemlerini yürütmek ve sonuçlandırmak.</a:t>
            </a:r>
          </a:p>
          <a:p>
            <a:r>
              <a:rPr lang="tr-TR" dirty="0">
                <a:effectLst/>
              </a:rPr>
              <a:t> </a:t>
            </a:r>
            <a:r>
              <a:rPr lang="tr-TR" dirty="0" smtClean="0">
                <a:effectLst/>
              </a:rPr>
              <a:t>Malî </a:t>
            </a:r>
            <a:r>
              <a:rPr lang="tr-TR" dirty="0">
                <a:effectLst/>
              </a:rPr>
              <a:t>kanunlarla ilgili diğer mevzuatın uygulanması konusunda üst yöneticiye ve harcama yetkililerine gerekli bilgileri sağlamak ve danışmanlık yapmak.</a:t>
            </a:r>
          </a:p>
          <a:p>
            <a:r>
              <a:rPr lang="tr-TR" dirty="0">
                <a:effectLst/>
              </a:rPr>
              <a:t>Ön malî kontrol faaliyetini yürütmek</a:t>
            </a:r>
            <a:r>
              <a:rPr lang="tr-TR" dirty="0" smtClean="0">
                <a:effectLst/>
              </a:rPr>
              <a:t>.</a:t>
            </a:r>
            <a:endParaRPr lang="tr-TR" dirty="0">
              <a:effectLst/>
            </a:endParaRPr>
          </a:p>
        </p:txBody>
      </p:sp>
    </p:spTree>
    <p:extLst>
      <p:ext uri="{BB962C8B-B14F-4D97-AF65-F5344CB8AC3E}">
        <p14:creationId xmlns:p14="http://schemas.microsoft.com/office/powerpoint/2010/main" val="18433272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MALİ HİZMETLER BİRİMİ ( MD 60)</a:t>
            </a:r>
          </a:p>
        </p:txBody>
      </p:sp>
      <p:sp>
        <p:nvSpPr>
          <p:cNvPr id="3" name="İçerik Yer Tutucusu 2"/>
          <p:cNvSpPr>
            <a:spLocks noGrp="1"/>
          </p:cNvSpPr>
          <p:nvPr>
            <p:ph idx="1"/>
          </p:nvPr>
        </p:nvSpPr>
        <p:spPr>
          <a:xfrm>
            <a:off x="1097280" y="1845734"/>
            <a:ext cx="10058400" cy="4023360"/>
          </a:xfrm>
        </p:spPr>
        <p:txBody>
          <a:bodyPr/>
          <a:lstStyle/>
          <a:p>
            <a:pPr marL="0" indent="0">
              <a:buNone/>
            </a:pPr>
            <a:r>
              <a:rPr lang="tr-TR" dirty="0" smtClean="0"/>
              <a:t>	</a:t>
            </a:r>
          </a:p>
          <a:p>
            <a:pPr marL="0" indent="0">
              <a:buNone/>
            </a:pPr>
            <a:r>
              <a:rPr lang="tr-TR" dirty="0"/>
              <a:t>	</a:t>
            </a:r>
            <a:r>
              <a:rPr lang="tr-TR" dirty="0" smtClean="0"/>
              <a:t>İç </a:t>
            </a:r>
            <a:r>
              <a:rPr lang="tr-TR" dirty="0"/>
              <a:t>kontrol sisteminin kurulması, standartlarının uygulanması ve geliştirilmesi </a:t>
            </a:r>
            <a:r>
              <a:rPr lang="tr-TR" dirty="0" smtClean="0"/>
              <a:t>konularında çalışmalar </a:t>
            </a:r>
            <a:r>
              <a:rPr lang="tr-TR" dirty="0"/>
              <a:t>yapmak.</a:t>
            </a:r>
          </a:p>
          <a:p>
            <a:pPr marL="201168" lvl="1" indent="0">
              <a:buNone/>
            </a:pPr>
            <a:r>
              <a:rPr lang="tr-TR" dirty="0" smtClean="0"/>
              <a:t>	Malî </a:t>
            </a:r>
            <a:r>
              <a:rPr lang="tr-TR" dirty="0"/>
              <a:t>konularda üst yönetici tarafından verilen diğer görevleri yapmak</a:t>
            </a:r>
            <a:r>
              <a:rPr lang="tr-TR" dirty="0" smtClean="0"/>
              <a:t>.</a:t>
            </a:r>
            <a:endParaRPr lang="tr-TR" dirty="0"/>
          </a:p>
          <a:p>
            <a:pPr marL="36900" indent="0" algn="just">
              <a:buNone/>
            </a:pPr>
            <a:r>
              <a:rPr lang="tr-TR" dirty="0" smtClean="0">
                <a:effectLst/>
              </a:rPr>
              <a:t>	Harcama </a:t>
            </a:r>
            <a:r>
              <a:rPr lang="tr-TR" dirty="0">
                <a:effectLst/>
              </a:rPr>
              <a:t>yetkilisi ile muhasebe yetkilisi görevi aynı kişide birleşemez. Malî hizmetler biriminde ön malî kontrol görevini yürütenler malî işlem sürecinde görev alamazlar.</a:t>
            </a:r>
          </a:p>
          <a:p>
            <a:pPr marL="36900" indent="0" algn="just">
              <a:buNone/>
            </a:pPr>
            <a:r>
              <a:rPr lang="tr-TR" dirty="0" smtClean="0">
                <a:effectLst/>
              </a:rPr>
              <a:t>	İdarelerin </a:t>
            </a:r>
            <a:r>
              <a:rPr lang="tr-TR" dirty="0">
                <a:effectLst/>
              </a:rPr>
              <a:t>malî hizmetler birimlerinde malî hizmetler uzman yardımcısı ve malî hizmetler uzmanı çalıştırılabilir. </a:t>
            </a:r>
            <a:endParaRPr lang="tr-TR" dirty="0"/>
          </a:p>
        </p:txBody>
      </p:sp>
    </p:spTree>
    <p:extLst>
      <p:ext uri="{BB962C8B-B14F-4D97-AF65-F5344CB8AC3E}">
        <p14:creationId xmlns:p14="http://schemas.microsoft.com/office/powerpoint/2010/main" val="13744229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dirty="0" smtClean="0"/>
              <a:t>MUHASEBE HİZMETİ VE MUHASEBE YETKİLİSİNİN YETKİ VE SORUMLULUKARI ( MD 61)</a:t>
            </a:r>
            <a:endParaRPr lang="tr-TR" sz="2800" dirty="0"/>
          </a:p>
        </p:txBody>
      </p:sp>
      <p:sp>
        <p:nvSpPr>
          <p:cNvPr id="3" name="İçerik Yer Tutucusu 2"/>
          <p:cNvSpPr>
            <a:spLocks noGrp="1"/>
          </p:cNvSpPr>
          <p:nvPr>
            <p:ph idx="1"/>
          </p:nvPr>
        </p:nvSpPr>
        <p:spPr/>
        <p:txBody>
          <a:bodyPr/>
          <a:lstStyle/>
          <a:p>
            <a:pPr algn="just"/>
            <a:r>
              <a:rPr lang="tr-TR" dirty="0">
                <a:effectLst/>
              </a:rPr>
              <a:t>Muhasebe hizmeti; gelirlerin ve alacakların tahsili, giderlerin hak sahiplerine ödenmesi, para ve parayla ifade edilebilen değerler ile emanetlerin alınması, saklanması, ilgililere verilmesi, gönderilmesi ve diğer tüm malî işlemlerin kayıtlarının yapılması ve raporlanması işlemleridir. Bu işlemleri yürütenler muhasebe yetkilisidir. Memuriyet kadro ve unvanlarının muhasebe yetkilisi niteliğine etkisi yoktur</a:t>
            </a:r>
            <a:r>
              <a:rPr lang="tr-TR" dirty="0" smtClean="0">
                <a:effectLst/>
              </a:rPr>
              <a:t>.</a:t>
            </a:r>
          </a:p>
          <a:p>
            <a:pPr algn="just"/>
            <a:r>
              <a:rPr lang="tr-TR" dirty="0">
                <a:effectLst/>
              </a:rPr>
              <a:t>Muhasebe yetkilisi, bu hizmetlerin yapılmasından ve muhasebe kayıtlarının usulüne uygun, saydam ve erişilebilir şekilde tutulmasından sorumludur. 9.12.1994 tarihli ve 4059 sayılı Kanun hükümleri saklı kalmak kaydıyla, genel bütçe kapsamındaki kamu idarelerinin muhasebe hizmetleri Maliye Bakanlığınca yürütülür. Muhasebe yetkilileri gerekli bilgi ve raporları  düzenli olarak  kamu idarelerine verirler. </a:t>
            </a:r>
            <a:endParaRPr lang="tr-TR" b="1" dirty="0">
              <a:effectLst/>
            </a:endParaRPr>
          </a:p>
          <a:p>
            <a:pPr algn="just"/>
            <a:r>
              <a:rPr lang="tr-TR" dirty="0" smtClean="0">
                <a:effectLst/>
              </a:rPr>
              <a:t> </a:t>
            </a:r>
            <a:endParaRPr lang="tr-TR" dirty="0"/>
          </a:p>
        </p:txBody>
      </p:sp>
    </p:spTree>
    <p:extLst>
      <p:ext uri="{BB962C8B-B14F-4D97-AF65-F5344CB8AC3E}">
        <p14:creationId xmlns:p14="http://schemas.microsoft.com/office/powerpoint/2010/main" val="28505405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dirty="0"/>
              <a:t>MUHASEBE HİZMETİ VE MUHASEBE YETKİLİSİNİN YETKİ VE SORUMLULUKARI ( MD 61)</a:t>
            </a:r>
          </a:p>
        </p:txBody>
      </p:sp>
      <p:sp>
        <p:nvSpPr>
          <p:cNvPr id="3" name="İçerik Yer Tutucusu 2"/>
          <p:cNvSpPr>
            <a:spLocks noGrp="1"/>
          </p:cNvSpPr>
          <p:nvPr>
            <p:ph idx="1"/>
          </p:nvPr>
        </p:nvSpPr>
        <p:spPr/>
        <p:txBody>
          <a:bodyPr>
            <a:normAutofit fontScale="92500" lnSpcReduction="20000"/>
          </a:bodyPr>
          <a:lstStyle/>
          <a:p>
            <a:pPr marL="36900" indent="0" algn="just">
              <a:buNone/>
            </a:pPr>
            <a:r>
              <a:rPr lang="tr-TR" dirty="0" smtClean="0">
                <a:effectLst/>
              </a:rPr>
              <a:t>	Muhasebe </a:t>
            </a:r>
            <a:r>
              <a:rPr lang="tr-TR" dirty="0">
                <a:effectLst/>
              </a:rPr>
              <a:t>yetkilileri ödeme aşamasında, ödeme emri belgesi ve eki belgeler üzerinde; </a:t>
            </a:r>
            <a:endParaRPr lang="tr-TR" dirty="0" smtClean="0">
              <a:effectLst/>
            </a:endParaRPr>
          </a:p>
          <a:p>
            <a:pPr algn="just"/>
            <a:r>
              <a:rPr lang="tr-TR" dirty="0">
                <a:effectLst/>
              </a:rPr>
              <a:t>Yetkililerin imzasını,  </a:t>
            </a:r>
          </a:p>
          <a:p>
            <a:pPr algn="just"/>
            <a:r>
              <a:rPr lang="tr-TR" dirty="0">
                <a:effectLst/>
              </a:rPr>
              <a:t>Ödemeye ilişkin ilgili mevzuatında sayılan belgelerin tamam olmasını, </a:t>
            </a:r>
          </a:p>
          <a:p>
            <a:pPr algn="just"/>
            <a:r>
              <a:rPr lang="tr-TR" dirty="0">
                <a:effectLst/>
              </a:rPr>
              <a:t>Maddi hata bulunup bulunmadığını, </a:t>
            </a:r>
          </a:p>
          <a:p>
            <a:pPr algn="just"/>
            <a:r>
              <a:rPr lang="tr-TR" dirty="0">
                <a:effectLst/>
              </a:rPr>
              <a:t>Hak sahibinin kimliğine ilişkin bilgileri, </a:t>
            </a:r>
          </a:p>
          <a:p>
            <a:pPr marL="36900" indent="0" algn="just">
              <a:buNone/>
            </a:pPr>
            <a:r>
              <a:rPr lang="tr-TR" dirty="0">
                <a:effectLst/>
              </a:rPr>
              <a:t>Kontrol etmekle yükümlüdür. </a:t>
            </a:r>
          </a:p>
          <a:p>
            <a:pPr marL="36900" indent="0" algn="just">
              <a:buNone/>
            </a:pPr>
            <a:r>
              <a:rPr lang="tr-TR" dirty="0" smtClean="0">
                <a:effectLst/>
              </a:rPr>
              <a:t>	Muhasebe </a:t>
            </a:r>
            <a:r>
              <a:rPr lang="tr-TR" dirty="0">
                <a:effectLst/>
              </a:rPr>
              <a:t>yetkilileri, </a:t>
            </a:r>
            <a:r>
              <a:rPr lang="tr-TR" b="1" dirty="0">
                <a:effectLst/>
              </a:rPr>
              <a:t>ilgili mevzuatında düzenlenmiş belgeler dışında belge arayamaz</a:t>
            </a:r>
            <a:r>
              <a:rPr lang="tr-TR" dirty="0">
                <a:effectLst/>
              </a:rPr>
              <a:t>. Yukarıda sayılan konulara ilişkin hata veya eksiklik bulunması halinde ödeme yapamaz. Belgesi eksik veya hatalı olan ödeme emri belgeleri, düzeltilmek veya tamamlanmak üzere en geç bir iş günü içinde gerekçeleriyle birlikte harcama yetkilisine yazılı olarak gönderilir. Hataların düzeltilmesi veya eksikliklerin giderilmesi halinde ödeme işlemi gerçekleştirilir</a:t>
            </a:r>
            <a:r>
              <a:rPr lang="tr-TR" dirty="0" smtClean="0">
                <a:effectLst/>
              </a:rPr>
              <a:t>.</a:t>
            </a:r>
            <a:endParaRPr lang="tr-TR" dirty="0">
              <a:effectLst/>
            </a:endParaRPr>
          </a:p>
          <a:p>
            <a:pPr marL="36900" indent="0" algn="just">
              <a:buNone/>
            </a:pPr>
            <a:r>
              <a:rPr lang="tr-TR" dirty="0" smtClean="0">
                <a:effectLst/>
              </a:rPr>
              <a:t>	Muhasebe </a:t>
            </a:r>
            <a:r>
              <a:rPr lang="tr-TR" dirty="0">
                <a:effectLst/>
              </a:rPr>
              <a:t>yetkilileri işlemlerine ilişkin defter, kayıt ve belgeleri muhafaza eder ve denetime hazır bulundurur. </a:t>
            </a:r>
          </a:p>
          <a:p>
            <a:pPr marL="36900" indent="0">
              <a:buNone/>
            </a:pPr>
            <a:endParaRPr lang="tr-TR" dirty="0"/>
          </a:p>
        </p:txBody>
      </p:sp>
    </p:spTree>
    <p:extLst>
      <p:ext uri="{BB962C8B-B14F-4D97-AF65-F5344CB8AC3E}">
        <p14:creationId xmlns:p14="http://schemas.microsoft.com/office/powerpoint/2010/main" val="27049949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 DENETİM ( MD 63)</a:t>
            </a:r>
            <a:endParaRPr lang="tr-TR" dirty="0"/>
          </a:p>
        </p:txBody>
      </p:sp>
      <p:sp>
        <p:nvSpPr>
          <p:cNvPr id="3" name="İçerik Yer Tutucusu 2"/>
          <p:cNvSpPr>
            <a:spLocks noGrp="1"/>
          </p:cNvSpPr>
          <p:nvPr>
            <p:ph idx="1"/>
          </p:nvPr>
        </p:nvSpPr>
        <p:spPr/>
        <p:txBody>
          <a:bodyPr/>
          <a:lstStyle/>
          <a:p>
            <a:pPr marL="36900" indent="0" algn="just">
              <a:buNone/>
            </a:pPr>
            <a:r>
              <a:rPr lang="tr-TR" dirty="0" smtClean="0">
                <a:effectLst/>
              </a:rPr>
              <a:t>	</a:t>
            </a:r>
          </a:p>
          <a:p>
            <a:pPr marL="36900" indent="0" algn="just">
              <a:buNone/>
            </a:pPr>
            <a:r>
              <a:rPr lang="tr-TR" b="1" dirty="0"/>
              <a:t>	</a:t>
            </a:r>
            <a:r>
              <a:rPr lang="tr-TR" b="1" dirty="0" smtClean="0">
                <a:effectLst/>
              </a:rPr>
              <a:t>İç </a:t>
            </a:r>
            <a:r>
              <a:rPr lang="tr-TR" b="1" dirty="0">
                <a:effectLst/>
              </a:rPr>
              <a:t>denetim</a:t>
            </a:r>
            <a:r>
              <a:rPr lang="tr-TR" dirty="0">
                <a:effectLst/>
              </a:rPr>
              <a:t>, kamu idaresinin çalışmalarına değer katmak ve geliştirmek için kaynakların ekonomiklik, etkililik ve verimlilik esaslarına göre yönetilip yönetilmediğini değerlendirmek ve rehberlik yapmak amacıyla yapılan bağımsız, nesnel güvence sağlama ve danışmanlık faaliyetidir. Bu faaliyetler, idarelerin yönetim ve kontrol yapıları ile malî işlemlerinin risk yönetimi, yönetim ve kontrol süreçlerinin etkinliğini değerlendirmek ve geliştirmek yönünde sistematik, sürekli ve disiplinli bir yaklaşımla ve genel kabul görmüş standartlara uygun olarak gerçekleştirilir.</a:t>
            </a:r>
          </a:p>
          <a:p>
            <a:pPr marL="36900" indent="0">
              <a:buNone/>
            </a:pPr>
            <a:r>
              <a:rPr lang="tr-TR" dirty="0" smtClean="0">
                <a:effectLst/>
              </a:rPr>
              <a:t>	İç </a:t>
            </a:r>
            <a:r>
              <a:rPr lang="tr-TR" dirty="0">
                <a:effectLst/>
              </a:rPr>
              <a:t>denetim, iç denetçiler tarafından yapılır.</a:t>
            </a:r>
            <a:r>
              <a:rPr lang="tr-TR" b="1" dirty="0">
                <a:effectLst/>
              </a:rPr>
              <a:t> </a:t>
            </a:r>
            <a:r>
              <a:rPr lang="tr-TR" dirty="0">
                <a:effectLst/>
              </a:rPr>
              <a:t>Kamu idarelerinin yapısı ve personel sayısı dikkate alınmak suretiyle, İç Denetim Koordinasyon Kurulunun uygun görüşü üzerine, doğrudan üst yöneticiye bağlı iç denetim birimi başkanlıkları kurulabilir</a:t>
            </a:r>
            <a:r>
              <a:rPr lang="tr-TR" dirty="0" smtClean="0">
                <a:effectLst/>
              </a:rPr>
              <a:t>.</a:t>
            </a:r>
            <a:endParaRPr lang="tr-TR" dirty="0"/>
          </a:p>
        </p:txBody>
      </p:sp>
    </p:spTree>
    <p:extLst>
      <p:ext uri="{BB962C8B-B14F-4D97-AF65-F5344CB8AC3E}">
        <p14:creationId xmlns:p14="http://schemas.microsoft.com/office/powerpoint/2010/main" val="24421010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DIŞ DENETİM ( MD 68)</a:t>
            </a:r>
            <a:endParaRPr lang="tr-TR" dirty="0"/>
          </a:p>
        </p:txBody>
      </p:sp>
      <p:sp>
        <p:nvSpPr>
          <p:cNvPr id="3" name="İçerik Yer Tutucusu 2"/>
          <p:cNvSpPr>
            <a:spLocks noGrp="1"/>
          </p:cNvSpPr>
          <p:nvPr>
            <p:ph idx="1"/>
          </p:nvPr>
        </p:nvSpPr>
        <p:spPr/>
        <p:txBody>
          <a:bodyPr/>
          <a:lstStyle/>
          <a:p>
            <a:pPr marL="36900" indent="0" algn="just">
              <a:buNone/>
            </a:pPr>
            <a:r>
              <a:rPr lang="tr-TR" dirty="0" smtClean="0">
                <a:effectLst/>
              </a:rPr>
              <a:t>	</a:t>
            </a:r>
            <a:r>
              <a:rPr lang="tr-TR" b="1" dirty="0" smtClean="0">
                <a:effectLst/>
              </a:rPr>
              <a:t>Sayıştay</a:t>
            </a:r>
            <a:r>
              <a:rPr lang="tr-TR" dirty="0" smtClean="0">
                <a:effectLst/>
              </a:rPr>
              <a:t> </a:t>
            </a:r>
            <a:r>
              <a:rPr lang="tr-TR" dirty="0">
                <a:effectLst/>
              </a:rPr>
              <a:t>tarafından yapılacak harcama sonrası dış denetimin amacı, genel yönetim kapsamındaki kamu idarelerinin hesap verme sorumluluğu çerçevesinde, yönetimin malî faaliyet, karar ve işlemlerinin; kanunlara,  kurumsal amaç, hedef ve planlara uygunluk yönünden incelenmesi ve sonuçlarının </a:t>
            </a:r>
            <a:r>
              <a:rPr lang="tr-TR" b="1" dirty="0">
                <a:effectLst/>
              </a:rPr>
              <a:t>Türkiye Büyük Millet Meclisine raporlanmasıdır.</a:t>
            </a:r>
            <a:r>
              <a:rPr lang="tr-TR" dirty="0">
                <a:effectLst/>
              </a:rPr>
              <a:t>          </a:t>
            </a:r>
          </a:p>
          <a:p>
            <a:pPr marL="36900" indent="0" algn="just">
              <a:buNone/>
            </a:pPr>
            <a:endParaRPr lang="tr-TR" dirty="0"/>
          </a:p>
        </p:txBody>
      </p:sp>
    </p:spTree>
    <p:extLst>
      <p:ext uri="{BB962C8B-B14F-4D97-AF65-F5344CB8AC3E}">
        <p14:creationId xmlns:p14="http://schemas.microsoft.com/office/powerpoint/2010/main" val="12204058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DIŞ DENETİM ( MD 68)</a:t>
            </a:r>
          </a:p>
        </p:txBody>
      </p:sp>
      <p:sp>
        <p:nvSpPr>
          <p:cNvPr id="3" name="İçerik Yer Tutucusu 2"/>
          <p:cNvSpPr>
            <a:spLocks noGrp="1"/>
          </p:cNvSpPr>
          <p:nvPr>
            <p:ph idx="1"/>
          </p:nvPr>
        </p:nvSpPr>
        <p:spPr/>
        <p:txBody>
          <a:bodyPr/>
          <a:lstStyle/>
          <a:p>
            <a:pPr marL="36900" indent="0">
              <a:buNone/>
            </a:pPr>
            <a:r>
              <a:rPr lang="tr-TR" dirty="0">
                <a:effectLst/>
              </a:rPr>
              <a:t>            Dış denetim, genel kabul görmüş uluslararası denetim standartları dikkate alınarak; </a:t>
            </a:r>
          </a:p>
          <a:p>
            <a:pPr algn="just"/>
            <a:r>
              <a:rPr lang="tr-TR" dirty="0">
                <a:effectLst/>
              </a:rPr>
              <a:t>Kamu idaresi hesapları ve bunlara ilişkin belgeler esas alınarak, malî tabloların güvenilirliği ve doğruluğuna ilişkin malî denetimi ile  kamu idarelerinin gelir, gider ve mallarına ilişkin malî işlemlerinin kanunlara ve diğer hukuki düzenlemelere uygun olup olmadığının tespiti,  </a:t>
            </a:r>
          </a:p>
          <a:p>
            <a:pPr algn="just"/>
            <a:r>
              <a:rPr lang="tr-TR" dirty="0">
                <a:effectLst/>
              </a:rPr>
              <a:t>Kamu kaynaklarının etkili, ekonomik ve verimli olarak kullanılıp kullanılmadığının belirlenmesi, faaliyet sonuçlarının ölçülmesi ve performans bakımından değerlendirilmesi, </a:t>
            </a:r>
          </a:p>
          <a:p>
            <a:pPr marL="36900" indent="0" algn="just">
              <a:buNone/>
            </a:pPr>
            <a:r>
              <a:rPr lang="tr-TR" dirty="0">
                <a:effectLst/>
              </a:rPr>
              <a:t>            Suretiyle gerçekleştirilir. </a:t>
            </a:r>
          </a:p>
          <a:p>
            <a:pPr marL="36900" indent="0" algn="just">
              <a:buNone/>
            </a:pPr>
            <a:endParaRPr lang="tr-TR" dirty="0"/>
          </a:p>
        </p:txBody>
      </p:sp>
    </p:spTree>
    <p:extLst>
      <p:ext uri="{BB962C8B-B14F-4D97-AF65-F5344CB8AC3E}">
        <p14:creationId xmlns:p14="http://schemas.microsoft.com/office/powerpoint/2010/main" val="26800132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DIŞ DENETİM ( MD 68)</a:t>
            </a:r>
            <a:endParaRPr lang="tr-TR" dirty="0"/>
          </a:p>
        </p:txBody>
      </p:sp>
      <p:sp>
        <p:nvSpPr>
          <p:cNvPr id="3" name="İçerik Yer Tutucusu 2"/>
          <p:cNvSpPr>
            <a:spLocks noGrp="1"/>
          </p:cNvSpPr>
          <p:nvPr>
            <p:ph idx="1"/>
          </p:nvPr>
        </p:nvSpPr>
        <p:spPr/>
        <p:txBody>
          <a:bodyPr>
            <a:normAutofit/>
          </a:bodyPr>
          <a:lstStyle/>
          <a:p>
            <a:pPr marL="36900" indent="0" algn="just">
              <a:buNone/>
            </a:pPr>
            <a:r>
              <a:rPr lang="tr-TR" dirty="0" smtClean="0">
                <a:effectLst/>
              </a:rPr>
              <a:t>	Dış </a:t>
            </a:r>
            <a:r>
              <a:rPr lang="tr-TR" dirty="0">
                <a:effectLst/>
              </a:rPr>
              <a:t>denetim sırasında, kamu idarelerinin iç denetçileri tarafından düzenlenen raporlar, talep edilmesi halinde Sayıştay denetçilerinin bilgisine sunulur.   </a:t>
            </a:r>
          </a:p>
          <a:p>
            <a:pPr marL="36900" indent="0" algn="just">
              <a:buNone/>
            </a:pPr>
            <a:r>
              <a:rPr lang="tr-TR" dirty="0" smtClean="0">
                <a:effectLst/>
              </a:rPr>
              <a:t>	Denetimler </a:t>
            </a:r>
            <a:r>
              <a:rPr lang="tr-TR" dirty="0">
                <a:effectLst/>
              </a:rPr>
              <a:t>sonucunda; ikinci fıkranın (a) ve (b) bentlerinde belirtilen hususlarda düzenlenen raporlar, idareler itibarıyla konsolide edilir ve bir örneği ilgili kamu idaresine verilerek üst yönetici tarafından cevaplandırılır. Sayıştay, denetim raporları ve bunlara verilen cevapları dikkate alarak düzenleyeceği dış denetim genel değerlendirme raporunu Türkiye Büyük Millet Meclisine sunar. </a:t>
            </a:r>
          </a:p>
          <a:p>
            <a:pPr marL="36900" indent="0" algn="just">
              <a:buNone/>
            </a:pPr>
            <a:r>
              <a:rPr lang="tr-TR" dirty="0" smtClean="0">
                <a:effectLst/>
              </a:rPr>
              <a:t>	Sayıştay </a:t>
            </a:r>
            <a:r>
              <a:rPr lang="tr-TR" dirty="0">
                <a:effectLst/>
              </a:rPr>
              <a:t>tarafından hesapların hükme bağlanması; genel yönetim kapsamındaki kamu idarelerinin gelir, gider ve mal hesapları ile bu hesaplarla ilgili işlemlerinin yasal düzenlemelere uygun olup olmadığına  karar verilmesidir. </a:t>
            </a:r>
          </a:p>
          <a:p>
            <a:pPr marL="36900" indent="0" algn="just">
              <a:buNone/>
            </a:pPr>
            <a:r>
              <a:rPr lang="tr-TR" dirty="0" smtClean="0">
                <a:effectLst/>
              </a:rPr>
              <a:t>	Dış </a:t>
            </a:r>
            <a:r>
              <a:rPr lang="tr-TR" dirty="0">
                <a:effectLst/>
              </a:rPr>
              <a:t>denetim ve hesapların hükme bağlanmasına ilişkin diğer hususlar ilgili kanununda düzenlenir. </a:t>
            </a:r>
          </a:p>
          <a:p>
            <a:pPr marL="36900" indent="0">
              <a:buNone/>
            </a:pPr>
            <a:endParaRPr lang="tr-TR" dirty="0"/>
          </a:p>
        </p:txBody>
      </p:sp>
    </p:spTree>
    <p:extLst>
      <p:ext uri="{BB962C8B-B14F-4D97-AF65-F5344CB8AC3E}">
        <p14:creationId xmlns:p14="http://schemas.microsoft.com/office/powerpoint/2010/main" val="3051350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TANIMLAR ( MD 3)</a:t>
            </a:r>
          </a:p>
        </p:txBody>
      </p:sp>
      <p:sp>
        <p:nvSpPr>
          <p:cNvPr id="3" name="İçerik Yer Tutucusu 2"/>
          <p:cNvSpPr>
            <a:spLocks noGrp="1"/>
          </p:cNvSpPr>
          <p:nvPr>
            <p:ph idx="1"/>
          </p:nvPr>
        </p:nvSpPr>
        <p:spPr/>
        <p:txBody>
          <a:bodyPr>
            <a:normAutofit/>
          </a:bodyPr>
          <a:lstStyle/>
          <a:p>
            <a:pPr algn="just"/>
            <a:r>
              <a:rPr lang="tr-TR" b="1" dirty="0">
                <a:effectLst/>
              </a:rPr>
              <a:t>Bütçe:</a:t>
            </a:r>
            <a:r>
              <a:rPr lang="tr-TR" dirty="0">
                <a:effectLst/>
              </a:rPr>
              <a:t> Belirli bir dönemdeki gelir ve gider tahminleri ile bunların uygulanmasına ilişkin </a:t>
            </a:r>
            <a:r>
              <a:rPr lang="tr-TR" dirty="0" smtClean="0">
                <a:effectLst/>
              </a:rPr>
              <a:t>hususları </a:t>
            </a:r>
            <a:r>
              <a:rPr lang="tr-TR" dirty="0">
                <a:effectLst/>
              </a:rPr>
              <a:t>gösteren ve usulüne uygun olarak yürürlüğe konulan belgeyi</a:t>
            </a:r>
            <a:r>
              <a:rPr lang="tr-TR" dirty="0" smtClean="0">
                <a:effectLst/>
              </a:rPr>
              <a:t>,</a:t>
            </a:r>
          </a:p>
          <a:p>
            <a:pPr algn="just"/>
            <a:r>
              <a:rPr lang="tr-TR" b="1" dirty="0">
                <a:effectLst/>
              </a:rPr>
              <a:t>Kamu kaynakları: </a:t>
            </a:r>
            <a:r>
              <a:rPr lang="tr-TR" dirty="0">
                <a:effectLst/>
              </a:rPr>
              <a:t>Borçlanma suretiyle elde edilen imkânlar dahil  kamuya ait gelirler, taşınır ve taşınmazlar, hesaplarda bulunan para, alacak ve haklar ile her türlü değerleri</a:t>
            </a:r>
            <a:r>
              <a:rPr lang="tr-TR" dirty="0" smtClean="0">
                <a:effectLst/>
              </a:rPr>
              <a:t>,</a:t>
            </a:r>
          </a:p>
          <a:p>
            <a:pPr algn="just"/>
            <a:r>
              <a:rPr lang="tr-TR" b="1" dirty="0">
                <a:effectLst/>
              </a:rPr>
              <a:t>Kamu gideri: </a:t>
            </a:r>
            <a:r>
              <a:rPr lang="tr-TR" dirty="0">
                <a:effectLst/>
              </a:rPr>
              <a:t>Kanunlarına dayanılarak yaptırılan iş, alınan mal ve hizmet bedelleri, sosyal güvenlik katkı payları, iç ve dış borç faizleri, borçlanma genel giderleri, borçlanma araçlarının iskontolu satışından doğan farklar, ekonomik, malî ve sosyal transferler, verilen bağış ve yardımlar ile diğer giderleri, </a:t>
            </a:r>
          </a:p>
          <a:p>
            <a:pPr algn="just"/>
            <a:r>
              <a:rPr lang="tr-TR" dirty="0">
                <a:effectLst/>
              </a:rPr>
              <a:t> </a:t>
            </a:r>
            <a:r>
              <a:rPr lang="tr-TR" b="1" dirty="0" smtClean="0">
                <a:effectLst/>
              </a:rPr>
              <a:t>Kamu </a:t>
            </a:r>
            <a:r>
              <a:rPr lang="tr-TR" b="1" dirty="0">
                <a:effectLst/>
              </a:rPr>
              <a:t>geliri: </a:t>
            </a:r>
            <a:r>
              <a:rPr lang="tr-TR" dirty="0">
                <a:effectLst/>
              </a:rPr>
              <a:t>Kanunlarına dayanılarak toplanan vergi, resim, harç, fon kesintisi, pay veya benzeri gelirler, faiz, zam ve ceza gelirleri, taşınır ve taşınmazlardan elde edilen her türlü gelirler ile hizmet karşılığı elde edilen gelirler, borçlanma araçlarının primli satışı suretiyle elde edilen gelirler, sosyal güvenlik primi kesintileri, alınan bağış ve yardımlar ile diğer gelirleri,</a:t>
            </a:r>
            <a:endParaRPr lang="tr-TR" dirty="0"/>
          </a:p>
        </p:txBody>
      </p:sp>
    </p:spTree>
    <p:extLst>
      <p:ext uri="{BB962C8B-B14F-4D97-AF65-F5344CB8AC3E}">
        <p14:creationId xmlns:p14="http://schemas.microsoft.com/office/powerpoint/2010/main" val="10186370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SAYIŞTAYIN DENETLENMESİ ( MD 69)</a:t>
            </a:r>
            <a:endParaRPr lang="tr-TR" dirty="0"/>
          </a:p>
        </p:txBody>
      </p:sp>
      <p:sp>
        <p:nvSpPr>
          <p:cNvPr id="3" name="İçerik Yer Tutucusu 2"/>
          <p:cNvSpPr>
            <a:spLocks noGrp="1"/>
          </p:cNvSpPr>
          <p:nvPr>
            <p:ph idx="1"/>
          </p:nvPr>
        </p:nvSpPr>
        <p:spPr/>
        <p:txBody>
          <a:bodyPr/>
          <a:lstStyle/>
          <a:p>
            <a:pPr marL="36900" indent="0" algn="just">
              <a:buNone/>
            </a:pPr>
            <a:r>
              <a:rPr lang="tr-TR" dirty="0" smtClean="0">
                <a:effectLst/>
              </a:rPr>
              <a:t>	</a:t>
            </a:r>
            <a:r>
              <a:rPr lang="tr-TR" dirty="0" err="1" smtClean="0">
                <a:effectLst/>
              </a:rPr>
              <a:t>Sayıştayın</a:t>
            </a:r>
            <a:r>
              <a:rPr lang="tr-TR" dirty="0" smtClean="0">
                <a:effectLst/>
              </a:rPr>
              <a:t> </a:t>
            </a:r>
            <a:r>
              <a:rPr lang="tr-TR" dirty="0">
                <a:effectLst/>
              </a:rPr>
              <a:t>denetlenmesi, her yıl Türkiye Büyük Millet Meclisi adına </a:t>
            </a:r>
            <a:r>
              <a:rPr lang="tr-TR" b="1" dirty="0">
                <a:effectLst/>
              </a:rPr>
              <a:t>Türkiye Büyük Millet Meclisi Başkanlık Divanı</a:t>
            </a:r>
            <a:r>
              <a:rPr lang="tr-TR" dirty="0">
                <a:effectLst/>
              </a:rPr>
              <a:t> tarafından görevlendirilen ve gerekli mesleki niteliklere sahip denetim elemanlarından oluşan bir komisyon tarafından, hesaplar ve bunlara ilişkin belgeler esas alınarak </a:t>
            </a:r>
            <a:r>
              <a:rPr lang="tr-TR" dirty="0" smtClean="0">
                <a:effectLst/>
              </a:rPr>
              <a:t>yapılır</a:t>
            </a:r>
            <a:endParaRPr lang="tr-TR" dirty="0"/>
          </a:p>
        </p:txBody>
      </p:sp>
    </p:spTree>
    <p:extLst>
      <p:ext uri="{BB962C8B-B14F-4D97-AF65-F5344CB8AC3E}">
        <p14:creationId xmlns:p14="http://schemas.microsoft.com/office/powerpoint/2010/main" val="981210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ÖDENEK ÜSTÜ HARCAMA ( MD 70)</a:t>
            </a:r>
            <a:endParaRPr lang="tr-TR" dirty="0"/>
          </a:p>
        </p:txBody>
      </p:sp>
      <p:sp>
        <p:nvSpPr>
          <p:cNvPr id="3" name="İçerik Yer Tutucusu 2"/>
          <p:cNvSpPr>
            <a:spLocks noGrp="1"/>
          </p:cNvSpPr>
          <p:nvPr>
            <p:ph idx="1"/>
          </p:nvPr>
        </p:nvSpPr>
        <p:spPr/>
        <p:txBody>
          <a:bodyPr/>
          <a:lstStyle/>
          <a:p>
            <a:pPr marL="36900" indent="0" algn="just">
              <a:buNone/>
            </a:pPr>
            <a:r>
              <a:rPr lang="tr-TR" dirty="0" smtClean="0">
                <a:effectLst/>
              </a:rPr>
              <a:t>	Kamu </a:t>
            </a:r>
            <a:r>
              <a:rPr lang="tr-TR" dirty="0">
                <a:effectLst/>
              </a:rPr>
              <a:t>zararı oluşturmamakla birlikte bütçelere, ayrıntılı harcama programlarına, serbest bırakma oranlarına aykırı olarak veya ödenek gönderme belgelerindeki ödenek miktarını aşan harcama talimatı veren harcama yetkililerine, </a:t>
            </a:r>
            <a:r>
              <a:rPr lang="tr-TR" b="1" dirty="0">
                <a:effectLst/>
              </a:rPr>
              <a:t>her türlü aylık, ödenek, zam ve tazminat dahil yapılan bir aylık net ödemeler toplamının iki katı tutarına kadar para cezası verilir. </a:t>
            </a:r>
          </a:p>
          <a:p>
            <a:pPr marL="36900" indent="0" algn="just">
              <a:buNone/>
            </a:pPr>
            <a:endParaRPr lang="tr-TR" dirty="0"/>
          </a:p>
        </p:txBody>
      </p:sp>
    </p:spTree>
    <p:extLst>
      <p:ext uri="{BB962C8B-B14F-4D97-AF65-F5344CB8AC3E}">
        <p14:creationId xmlns:p14="http://schemas.microsoft.com/office/powerpoint/2010/main" val="18701628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KAMU ZARARI ( MD 71)</a:t>
            </a:r>
            <a:endParaRPr lang="tr-TR" dirty="0"/>
          </a:p>
        </p:txBody>
      </p:sp>
      <p:sp>
        <p:nvSpPr>
          <p:cNvPr id="3" name="İçerik Yer Tutucusu 2"/>
          <p:cNvSpPr>
            <a:spLocks noGrp="1"/>
          </p:cNvSpPr>
          <p:nvPr>
            <p:ph idx="1"/>
          </p:nvPr>
        </p:nvSpPr>
        <p:spPr/>
        <p:txBody>
          <a:bodyPr/>
          <a:lstStyle/>
          <a:p>
            <a:pPr marL="36900" indent="0" algn="just">
              <a:buNone/>
            </a:pPr>
            <a:r>
              <a:rPr lang="tr-TR" dirty="0" smtClean="0">
                <a:effectLst/>
              </a:rPr>
              <a:t>	Kamu </a:t>
            </a:r>
            <a:r>
              <a:rPr lang="tr-TR" dirty="0">
                <a:effectLst/>
              </a:rPr>
              <a:t>zararı; kamu görevlilerinin kasıt, kusur veya ihmallerinden kaynaklanan mevzuata aykırı karar, işlem veya eylemleri sonucunda kamu kaynağında artışa engel veya eksilmeye neden olunmasıdır.</a:t>
            </a:r>
          </a:p>
          <a:p>
            <a:pPr marL="36900" indent="0" algn="just">
              <a:buNone/>
            </a:pPr>
            <a:endParaRPr lang="tr-TR" dirty="0"/>
          </a:p>
        </p:txBody>
      </p:sp>
    </p:spTree>
    <p:extLst>
      <p:ext uri="{BB962C8B-B14F-4D97-AF65-F5344CB8AC3E}">
        <p14:creationId xmlns:p14="http://schemas.microsoft.com/office/powerpoint/2010/main" val="10199232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KAMU ZARARI ( MD 71)</a:t>
            </a:r>
          </a:p>
        </p:txBody>
      </p:sp>
      <p:sp>
        <p:nvSpPr>
          <p:cNvPr id="3" name="İçerik Yer Tutucusu 2"/>
          <p:cNvSpPr>
            <a:spLocks noGrp="1"/>
          </p:cNvSpPr>
          <p:nvPr>
            <p:ph idx="1"/>
          </p:nvPr>
        </p:nvSpPr>
        <p:spPr/>
        <p:txBody>
          <a:bodyPr/>
          <a:lstStyle/>
          <a:p>
            <a:pPr marL="36900" indent="0" algn="just">
              <a:buNone/>
            </a:pPr>
            <a:r>
              <a:rPr lang="tr-TR" dirty="0">
                <a:effectLst/>
              </a:rPr>
              <a:t>Kamu zararının belirlenmesinde; </a:t>
            </a:r>
            <a:endParaRPr lang="tr-TR" dirty="0" smtClean="0">
              <a:effectLst/>
            </a:endParaRPr>
          </a:p>
          <a:p>
            <a:pPr algn="just"/>
            <a:r>
              <a:rPr lang="tr-TR" dirty="0">
                <a:effectLst/>
              </a:rPr>
              <a:t>İş, mal veya hizmet karşılığı olarak belirlenen tutardan fazla ödeme yapılması, </a:t>
            </a:r>
          </a:p>
          <a:p>
            <a:pPr algn="just"/>
            <a:r>
              <a:rPr lang="tr-TR" dirty="0">
                <a:effectLst/>
              </a:rPr>
              <a:t>Mal alınmadan, iş veya hizmet yaptırılmadan ödeme yapılması, </a:t>
            </a:r>
          </a:p>
          <a:p>
            <a:pPr algn="just"/>
            <a:r>
              <a:rPr lang="tr-TR" dirty="0">
                <a:effectLst/>
              </a:rPr>
              <a:t>Transfer niteliğindeki giderlerde, fazla veya yersiz ödemede bulunulması, </a:t>
            </a:r>
          </a:p>
          <a:p>
            <a:pPr algn="just"/>
            <a:r>
              <a:rPr lang="tr-TR" dirty="0">
                <a:effectLst/>
              </a:rPr>
              <a:t>İş, mal veya hizmetin rayiç bedelinden daha yüksek fiyatla alınması veya yaptırılması, </a:t>
            </a:r>
          </a:p>
          <a:p>
            <a:pPr algn="just"/>
            <a:r>
              <a:rPr lang="tr-TR" dirty="0">
                <a:effectLst/>
              </a:rPr>
              <a:t>İdare gelirlerinin tarh, tahakkuk veya tahsil işlemlerinin mevzuata uygun bir şekilde yapılmaması, </a:t>
            </a:r>
          </a:p>
          <a:p>
            <a:pPr algn="just"/>
            <a:r>
              <a:rPr lang="tr-TR" dirty="0">
                <a:effectLst/>
              </a:rPr>
              <a:t>Mevzuatında öngörülmediği halde ödeme yapılması, </a:t>
            </a:r>
          </a:p>
          <a:p>
            <a:pPr marL="36900" indent="0" algn="just">
              <a:buNone/>
            </a:pPr>
            <a:r>
              <a:rPr lang="tr-TR" dirty="0">
                <a:effectLst/>
              </a:rPr>
              <a:t>            Esas alınır. </a:t>
            </a:r>
          </a:p>
          <a:p>
            <a:pPr marL="36900" indent="0">
              <a:buNone/>
            </a:pPr>
            <a:endParaRPr lang="tr-TR" dirty="0"/>
          </a:p>
        </p:txBody>
      </p:sp>
    </p:spTree>
    <p:extLst>
      <p:ext uri="{BB962C8B-B14F-4D97-AF65-F5344CB8AC3E}">
        <p14:creationId xmlns:p14="http://schemas.microsoft.com/office/powerpoint/2010/main" val="35692355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YETKİSİZ TAHSİL VE ÖDEME ( MD 72)</a:t>
            </a:r>
            <a:endParaRPr lang="tr-TR" dirty="0"/>
          </a:p>
        </p:txBody>
      </p:sp>
      <p:sp>
        <p:nvSpPr>
          <p:cNvPr id="3" name="İçerik Yer Tutucusu 2"/>
          <p:cNvSpPr>
            <a:spLocks noGrp="1"/>
          </p:cNvSpPr>
          <p:nvPr>
            <p:ph idx="1"/>
          </p:nvPr>
        </p:nvSpPr>
        <p:spPr/>
        <p:txBody>
          <a:bodyPr/>
          <a:lstStyle/>
          <a:p>
            <a:pPr marL="36900" indent="0" algn="just">
              <a:buNone/>
            </a:pPr>
            <a:r>
              <a:rPr lang="tr-TR" dirty="0" smtClean="0">
                <a:effectLst/>
              </a:rPr>
              <a:t>	Kanunların </a:t>
            </a:r>
            <a:r>
              <a:rPr lang="tr-TR" dirty="0">
                <a:effectLst/>
              </a:rPr>
              <a:t>öngördüğü şekilde yetkili kılınmamış hiçbir gerçek veya tüzel kişi, kamu adına tahsilat veya ödeme yapamaz. </a:t>
            </a:r>
          </a:p>
          <a:p>
            <a:pPr marL="36900" indent="0" algn="just">
              <a:buNone/>
            </a:pPr>
            <a:r>
              <a:rPr lang="tr-TR" dirty="0" smtClean="0">
                <a:effectLst/>
              </a:rPr>
              <a:t>	Yetkisiz </a:t>
            </a:r>
            <a:r>
              <a:rPr lang="tr-TR" dirty="0">
                <a:effectLst/>
              </a:rPr>
              <a:t>tahsilat veya ödeme yapılması, kamu hizmeti karşılığında veya kamu hizmetleriyle ilişkilendirilerek bağış veya yardım toplanması veya başka adlarla tahsilat veya ödeme yapılması hallerinde; söz konusu tutarlar, yetkisiz tahsilat veya ödeme yapılanlardan alınarak, ilgisine göre bütçeye gelir kaydedilir veya ilgililerine iade edilmek üzere emanet hesaplarına  kaydedilir. Ayrıca, bunlar hakkında ilgili kanunları uyarınca adli ve idari yönden gerekli işlemler yapılır. </a:t>
            </a:r>
          </a:p>
          <a:p>
            <a:pPr marL="36900" indent="0">
              <a:buNone/>
            </a:pPr>
            <a:endParaRPr lang="tr-TR" dirty="0"/>
          </a:p>
        </p:txBody>
      </p:sp>
    </p:spTree>
    <p:extLst>
      <p:ext uri="{BB962C8B-B14F-4D97-AF65-F5344CB8AC3E}">
        <p14:creationId xmlns:p14="http://schemas.microsoft.com/office/powerpoint/2010/main" val="7162783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PARA CEZALARI VE YETKİLİ MERCİLER ( MD 73)</a:t>
            </a:r>
            <a:endParaRPr lang="tr-TR" sz="3200" dirty="0"/>
          </a:p>
        </p:txBody>
      </p:sp>
      <p:sp>
        <p:nvSpPr>
          <p:cNvPr id="3" name="İçerik Yer Tutucusu 2"/>
          <p:cNvSpPr>
            <a:spLocks noGrp="1"/>
          </p:cNvSpPr>
          <p:nvPr>
            <p:ph idx="1"/>
          </p:nvPr>
        </p:nvSpPr>
        <p:spPr/>
        <p:txBody>
          <a:bodyPr/>
          <a:lstStyle/>
          <a:p>
            <a:pPr marL="36900" indent="0" algn="just">
              <a:buNone/>
            </a:pPr>
            <a:r>
              <a:rPr lang="tr-TR" dirty="0" smtClean="0">
                <a:effectLst/>
              </a:rPr>
              <a:t>	Bu </a:t>
            </a:r>
            <a:r>
              <a:rPr lang="tr-TR" dirty="0">
                <a:effectLst/>
              </a:rPr>
              <a:t>Kanunda belirtilen para cezaları, ilgili kamu idaresinin </a:t>
            </a:r>
            <a:r>
              <a:rPr lang="tr-TR" b="1" dirty="0">
                <a:effectLst/>
              </a:rPr>
              <a:t>üst yöneticisi </a:t>
            </a:r>
            <a:r>
              <a:rPr lang="tr-TR" dirty="0">
                <a:effectLst/>
              </a:rPr>
              <a:t>tarafından verilir. Para cezaları, karar verilmesini izleyen ay başından başlamak üzere ve herhangi bir hüküm almaya gerek kalmaksızın; ilgililerine yapılan her türlü aylık, ödenek, zam, tazminat dahil bir aylık net ödemelerin </a:t>
            </a:r>
            <a:r>
              <a:rPr lang="tr-TR" b="1" dirty="0">
                <a:effectLst/>
              </a:rPr>
              <a:t>dörtte biri oranında </a:t>
            </a:r>
            <a:r>
              <a:rPr lang="tr-TR" dirty="0">
                <a:effectLst/>
              </a:rPr>
              <a:t>kesilerek tahsil olunur. </a:t>
            </a:r>
          </a:p>
          <a:p>
            <a:pPr marL="36900" indent="0" algn="just">
              <a:buNone/>
            </a:pPr>
            <a:endParaRPr lang="tr-TR" dirty="0"/>
          </a:p>
        </p:txBody>
      </p:sp>
    </p:spTree>
    <p:extLst>
      <p:ext uri="{BB962C8B-B14F-4D97-AF65-F5344CB8AC3E}">
        <p14:creationId xmlns:p14="http://schemas.microsoft.com/office/powerpoint/2010/main" val="283491404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ZAMANAŞIMI ( MD 74)</a:t>
            </a:r>
            <a:endParaRPr lang="tr-TR" dirty="0"/>
          </a:p>
        </p:txBody>
      </p:sp>
      <p:sp>
        <p:nvSpPr>
          <p:cNvPr id="3" name="İçerik Yer Tutucusu 2"/>
          <p:cNvSpPr>
            <a:spLocks noGrp="1"/>
          </p:cNvSpPr>
          <p:nvPr>
            <p:ph idx="1"/>
          </p:nvPr>
        </p:nvSpPr>
        <p:spPr/>
        <p:txBody>
          <a:bodyPr/>
          <a:lstStyle/>
          <a:p>
            <a:pPr marL="36900" indent="0" algn="just">
              <a:buNone/>
            </a:pPr>
            <a:r>
              <a:rPr lang="tr-TR" dirty="0" smtClean="0">
                <a:effectLst/>
              </a:rPr>
              <a:t>	Kamu </a:t>
            </a:r>
            <a:r>
              <a:rPr lang="tr-TR" dirty="0">
                <a:effectLst/>
              </a:rPr>
              <a:t>zararının meydana geldiği ve bu Kanunda belirtilen para cezalarının verilmesini gerektiren fiilin işlendiği yılı izleyen malî yılın başından başlamak üzere zamanaşımını kesen ve durduran genel hükümler saklı kalmak kaydıyla </a:t>
            </a:r>
            <a:r>
              <a:rPr lang="tr-TR" b="1" dirty="0">
                <a:effectLst/>
              </a:rPr>
              <a:t>onuncu yılın sonuna kadar </a:t>
            </a:r>
            <a:r>
              <a:rPr lang="tr-TR" dirty="0">
                <a:effectLst/>
              </a:rPr>
              <a:t>tespit ve tahsil edilemeyen kamu zararları ile para cezaları zamanaşımına </a:t>
            </a:r>
            <a:r>
              <a:rPr lang="tr-TR" dirty="0" smtClean="0">
                <a:effectLst/>
              </a:rPr>
              <a:t>uğrar.</a:t>
            </a:r>
            <a:endParaRPr lang="tr-TR" dirty="0"/>
          </a:p>
        </p:txBody>
      </p:sp>
    </p:spTree>
    <p:extLst>
      <p:ext uri="{BB962C8B-B14F-4D97-AF65-F5344CB8AC3E}">
        <p14:creationId xmlns:p14="http://schemas.microsoft.com/office/powerpoint/2010/main" val="1921227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TANIMLAR ( MD 3)</a:t>
            </a:r>
          </a:p>
        </p:txBody>
      </p:sp>
      <p:sp>
        <p:nvSpPr>
          <p:cNvPr id="3" name="İçerik Yer Tutucusu 2"/>
          <p:cNvSpPr>
            <a:spLocks noGrp="1"/>
          </p:cNvSpPr>
          <p:nvPr>
            <p:ph idx="1"/>
          </p:nvPr>
        </p:nvSpPr>
        <p:spPr/>
        <p:txBody>
          <a:bodyPr>
            <a:normAutofit fontScale="92500" lnSpcReduction="10000"/>
          </a:bodyPr>
          <a:lstStyle/>
          <a:p>
            <a:pPr algn="just"/>
            <a:r>
              <a:rPr lang="tr-TR" b="1" dirty="0">
                <a:effectLst/>
              </a:rPr>
              <a:t>Özel gelir: </a:t>
            </a:r>
            <a:r>
              <a:rPr lang="tr-TR" dirty="0">
                <a:effectLst/>
              </a:rPr>
              <a:t>Genel bütçe kapsamındaki idarelerin kamu görevi ve hizmeti dışında ilgili kanunlarında belirtilen faaliyetlerinden ve fiyatlandırılabilir nitelikteki mal ve hizmet teslimlerinden sağlanan ve genel bütçede gösterilen gelirleri, </a:t>
            </a:r>
            <a:endParaRPr lang="tr-TR" dirty="0" smtClean="0">
              <a:effectLst/>
            </a:endParaRPr>
          </a:p>
          <a:p>
            <a:pPr algn="just"/>
            <a:r>
              <a:rPr lang="tr-TR" b="1" dirty="0">
                <a:effectLst/>
              </a:rPr>
              <a:t>Harcama birimi: </a:t>
            </a:r>
            <a:r>
              <a:rPr lang="tr-TR" dirty="0">
                <a:effectLst/>
              </a:rPr>
              <a:t>Kamu idaresi bütçesinde ödenek tahsis edilen ve harcama  yetkisi bulunan birimi</a:t>
            </a:r>
            <a:r>
              <a:rPr lang="tr-TR" dirty="0" smtClean="0">
                <a:effectLst/>
              </a:rPr>
              <a:t>,</a:t>
            </a:r>
          </a:p>
          <a:p>
            <a:pPr algn="just"/>
            <a:r>
              <a:rPr lang="tr-TR" b="1" dirty="0">
                <a:effectLst/>
              </a:rPr>
              <a:t>Kamu malî yönetimi: </a:t>
            </a:r>
            <a:r>
              <a:rPr lang="tr-TR" dirty="0">
                <a:effectLst/>
              </a:rPr>
              <a:t>Kamu kaynaklarının tanımlanmış standartlara uygun olarak etkili, ekonomik ve </a:t>
            </a:r>
            <a:r>
              <a:rPr lang="tr-TR" dirty="0" smtClean="0">
                <a:effectLst/>
              </a:rPr>
              <a:t>verimli </a:t>
            </a:r>
            <a:r>
              <a:rPr lang="tr-TR" dirty="0">
                <a:effectLst/>
              </a:rPr>
              <a:t>kullanılmasını sağlayacak yasal ve yönetsel sistem ve süreçleri</a:t>
            </a:r>
            <a:r>
              <a:rPr lang="tr-TR" dirty="0" smtClean="0">
                <a:effectLst/>
              </a:rPr>
              <a:t>,</a:t>
            </a:r>
          </a:p>
          <a:p>
            <a:pPr algn="just"/>
            <a:r>
              <a:rPr lang="tr-TR" b="1" dirty="0">
                <a:effectLst/>
              </a:rPr>
              <a:t>Malî kontrol: </a:t>
            </a:r>
            <a:r>
              <a:rPr lang="tr-TR" dirty="0">
                <a:effectLst/>
              </a:rPr>
              <a:t>Kamu kaynaklarının belirlenmiş amaçlar doğrultusunda, ilgili mevzuatla belirlenen kurallara uygun, etkili, ekonomik ve verimli bir şekilde kullanılmasını sağlamak için oluşturulan kontrol sistemi ile kurumsal yapı, yöntem ve süreçleri, </a:t>
            </a:r>
          </a:p>
          <a:p>
            <a:pPr algn="just"/>
            <a:r>
              <a:rPr lang="tr-TR" dirty="0" smtClean="0">
                <a:effectLst/>
              </a:rPr>
              <a:t>  </a:t>
            </a:r>
            <a:r>
              <a:rPr lang="tr-TR" dirty="0">
                <a:effectLst/>
              </a:rPr>
              <a:t>Stratejik plan: Kamu idarelerinin orta ve uzun vadeli amaçlarını, temel ilke ve politikalarını, hedef ve önceliklerini, performans ölçütlerini, bunlara ulaşmak için izlenecek yöntemler ile kaynak dağılımlarını içeren planı,  </a:t>
            </a:r>
            <a:endParaRPr lang="tr-TR" dirty="0" smtClean="0">
              <a:effectLst/>
            </a:endParaRPr>
          </a:p>
          <a:p>
            <a:pPr algn="just"/>
            <a:r>
              <a:rPr lang="tr-TR" dirty="0">
                <a:effectLst/>
              </a:rPr>
              <a:t>Malî yıl: Takvim yılını, </a:t>
            </a:r>
            <a:r>
              <a:rPr lang="tr-TR" dirty="0" smtClean="0">
                <a:effectLst/>
              </a:rPr>
              <a:t>ifade eder.</a:t>
            </a:r>
            <a:endParaRPr lang="tr-TR" dirty="0">
              <a:effectLst/>
            </a:endParaRPr>
          </a:p>
          <a:p>
            <a:pPr marL="36900" indent="0">
              <a:buNone/>
            </a:pPr>
            <a:endParaRPr lang="tr-TR" dirty="0"/>
          </a:p>
        </p:txBody>
      </p:sp>
    </p:spTree>
    <p:extLst>
      <p:ext uri="{BB962C8B-B14F-4D97-AF65-F5344CB8AC3E}">
        <p14:creationId xmlns:p14="http://schemas.microsoft.com/office/powerpoint/2010/main" val="1961492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KAMU MALİYESİ VE TEMEL İLKELERİ (MD 4)</a:t>
            </a:r>
            <a:endParaRPr lang="tr-TR" sz="3200" dirty="0"/>
          </a:p>
        </p:txBody>
      </p:sp>
      <p:sp>
        <p:nvSpPr>
          <p:cNvPr id="3" name="İçerik Yer Tutucusu 2"/>
          <p:cNvSpPr>
            <a:spLocks noGrp="1"/>
          </p:cNvSpPr>
          <p:nvPr>
            <p:ph idx="1"/>
          </p:nvPr>
        </p:nvSpPr>
        <p:spPr/>
        <p:txBody>
          <a:bodyPr/>
          <a:lstStyle/>
          <a:p>
            <a:pPr marL="36900" indent="0" algn="just">
              <a:buNone/>
            </a:pPr>
            <a:r>
              <a:rPr lang="tr-TR" dirty="0" smtClean="0"/>
              <a:t> 	</a:t>
            </a:r>
          </a:p>
          <a:p>
            <a:pPr marL="36900" indent="0" algn="just">
              <a:buNone/>
            </a:pPr>
            <a:r>
              <a:rPr lang="tr-TR" b="1" dirty="0">
                <a:effectLst/>
              </a:rPr>
              <a:t>	</a:t>
            </a:r>
            <a:endParaRPr lang="tr-TR" b="1" dirty="0" smtClean="0">
              <a:effectLst/>
            </a:endParaRPr>
          </a:p>
          <a:p>
            <a:pPr marL="36900" indent="0" algn="just">
              <a:buNone/>
            </a:pPr>
            <a:r>
              <a:rPr lang="tr-TR" b="1" dirty="0"/>
              <a:t>	</a:t>
            </a:r>
            <a:r>
              <a:rPr lang="tr-TR" b="1" dirty="0" smtClean="0">
                <a:effectLst/>
              </a:rPr>
              <a:t>Kamu </a:t>
            </a:r>
            <a:r>
              <a:rPr lang="tr-TR" b="1" dirty="0">
                <a:effectLst/>
              </a:rPr>
              <a:t>maliyesi; </a:t>
            </a:r>
            <a:r>
              <a:rPr lang="tr-TR" dirty="0">
                <a:effectLst/>
              </a:rPr>
              <a:t>gelirlerin toplanması, harcamaların yapılması, açıkların finansmanı, kamunun varlık ve borçları ile diğer yükümlülüklerinin yönetimini kapsar. </a:t>
            </a:r>
            <a:endParaRPr lang="tr-TR" dirty="0" smtClean="0">
              <a:effectLst/>
            </a:endParaRPr>
          </a:p>
          <a:p>
            <a:pPr marL="36900" indent="0" algn="just">
              <a:buNone/>
            </a:pPr>
            <a:r>
              <a:rPr lang="tr-TR" dirty="0"/>
              <a:t>	</a:t>
            </a:r>
            <a:r>
              <a:rPr lang="tr-TR" dirty="0" smtClean="0">
                <a:effectLst/>
              </a:rPr>
              <a:t>Kamu </a:t>
            </a:r>
            <a:r>
              <a:rPr lang="tr-TR" dirty="0">
                <a:effectLst/>
              </a:rPr>
              <a:t>maliyesi, </a:t>
            </a:r>
            <a:r>
              <a:rPr lang="tr-TR" b="1" dirty="0">
                <a:effectLst/>
              </a:rPr>
              <a:t>merkezden ve yerinden yönetim</a:t>
            </a:r>
            <a:r>
              <a:rPr lang="tr-TR" dirty="0">
                <a:effectLst/>
              </a:rPr>
              <a:t> esaslarına göre yürütülür. Kamu idarelerinin görevleri, ilgili kanunlarında açık olarak belirlenir ve kaynakların dağıtımında esas alınır. </a:t>
            </a:r>
          </a:p>
          <a:p>
            <a:pPr marL="36900" indent="0">
              <a:buNone/>
            </a:pPr>
            <a:endParaRPr lang="tr-TR" dirty="0"/>
          </a:p>
        </p:txBody>
      </p:sp>
    </p:spTree>
    <p:extLst>
      <p:ext uri="{BB962C8B-B14F-4D97-AF65-F5344CB8AC3E}">
        <p14:creationId xmlns:p14="http://schemas.microsoft.com/office/powerpoint/2010/main" val="2888568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KAMU MALİYESİ VE TEMEL İLKELERİ (MD </a:t>
            </a:r>
            <a:r>
              <a:rPr lang="tr-TR" sz="3200" dirty="0" smtClean="0"/>
              <a:t>5)</a:t>
            </a:r>
            <a:endParaRPr lang="tr-TR" sz="3200" dirty="0"/>
          </a:p>
        </p:txBody>
      </p:sp>
      <p:sp>
        <p:nvSpPr>
          <p:cNvPr id="3" name="İçerik Yer Tutucusu 2"/>
          <p:cNvSpPr>
            <a:spLocks noGrp="1"/>
          </p:cNvSpPr>
          <p:nvPr>
            <p:ph idx="1"/>
          </p:nvPr>
        </p:nvSpPr>
        <p:spPr/>
        <p:txBody>
          <a:bodyPr>
            <a:normAutofit fontScale="92500" lnSpcReduction="10000"/>
          </a:bodyPr>
          <a:lstStyle/>
          <a:p>
            <a:pPr marL="36900" indent="0" algn="just">
              <a:buNone/>
            </a:pPr>
            <a:r>
              <a:rPr lang="tr-TR" b="1" dirty="0">
                <a:effectLst/>
              </a:rPr>
              <a:t>         </a:t>
            </a:r>
            <a:r>
              <a:rPr lang="tr-TR" i="1" dirty="0">
                <a:effectLst/>
              </a:rPr>
              <a:t>Kamu maliyesinin temel ilkeleri </a:t>
            </a:r>
            <a:r>
              <a:rPr lang="tr-TR" i="1" dirty="0" smtClean="0">
                <a:effectLst/>
              </a:rPr>
              <a:t>;</a:t>
            </a:r>
            <a:endParaRPr lang="tr-TR" dirty="0">
              <a:effectLst/>
            </a:endParaRPr>
          </a:p>
          <a:p>
            <a:pPr algn="just"/>
            <a:r>
              <a:rPr lang="tr-TR" b="1" dirty="0">
                <a:effectLst/>
              </a:rPr>
              <a:t>Kamu malî yönetimi </a:t>
            </a:r>
            <a:r>
              <a:rPr lang="tr-TR" dirty="0">
                <a:effectLst/>
              </a:rPr>
              <a:t>uyumlu bir bütün olarak oluşturulur ve yürütülür. </a:t>
            </a:r>
          </a:p>
          <a:p>
            <a:pPr algn="just"/>
            <a:r>
              <a:rPr lang="tr-TR" b="1" dirty="0">
                <a:effectLst/>
              </a:rPr>
              <a:t>Kamu maliyesi, </a:t>
            </a:r>
            <a:r>
              <a:rPr lang="tr-TR" dirty="0">
                <a:effectLst/>
              </a:rPr>
              <a:t>kamu görevlilerinin hesap verebilmelerini sağlayacak şekilde uygulanır. </a:t>
            </a:r>
          </a:p>
          <a:p>
            <a:pPr algn="just"/>
            <a:r>
              <a:rPr lang="tr-TR" b="1" dirty="0">
                <a:effectLst/>
              </a:rPr>
              <a:t>Maliye politikası, </a:t>
            </a:r>
            <a:r>
              <a:rPr lang="tr-TR" dirty="0">
                <a:effectLst/>
              </a:rPr>
              <a:t>makroekonomik ve sosyal hedefler ile uyumlu bir şekilde oluşturulur ve yürütülür. </a:t>
            </a:r>
            <a:endParaRPr lang="tr-TR" dirty="0" smtClean="0">
              <a:effectLst/>
            </a:endParaRPr>
          </a:p>
          <a:p>
            <a:pPr algn="just"/>
            <a:r>
              <a:rPr lang="tr-TR" b="1" dirty="0">
                <a:effectLst/>
              </a:rPr>
              <a:t>Kamu malî yönetimi </a:t>
            </a:r>
            <a:r>
              <a:rPr lang="tr-TR" dirty="0">
                <a:effectLst/>
              </a:rPr>
              <a:t>Türkiye Büyük Millet Meclisinin bütçe hakkına uygun şekilde yürütülür. </a:t>
            </a:r>
          </a:p>
          <a:p>
            <a:pPr algn="just"/>
            <a:r>
              <a:rPr lang="tr-TR" b="1" dirty="0">
                <a:effectLst/>
              </a:rPr>
              <a:t>Kamu malî yönetimi </a:t>
            </a:r>
            <a:r>
              <a:rPr lang="tr-TR" dirty="0">
                <a:effectLst/>
              </a:rPr>
              <a:t>malî disiplini sağlar</a:t>
            </a:r>
            <a:r>
              <a:rPr lang="tr-TR" dirty="0" smtClean="0">
                <a:effectLst/>
              </a:rPr>
              <a:t>.</a:t>
            </a:r>
            <a:endParaRPr lang="tr-TR" dirty="0">
              <a:effectLst/>
            </a:endParaRPr>
          </a:p>
          <a:p>
            <a:pPr algn="just"/>
            <a:r>
              <a:rPr lang="tr-TR" dirty="0">
                <a:effectLst/>
              </a:rPr>
              <a:t>Kamu malî yönetimi ekonomik, malî ve sosyal etkinliği birlikte sağlayacak şekilde kamusal tercihlerin oluşması için gerekli ortamı </a:t>
            </a:r>
            <a:r>
              <a:rPr lang="tr-TR" dirty="0" smtClean="0">
                <a:effectLst/>
              </a:rPr>
              <a:t>yaratır,</a:t>
            </a:r>
          </a:p>
          <a:p>
            <a:pPr algn="just"/>
            <a:r>
              <a:rPr lang="tr-TR" dirty="0">
                <a:effectLst/>
              </a:rPr>
              <a:t>Kamu idarelerinin mal ve hizmet üretimi ile ihtiyaçlarının karşılanmasında, ekonomik veya sosyal verimlilik ilkelerine uygun olarak maliyet-fayda veya maliyet-etkinlik ile gerekli görülen diğer ekonomik ve sosyal analizlerin yapılması esastır. </a:t>
            </a:r>
          </a:p>
        </p:txBody>
      </p:sp>
    </p:spTree>
    <p:extLst>
      <p:ext uri="{BB962C8B-B14F-4D97-AF65-F5344CB8AC3E}">
        <p14:creationId xmlns:p14="http://schemas.microsoft.com/office/powerpoint/2010/main" val="3868994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 SAYDAMLIK (MD 7)</a:t>
            </a:r>
            <a:endParaRPr lang="tr-TR" dirty="0"/>
          </a:p>
        </p:txBody>
      </p:sp>
      <p:sp>
        <p:nvSpPr>
          <p:cNvPr id="3" name="İçerik Yer Tutucusu 2"/>
          <p:cNvSpPr>
            <a:spLocks noGrp="1"/>
          </p:cNvSpPr>
          <p:nvPr>
            <p:ph idx="1"/>
          </p:nvPr>
        </p:nvSpPr>
        <p:spPr/>
        <p:txBody>
          <a:bodyPr>
            <a:normAutofit/>
          </a:bodyPr>
          <a:lstStyle/>
          <a:p>
            <a:pPr marL="36900" indent="0">
              <a:buNone/>
            </a:pPr>
            <a:r>
              <a:rPr lang="tr-TR" dirty="0">
                <a:effectLst/>
              </a:rPr>
              <a:t>Her türlü kamu kaynağının elde edilmesi ve kullanılmasında denetimin sağlanması amacıyla kamuoyu zamanında bilgilendirilir. Bu amaçla;  </a:t>
            </a:r>
            <a:endParaRPr lang="tr-TR" dirty="0" smtClean="0">
              <a:effectLst/>
            </a:endParaRPr>
          </a:p>
          <a:p>
            <a:r>
              <a:rPr lang="tr-TR" dirty="0">
                <a:effectLst/>
              </a:rPr>
              <a:t>Görev, yetki ve sorumlulukların açık olarak tanımlanması</a:t>
            </a:r>
            <a:r>
              <a:rPr lang="tr-TR" dirty="0" smtClean="0">
                <a:effectLst/>
              </a:rPr>
              <a:t>,</a:t>
            </a:r>
          </a:p>
          <a:p>
            <a:r>
              <a:rPr lang="tr-TR" dirty="0">
                <a:effectLst/>
              </a:rPr>
              <a:t>Hükümet politikaları, kalkınma planları, yıllık programlar, stratejik planlar ile bütçelerin hazırlanması, yetkili organlarda görüşülmesi, uygulanması ve uygulama sonuçları ile raporların kamuoyuna açık ve ulaşılabilir olması,  </a:t>
            </a:r>
            <a:endParaRPr lang="tr-TR" dirty="0" smtClean="0">
              <a:effectLst/>
            </a:endParaRPr>
          </a:p>
          <a:p>
            <a:r>
              <a:rPr lang="tr-TR" dirty="0">
                <a:effectLst/>
              </a:rPr>
              <a:t>Genel yönetim kapsamındaki kamu idareleri tarafından sağlanan teşvik ve desteklemelerin bir yılı geçmemek üzere belirli dönemler itibarıyla kamuoyuna açıklanması, </a:t>
            </a:r>
            <a:endParaRPr lang="tr-TR" dirty="0" smtClean="0">
              <a:effectLst/>
            </a:endParaRPr>
          </a:p>
          <a:p>
            <a:r>
              <a:rPr lang="tr-TR" dirty="0">
                <a:effectLst/>
              </a:rPr>
              <a:t>Kamu hesaplarının standart bir muhasebe sistemi ve genel kabul görmüş muhasebe prensiplerine uygun bir muhasebe düzenine göre oluşturulması,  </a:t>
            </a:r>
            <a:endParaRPr lang="tr-TR" dirty="0" smtClean="0">
              <a:effectLst/>
            </a:endParaRPr>
          </a:p>
          <a:p>
            <a:pPr marL="36900" indent="0">
              <a:buNone/>
            </a:pPr>
            <a:r>
              <a:rPr lang="tr-TR" dirty="0" smtClean="0">
                <a:effectLst/>
              </a:rPr>
              <a:t>Zorunludur. </a:t>
            </a:r>
            <a:endParaRPr lang="tr-TR" dirty="0">
              <a:effectLst/>
            </a:endParaRPr>
          </a:p>
          <a:p>
            <a:pPr marL="36900" indent="0">
              <a:buNone/>
            </a:pPr>
            <a:endParaRPr lang="tr-TR" dirty="0"/>
          </a:p>
        </p:txBody>
      </p:sp>
    </p:spTree>
    <p:extLst>
      <p:ext uri="{BB962C8B-B14F-4D97-AF65-F5344CB8AC3E}">
        <p14:creationId xmlns:p14="http://schemas.microsoft.com/office/powerpoint/2010/main" val="235088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666</TotalTime>
  <Words>2428</Words>
  <Application>Microsoft Office PowerPoint</Application>
  <PresentationFormat>Geniş ekran</PresentationFormat>
  <Paragraphs>306</Paragraphs>
  <Slides>56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56</vt:i4>
      </vt:variant>
    </vt:vector>
  </HeadingPairs>
  <TitlesOfParts>
    <vt:vector size="60" baseType="lpstr">
      <vt:lpstr>Calibri</vt:lpstr>
      <vt:lpstr>Calibri Light</vt:lpstr>
      <vt:lpstr>Times New Roman</vt:lpstr>
      <vt:lpstr>Geçmişe bakış</vt:lpstr>
      <vt:lpstr>DUMLUPINAR ÜNİVERSİTESİ</vt:lpstr>
      <vt:lpstr>KANUNUN AMACI (MD 1) </vt:lpstr>
      <vt:lpstr>KAPSAMI (MD 2)</vt:lpstr>
      <vt:lpstr>TANIMLAR ( MD 3)</vt:lpstr>
      <vt:lpstr>TANIMLAR ( MD 3)</vt:lpstr>
      <vt:lpstr>TANIMLAR ( MD 3)</vt:lpstr>
      <vt:lpstr>KAMU MALİYESİ VE TEMEL İLKELERİ (MD 4)</vt:lpstr>
      <vt:lpstr>KAMU MALİYESİ VE TEMEL İLKELERİ (MD 5)</vt:lpstr>
      <vt:lpstr>MALİ SAYDAMLIK (MD 7)</vt:lpstr>
      <vt:lpstr>HESAP VERME SORUMLULUĞU (MD 8)</vt:lpstr>
      <vt:lpstr>STRATEJİK PLANLAMA VE PERFORMANS ESASLI BÜTÇELEME ( MD 9)</vt:lpstr>
      <vt:lpstr>ÜST YÖNETİCİLER ( MD 11)</vt:lpstr>
      <vt:lpstr>BÜTÇE TÜRLERİ VE KAPSAMI</vt:lpstr>
      <vt:lpstr>BÜTÇE İLKELERİ (MD 13)</vt:lpstr>
      <vt:lpstr>BÜTÇE İLKELERİ (MD 13)</vt:lpstr>
      <vt:lpstr>MERKEZİ YÖNETİM BÜTÇE KANUNU ( MD 15)</vt:lpstr>
      <vt:lpstr>MERKEZİ YÖNETİM BÜTÇE KANUNU ( MD 15)</vt:lpstr>
      <vt:lpstr>MERKEZİ YÖNETİM BÜTÇESİNİN HAZIRLANMA ESASLARI (MD 17)</vt:lpstr>
      <vt:lpstr>MERKEZİ YÖNETİM BÜTÇESİNİN HAZIRLANMA SÜRECİ (MD 17)</vt:lpstr>
      <vt:lpstr>MERKEZİ YÖNETİM BÜTÇE KANUN TASARISININ SUNULMASI ( MD 18)</vt:lpstr>
      <vt:lpstr>ÖDENEKLERİN KULLANILMASI (MD 20)</vt:lpstr>
      <vt:lpstr>YEDEK ÖDENEK ( MD 23)</vt:lpstr>
      <vt:lpstr>YÜKLENMEYE GİRİŞİLMESİ ( MD 26)</vt:lpstr>
      <vt:lpstr>ERTESİ YILA GEÇEN YÜKLENME ( MD 27)</vt:lpstr>
      <vt:lpstr>GELECEK YILLARA YAYGIN YÜKLENMELER ( MD 28)</vt:lpstr>
      <vt:lpstr>KURUMSAL MALİ DURUM VE BEKLENTİLER RAPORU ( MD 30)</vt:lpstr>
      <vt:lpstr>HARCAMA YETKİSİ VE YETKİLİSİ ( MD 31)</vt:lpstr>
      <vt:lpstr>HARCAMA YETKİSİ VE YETKİLİSİ ( MD 31)</vt:lpstr>
      <vt:lpstr>HARCAMA TALİMATI VE SORUMLULUK ( MD 32)</vt:lpstr>
      <vt:lpstr>GİDERİN GERÇEKLEŞTİRİLMESİ ( MD 33)</vt:lpstr>
      <vt:lpstr>ÖN ÖDEME ( MD 35)</vt:lpstr>
      <vt:lpstr>FAALİYET RAPORLARI ( MD 41)</vt:lpstr>
      <vt:lpstr>FAALİYET RAPORLARI ( MD 41)</vt:lpstr>
      <vt:lpstr>KESİN HESAP KANUNU ( MD 42)</vt:lpstr>
      <vt:lpstr>GENEL UYGUNLUK BİLDİRİMİ ( MD 43)</vt:lpstr>
      <vt:lpstr>MUHASEBE SİSTEMİ KAYIT ZAMANI ( MD 50)</vt:lpstr>
      <vt:lpstr>KAMU GELİR VE GİDERLERİNİN YILI VE MAHSUP DÖNEMİ ( MD 51)</vt:lpstr>
      <vt:lpstr>İÇ KONTROLÜN TANIMI ( MD 55)</vt:lpstr>
      <vt:lpstr>İÇ KONTROLÜN AMACI ( MD 56)</vt:lpstr>
      <vt:lpstr>ÖN MALİ KONTROL ( MD 58)</vt:lpstr>
      <vt:lpstr>MALİ HİZMETLER BİRİMİ ( MD 60)</vt:lpstr>
      <vt:lpstr>MALİ HİZMETLER BİRİMİ ( MD 60)</vt:lpstr>
      <vt:lpstr>MALİ HİZMETLER BİRİMİ ( MD 60)</vt:lpstr>
      <vt:lpstr>MUHASEBE HİZMETİ VE MUHASEBE YETKİLİSİNİN YETKİ VE SORUMLULUKARI ( MD 61)</vt:lpstr>
      <vt:lpstr>MUHASEBE HİZMETİ VE MUHASEBE YETKİLİSİNİN YETKİ VE SORUMLULUKARI ( MD 61)</vt:lpstr>
      <vt:lpstr>İÇ DENETİM ( MD 63)</vt:lpstr>
      <vt:lpstr>DIŞ DENETİM ( MD 68)</vt:lpstr>
      <vt:lpstr>DIŞ DENETİM ( MD 68)</vt:lpstr>
      <vt:lpstr>DIŞ DENETİM ( MD 68)</vt:lpstr>
      <vt:lpstr>SAYIŞTAYIN DENETLENMESİ ( MD 69)</vt:lpstr>
      <vt:lpstr>ÖDENEK ÜSTÜ HARCAMA ( MD 70)</vt:lpstr>
      <vt:lpstr>KAMU ZARARI ( MD 71)</vt:lpstr>
      <vt:lpstr>KAMU ZARARI ( MD 71)</vt:lpstr>
      <vt:lpstr>YETKİSİZ TAHSİL VE ÖDEME ( MD 72)</vt:lpstr>
      <vt:lpstr>PARA CEZALARI VE YETKİLİ MERCİLER ( MD 73)</vt:lpstr>
      <vt:lpstr>ZAMANAŞIMI ( MD 74)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DUMLUPINAR ÜNİVERSİTESİ</dc:title>
  <dc:creator>aidata</dc:creator>
  <cp:lastModifiedBy>aidata</cp:lastModifiedBy>
  <cp:revision>43</cp:revision>
  <cp:lastPrinted>2017-11-03T11:52:36Z</cp:lastPrinted>
  <dcterms:created xsi:type="dcterms:W3CDTF">2015-05-20T06:43:54Z</dcterms:created>
  <dcterms:modified xsi:type="dcterms:W3CDTF">2017-11-09T08:30:11Z</dcterms:modified>
</cp:coreProperties>
</file>