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5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20CE93B3-5E58-4D7E-804B-E1BEFFFDCC8F}" type="datetimeFigureOut">
              <a:rPr lang="tr-TR" smtClean="0"/>
              <a:t>07.11.2017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92A10B5-6107-42F9-943B-5D899E81BF69}" type="slidenum">
              <a:rPr lang="tr-TR" smtClean="0"/>
              <a:t>‹#›</a:t>
            </a:fld>
            <a:endParaRPr lang="tr-TR"/>
          </a:p>
        </p:txBody>
      </p:sp>
    </p:spTree>
    <p:extLst>
      <p:ext uri="{BB962C8B-B14F-4D97-AF65-F5344CB8AC3E}">
        <p14:creationId xmlns:p14="http://schemas.microsoft.com/office/powerpoint/2010/main" val="2952571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0CE93B3-5E58-4D7E-804B-E1BEFFFDCC8F}" type="datetimeFigureOut">
              <a:rPr lang="tr-TR" smtClean="0"/>
              <a:t>07.11.2017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92A10B5-6107-42F9-943B-5D899E81BF69}" type="slidenum">
              <a:rPr lang="tr-TR" smtClean="0"/>
              <a:t>‹#›</a:t>
            </a:fld>
            <a:endParaRPr lang="tr-TR"/>
          </a:p>
        </p:txBody>
      </p:sp>
    </p:spTree>
    <p:extLst>
      <p:ext uri="{BB962C8B-B14F-4D97-AF65-F5344CB8AC3E}">
        <p14:creationId xmlns:p14="http://schemas.microsoft.com/office/powerpoint/2010/main" val="2423324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0CE93B3-5E58-4D7E-804B-E1BEFFFDCC8F}" type="datetimeFigureOut">
              <a:rPr lang="tr-TR" smtClean="0"/>
              <a:t>07.11.2017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92A10B5-6107-42F9-943B-5D899E81BF69}"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9955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20CE93B3-5E58-4D7E-804B-E1BEFFFDCC8F}" type="datetimeFigureOut">
              <a:rPr lang="tr-TR" smtClean="0"/>
              <a:t>07.11.2017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2A10B5-6107-42F9-943B-5D899E81BF69}" type="slidenum">
              <a:rPr lang="tr-TR" smtClean="0"/>
              <a:t>‹#›</a:t>
            </a:fld>
            <a:endParaRPr lang="tr-TR"/>
          </a:p>
        </p:txBody>
      </p:sp>
    </p:spTree>
    <p:extLst>
      <p:ext uri="{BB962C8B-B14F-4D97-AF65-F5344CB8AC3E}">
        <p14:creationId xmlns:p14="http://schemas.microsoft.com/office/powerpoint/2010/main" val="1570100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20CE93B3-5E58-4D7E-804B-E1BEFFFDCC8F}" type="datetimeFigureOut">
              <a:rPr lang="tr-TR" smtClean="0"/>
              <a:t>07.11.2017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2A10B5-6107-42F9-943B-5D899E81BF69}"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976117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20CE93B3-5E58-4D7E-804B-E1BEFFFDCC8F}" type="datetimeFigureOut">
              <a:rPr lang="tr-TR" smtClean="0"/>
              <a:t>07.11.2017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2A10B5-6107-42F9-943B-5D899E81BF69}" type="slidenum">
              <a:rPr lang="tr-TR" smtClean="0"/>
              <a:t>‹#›</a:t>
            </a:fld>
            <a:endParaRPr lang="tr-TR"/>
          </a:p>
        </p:txBody>
      </p:sp>
    </p:spTree>
    <p:extLst>
      <p:ext uri="{BB962C8B-B14F-4D97-AF65-F5344CB8AC3E}">
        <p14:creationId xmlns:p14="http://schemas.microsoft.com/office/powerpoint/2010/main" val="760777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0CE93B3-5E58-4D7E-804B-E1BEFFFDCC8F}" type="datetimeFigureOut">
              <a:rPr lang="tr-TR" smtClean="0"/>
              <a:t>07.11.2017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2A10B5-6107-42F9-943B-5D899E81BF69}" type="slidenum">
              <a:rPr lang="tr-TR" smtClean="0"/>
              <a:t>‹#›</a:t>
            </a:fld>
            <a:endParaRPr lang="tr-TR"/>
          </a:p>
        </p:txBody>
      </p:sp>
    </p:spTree>
    <p:extLst>
      <p:ext uri="{BB962C8B-B14F-4D97-AF65-F5344CB8AC3E}">
        <p14:creationId xmlns:p14="http://schemas.microsoft.com/office/powerpoint/2010/main" val="75457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0CE93B3-5E58-4D7E-804B-E1BEFFFDCC8F}" type="datetimeFigureOut">
              <a:rPr lang="tr-TR" smtClean="0"/>
              <a:t>07.11.2017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2A10B5-6107-42F9-943B-5D899E81BF69}" type="slidenum">
              <a:rPr lang="tr-TR" smtClean="0"/>
              <a:t>‹#›</a:t>
            </a:fld>
            <a:endParaRPr lang="tr-TR"/>
          </a:p>
        </p:txBody>
      </p:sp>
    </p:spTree>
    <p:extLst>
      <p:ext uri="{BB962C8B-B14F-4D97-AF65-F5344CB8AC3E}">
        <p14:creationId xmlns:p14="http://schemas.microsoft.com/office/powerpoint/2010/main" val="108050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0CE93B3-5E58-4D7E-804B-E1BEFFFDCC8F}" type="datetimeFigureOut">
              <a:rPr lang="tr-TR" smtClean="0"/>
              <a:t>07.11.2017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2A10B5-6107-42F9-943B-5D899E81BF69}" type="slidenum">
              <a:rPr lang="tr-TR" smtClean="0"/>
              <a:t>‹#›</a:t>
            </a:fld>
            <a:endParaRPr lang="tr-TR"/>
          </a:p>
        </p:txBody>
      </p:sp>
    </p:spTree>
    <p:extLst>
      <p:ext uri="{BB962C8B-B14F-4D97-AF65-F5344CB8AC3E}">
        <p14:creationId xmlns:p14="http://schemas.microsoft.com/office/powerpoint/2010/main" val="4154494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0CE93B3-5E58-4D7E-804B-E1BEFFFDCC8F}" type="datetimeFigureOut">
              <a:rPr lang="tr-TR" smtClean="0"/>
              <a:t>07.11.2017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92A10B5-6107-42F9-943B-5D899E81BF69}" type="slidenum">
              <a:rPr lang="tr-TR" smtClean="0"/>
              <a:t>‹#›</a:t>
            </a:fld>
            <a:endParaRPr lang="tr-TR"/>
          </a:p>
        </p:txBody>
      </p:sp>
    </p:spTree>
    <p:extLst>
      <p:ext uri="{BB962C8B-B14F-4D97-AF65-F5344CB8AC3E}">
        <p14:creationId xmlns:p14="http://schemas.microsoft.com/office/powerpoint/2010/main" val="2926635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0CE93B3-5E58-4D7E-804B-E1BEFFFDCC8F}" type="datetimeFigureOut">
              <a:rPr lang="tr-TR" smtClean="0"/>
              <a:t>07.11.2017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92A10B5-6107-42F9-943B-5D899E81BF69}" type="slidenum">
              <a:rPr lang="tr-TR" smtClean="0"/>
              <a:t>‹#›</a:t>
            </a:fld>
            <a:endParaRPr lang="tr-TR"/>
          </a:p>
        </p:txBody>
      </p:sp>
    </p:spTree>
    <p:extLst>
      <p:ext uri="{BB962C8B-B14F-4D97-AF65-F5344CB8AC3E}">
        <p14:creationId xmlns:p14="http://schemas.microsoft.com/office/powerpoint/2010/main" val="234975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0CE93B3-5E58-4D7E-804B-E1BEFFFDCC8F}" type="datetimeFigureOut">
              <a:rPr lang="tr-TR" smtClean="0"/>
              <a:t>07.11.2017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92A10B5-6107-42F9-943B-5D899E81BF69}" type="slidenum">
              <a:rPr lang="tr-TR" smtClean="0"/>
              <a:t>‹#›</a:t>
            </a:fld>
            <a:endParaRPr lang="tr-TR"/>
          </a:p>
        </p:txBody>
      </p:sp>
    </p:spTree>
    <p:extLst>
      <p:ext uri="{BB962C8B-B14F-4D97-AF65-F5344CB8AC3E}">
        <p14:creationId xmlns:p14="http://schemas.microsoft.com/office/powerpoint/2010/main" val="380821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0CE93B3-5E58-4D7E-804B-E1BEFFFDCC8F}" type="datetimeFigureOut">
              <a:rPr lang="tr-TR" smtClean="0"/>
              <a:t>07.11.2017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92A10B5-6107-42F9-943B-5D899E81BF69}" type="slidenum">
              <a:rPr lang="tr-TR" smtClean="0"/>
              <a:t>‹#›</a:t>
            </a:fld>
            <a:endParaRPr lang="tr-TR"/>
          </a:p>
        </p:txBody>
      </p:sp>
    </p:spTree>
    <p:extLst>
      <p:ext uri="{BB962C8B-B14F-4D97-AF65-F5344CB8AC3E}">
        <p14:creationId xmlns:p14="http://schemas.microsoft.com/office/powerpoint/2010/main" val="712460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CE93B3-5E58-4D7E-804B-E1BEFFFDCC8F}" type="datetimeFigureOut">
              <a:rPr lang="tr-TR" smtClean="0"/>
              <a:t>07.11.2017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92A10B5-6107-42F9-943B-5D899E81BF69}" type="slidenum">
              <a:rPr lang="tr-TR" smtClean="0"/>
              <a:t>‹#›</a:t>
            </a:fld>
            <a:endParaRPr lang="tr-TR"/>
          </a:p>
        </p:txBody>
      </p:sp>
    </p:spTree>
    <p:extLst>
      <p:ext uri="{BB962C8B-B14F-4D97-AF65-F5344CB8AC3E}">
        <p14:creationId xmlns:p14="http://schemas.microsoft.com/office/powerpoint/2010/main" val="1215677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0CE93B3-5E58-4D7E-804B-E1BEFFFDCC8F}" type="datetimeFigureOut">
              <a:rPr lang="tr-TR" smtClean="0"/>
              <a:t>07.11.2017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92A10B5-6107-42F9-943B-5D899E81BF69}" type="slidenum">
              <a:rPr lang="tr-TR" smtClean="0"/>
              <a:t>‹#›</a:t>
            </a:fld>
            <a:endParaRPr lang="tr-TR"/>
          </a:p>
        </p:txBody>
      </p:sp>
    </p:spTree>
    <p:extLst>
      <p:ext uri="{BB962C8B-B14F-4D97-AF65-F5344CB8AC3E}">
        <p14:creationId xmlns:p14="http://schemas.microsoft.com/office/powerpoint/2010/main" val="3441808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0CE93B3-5E58-4D7E-804B-E1BEFFFDCC8F}" type="datetimeFigureOut">
              <a:rPr lang="tr-TR" smtClean="0"/>
              <a:t>07.11.2017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2A10B5-6107-42F9-943B-5D899E81BF69}" type="slidenum">
              <a:rPr lang="tr-TR" smtClean="0"/>
              <a:t>‹#›</a:t>
            </a:fld>
            <a:endParaRPr lang="tr-TR"/>
          </a:p>
        </p:txBody>
      </p:sp>
    </p:spTree>
    <p:extLst>
      <p:ext uri="{BB962C8B-B14F-4D97-AF65-F5344CB8AC3E}">
        <p14:creationId xmlns:p14="http://schemas.microsoft.com/office/powerpoint/2010/main" val="1743126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0CE93B3-5E58-4D7E-804B-E1BEFFFDCC8F}" type="datetimeFigureOut">
              <a:rPr lang="tr-TR" smtClean="0"/>
              <a:t>07.11.2017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92A10B5-6107-42F9-943B-5D899E81BF69}" type="slidenum">
              <a:rPr lang="tr-TR" smtClean="0"/>
              <a:t>‹#›</a:t>
            </a:fld>
            <a:endParaRPr lang="tr-TR"/>
          </a:p>
        </p:txBody>
      </p:sp>
    </p:spTree>
    <p:extLst>
      <p:ext uri="{BB962C8B-B14F-4D97-AF65-F5344CB8AC3E}">
        <p14:creationId xmlns:p14="http://schemas.microsoft.com/office/powerpoint/2010/main" val="3727707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DAYANIKLI%20TA&#350;INIRLAR%20DEFTER&#304;.docx" TargetMode="External"/><Relationship Id="rId2" Type="http://schemas.openxmlformats.org/officeDocument/2006/relationships/hyperlink" Target="T&#220;KET&#304;M%20MALZEMELER&#304;%20DEFTER&#304;.docx" TargetMode="External"/><Relationship Id="rId1" Type="http://schemas.openxmlformats.org/officeDocument/2006/relationships/slideLayout" Target="../slideLayouts/slideLayout2.xml"/><Relationship Id="rId4" Type="http://schemas.openxmlformats.org/officeDocument/2006/relationships/hyperlink" Target="K&#220;T&#220;PHANE%20DEFTER&#304;.docx"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TA&#350;INIR%20&#304;&#350;LEM%20F&#304;&#350;&#304;.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KAYITTAN%20D&#220;&#350;ME%20TEKL&#304;F%20VE%20ONAY%20TUTANA&#286;I.docx" TargetMode="External"/><Relationship Id="rId2" Type="http://schemas.openxmlformats.org/officeDocument/2006/relationships/hyperlink" Target="TA&#350;INIR%20TESL&#304;M%20BELGES&#304;.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TA&#350;INIR%20&#304;STEK%20BELGES&#304;.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KAYITTAN%20D&#220;&#350;ME%20TEKL&#304;F%20VE%20ONAY%20TUTANA&#286;I.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SAYIM%20TUTANA&#286;I.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2401367"/>
            <a:ext cx="9144000" cy="1108595"/>
          </a:xfrm>
        </p:spPr>
        <p:txBody>
          <a:bodyPr>
            <a:normAutofit/>
          </a:bodyPr>
          <a:lstStyle/>
          <a:p>
            <a:r>
              <a:rPr lang="tr-TR" sz="4800" dirty="0" smtClean="0">
                <a:latin typeface="Times New Roman" panose="02020603050405020304" pitchFamily="18" charset="0"/>
                <a:cs typeface="Times New Roman" panose="02020603050405020304" pitchFamily="18" charset="0"/>
              </a:rPr>
              <a:t>DUMLUPINAR ÜNİVERSİTESİ </a:t>
            </a:r>
            <a:endParaRPr lang="tr-TR" sz="48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normAutofit lnSpcReduction="10000"/>
          </a:bodyPr>
          <a:lstStyle/>
          <a:p>
            <a:r>
              <a:rPr lang="tr-TR" dirty="0" smtClean="0">
                <a:latin typeface="Times New Roman" panose="02020603050405020304" pitchFamily="18" charset="0"/>
                <a:cs typeface="Times New Roman" panose="02020603050405020304" pitchFamily="18" charset="0"/>
              </a:rPr>
              <a:t>STRATEJİ GELİŞTİRME DAİRE BAŞKANLIĞI</a:t>
            </a:r>
          </a:p>
          <a:p>
            <a:r>
              <a:rPr lang="tr-TR" dirty="0" smtClean="0">
                <a:latin typeface="Times New Roman" panose="02020603050405020304" pitchFamily="18" charset="0"/>
                <a:cs typeface="Times New Roman" panose="02020603050405020304" pitchFamily="18" charset="0"/>
              </a:rPr>
              <a:t>HİZMET İÇİ EĞİTİM</a:t>
            </a:r>
          </a:p>
          <a:p>
            <a:r>
              <a:rPr lang="tr-TR" dirty="0" smtClean="0">
                <a:latin typeface="Times New Roman" panose="02020603050405020304" pitchFamily="18" charset="0"/>
                <a:cs typeface="Times New Roman" panose="02020603050405020304" pitchFamily="18" charset="0"/>
              </a:rPr>
              <a:t>TAŞINIR MAL YÖNETMELİĞİ</a:t>
            </a:r>
            <a:r>
              <a:rPr lang="tr-TR" dirty="0" smtClean="0"/>
              <a:t> </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1653" y="586335"/>
            <a:ext cx="1746239" cy="1722956"/>
          </a:xfrm>
          <a:prstGeom prst="rect">
            <a:avLst/>
          </a:prstGeom>
        </p:spPr>
      </p:pic>
    </p:spTree>
    <p:extLst>
      <p:ext uri="{BB962C8B-B14F-4D97-AF65-F5344CB8AC3E}">
        <p14:creationId xmlns:p14="http://schemas.microsoft.com/office/powerpoint/2010/main" val="2541696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SORUMLULUK (MD5)</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sz="2400" dirty="0"/>
              <a:t>Kamu idarelerine ait taşınırların muhafazası ile görevli olan veya kendilerine kullanılmak üzere </a:t>
            </a:r>
            <a:r>
              <a:rPr lang="tr-TR" sz="2400" b="1" dirty="0"/>
              <a:t>taşınır teslim edilen kamu görevlileri </a:t>
            </a:r>
            <a:r>
              <a:rPr lang="tr-TR" sz="2400" dirty="0"/>
              <a:t>bu taşınırları en iyi şekilde muhafaza etmek, gerekli bakım ve onarımlarını yapmak veya yaptırmak, veriliş amacına uygun bir şekilde kullanmak ve görevin sona ermesi veya görevden ayrılma halinde </a:t>
            </a:r>
            <a:r>
              <a:rPr lang="tr-TR" sz="2400" dirty="0" smtClean="0"/>
              <a:t>iade </a:t>
            </a:r>
            <a:r>
              <a:rPr lang="tr-TR" sz="2400" dirty="0"/>
              <a:t>etmek zorundadırlar. </a:t>
            </a:r>
            <a:endParaRPr lang="tr-TR" sz="2400" dirty="0" smtClean="0"/>
          </a:p>
          <a:p>
            <a:pPr marL="0" indent="0" algn="just">
              <a:buNone/>
            </a:pPr>
            <a:endParaRPr lang="tr-TR" sz="2400" dirty="0" smtClean="0"/>
          </a:p>
          <a:p>
            <a:pPr algn="just"/>
            <a:r>
              <a:rPr lang="tr-TR" sz="2400" dirty="0"/>
              <a:t>Kamu görevlilerinin kullanımına verilen </a:t>
            </a:r>
            <a:r>
              <a:rPr lang="tr-TR" sz="2400" b="1" dirty="0"/>
              <a:t>dayanıklı taşınırlar, </a:t>
            </a:r>
            <a:r>
              <a:rPr lang="tr-TR" sz="2400" dirty="0"/>
              <a:t>kullanıcıları tarafından </a:t>
            </a:r>
            <a:r>
              <a:rPr lang="tr-TR" sz="2400" b="1" dirty="0"/>
              <a:t>başkasına devredilemez</a:t>
            </a:r>
            <a:r>
              <a:rPr lang="tr-TR" sz="2400" dirty="0"/>
              <a:t>. Kullanıcılarının görevden ayrılması halinde söz konusu taşınırların ambara iade edilmesi zorunludur. Bu şekilde teslim yapılmadan </a:t>
            </a:r>
            <a:r>
              <a:rPr lang="tr-TR" sz="2400" b="1" dirty="0"/>
              <a:t>personelin kurumla ilişiği kesilmez</a:t>
            </a:r>
            <a:r>
              <a:rPr lang="tr-TR" sz="2400" dirty="0"/>
              <a:t>.</a:t>
            </a:r>
          </a:p>
        </p:txBody>
      </p:sp>
    </p:spTree>
    <p:extLst>
      <p:ext uri="{BB962C8B-B14F-4D97-AF65-F5344CB8AC3E}">
        <p14:creationId xmlns:p14="http://schemas.microsoft.com/office/powerpoint/2010/main" val="475667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SORUMLULUK (MD5)</a:t>
            </a:r>
            <a:endParaRPr lang="tr-TR" dirty="0"/>
          </a:p>
        </p:txBody>
      </p:sp>
      <p:sp>
        <p:nvSpPr>
          <p:cNvPr id="3" name="İçerik Yer Tutucusu 2"/>
          <p:cNvSpPr>
            <a:spLocks noGrp="1"/>
          </p:cNvSpPr>
          <p:nvPr>
            <p:ph idx="1"/>
          </p:nvPr>
        </p:nvSpPr>
        <p:spPr/>
        <p:txBody>
          <a:bodyPr/>
          <a:lstStyle/>
          <a:p>
            <a:pPr marL="0" indent="0" algn="just">
              <a:buNone/>
            </a:pPr>
            <a:endParaRPr lang="tr-TR" dirty="0" smtClean="0"/>
          </a:p>
          <a:p>
            <a:pPr marL="0" indent="0" algn="just">
              <a:buNone/>
            </a:pPr>
            <a:endParaRPr lang="tr-TR" dirty="0"/>
          </a:p>
          <a:p>
            <a:pPr marL="0" indent="0" algn="just">
              <a:buNone/>
            </a:pPr>
            <a:r>
              <a:rPr lang="tr-TR" dirty="0" smtClean="0"/>
              <a:t>Taşınırların </a:t>
            </a:r>
            <a:r>
              <a:rPr lang="tr-TR" dirty="0"/>
              <a:t>muhafazasından ve yönetilmesinden sorumlu olanların, gerekli tedbirlerin alınmaması veya özenin gösterilmemesi nedeniyle taşınırın kullanılmaz hale gelmesi veya yok olması </a:t>
            </a:r>
            <a:r>
              <a:rPr lang="tr-TR" dirty="0" smtClean="0"/>
              <a:t>sonucunda </a:t>
            </a:r>
            <a:r>
              <a:rPr lang="tr-TR" b="1" dirty="0" smtClean="0"/>
              <a:t>nasıl bir süreç izlenir?</a:t>
            </a:r>
            <a:endParaRPr lang="tr-TR" b="1" dirty="0"/>
          </a:p>
        </p:txBody>
      </p:sp>
    </p:spTree>
    <p:extLst>
      <p:ext uri="{BB962C8B-B14F-4D97-AF65-F5344CB8AC3E}">
        <p14:creationId xmlns:p14="http://schemas.microsoft.com/office/powerpoint/2010/main" val="1666356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SORUMLULUK (MD5)</a:t>
            </a:r>
            <a:endParaRPr lang="tr-TR" dirty="0"/>
          </a:p>
        </p:txBody>
      </p:sp>
      <p:sp>
        <p:nvSpPr>
          <p:cNvPr id="3" name="İçerik Yer Tutucusu 2"/>
          <p:cNvSpPr>
            <a:spLocks noGrp="1"/>
          </p:cNvSpPr>
          <p:nvPr>
            <p:ph idx="1"/>
          </p:nvPr>
        </p:nvSpPr>
        <p:spPr/>
        <p:txBody>
          <a:bodyPr>
            <a:normAutofit fontScale="85000" lnSpcReduction="20000"/>
          </a:bodyPr>
          <a:lstStyle/>
          <a:p>
            <a:pPr marL="0" indent="0" algn="just">
              <a:buNone/>
            </a:pPr>
            <a:r>
              <a:rPr lang="tr-TR" sz="2400" dirty="0"/>
              <a:t>Taşınırların muhafazasından ve yönetilmesinden sorumlu olanların</a:t>
            </a:r>
            <a:r>
              <a:rPr lang="tr-TR" sz="2400" dirty="0" smtClean="0"/>
              <a:t>, sebep </a:t>
            </a:r>
            <a:r>
              <a:rPr lang="tr-TR" sz="2400" dirty="0"/>
              <a:t>oldukları kamu zararları hakkında, 27/9/2006 tarihli ve 2006/11058 sayılı Bakanlar Kurulu Kararı ile yürürlüğe konulan </a:t>
            </a:r>
            <a:r>
              <a:rPr lang="tr-TR" sz="2400" b="1" dirty="0"/>
              <a:t>Kamu Zararlarının Tahsiline İlişkin Usul ve Esaslar </a:t>
            </a:r>
            <a:r>
              <a:rPr lang="tr-TR" sz="2400" b="1" dirty="0" smtClean="0"/>
              <a:t>Hakkında </a:t>
            </a:r>
            <a:r>
              <a:rPr lang="tr-TR" sz="2400" b="1" dirty="0"/>
              <a:t>Yönetmelik</a:t>
            </a:r>
            <a:r>
              <a:rPr lang="tr-TR" sz="2400" dirty="0"/>
              <a:t> hükümleri uygulanır</a:t>
            </a:r>
            <a:r>
              <a:rPr lang="tr-TR" sz="2400" dirty="0" smtClean="0"/>
              <a:t>.</a:t>
            </a:r>
          </a:p>
          <a:p>
            <a:pPr marL="0" indent="0" algn="just">
              <a:buNone/>
            </a:pPr>
            <a:r>
              <a:rPr lang="tr-TR" sz="2400" dirty="0" smtClean="0"/>
              <a:t>Ayrıca:</a:t>
            </a:r>
          </a:p>
          <a:p>
            <a:pPr marL="0" indent="0" algn="just">
              <a:buNone/>
            </a:pPr>
            <a:r>
              <a:rPr lang="tr-TR" sz="2400" dirty="0"/>
              <a:t>K</a:t>
            </a:r>
            <a:r>
              <a:rPr lang="tr-TR" sz="2400" dirty="0" smtClean="0"/>
              <a:t>ullanılmak </a:t>
            </a:r>
            <a:r>
              <a:rPr lang="tr-TR" sz="2400" dirty="0"/>
              <a:t>üzere kendilerine taşınır teslim edilen kamu görevlilerinin kasıt, kusur, ihmal veya tedbirsizlik ya da dikkatsizlikleri nedeniyle oluşan kamu zararı, </a:t>
            </a:r>
            <a:r>
              <a:rPr lang="tr-TR" sz="2400" b="1" dirty="0"/>
              <a:t>değer tespit komisyonu tarafından tespit edilecek gerçeğe uygun değer üzerinden</a:t>
            </a:r>
            <a:r>
              <a:rPr lang="tr-TR" sz="2400" dirty="0"/>
              <a:t>, ilgili mevzuat hükümleri uygulanmak suretiyle tahsil edilir. Ortak kullanım alanına tahsis edilen dayanıklı taşınırlarda meydana gelen kamu zararı ise zararın oluşmasında kasıt, kusur veya ihmali olanlardan tahsil edilir.</a:t>
            </a:r>
          </a:p>
        </p:txBody>
      </p:sp>
    </p:spTree>
    <p:extLst>
      <p:ext uri="{BB962C8B-B14F-4D97-AF65-F5344CB8AC3E}">
        <p14:creationId xmlns:p14="http://schemas.microsoft.com/office/powerpoint/2010/main" val="3300707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SORUMLULUK (MD5)</a:t>
            </a:r>
            <a:endParaRPr lang="tr-TR" dirty="0"/>
          </a:p>
        </p:txBody>
      </p:sp>
      <p:sp>
        <p:nvSpPr>
          <p:cNvPr id="3" name="İçerik Yer Tutucusu 2"/>
          <p:cNvSpPr>
            <a:spLocks noGrp="1"/>
          </p:cNvSpPr>
          <p:nvPr>
            <p:ph idx="1"/>
          </p:nvPr>
        </p:nvSpPr>
        <p:spPr/>
        <p:txBody>
          <a:bodyPr/>
          <a:lstStyle/>
          <a:p>
            <a:pPr marL="0" indent="0" algn="just">
              <a:buNone/>
            </a:pPr>
            <a:r>
              <a:rPr lang="tr-TR" dirty="0" smtClean="0"/>
              <a:t>Son olarak; </a:t>
            </a:r>
            <a:r>
              <a:rPr lang="tr-TR" dirty="0"/>
              <a:t>Taşınırların özelliğinden veya olağan kullanımından kaynaklanan yıpranma ile usulüne uygun olarak belirlenen firelerden dolayı sorumluluk aranmaz</a:t>
            </a:r>
            <a:r>
              <a:rPr lang="tr-TR" dirty="0" smtClean="0"/>
              <a:t>.</a:t>
            </a:r>
          </a:p>
          <a:p>
            <a:pPr marL="0" indent="0" algn="just">
              <a:buNone/>
            </a:pPr>
            <a:endParaRPr lang="tr-TR" dirty="0"/>
          </a:p>
          <a:p>
            <a:pPr marL="0" indent="0" algn="just">
              <a:buNone/>
            </a:pPr>
            <a:r>
              <a:rPr lang="tr-TR" dirty="0" smtClean="0"/>
              <a:t>Örneğin; yılda 10.000 çıktı alınan bir fotokopi makinasının teknik nedenlerden dolayı arızalanması ve tamir bedelinin çok yüksek olması.</a:t>
            </a:r>
            <a:endParaRPr lang="tr-TR" dirty="0"/>
          </a:p>
        </p:txBody>
      </p:sp>
    </p:spTree>
    <p:extLst>
      <p:ext uri="{BB962C8B-B14F-4D97-AF65-F5344CB8AC3E}">
        <p14:creationId xmlns:p14="http://schemas.microsoft.com/office/powerpoint/2010/main" val="98027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000" b="1" dirty="0" smtClean="0"/>
              <a:t>TAŞINIR KAYIT YETKİLİLERİ VE TAŞINIR KONTROL YETKİLİLERİ (MD 6)</a:t>
            </a:r>
            <a:endParaRPr lang="tr-TR" sz="2000" b="1"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sz="2400" b="1" dirty="0"/>
              <a:t>Taşınır kayıt </a:t>
            </a:r>
            <a:r>
              <a:rPr lang="tr-TR" sz="2400" b="1" dirty="0" smtClean="0"/>
              <a:t>yetkilileri: </a:t>
            </a:r>
            <a:r>
              <a:rPr lang="tr-TR" sz="2400" dirty="0"/>
              <a:t>H</a:t>
            </a:r>
            <a:r>
              <a:rPr lang="tr-TR" sz="2400" dirty="0" smtClean="0"/>
              <a:t>arcama </a:t>
            </a:r>
            <a:r>
              <a:rPr lang="tr-TR" sz="2400" dirty="0"/>
              <a:t>yetkililerince, </a:t>
            </a:r>
            <a:r>
              <a:rPr lang="tr-TR" sz="2400" i="1" dirty="0"/>
              <a:t>memuriyet veya çalışma unvanına bağlı kalmaksızın</a:t>
            </a:r>
            <a:r>
              <a:rPr lang="tr-TR" sz="2400" dirty="0"/>
              <a:t>, taşınır kayıt ve işlemlerini bu Yönetmelikte belirtilen usule uygun şekilde yapabilecek bilgi ve niteliklere </a:t>
            </a:r>
            <a:r>
              <a:rPr lang="tr-TR" sz="2400" dirty="0" smtClean="0"/>
              <a:t>sahip </a:t>
            </a:r>
            <a:r>
              <a:rPr lang="tr-TR" sz="2400" dirty="0"/>
              <a:t>personel arasından görevlendirilir</a:t>
            </a:r>
            <a:r>
              <a:rPr lang="tr-TR" sz="2400" dirty="0" smtClean="0"/>
              <a:t>.</a:t>
            </a:r>
          </a:p>
          <a:p>
            <a:pPr marL="0" indent="0" algn="just">
              <a:buNone/>
            </a:pPr>
            <a:r>
              <a:rPr lang="tr-TR" sz="2400" b="1" dirty="0"/>
              <a:t>Taşınır kontrol </a:t>
            </a:r>
            <a:r>
              <a:rPr lang="tr-TR" sz="2400" b="1" dirty="0" smtClean="0"/>
              <a:t>yetkilileri: </a:t>
            </a:r>
            <a:r>
              <a:rPr lang="tr-TR" sz="2400" dirty="0" smtClean="0"/>
              <a:t>Harcama </a:t>
            </a:r>
            <a:r>
              <a:rPr lang="tr-TR" sz="2400" dirty="0"/>
              <a:t>yetkililerince, taşınır kayıt yetkilisinin yapmış olduğu kayıt ve işlemleri kontrol etmek üzere yardımcılarından veya bunların bir alt kademesindeki yöneticileri arasından görevlendirilir. Personel yetersizliği nedeniyle taşınır kontrol yetkilisi görevlendirilemeyen harcama birimlerinde ise bu görev </a:t>
            </a:r>
            <a:r>
              <a:rPr lang="tr-TR" sz="2400" dirty="0" smtClean="0"/>
              <a:t>harcama </a:t>
            </a:r>
            <a:r>
              <a:rPr lang="tr-TR" sz="2400" dirty="0"/>
              <a:t>yetkilisi tarafından yerine getirilir</a:t>
            </a:r>
            <a:r>
              <a:rPr lang="tr-TR" sz="2400" dirty="0" smtClean="0"/>
              <a:t>.</a:t>
            </a:r>
          </a:p>
          <a:p>
            <a:pPr marL="0" indent="0" algn="just">
              <a:buNone/>
            </a:pPr>
            <a:r>
              <a:rPr lang="tr-TR" u="sng" dirty="0"/>
              <a:t>Taşınır kontrol yetkilisi ile taşınır kayıt yetkilisi görevi aynı kişide birleşemez.</a:t>
            </a:r>
          </a:p>
        </p:txBody>
      </p:sp>
    </p:spTree>
    <p:extLst>
      <p:ext uri="{BB962C8B-B14F-4D97-AF65-F5344CB8AC3E}">
        <p14:creationId xmlns:p14="http://schemas.microsoft.com/office/powerpoint/2010/main" val="3195988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000" b="1" dirty="0" smtClean="0"/>
              <a:t>TAŞINIR KAYIT YETKİLİLERİNİN GÖREV VE SORUMLULUKLARI (MD6)</a:t>
            </a:r>
            <a:endParaRPr lang="tr-TR" sz="2000" b="1" dirty="0"/>
          </a:p>
        </p:txBody>
      </p:sp>
      <p:sp>
        <p:nvSpPr>
          <p:cNvPr id="3" name="İçerik Yer Tutucusu 2"/>
          <p:cNvSpPr>
            <a:spLocks noGrp="1"/>
          </p:cNvSpPr>
          <p:nvPr>
            <p:ph idx="1"/>
          </p:nvPr>
        </p:nvSpPr>
        <p:spPr/>
        <p:txBody>
          <a:bodyPr>
            <a:normAutofit fontScale="85000" lnSpcReduction="20000"/>
          </a:bodyPr>
          <a:lstStyle/>
          <a:p>
            <a:pPr marL="457200" indent="-457200" algn="just">
              <a:buAutoNum type="alphaLcParenR"/>
            </a:pPr>
            <a:r>
              <a:rPr lang="tr-TR" sz="2000" dirty="0" smtClean="0"/>
              <a:t>Harcama </a:t>
            </a:r>
            <a:r>
              <a:rPr lang="tr-TR" sz="2000" dirty="0"/>
              <a:t>birimince edinilen taşınırlardan muayene ve kabulü yapılanları cins ve niteliklerine göre sayarak, tartarak, ölçerek teslim almak, doğrudan tüketilmeyen ve kullanıma verilmeyen taşınırları sorumluluğundaki </a:t>
            </a:r>
            <a:r>
              <a:rPr lang="tr-TR" sz="2000" dirty="0" smtClean="0"/>
              <a:t>ambarlarda </a:t>
            </a:r>
            <a:r>
              <a:rPr lang="tr-TR" sz="2000" dirty="0"/>
              <a:t>muhafaza etmek</a:t>
            </a:r>
            <a:r>
              <a:rPr lang="tr-TR" sz="2000" dirty="0" smtClean="0"/>
              <a:t>.</a:t>
            </a:r>
          </a:p>
          <a:p>
            <a:pPr marL="457200" indent="-457200" algn="just">
              <a:buAutoNum type="alphaLcParenR"/>
            </a:pPr>
            <a:r>
              <a:rPr lang="tr-TR" sz="2000" dirty="0"/>
              <a:t>Taşınırların giriş ve çıkışına ilişkin kayıtları tutmak, bunlara ilişkin belge ve cetvelleri düzenlemek ve taşınır mal yönetim hesap cetvellerini istenilmesi halinde konsolide görevlisine göndermek</a:t>
            </a:r>
            <a:r>
              <a:rPr lang="tr-TR" sz="2000" dirty="0" smtClean="0"/>
              <a:t>.</a:t>
            </a:r>
          </a:p>
          <a:p>
            <a:pPr marL="457200" indent="-457200" algn="just">
              <a:buAutoNum type="alphaLcParenR"/>
            </a:pPr>
            <a:r>
              <a:rPr lang="tr-TR" sz="2000" dirty="0"/>
              <a:t>Ambarda çalınma veya olağanüstü nedenlerden dolayı meydana gelen azalmaları harcama yetkilisine </a:t>
            </a:r>
            <a:r>
              <a:rPr lang="tr-TR" sz="2000" dirty="0" smtClean="0"/>
              <a:t>bildirmek ve ambar </a:t>
            </a:r>
            <a:r>
              <a:rPr lang="tr-TR" sz="2000" dirty="0"/>
              <a:t>sayımını ve stok kontrolünü yapmak, harcama yetkilisince belirlenen asgari stok seviyesinin </a:t>
            </a:r>
            <a:r>
              <a:rPr lang="tr-TR" sz="2000" dirty="0" smtClean="0"/>
              <a:t>altına </a:t>
            </a:r>
            <a:r>
              <a:rPr lang="tr-TR" sz="2000" dirty="0"/>
              <a:t>düşen taşınırları harcama yetkilisine bildirmek</a:t>
            </a:r>
            <a:r>
              <a:rPr lang="tr-TR" sz="2000" dirty="0" smtClean="0"/>
              <a:t>.</a:t>
            </a:r>
          </a:p>
          <a:p>
            <a:pPr marL="457200" indent="-457200" algn="just">
              <a:buAutoNum type="alphaLcParenR"/>
            </a:pPr>
            <a:r>
              <a:rPr lang="tr-TR" sz="2000" dirty="0"/>
              <a:t>Kayıtlarını tuttuğu taşınırların </a:t>
            </a:r>
            <a:r>
              <a:rPr lang="tr-TR" sz="2000" b="1" dirty="0"/>
              <a:t>yönetim hesabını hazırlamak </a:t>
            </a:r>
            <a:r>
              <a:rPr lang="tr-TR" sz="2000" dirty="0"/>
              <a:t>ve harcama yetkilisine sunulmak üzere taşınır kontrol yetkilisine teslim etmek</a:t>
            </a:r>
            <a:r>
              <a:rPr lang="tr-TR" sz="2000" dirty="0" smtClean="0"/>
              <a:t>.</a:t>
            </a:r>
          </a:p>
          <a:p>
            <a:pPr marL="457200" indent="-457200" algn="just">
              <a:buAutoNum type="alphaLcParenR"/>
            </a:pPr>
            <a:r>
              <a:rPr lang="tr-TR" sz="2000" dirty="0"/>
              <a:t>Ambarlarında kasıt, kusur, ihmal veya tedbirsizlikleri nedeniyle meydana gelen kayıp ve noksanlıklardan sorumlu olmak.</a:t>
            </a:r>
          </a:p>
        </p:txBody>
      </p:sp>
    </p:spTree>
    <p:extLst>
      <p:ext uri="{BB962C8B-B14F-4D97-AF65-F5344CB8AC3E}">
        <p14:creationId xmlns:p14="http://schemas.microsoft.com/office/powerpoint/2010/main" val="1104536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000" b="1" dirty="0" smtClean="0"/>
              <a:t>TAŞINIR KONTROL YETKİLİLERİNİN GÖREV VE SORUMLULUKLARI (MD6)</a:t>
            </a:r>
            <a:endParaRPr lang="tr-TR" sz="2000" dirty="0"/>
          </a:p>
        </p:txBody>
      </p:sp>
      <p:sp>
        <p:nvSpPr>
          <p:cNvPr id="3" name="İçerik Yer Tutucusu 2"/>
          <p:cNvSpPr>
            <a:spLocks noGrp="1"/>
          </p:cNvSpPr>
          <p:nvPr>
            <p:ph idx="1"/>
          </p:nvPr>
        </p:nvSpPr>
        <p:spPr/>
        <p:txBody>
          <a:bodyPr/>
          <a:lstStyle/>
          <a:p>
            <a:pPr marL="514350" indent="-514350" algn="just">
              <a:buAutoNum type="alphaLcParenR"/>
            </a:pPr>
            <a:r>
              <a:rPr lang="tr-TR" dirty="0" smtClean="0"/>
              <a:t>Taşınır </a:t>
            </a:r>
            <a:r>
              <a:rPr lang="tr-TR" dirty="0"/>
              <a:t>kayıt ve işlemleri ile ilgili olarak düzenlenen belge ve cetvellerin mevzuata ve mali tablolara uygunluğunu kontrol etmek. </a:t>
            </a:r>
            <a:endParaRPr lang="tr-TR" dirty="0" smtClean="0"/>
          </a:p>
          <a:p>
            <a:pPr marL="514350" indent="-514350" algn="just">
              <a:buAutoNum type="alphaLcParenR"/>
            </a:pPr>
            <a:r>
              <a:rPr lang="tr-TR" dirty="0" smtClean="0"/>
              <a:t>Harcama </a:t>
            </a:r>
            <a:r>
              <a:rPr lang="tr-TR" dirty="0"/>
              <a:t>Birimi Taşınır Mal Yönetim Hesabı Cetvelini imzalayarak harcama yetkilisine sunmak</a:t>
            </a:r>
            <a:r>
              <a:rPr lang="tr-TR" dirty="0" smtClean="0"/>
              <a:t>.</a:t>
            </a:r>
          </a:p>
          <a:p>
            <a:pPr marL="514350" indent="-514350" algn="just">
              <a:buAutoNum type="alphaLcParenR"/>
            </a:pPr>
            <a:endParaRPr lang="tr-TR" dirty="0"/>
          </a:p>
          <a:p>
            <a:pPr marL="0" indent="0" algn="just">
              <a:buNone/>
            </a:pPr>
            <a:r>
              <a:rPr lang="tr-TR" dirty="0" smtClean="0"/>
              <a:t>Unutulmamalıdır ki!</a:t>
            </a:r>
          </a:p>
          <a:p>
            <a:pPr marL="0" indent="0" algn="just">
              <a:buNone/>
            </a:pPr>
            <a:r>
              <a:rPr lang="tr-TR" dirty="0"/>
              <a:t>Taşınır kayıt yetkilileri ile taşınır kontrol yetkilileri, düzenledikleri ve imzaladıkları belge ve cetvellerin doğruluğundan harcama yetkilisine karşı </a:t>
            </a:r>
            <a:r>
              <a:rPr lang="tr-TR" b="1" dirty="0"/>
              <a:t>birlikte sorumludur.</a:t>
            </a:r>
          </a:p>
        </p:txBody>
      </p:sp>
    </p:spTree>
    <p:extLst>
      <p:ext uri="{BB962C8B-B14F-4D97-AF65-F5344CB8AC3E}">
        <p14:creationId xmlns:p14="http://schemas.microsoft.com/office/powerpoint/2010/main" val="598453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smtClean="0"/>
              <a:t>TAŞINIR KONSOLİDE GÖREVLİLERİ (MD 7)</a:t>
            </a:r>
            <a:endParaRPr lang="tr-TR" sz="3200" b="1" dirty="0"/>
          </a:p>
        </p:txBody>
      </p:sp>
      <p:sp>
        <p:nvSpPr>
          <p:cNvPr id="3" name="İçerik Yer Tutucusu 2"/>
          <p:cNvSpPr>
            <a:spLocks noGrp="1"/>
          </p:cNvSpPr>
          <p:nvPr>
            <p:ph idx="1"/>
          </p:nvPr>
        </p:nvSpPr>
        <p:spPr/>
        <p:txBody>
          <a:bodyPr>
            <a:normAutofit lnSpcReduction="10000"/>
          </a:bodyPr>
          <a:lstStyle/>
          <a:p>
            <a:pPr algn="just"/>
            <a:r>
              <a:rPr lang="tr-TR" sz="1800" dirty="0"/>
              <a:t>Kamu idaresinin taşınır hesaplarını kurumsal sınıflandırmanın II </a:t>
            </a:r>
            <a:r>
              <a:rPr lang="tr-TR" sz="1800" dirty="0" err="1"/>
              <a:t>nci</a:t>
            </a:r>
            <a:r>
              <a:rPr lang="tr-TR" sz="1800" dirty="0"/>
              <a:t>, mahalli idarelerde ise kurumsal sınıflandırmanın III üncü düzeyi itibarıyla birleştirmek ve üst yönetici adına </a:t>
            </a:r>
            <a:r>
              <a:rPr lang="tr-TR" sz="1800" b="1" dirty="0"/>
              <a:t>İdare Taşınır Mal Yönetimi Ayrıntılı Hesap Cetveli</a:t>
            </a:r>
            <a:r>
              <a:rPr lang="tr-TR" sz="1800" dirty="0"/>
              <a:t> ile </a:t>
            </a:r>
            <a:r>
              <a:rPr lang="tr-TR" sz="1800" b="1" dirty="0"/>
              <a:t>İdare Taşınır Mal Yönetim Hesabı İcmal Cetvelini </a:t>
            </a:r>
            <a:r>
              <a:rPr lang="tr-TR" sz="1800" dirty="0"/>
              <a:t>hazırlamak üzere merkezde mali hizmetler birimi yöneticisine bağlı konsolide görevlisi belirlenir. </a:t>
            </a:r>
            <a:endParaRPr lang="tr-TR" sz="1800" dirty="0" smtClean="0"/>
          </a:p>
          <a:p>
            <a:pPr algn="just"/>
            <a:r>
              <a:rPr lang="tr-TR" sz="1800" dirty="0"/>
              <a:t> Taşınır kayıt ve işlemlerini bu amaçla oluşturulan bilişim sistemlerinde yürüten kamu idarelerinde; düzenlenecek İdare Taşınır Mal Yönetimi Ayrıntılı Hesap Cetveli ile İdare Taşınır Mal Yönetim Hesabı İcmal Cetvelinin hazırlanmasına esas teşkil eden cetvel ve raporlar ile kurumsal sınıflandırmanın III üncü ve IV üncü düzeyinde sınıflandırılan merkez harcama birimlerince ihtiyaç duyulan Taşınır Hesap Cetveli, gerektiğinde konsolide görevlilerince sistemden alınır, merkez harcama birimlerinden veya taşradaki konsolide görevlilerinden ayrıca belge ortamında </a:t>
            </a:r>
            <a:r>
              <a:rPr lang="tr-TR" sz="1800" b="1" dirty="0"/>
              <a:t>Taşınır Hesap Cetveli </a:t>
            </a:r>
            <a:r>
              <a:rPr lang="tr-TR" sz="1800" dirty="0"/>
              <a:t>istenmez.</a:t>
            </a:r>
            <a:endParaRPr lang="tr-TR" sz="1800" dirty="0" smtClean="0"/>
          </a:p>
          <a:p>
            <a:pPr marL="0" indent="0" algn="just">
              <a:buNone/>
            </a:pPr>
            <a:endParaRPr lang="tr-TR" sz="1800" dirty="0"/>
          </a:p>
        </p:txBody>
      </p:sp>
    </p:spTree>
    <p:extLst>
      <p:ext uri="{BB962C8B-B14F-4D97-AF65-F5344CB8AC3E}">
        <p14:creationId xmlns:p14="http://schemas.microsoft.com/office/powerpoint/2010/main" val="42864053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DEFTERLER (MD 9)</a:t>
            </a:r>
            <a:endParaRPr lang="tr-TR" dirty="0"/>
          </a:p>
        </p:txBody>
      </p:sp>
      <p:sp>
        <p:nvSpPr>
          <p:cNvPr id="3" name="İçerik Yer Tutucusu 2"/>
          <p:cNvSpPr>
            <a:spLocks noGrp="1"/>
          </p:cNvSpPr>
          <p:nvPr>
            <p:ph idx="1"/>
          </p:nvPr>
        </p:nvSpPr>
        <p:spPr/>
        <p:txBody>
          <a:bodyPr>
            <a:normAutofit fontScale="85000" lnSpcReduction="10000"/>
          </a:bodyPr>
          <a:lstStyle/>
          <a:p>
            <a:pPr marL="457200" indent="-457200" algn="just">
              <a:buAutoNum type="alphaLcParenR"/>
            </a:pPr>
            <a:r>
              <a:rPr lang="tr-TR" sz="2400" b="1" dirty="0" smtClean="0">
                <a:hlinkClick r:id="rId2" action="ppaction://hlinkfile"/>
              </a:rPr>
              <a:t>Tüketim </a:t>
            </a:r>
            <a:r>
              <a:rPr lang="tr-TR" sz="2400" b="1" dirty="0">
                <a:hlinkClick r:id="rId2" action="ppaction://hlinkfile"/>
              </a:rPr>
              <a:t>Malzemeleri Defteri (Örnek: 1): </a:t>
            </a:r>
            <a:r>
              <a:rPr lang="tr-TR" sz="2400" dirty="0"/>
              <a:t>Bu defter, Taşınır Kod Listesinin (A) bölümünde yer alan tüketim malzemelerinin giriş ve çıkış kayıtları için kullanılır</a:t>
            </a:r>
            <a:r>
              <a:rPr lang="tr-TR" sz="2400" dirty="0" smtClean="0"/>
              <a:t>.</a:t>
            </a:r>
          </a:p>
          <a:p>
            <a:pPr marL="457200" indent="-457200" algn="just">
              <a:buAutoNum type="alphaLcParenR"/>
            </a:pPr>
            <a:r>
              <a:rPr lang="tr-TR" sz="2400" b="1" dirty="0">
                <a:hlinkClick r:id="rId3" action="ppaction://hlinkfile"/>
              </a:rPr>
              <a:t>Dayanıklı Taşınırlar Defteri (Örnek: 2): </a:t>
            </a:r>
            <a:r>
              <a:rPr lang="tr-TR" sz="2400" dirty="0"/>
              <a:t>Bu defter, Taşınır Kod Listesinin (B) bölümünde yer alan dayanıklı taşınırların kayıtları için kullanılır. Her bir dayanıklı taşınıra ait giriş ve çıkış kayıtları ayrı yapılır</a:t>
            </a:r>
            <a:r>
              <a:rPr lang="tr-TR" sz="2400" dirty="0" smtClean="0"/>
              <a:t>.</a:t>
            </a:r>
          </a:p>
          <a:p>
            <a:pPr marL="457200" indent="-457200" algn="just">
              <a:buAutoNum type="alphaLcParenR"/>
            </a:pPr>
            <a:r>
              <a:rPr lang="tr-TR" sz="2400" b="1" dirty="0"/>
              <a:t>Müze Defteri (Örnek: 3): </a:t>
            </a:r>
            <a:r>
              <a:rPr lang="tr-TR" sz="2400" dirty="0"/>
              <a:t>Bu defter, müzelerde sergilenen veya sergilenmek üzere muhafaza altında bulundurulan taşınırlar için tutulur.  Her bir taşınır için ayrı kayıt yapılır. </a:t>
            </a:r>
            <a:endParaRPr lang="tr-TR" sz="2400" dirty="0" smtClean="0"/>
          </a:p>
          <a:p>
            <a:pPr marL="457200" indent="-457200" algn="just">
              <a:buAutoNum type="alphaLcParenR"/>
            </a:pPr>
            <a:r>
              <a:rPr lang="tr-TR" sz="2400" b="1" dirty="0">
                <a:hlinkClick r:id="rId4" action="ppaction://hlinkfile"/>
              </a:rPr>
              <a:t>Kütüphane Defteri (Örnek: 4): </a:t>
            </a:r>
            <a:r>
              <a:rPr lang="tr-TR" sz="2400" dirty="0"/>
              <a:t>Bu defter, kütüphanelerdeki yazma ve basma nadir eserler ile kitap ve kitap dışı materyal için tutulur. Her bir taşınır için ayrı kayıt yapılır.</a:t>
            </a:r>
          </a:p>
        </p:txBody>
      </p:sp>
    </p:spTree>
    <p:extLst>
      <p:ext uri="{BB962C8B-B14F-4D97-AF65-F5344CB8AC3E}">
        <p14:creationId xmlns:p14="http://schemas.microsoft.com/office/powerpoint/2010/main" val="9066658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BELGE VE CETVELLER (MD 10)</a:t>
            </a:r>
            <a:endParaRPr lang="tr-TR" dirty="0"/>
          </a:p>
        </p:txBody>
      </p:sp>
      <p:sp>
        <p:nvSpPr>
          <p:cNvPr id="3" name="İçerik Yer Tutucusu 2"/>
          <p:cNvSpPr>
            <a:spLocks noGrp="1"/>
          </p:cNvSpPr>
          <p:nvPr>
            <p:ph idx="1"/>
          </p:nvPr>
        </p:nvSpPr>
        <p:spPr/>
        <p:txBody>
          <a:bodyPr>
            <a:normAutofit fontScale="85000" lnSpcReduction="10000"/>
          </a:bodyPr>
          <a:lstStyle/>
          <a:p>
            <a:pPr marL="0" indent="0" algn="just">
              <a:buNone/>
            </a:pPr>
            <a:r>
              <a:rPr lang="tr-TR" sz="2000" b="1" dirty="0">
                <a:hlinkClick r:id="rId2" action="ppaction://hlinkfile"/>
              </a:rPr>
              <a:t>Taşınır İşlem Fişi (Örnek: 5; 5/A): </a:t>
            </a:r>
            <a:r>
              <a:rPr lang="tr-TR" sz="2000" dirty="0"/>
              <a:t>İlgili mevzuatı çerçevesinde kabul edilerek teslim alınan </a:t>
            </a:r>
            <a:r>
              <a:rPr lang="tr-TR" sz="2000" b="1" dirty="0"/>
              <a:t>taşınırların girişleri </a:t>
            </a:r>
            <a:r>
              <a:rPr lang="tr-TR" sz="2000" dirty="0"/>
              <a:t>ile </a:t>
            </a:r>
            <a:r>
              <a:rPr lang="tr-TR" sz="2000" b="1" dirty="0"/>
              <a:t>taşınırların çıkış ve ambarlar arasında devir </a:t>
            </a:r>
            <a:r>
              <a:rPr lang="tr-TR" sz="2000" dirty="0"/>
              <a:t>işlemlerinde, dayanıklı taşınırların niteliklerini değiştiren esaslı onarım ve ilaveler sonucu değer artışlarında, kayıtlara esas olmak </a:t>
            </a:r>
            <a:r>
              <a:rPr lang="tr-TR" sz="2000" dirty="0" smtClean="0"/>
              <a:t>üzere </a:t>
            </a:r>
            <a:r>
              <a:rPr lang="tr-TR" sz="2000" dirty="0"/>
              <a:t>5 örnek numaralı Taşınır İşlem Fişi düzenlenir. </a:t>
            </a:r>
            <a:endParaRPr lang="tr-TR" sz="2000" dirty="0" smtClean="0"/>
          </a:p>
          <a:p>
            <a:pPr marL="0" indent="0" algn="just">
              <a:buNone/>
            </a:pPr>
            <a:r>
              <a:rPr lang="tr-TR" sz="2000" b="1" dirty="0" smtClean="0"/>
              <a:t>Taşınır işlem fişi düzenlemeyecek haller:</a:t>
            </a:r>
          </a:p>
          <a:p>
            <a:pPr algn="just"/>
            <a:r>
              <a:rPr lang="tr-TR" sz="1600" dirty="0"/>
              <a:t>Satın alındığı andan itibaren tüketimi yapılan su, doğalgaz, kum, çakıl, bahçe toprağı, bahçe gübresi ve benzeri maddeler</a:t>
            </a:r>
            <a:r>
              <a:rPr lang="tr-TR" sz="1600" dirty="0" smtClean="0"/>
              <a:t>,</a:t>
            </a:r>
          </a:p>
          <a:p>
            <a:pPr algn="just"/>
            <a:r>
              <a:rPr lang="tr-TR" sz="1600" dirty="0" smtClean="0"/>
              <a:t>Tesis</a:t>
            </a:r>
            <a:r>
              <a:rPr lang="tr-TR" sz="1600" dirty="0"/>
              <a:t>, makine, cihaz, taşıt ve iş makineleri ile demirbaşların servislerince yapılan bakım ve onarımlarında kullanılan yedek parçalar ile doğrudan taşıtların depolarına konulan akaryakıt, likit gaz (LPG) ve yağlar</a:t>
            </a:r>
            <a:r>
              <a:rPr lang="tr-TR" sz="1600" dirty="0" smtClean="0"/>
              <a:t>,</a:t>
            </a:r>
          </a:p>
          <a:p>
            <a:pPr algn="just"/>
            <a:r>
              <a:rPr lang="tr-TR" sz="1600" dirty="0"/>
              <a:t>Kısa sürede tüketilen mutfak tipi tüpler ve yangın söndürme tüplerine yapılan gaz </a:t>
            </a:r>
            <a:r>
              <a:rPr lang="tr-TR" sz="1600" dirty="0" err="1"/>
              <a:t>dolumları</a:t>
            </a:r>
            <a:r>
              <a:rPr lang="tr-TR" sz="1600" dirty="0"/>
              <a:t> ile yazıcı kartuşlarının </a:t>
            </a:r>
            <a:r>
              <a:rPr lang="tr-TR" sz="1600" dirty="0" err="1"/>
              <a:t>dolumları</a:t>
            </a:r>
            <a:r>
              <a:rPr lang="tr-TR" sz="1600" dirty="0"/>
              <a:t>, </a:t>
            </a:r>
            <a:endParaRPr lang="tr-TR" sz="1600" dirty="0" smtClean="0"/>
          </a:p>
          <a:p>
            <a:pPr algn="just"/>
            <a:r>
              <a:rPr lang="tr-TR" sz="1600" dirty="0"/>
              <a:t>Dergi ve gazete gibi süreli yayınlar ile arşivlenme niteliği olmayan kütüphane materyalleri</a:t>
            </a:r>
            <a:r>
              <a:rPr lang="tr-TR" sz="1600" dirty="0" smtClean="0"/>
              <a:t>.</a:t>
            </a:r>
          </a:p>
          <a:p>
            <a:pPr algn="just"/>
            <a:r>
              <a:rPr lang="tr-TR" sz="1600" dirty="0" smtClean="0"/>
              <a:t>Bütçenin </a:t>
            </a:r>
            <a:r>
              <a:rPr lang="tr-TR" sz="1600" dirty="0"/>
              <a:t>temsil ve tanıtma giderleri tertibinden makam için alınan yiyecek ve içecekler.</a:t>
            </a:r>
          </a:p>
        </p:txBody>
      </p:sp>
    </p:spTree>
    <p:extLst>
      <p:ext uri="{BB962C8B-B14F-4D97-AF65-F5344CB8AC3E}">
        <p14:creationId xmlns:p14="http://schemas.microsoft.com/office/powerpoint/2010/main" val="1887174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AMAÇ (MD1)</a:t>
            </a:r>
            <a:endParaRPr lang="tr-TR" dirty="0"/>
          </a:p>
        </p:txBody>
      </p:sp>
      <p:sp>
        <p:nvSpPr>
          <p:cNvPr id="3" name="İçerik Yer Tutucusu 2"/>
          <p:cNvSpPr>
            <a:spLocks noGrp="1"/>
          </p:cNvSpPr>
          <p:nvPr>
            <p:ph idx="1"/>
          </p:nvPr>
        </p:nvSpPr>
        <p:spPr/>
        <p:txBody>
          <a:bodyPr/>
          <a:lstStyle/>
          <a:p>
            <a:pPr marL="0" indent="0" algn="just">
              <a:buNone/>
            </a:pPr>
            <a:r>
              <a:rPr lang="tr-TR" dirty="0"/>
              <a:t>K</a:t>
            </a:r>
            <a:r>
              <a:rPr lang="tr-TR" dirty="0" smtClean="0"/>
              <a:t>aynağına </a:t>
            </a:r>
            <a:r>
              <a:rPr lang="tr-TR" dirty="0"/>
              <a:t>ve edinme yöntemine bakılmaksızın </a:t>
            </a:r>
            <a:r>
              <a:rPr lang="tr-TR" b="1" dirty="0"/>
              <a:t>kamu idarelerine ait taşınır malların kaydı</a:t>
            </a:r>
            <a:r>
              <a:rPr lang="tr-TR" dirty="0"/>
              <a:t>, muhafazası ve kullanımı ile yönetim hesabının verilmesi, merkez ve taşrada taşınır yönetim sorumlularıyla bunlar adına </a:t>
            </a:r>
            <a:r>
              <a:rPr lang="tr-TR" b="1" dirty="0"/>
              <a:t>görev yapacak olanların belirlenmesi </a:t>
            </a:r>
            <a:r>
              <a:rPr lang="tr-TR" dirty="0"/>
              <a:t>ve kamu idareleri arasında taşınırların bedelsiz devri ile tahsisine ilişkin esas ve usulleri belirlemektir</a:t>
            </a:r>
          </a:p>
        </p:txBody>
      </p:sp>
    </p:spTree>
    <p:extLst>
      <p:ext uri="{BB962C8B-B14F-4D97-AF65-F5344CB8AC3E}">
        <p14:creationId xmlns:p14="http://schemas.microsoft.com/office/powerpoint/2010/main" val="27995236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BELGE VE CETVELLER (MD 10)</a:t>
            </a:r>
            <a:endParaRPr lang="tr-TR" dirty="0"/>
          </a:p>
        </p:txBody>
      </p:sp>
      <p:sp>
        <p:nvSpPr>
          <p:cNvPr id="3" name="İçerik Yer Tutucusu 2"/>
          <p:cNvSpPr>
            <a:spLocks noGrp="1"/>
          </p:cNvSpPr>
          <p:nvPr>
            <p:ph idx="1"/>
          </p:nvPr>
        </p:nvSpPr>
        <p:spPr/>
        <p:txBody>
          <a:bodyPr>
            <a:normAutofit fontScale="85000" lnSpcReduction="20000"/>
          </a:bodyPr>
          <a:lstStyle/>
          <a:p>
            <a:pPr marL="0" indent="0" algn="just">
              <a:buNone/>
            </a:pPr>
            <a:r>
              <a:rPr lang="tr-TR" sz="2000" b="1" dirty="0">
                <a:hlinkClick r:id="rId2" action="ppaction://hlinkfile"/>
              </a:rPr>
              <a:t>Taşınır Teslim Belgesi (Örnek: 6; 6/A): </a:t>
            </a:r>
            <a:r>
              <a:rPr lang="tr-TR" sz="2000" dirty="0"/>
              <a:t>Taşınır Kod Listesinin (B) bölümünde gösterilen kara taşıtları ve iş makinelerinin bunları sürekli olarak kullanacak personele verilmesinde 6 örnek numaralı Taşınır Teslim Belgesi düzenlenir. Bu belge, vardiya usulü çalışılan yerlerde kullanılan kara taşıtları ve iş makineleri için işyerinde koordinasyonu sağlayan sorumlu yönetici adına düzenlenir. Sorumlu yönetici, kendisine teslim edilen taşıt veya iş makinesi ile kullanıcısını ayrıca tutulacak kayıtlarda izler. Demirbaş, makine ve cihazların kamu görevlilerinin kullanımına verilmesinde ise 6/A örnek numaralı Taşınır Teslim Belgesi düzenlenir</a:t>
            </a:r>
            <a:r>
              <a:rPr lang="tr-TR" sz="2000" dirty="0" smtClean="0"/>
              <a:t>.</a:t>
            </a:r>
          </a:p>
          <a:p>
            <a:pPr marL="0" indent="0" algn="just">
              <a:buNone/>
            </a:pPr>
            <a:r>
              <a:rPr lang="tr-TR" sz="2000" b="1" dirty="0">
                <a:hlinkClick r:id="rId3" action="ppaction://hlinkfile"/>
              </a:rPr>
              <a:t>Kayıttan Düşme Teklif ve Onay Tutanağı (Örnek: 10): </a:t>
            </a:r>
            <a:r>
              <a:rPr lang="tr-TR" sz="2000" dirty="0"/>
              <a:t>Bu Tutanak, taşınırın kaybolma, çalınma ve fire gibi herhangi bir nedenle yok olması veya sayımda noksan çıkması; yıpranma, kırılma veya bozulma ya da teknik ve fiziki nedenlerle kullanılmaz hale gelmesi nedeniyle hurdaya ayrılması ile canlı taşınırların ölmesi gibi nedenlerle kayıtlardan çıkarılmasını sağlamak amacıyla iki nüsha olarak düzenlenir. Tutanak, harcama yetkilisi tarafından görevlendirilecek en az üç kişiden oluşan komisyonca imzalanır ve harcama yetkilisi tarafından onaylanır. Tutanağın bir nüshası, çıkış kaydına esas olmak üzere düzenlenen Taşınır İşlem Fişine, ikinci nüshası muhasebe birimine gönderilecek Taşınır İşlem Fişine eklenir.</a:t>
            </a:r>
          </a:p>
        </p:txBody>
      </p:sp>
    </p:spTree>
    <p:extLst>
      <p:ext uri="{BB962C8B-B14F-4D97-AF65-F5344CB8AC3E}">
        <p14:creationId xmlns:p14="http://schemas.microsoft.com/office/powerpoint/2010/main" val="12752615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t>TAŞINIRLARIN KAYDI (MD12)</a:t>
            </a:r>
            <a:endParaRPr lang="tr-TR" sz="2800" b="1" dirty="0"/>
          </a:p>
        </p:txBody>
      </p:sp>
      <p:sp>
        <p:nvSpPr>
          <p:cNvPr id="3" name="İçerik Yer Tutucusu 2"/>
          <p:cNvSpPr>
            <a:spLocks noGrp="1"/>
          </p:cNvSpPr>
          <p:nvPr>
            <p:ph idx="1"/>
          </p:nvPr>
        </p:nvSpPr>
        <p:spPr/>
        <p:txBody>
          <a:bodyPr/>
          <a:lstStyle/>
          <a:p>
            <a:pPr marL="0" indent="0" algn="just">
              <a:buNone/>
            </a:pPr>
            <a:r>
              <a:rPr lang="tr-TR" dirty="0"/>
              <a:t>Kamu idarelerince bütün taşınırların ve bunlara ilişkin işlemlerin kayıt altına alınması esastır. Taşınır kayıtları, harcama birimleri itibarıyla yönetim hesabı verilmesine esas olacak şekilde tutulur. </a:t>
            </a:r>
            <a:r>
              <a:rPr lang="tr-TR" b="1" dirty="0"/>
              <a:t>Her bir kaydın belgeye dayanması şarttır. </a:t>
            </a:r>
            <a:endParaRPr lang="tr-TR" b="1" dirty="0" smtClean="0"/>
          </a:p>
          <a:p>
            <a:pPr marL="0" indent="0" algn="just">
              <a:buNone/>
            </a:pPr>
            <a:r>
              <a:rPr lang="tr-TR" dirty="0"/>
              <a:t>Bu </a:t>
            </a:r>
            <a:r>
              <a:rPr lang="tr-TR" dirty="0" smtClean="0"/>
              <a:t>çerçevede;</a:t>
            </a:r>
          </a:p>
          <a:p>
            <a:pPr algn="just">
              <a:buAutoNum type="alphaLcParenR"/>
            </a:pPr>
            <a:r>
              <a:rPr lang="tr-TR" dirty="0" smtClean="0"/>
              <a:t>Önceki </a:t>
            </a:r>
            <a:r>
              <a:rPr lang="tr-TR" dirty="0"/>
              <a:t>yıldan devren gelen taşınırlar ile içinde bulunulan yılda herhangi bir şekilde edinilen veya elden çıkarılan taşınırlar</a:t>
            </a:r>
            <a:r>
              <a:rPr lang="tr-TR" dirty="0" smtClean="0"/>
              <a:t>,</a:t>
            </a:r>
          </a:p>
          <a:p>
            <a:pPr algn="just">
              <a:buAutoNum type="alphaLcParenR"/>
            </a:pPr>
            <a:r>
              <a:rPr lang="tr-TR" dirty="0"/>
              <a:t>Taşınırlardaki kayıp, fire, yıpranma ve benzeri nedenlerle meydana gelen azalmalar</a:t>
            </a:r>
            <a:r>
              <a:rPr lang="tr-TR" dirty="0" smtClean="0"/>
              <a:t>,</a:t>
            </a:r>
          </a:p>
          <a:p>
            <a:pPr algn="just">
              <a:buAutoNum type="alphaLcParenR"/>
            </a:pPr>
            <a:r>
              <a:rPr lang="tr-TR" dirty="0"/>
              <a:t>Sayım sonucunda ortaya çıkan fazlalar, miktar ve değer olarak kayıtlara alınarak takip edilir.</a:t>
            </a:r>
            <a:endParaRPr lang="tr-TR" b="1" dirty="0"/>
          </a:p>
        </p:txBody>
      </p:sp>
    </p:spTree>
    <p:extLst>
      <p:ext uri="{BB962C8B-B14F-4D97-AF65-F5344CB8AC3E}">
        <p14:creationId xmlns:p14="http://schemas.microsoft.com/office/powerpoint/2010/main" val="2622707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000" b="1" dirty="0" smtClean="0"/>
              <a:t>KAYIT ZAMANI, KAYIT DEĞERİ VE DEĞER TESPİT KOMİSYONU (MD 13)</a:t>
            </a:r>
            <a:endParaRPr lang="tr-TR" sz="2000" dirty="0"/>
          </a:p>
        </p:txBody>
      </p:sp>
      <p:sp>
        <p:nvSpPr>
          <p:cNvPr id="3" name="İçerik Yer Tutucusu 2"/>
          <p:cNvSpPr>
            <a:spLocks noGrp="1"/>
          </p:cNvSpPr>
          <p:nvPr>
            <p:ph idx="1"/>
          </p:nvPr>
        </p:nvSpPr>
        <p:spPr/>
        <p:txBody>
          <a:bodyPr>
            <a:normAutofit fontScale="92500" lnSpcReduction="10000"/>
          </a:bodyPr>
          <a:lstStyle/>
          <a:p>
            <a:pPr algn="just"/>
            <a:r>
              <a:rPr lang="tr-TR" dirty="0"/>
              <a:t>Taşınırlar, edinme şekline bakılmaksızın kamu idaresince kullanılmak üzere teslim alındığında </a:t>
            </a:r>
            <a:r>
              <a:rPr lang="tr-TR" b="1" dirty="0"/>
              <a:t>giriş</a:t>
            </a:r>
            <a:r>
              <a:rPr lang="tr-TR" dirty="0"/>
              <a:t>; tüketime verildiğinde, satıldığında, başka harcama birimlerine devredildiğinde, bağışlandığında veya yardım yapıldığında, çeşitli nedenlerle kullanılamaz hale geldiğinde, hurdaya ayrıldığında veya kaybolma, çalınma, canlı taşınırın ölümü gibi yok olma hallerinde </a:t>
            </a:r>
            <a:r>
              <a:rPr lang="tr-TR" b="1" dirty="0"/>
              <a:t>çıkış</a:t>
            </a:r>
            <a:r>
              <a:rPr lang="tr-TR" dirty="0"/>
              <a:t> kaydedilir</a:t>
            </a:r>
            <a:r>
              <a:rPr lang="tr-TR" dirty="0" smtClean="0"/>
              <a:t>.</a:t>
            </a:r>
          </a:p>
          <a:p>
            <a:pPr algn="just"/>
            <a:r>
              <a:rPr lang="tr-TR" dirty="0"/>
              <a:t>Giriş ve çıkış kayıtları Taşınır İşlem Fişine dayanılarak yapılır. Giriş ve çıkış kayıtlarında</a:t>
            </a:r>
            <a:r>
              <a:rPr lang="tr-TR" dirty="0" smtClean="0"/>
              <a:t>;</a:t>
            </a:r>
          </a:p>
          <a:p>
            <a:pPr algn="just">
              <a:buAutoNum type="alphaLcParenR"/>
            </a:pPr>
            <a:r>
              <a:rPr lang="tr-TR" sz="1600" dirty="0" smtClean="0"/>
              <a:t>Satın </a:t>
            </a:r>
            <a:r>
              <a:rPr lang="tr-TR" sz="1600" dirty="0"/>
              <a:t>alma suretiyle edinme ve değer artırıcı değişiklik hallerinde maliyet bedeli</a:t>
            </a:r>
            <a:r>
              <a:rPr lang="tr-TR" sz="1600" dirty="0" smtClean="0"/>
              <a:t>,</a:t>
            </a:r>
          </a:p>
          <a:p>
            <a:pPr algn="just">
              <a:buAutoNum type="alphaLcParenR"/>
            </a:pPr>
            <a:r>
              <a:rPr lang="tr-TR" sz="1600" dirty="0"/>
              <a:t> Bedelsiz devir, kullanılamaz hale gelme, yok olma ve hurdaya ayrılma hallerinde kayıtlı değeri</a:t>
            </a:r>
            <a:r>
              <a:rPr lang="tr-TR" sz="1600" dirty="0" smtClean="0"/>
              <a:t>,</a:t>
            </a:r>
          </a:p>
          <a:p>
            <a:pPr algn="just">
              <a:buAutoNum type="alphaLcParenR"/>
            </a:pPr>
            <a:r>
              <a:rPr lang="tr-TR" sz="1600" dirty="0"/>
              <a:t>Bağış ve yardım yoluyla edinilen taşınırlarda; bağış ve yardımda bulunan tarafından ispat edici bir belge ile değeri belirtilmiş ise bu değer, belli bir değeri yoksa değer tespit komisyonunca belirlenen değer, esas alınır.</a:t>
            </a:r>
            <a:endParaRPr lang="tr-TR" sz="1600" dirty="0" smtClean="0"/>
          </a:p>
          <a:p>
            <a:pPr algn="just"/>
            <a:endParaRPr lang="tr-TR" sz="1400" dirty="0"/>
          </a:p>
        </p:txBody>
      </p:sp>
    </p:spTree>
    <p:extLst>
      <p:ext uri="{BB962C8B-B14F-4D97-AF65-F5344CB8AC3E}">
        <p14:creationId xmlns:p14="http://schemas.microsoft.com/office/powerpoint/2010/main" val="2616688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smtClean="0"/>
              <a:t>DEĞER TESPİT KOMİSYONU (MD 13)</a:t>
            </a:r>
            <a:endParaRPr lang="tr-TR" sz="3200" b="1" dirty="0"/>
          </a:p>
        </p:txBody>
      </p:sp>
      <p:sp>
        <p:nvSpPr>
          <p:cNvPr id="3" name="İçerik Yer Tutucusu 2"/>
          <p:cNvSpPr>
            <a:spLocks noGrp="1"/>
          </p:cNvSpPr>
          <p:nvPr>
            <p:ph idx="1"/>
          </p:nvPr>
        </p:nvSpPr>
        <p:spPr/>
        <p:txBody>
          <a:bodyPr/>
          <a:lstStyle/>
          <a:p>
            <a:pPr marL="0" indent="0" algn="just">
              <a:buNone/>
            </a:pPr>
            <a:r>
              <a:rPr lang="tr-TR" dirty="0"/>
              <a:t>Değer tespit komisyonu, harcama yetkilisinin onayı ile taşınır kayıt yetkilisinin ve işin uzmanının da katıldığı </a:t>
            </a:r>
            <a:r>
              <a:rPr lang="tr-TR" b="1" dirty="0"/>
              <a:t>en az üç kişiden oluşturulur</a:t>
            </a:r>
            <a:r>
              <a:rPr lang="tr-TR" dirty="0"/>
              <a:t>. Komisyon değer tespitinde ticaret odası, sanayi odası, borsa, meslek kuruluşları, ilgili diğer kuruluşlardan veya aynı nitelikteki taşınırı satın alan idarelerden ve fiyat araştırması sonuçlarından yararlanabilir.</a:t>
            </a:r>
          </a:p>
        </p:txBody>
      </p:sp>
    </p:spTree>
    <p:extLst>
      <p:ext uri="{BB962C8B-B14F-4D97-AF65-F5344CB8AC3E}">
        <p14:creationId xmlns:p14="http://schemas.microsoft.com/office/powerpoint/2010/main" val="2713758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smtClean="0"/>
              <a:t>SATIN ALINAN TAŞINIRLARIN GİRİŞ İŞLEMLERİ (MD 15)</a:t>
            </a:r>
            <a:endParaRPr lang="tr-TR" sz="2400" dirty="0"/>
          </a:p>
        </p:txBody>
      </p:sp>
      <p:sp>
        <p:nvSpPr>
          <p:cNvPr id="3" name="İçerik Yer Tutucusu 2"/>
          <p:cNvSpPr>
            <a:spLocks noGrp="1"/>
          </p:cNvSpPr>
          <p:nvPr>
            <p:ph idx="1"/>
          </p:nvPr>
        </p:nvSpPr>
        <p:spPr/>
        <p:txBody>
          <a:bodyPr/>
          <a:lstStyle/>
          <a:p>
            <a:pPr algn="just"/>
            <a:r>
              <a:rPr lang="tr-TR" dirty="0"/>
              <a:t>Satın alınan taşınırlar için, teslim alındıktan sonra, Taşınır Kod Listesindeki hesap kodları itibarıyla </a:t>
            </a:r>
            <a:r>
              <a:rPr lang="tr-TR" b="1" dirty="0"/>
              <a:t>üçer nüsha Taşınır İşlem Fişi düzenlenir</a:t>
            </a:r>
            <a:r>
              <a:rPr lang="tr-TR" dirty="0"/>
              <a:t>. </a:t>
            </a:r>
            <a:endParaRPr lang="tr-TR" dirty="0" smtClean="0"/>
          </a:p>
          <a:p>
            <a:pPr algn="just"/>
            <a:r>
              <a:rPr lang="tr-TR" dirty="0"/>
              <a:t>Alımı bir merkezden yapılarak birden fazla birime doğrudan teslim edilen taşınırlar için, taşınırın teslim edildiği birimlerce </a:t>
            </a:r>
            <a:r>
              <a:rPr lang="tr-TR" b="1" dirty="0"/>
              <a:t>iki nüsha Taşınır Geçici Alındısı düzenlenir ve bir nüshası alımı yapan birime </a:t>
            </a:r>
            <a:r>
              <a:rPr lang="tr-TR" b="1" dirty="0" smtClean="0"/>
              <a:t>gönderilir.</a:t>
            </a:r>
          </a:p>
          <a:p>
            <a:pPr algn="just"/>
            <a:r>
              <a:rPr lang="tr-TR" dirty="0"/>
              <a:t>Alımı yapan birim, bu alındıya dayanarak, ödemeye ve kendi giriş kayıtlarına esas olmak üzere Taşınır İşlem Fişi düzenler</a:t>
            </a:r>
            <a:r>
              <a:rPr lang="tr-TR" dirty="0" smtClean="0"/>
              <a:t>.</a:t>
            </a:r>
          </a:p>
          <a:p>
            <a:pPr algn="just"/>
            <a:r>
              <a:rPr lang="tr-TR" dirty="0"/>
              <a:t>Diğer birimlerden alınan geçici alındılar, düzenlenen bu fişin idarede kalan nüshasına bağlanır</a:t>
            </a:r>
            <a:r>
              <a:rPr lang="tr-TR" dirty="0" smtClean="0"/>
              <a:t>.</a:t>
            </a:r>
          </a:p>
          <a:p>
            <a:pPr algn="just"/>
            <a:r>
              <a:rPr lang="tr-TR" dirty="0"/>
              <a:t>Alımı</a:t>
            </a:r>
            <a:r>
              <a:rPr lang="tr-TR" dirty="0" smtClean="0"/>
              <a:t> </a:t>
            </a:r>
            <a:r>
              <a:rPr lang="tr-TR" dirty="0"/>
              <a:t>yapan birimce giriş kayıtları yapıldıktan sonra düzenlenecek Taşınır İşlem Fişiyle de ilgili diğer birimler adına çıkış kaydedilir.</a:t>
            </a:r>
            <a:endParaRPr lang="tr-TR" b="1" dirty="0"/>
          </a:p>
        </p:txBody>
      </p:sp>
    </p:spTree>
    <p:extLst>
      <p:ext uri="{BB962C8B-B14F-4D97-AF65-F5344CB8AC3E}">
        <p14:creationId xmlns:p14="http://schemas.microsoft.com/office/powerpoint/2010/main" val="986582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t>SATIN ALINAN TAŞINIRLARIN GİRİŞ İŞLEMLERİ (MD 15)</a:t>
            </a:r>
            <a:endParaRPr lang="tr-TR" sz="2400" dirty="0"/>
          </a:p>
        </p:txBody>
      </p:sp>
      <p:sp>
        <p:nvSpPr>
          <p:cNvPr id="3" name="İçerik Yer Tutucusu 2"/>
          <p:cNvSpPr>
            <a:spLocks noGrp="1"/>
          </p:cNvSpPr>
          <p:nvPr>
            <p:ph idx="1"/>
          </p:nvPr>
        </p:nvSpPr>
        <p:spPr/>
        <p:txBody>
          <a:bodyPr/>
          <a:lstStyle/>
          <a:p>
            <a:pPr algn="just"/>
            <a:r>
              <a:rPr lang="tr-TR" dirty="0"/>
              <a:t>Farklı hesaplara kaydı gereken taşınırların aynı faturada yer alması halinde, faturadaki taşınırların kaydedileceği hesap sayısınca fatura fotokopileri çıkarılır ve üzerine </a:t>
            </a:r>
            <a:r>
              <a:rPr lang="tr-TR" b="1" dirty="0"/>
              <a:t>her hesap için düzenlenen Taşınır İşlem Fişinin numarası yazılır</a:t>
            </a:r>
            <a:r>
              <a:rPr lang="tr-TR" dirty="0"/>
              <a:t>. Fişin birinci nüshası ödeme emri belgesine, ikinci nüshası ise ödeme emri belgesinin harcama biriminde kalan nüshasına bağlanır. Üçüncü nüshası, muayene ve kabul komisyon tutanağı veya idare yetkilisince düzenlenmiş kabul belgesi ile birlikte, sıralı olarak dosyalanır. </a:t>
            </a:r>
            <a:endParaRPr lang="tr-TR" dirty="0"/>
          </a:p>
        </p:txBody>
      </p:sp>
    </p:spTree>
    <p:extLst>
      <p:ext uri="{BB962C8B-B14F-4D97-AF65-F5344CB8AC3E}">
        <p14:creationId xmlns:p14="http://schemas.microsoft.com/office/powerpoint/2010/main" val="931618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000" b="1" dirty="0" smtClean="0"/>
              <a:t>BAĞIŞ VE YARDIM YOLUYLA EDİNİLEN TAŞINIRLARIN GİRİŞİ (MD 16)</a:t>
            </a:r>
            <a:endParaRPr lang="tr-TR" sz="2000" dirty="0"/>
          </a:p>
        </p:txBody>
      </p:sp>
      <p:sp>
        <p:nvSpPr>
          <p:cNvPr id="3" name="İçerik Yer Tutucusu 2"/>
          <p:cNvSpPr>
            <a:spLocks noGrp="1"/>
          </p:cNvSpPr>
          <p:nvPr>
            <p:ph idx="1"/>
          </p:nvPr>
        </p:nvSpPr>
        <p:spPr/>
        <p:txBody>
          <a:bodyPr/>
          <a:lstStyle/>
          <a:p>
            <a:pPr algn="just"/>
            <a:r>
              <a:rPr lang="tr-TR" dirty="0"/>
              <a:t>B</a:t>
            </a:r>
            <a:r>
              <a:rPr lang="tr-TR" dirty="0" smtClean="0"/>
              <a:t>ağış </a:t>
            </a:r>
            <a:r>
              <a:rPr lang="tr-TR" dirty="0"/>
              <a:t>ve yardım olarak edinilen taşınırlar teslim alındığında, </a:t>
            </a:r>
            <a:r>
              <a:rPr lang="tr-TR" b="1" dirty="0"/>
              <a:t>taşınır kayıt yetkilisi tarafından Taşınır İşlem Fişi düzenlenerek kayıtlara alınır</a:t>
            </a:r>
            <a:r>
              <a:rPr lang="tr-TR" dirty="0"/>
              <a:t>. Fişin birinci nüshası bağış ve yardım edene verilir veya gönderilir.</a:t>
            </a:r>
            <a:endParaRPr lang="tr-TR" dirty="0"/>
          </a:p>
        </p:txBody>
      </p:sp>
    </p:spTree>
    <p:extLst>
      <p:ext uri="{BB962C8B-B14F-4D97-AF65-F5344CB8AC3E}">
        <p14:creationId xmlns:p14="http://schemas.microsoft.com/office/powerpoint/2010/main" val="311143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smtClean="0"/>
              <a:t>SAYIM FAZLASI TAŞINIRLARIN GİRİŞİ (MD 17)</a:t>
            </a:r>
            <a:endParaRPr lang="tr-TR" sz="3200" dirty="0"/>
          </a:p>
        </p:txBody>
      </p:sp>
      <p:sp>
        <p:nvSpPr>
          <p:cNvPr id="3" name="İçerik Yer Tutucusu 2"/>
          <p:cNvSpPr>
            <a:spLocks noGrp="1"/>
          </p:cNvSpPr>
          <p:nvPr>
            <p:ph idx="1"/>
          </p:nvPr>
        </p:nvSpPr>
        <p:spPr/>
        <p:txBody>
          <a:bodyPr/>
          <a:lstStyle/>
          <a:p>
            <a:pPr algn="just"/>
            <a:r>
              <a:rPr lang="tr-TR" dirty="0" smtClean="0"/>
              <a:t>Yapılan </a:t>
            </a:r>
            <a:r>
              <a:rPr lang="tr-TR" dirty="0"/>
              <a:t>sayım sonucunda fazla bulunan taşınırlar, Taşınır İşlem Fişi düzenlenerek kayıtlara alınır. Sayım fazlası taşınırların giriş kaydedilmesinde; </a:t>
            </a:r>
            <a:r>
              <a:rPr lang="tr-TR" b="1" dirty="0"/>
              <a:t>söz konusu taşınırla aynı nitelikte son bir yıl içinde girişi yapılan taşınır varsa bu değer,</a:t>
            </a:r>
            <a:r>
              <a:rPr lang="tr-TR" dirty="0"/>
              <a:t> aksi halde </a:t>
            </a:r>
            <a:r>
              <a:rPr lang="tr-TR" b="1" dirty="0"/>
              <a:t>değer tespit komisyonu </a:t>
            </a:r>
            <a:r>
              <a:rPr lang="tr-TR" dirty="0"/>
              <a:t>tarafından belirlenecek değer esas alınır.</a:t>
            </a:r>
            <a:endParaRPr lang="tr-TR" dirty="0"/>
          </a:p>
        </p:txBody>
      </p:sp>
    </p:spTree>
    <p:extLst>
      <p:ext uri="{BB962C8B-B14F-4D97-AF65-F5344CB8AC3E}">
        <p14:creationId xmlns:p14="http://schemas.microsoft.com/office/powerpoint/2010/main" val="18704267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t>İADE EDİLEN TAŞINIRLARIN GİRİŞİ (MD 18)</a:t>
            </a:r>
            <a:endParaRPr lang="tr-TR" sz="2800" dirty="0"/>
          </a:p>
        </p:txBody>
      </p:sp>
      <p:sp>
        <p:nvSpPr>
          <p:cNvPr id="3" name="İçerik Yer Tutucusu 2"/>
          <p:cNvSpPr>
            <a:spLocks noGrp="1"/>
          </p:cNvSpPr>
          <p:nvPr>
            <p:ph idx="1"/>
          </p:nvPr>
        </p:nvSpPr>
        <p:spPr/>
        <p:txBody>
          <a:bodyPr/>
          <a:lstStyle/>
          <a:p>
            <a:pPr algn="just"/>
            <a:r>
              <a:rPr lang="tr-TR" dirty="0"/>
              <a:t>Kullanıma verilen tüketim malzemelerinden herhangi bir nedenle iade edilenler, </a:t>
            </a:r>
            <a:r>
              <a:rPr lang="tr-TR" b="1" dirty="0"/>
              <a:t>iadeyi yapan birim yetkilisinin onayını taşıyan </a:t>
            </a:r>
            <a:r>
              <a:rPr lang="tr-TR" dirty="0"/>
              <a:t>ve iade edilen malzemenin cins ve miktarını belirten </a:t>
            </a:r>
            <a:r>
              <a:rPr lang="tr-TR" b="1" dirty="0"/>
              <a:t>belge karşılığında teslim alınır ve Taşınır İşlem Fişi düzenlenerek tekrar giriş kaydedilir</a:t>
            </a:r>
            <a:r>
              <a:rPr lang="tr-TR" dirty="0"/>
              <a:t>. Fişin birinci nüshası taşınırları iade </a:t>
            </a:r>
            <a:r>
              <a:rPr lang="tr-TR" dirty="0" smtClean="0"/>
              <a:t>edene </a:t>
            </a:r>
            <a:r>
              <a:rPr lang="tr-TR" dirty="0"/>
              <a:t>verilir. </a:t>
            </a:r>
            <a:endParaRPr lang="tr-TR" dirty="0"/>
          </a:p>
          <a:p>
            <a:pPr algn="just"/>
            <a:r>
              <a:rPr lang="tr-TR" dirty="0"/>
              <a:t>Kullanıma verilen dayanıklı taşınırlardan, herhangi bir nedenle ilgililerince iade edilenler için </a:t>
            </a:r>
            <a:r>
              <a:rPr lang="tr-TR" b="1" dirty="0"/>
              <a:t>Taşınır İşlem Fişi düzenlenmez</a:t>
            </a:r>
            <a:r>
              <a:rPr lang="tr-TR" dirty="0"/>
              <a:t>. Bu taşınırların kullanıma verilmelerinde düzenlenmiş olan Taşınır Teslim Belgesi, taşınırın geri alındığına ilişkin ilgili bölümü imzalanarak kişiye geri verilir ve kayıtlar buna göre güncellenir.</a:t>
            </a:r>
            <a:endParaRPr lang="tr-TR" dirty="0"/>
          </a:p>
        </p:txBody>
      </p:sp>
    </p:spTree>
    <p:extLst>
      <p:ext uri="{BB962C8B-B14F-4D97-AF65-F5344CB8AC3E}">
        <p14:creationId xmlns:p14="http://schemas.microsoft.com/office/powerpoint/2010/main" val="3438594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TÜKETİM SURETİYLE ÇIKIŞ (MD 22)</a:t>
            </a:r>
            <a:endParaRPr lang="tr-TR" dirty="0"/>
          </a:p>
        </p:txBody>
      </p:sp>
      <p:sp>
        <p:nvSpPr>
          <p:cNvPr id="3" name="İçerik Yer Tutucusu 2"/>
          <p:cNvSpPr>
            <a:spLocks noGrp="1"/>
          </p:cNvSpPr>
          <p:nvPr>
            <p:ph idx="1"/>
          </p:nvPr>
        </p:nvSpPr>
        <p:spPr/>
        <p:txBody>
          <a:bodyPr/>
          <a:lstStyle/>
          <a:p>
            <a:pPr algn="just"/>
            <a:r>
              <a:rPr lang="tr-TR" dirty="0"/>
              <a:t>Tüketim malzemeleri, </a:t>
            </a:r>
            <a:r>
              <a:rPr lang="tr-TR" dirty="0">
                <a:hlinkClick r:id="rId2" action="ppaction://hlinkfile"/>
              </a:rPr>
              <a:t>Taşınır İstek Belgesi </a:t>
            </a:r>
            <a:r>
              <a:rPr lang="tr-TR" dirty="0"/>
              <a:t>karşılığında düzenlenecek Taşınır İşlem Fişi ile çıkış kaydedilir. </a:t>
            </a:r>
            <a:endParaRPr lang="tr-TR" dirty="0" smtClean="0"/>
          </a:p>
          <a:p>
            <a:pPr algn="just"/>
            <a:r>
              <a:rPr lang="tr-TR" b="1" dirty="0"/>
              <a:t>Taşınır İşlem Fişi düzenlenmeden hiçbir şekilde tüketim malzemesi çıkışı yapılamaz. </a:t>
            </a:r>
            <a:endParaRPr lang="tr-TR" b="1" dirty="0" smtClean="0"/>
          </a:p>
          <a:p>
            <a:pPr algn="just"/>
            <a:r>
              <a:rPr lang="tr-TR" dirty="0" smtClean="0"/>
              <a:t>Tüketim </a:t>
            </a:r>
            <a:r>
              <a:rPr lang="tr-TR" dirty="0"/>
              <a:t>malzemelerinin çıkış kayıtları, ambarlara girişlerindeki öncelik sırası dikkate alınarak </a:t>
            </a:r>
            <a:r>
              <a:rPr lang="tr-TR" b="1" dirty="0"/>
              <a:t>"ilk giren-ilk çıkar" </a:t>
            </a:r>
            <a:r>
              <a:rPr lang="tr-TR" dirty="0"/>
              <a:t>esasına göre ve giriş bedelleri üzerinden yapılır.</a:t>
            </a:r>
            <a:endParaRPr lang="tr-TR" b="1" dirty="0"/>
          </a:p>
        </p:txBody>
      </p:sp>
    </p:spTree>
    <p:extLst>
      <p:ext uri="{BB962C8B-B14F-4D97-AF65-F5344CB8AC3E}">
        <p14:creationId xmlns:p14="http://schemas.microsoft.com/office/powerpoint/2010/main" val="4215547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TANIMLAR (MD 4)</a:t>
            </a:r>
            <a:endParaRPr lang="tr-TR" dirty="0"/>
          </a:p>
        </p:txBody>
      </p:sp>
      <p:sp>
        <p:nvSpPr>
          <p:cNvPr id="3" name="İçerik Yer Tutucusu 2"/>
          <p:cNvSpPr>
            <a:spLocks noGrp="1"/>
          </p:cNvSpPr>
          <p:nvPr>
            <p:ph idx="1"/>
          </p:nvPr>
        </p:nvSpPr>
        <p:spPr/>
        <p:txBody>
          <a:bodyPr>
            <a:normAutofit fontScale="92500" lnSpcReduction="20000"/>
          </a:bodyPr>
          <a:lstStyle/>
          <a:p>
            <a:pPr marL="0" indent="0" algn="just">
              <a:buNone/>
            </a:pPr>
            <a:r>
              <a:rPr lang="tr-TR" sz="2400" b="1" dirty="0"/>
              <a:t>Ambar:</a:t>
            </a:r>
            <a:r>
              <a:rPr lang="tr-TR" sz="2400" dirty="0"/>
              <a:t> Kamu idarelerine ait taşınırların kullanıma verilinceye kadar veya kullanımdan iade edildiğinde muhafaza edildiği yeri</a:t>
            </a:r>
            <a:r>
              <a:rPr lang="tr-TR" sz="2400" dirty="0" smtClean="0"/>
              <a:t>,</a:t>
            </a:r>
          </a:p>
          <a:p>
            <a:pPr marL="0" indent="0" algn="just">
              <a:buNone/>
            </a:pPr>
            <a:r>
              <a:rPr lang="tr-TR" sz="2400" b="1" dirty="0"/>
              <a:t>Dayanıklı taşınırlar:</a:t>
            </a:r>
            <a:r>
              <a:rPr lang="tr-TR" sz="2400" dirty="0"/>
              <a:t> Taşınır Kod Listesinin (B) bölümünde gösterilen tesis, makine ve cihazlar ile taşıtlar ve </a:t>
            </a:r>
            <a:r>
              <a:rPr lang="tr-TR" sz="2400" dirty="0" smtClean="0"/>
              <a:t>demirbaşları,</a:t>
            </a:r>
          </a:p>
          <a:p>
            <a:pPr marL="0" indent="0" algn="just">
              <a:buNone/>
            </a:pPr>
            <a:r>
              <a:rPr lang="tr-TR" sz="2400" b="1" dirty="0"/>
              <a:t>Demirbaşlar:</a:t>
            </a:r>
            <a:r>
              <a:rPr lang="tr-TR" sz="2400" dirty="0"/>
              <a:t> Belirli bir hizmete tahsis amacıyla edinilen, belli bir süreye tabi olmaksızın uzun süre kullanılabilen ve kullanılmakla yok olmayan, çeşitleri ile kod numaraları Taşınır Kod Listesinin (B) bölümü 255 hesap detayında yer alan taşınırları</a:t>
            </a:r>
            <a:r>
              <a:rPr lang="tr-TR" sz="2400" dirty="0" smtClean="0"/>
              <a:t>,</a:t>
            </a:r>
          </a:p>
          <a:p>
            <a:pPr marL="0" indent="0" algn="just">
              <a:buNone/>
            </a:pPr>
            <a:r>
              <a:rPr lang="tr-TR" sz="2400" b="1" dirty="0"/>
              <a:t>Gerçeğe uygun değer</a:t>
            </a:r>
            <a:r>
              <a:rPr lang="tr-TR" sz="2400" b="1" dirty="0" smtClean="0"/>
              <a:t>: </a:t>
            </a:r>
            <a:r>
              <a:rPr lang="tr-TR" sz="2400" dirty="0"/>
              <a:t>Piyasa koşullarında muvazaasız bir işlemde bilgili ve istekli taraflar arasında bir varlığın el değiştirmesi veya bir borcun ödenmesi için belirlenen tutarı,</a:t>
            </a:r>
            <a:endParaRPr lang="tr-TR" sz="2400" b="1" dirty="0"/>
          </a:p>
        </p:txBody>
      </p:sp>
    </p:spTree>
    <p:extLst>
      <p:ext uri="{BB962C8B-B14F-4D97-AF65-F5344CB8AC3E}">
        <p14:creationId xmlns:p14="http://schemas.microsoft.com/office/powerpoint/2010/main" val="9441894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smtClean="0"/>
              <a:t>DAYANIKLI TAŞINIRLARIN KULLANIMA VERİLMESİ (MD 23)</a:t>
            </a:r>
            <a:endParaRPr lang="tr-TR" sz="2400" dirty="0"/>
          </a:p>
        </p:txBody>
      </p:sp>
      <p:sp>
        <p:nvSpPr>
          <p:cNvPr id="3" name="İçerik Yer Tutucusu 2"/>
          <p:cNvSpPr>
            <a:spLocks noGrp="1"/>
          </p:cNvSpPr>
          <p:nvPr>
            <p:ph idx="1"/>
          </p:nvPr>
        </p:nvSpPr>
        <p:spPr/>
        <p:txBody>
          <a:bodyPr/>
          <a:lstStyle/>
          <a:p>
            <a:pPr algn="just"/>
            <a:r>
              <a:rPr lang="tr-TR" dirty="0" smtClean="0"/>
              <a:t>Tesis</a:t>
            </a:r>
            <a:r>
              <a:rPr lang="tr-TR" dirty="0"/>
              <a:t>, taşıt ve iş makineleri </a:t>
            </a:r>
            <a:r>
              <a:rPr lang="tr-TR" b="1" dirty="0"/>
              <a:t>haricindeki</a:t>
            </a:r>
            <a:r>
              <a:rPr lang="tr-TR" dirty="0"/>
              <a:t> dayanıklı taşınırlar Taşınır İstek Belgesi düzenlenmek suretiyle talep edilir. Talep edilen dayanıklı taşınırlar 6/A örnek numaralı Taşınır Teslim Belgesi düzenlenerek kullanıma verilir</a:t>
            </a:r>
            <a:r>
              <a:rPr lang="tr-TR" dirty="0" smtClean="0"/>
              <a:t>.</a:t>
            </a:r>
          </a:p>
          <a:p>
            <a:pPr algn="just"/>
            <a:r>
              <a:rPr lang="tr-TR" dirty="0"/>
              <a:t>Kara taşıt ve iş makinelerinin yetkili makamın onayına istinaden yönetiminden sorumlu görevliye veya kullanıcısına verilmesinde ise 6 örnek numaralı Taşınır Teslim Belgesi düzenlenir. </a:t>
            </a:r>
            <a:endParaRPr lang="tr-TR" dirty="0" smtClean="0"/>
          </a:p>
          <a:p>
            <a:pPr algn="just"/>
            <a:r>
              <a:rPr lang="tr-TR" dirty="0"/>
              <a:t>Taşınır Teslim Belgesine dayanılarak Dayanıklı Taşınırlar Defterine gerekli kayıtlar yapılır. Fişin birinci nüshası dosyasında saklanır. İkinci nüshası Taşınır Teslim Belgesiyle taşınır teslim edilen görevlilere verilir</a:t>
            </a:r>
            <a:endParaRPr lang="tr-TR" dirty="0"/>
          </a:p>
        </p:txBody>
      </p:sp>
    </p:spTree>
    <p:extLst>
      <p:ext uri="{BB962C8B-B14F-4D97-AF65-F5344CB8AC3E}">
        <p14:creationId xmlns:p14="http://schemas.microsoft.com/office/powerpoint/2010/main" val="2222666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DEVİR SURETİYLE ÇIKIŞ (MD 24)</a:t>
            </a:r>
            <a:endParaRPr lang="tr-TR" dirty="0"/>
          </a:p>
        </p:txBody>
      </p:sp>
      <p:sp>
        <p:nvSpPr>
          <p:cNvPr id="3" name="İçerik Yer Tutucusu 2"/>
          <p:cNvSpPr>
            <a:spLocks noGrp="1"/>
          </p:cNvSpPr>
          <p:nvPr>
            <p:ph idx="1"/>
          </p:nvPr>
        </p:nvSpPr>
        <p:spPr/>
        <p:txBody>
          <a:bodyPr/>
          <a:lstStyle/>
          <a:p>
            <a:pPr algn="just"/>
            <a:r>
              <a:rPr lang="tr-TR" dirty="0" smtClean="0"/>
              <a:t>Aynı </a:t>
            </a:r>
            <a:r>
              <a:rPr lang="tr-TR" dirty="0"/>
              <a:t>kamu idaresinin muhtelif harcama birimlerinin ambarları arasında devredilen taşınırlar için de Taşınır İşlem Fişi düzenlenir ve Fişin </a:t>
            </a:r>
            <a:r>
              <a:rPr lang="tr-TR" b="1" dirty="0"/>
              <a:t>birinci nüshası devredilen harcama biriminin taşınır kayıt yetkilisine verilir</a:t>
            </a:r>
            <a:r>
              <a:rPr lang="tr-TR" dirty="0"/>
              <a:t>.</a:t>
            </a:r>
            <a:endParaRPr lang="tr-TR" dirty="0" smtClean="0"/>
          </a:p>
          <a:p>
            <a:pPr algn="just"/>
            <a:r>
              <a:rPr lang="tr-TR" dirty="0" smtClean="0"/>
              <a:t>Aynı </a:t>
            </a:r>
            <a:r>
              <a:rPr lang="tr-TR" dirty="0"/>
              <a:t>harcama biriminin ambarları arasındaki taşınır devirlerinde de Taşınır İşlem Fişi düzenlenir, ancak bu Fişler muhasebe birimine gönderilmez.</a:t>
            </a:r>
            <a:endParaRPr lang="tr-TR" dirty="0"/>
          </a:p>
        </p:txBody>
      </p:sp>
    </p:spTree>
    <p:extLst>
      <p:ext uri="{BB962C8B-B14F-4D97-AF65-F5344CB8AC3E}">
        <p14:creationId xmlns:p14="http://schemas.microsoft.com/office/powerpoint/2010/main" val="26554180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1600" b="1" dirty="0" smtClean="0"/>
              <a:t>KULLANILMAZ HALE GELME, YOK OLMA VEYA SAYIM NOKSANI NEDENİYLE ÇIKIŞ (MD 27)</a:t>
            </a:r>
            <a:endParaRPr lang="tr-TR" sz="1600" dirty="0"/>
          </a:p>
        </p:txBody>
      </p:sp>
      <p:sp>
        <p:nvSpPr>
          <p:cNvPr id="3" name="İçerik Yer Tutucusu 2"/>
          <p:cNvSpPr>
            <a:spLocks noGrp="1"/>
          </p:cNvSpPr>
          <p:nvPr>
            <p:ph idx="1"/>
          </p:nvPr>
        </p:nvSpPr>
        <p:spPr/>
        <p:txBody>
          <a:bodyPr>
            <a:normAutofit fontScale="92500" lnSpcReduction="10000"/>
          </a:bodyPr>
          <a:lstStyle/>
          <a:p>
            <a:pPr algn="just"/>
            <a:r>
              <a:rPr lang="tr-TR" dirty="0"/>
              <a:t>Tüketim malzemelerinin özelliklerinde, ağırlıklarında veya miktarlarında meydana gelen değişmeler nedeniyle oluşan fireler, sayımda noksan çıkan taşınırlar, çalınma, kaybolma gibi nedenlerle yok olan taşınırlar ya da yıpranma, kırılma veya bozulma gibi nedenlerle kullanılamaz hale gelen taşınırlar ile canlı taşınırın ölmesi halinde, </a:t>
            </a:r>
            <a:r>
              <a:rPr lang="tr-TR" b="1" dirty="0">
                <a:hlinkClick r:id="rId2" action="ppaction://hlinkfile"/>
              </a:rPr>
              <a:t>Kayıttan Düşme Teklif ve Onay Tutanağı </a:t>
            </a:r>
            <a:r>
              <a:rPr lang="tr-TR" b="1" dirty="0"/>
              <a:t>ve Taşınır İşlem Fişi düzenlenerek kayıtlardan çıkarılır</a:t>
            </a:r>
            <a:r>
              <a:rPr lang="tr-TR" b="1" dirty="0" smtClean="0"/>
              <a:t>.</a:t>
            </a:r>
          </a:p>
          <a:p>
            <a:pPr algn="just"/>
            <a:r>
              <a:rPr lang="tr-TR" dirty="0"/>
              <a:t>Eskimiş, solmuş, yırtılmış ve kullanılamayacak duruma gelmiş bayrakların Türk Bayrağı Tüzüğünün 38 inci maddesi uyarınca çıkarılan Eskimiş, Solmuş, Yırtılmış ve Kullanılamayacak Duruma Gelmiş Bayrakların Yok Edilmesi Usul ve Esaslarını Gösterir Yönetmelik hükümleri gereğince ilgili yerlere teslim edilmesinde de </a:t>
            </a:r>
            <a:r>
              <a:rPr lang="tr-TR" b="1" dirty="0">
                <a:hlinkClick r:id="rId2" action="ppaction://hlinkfile"/>
              </a:rPr>
              <a:t>Kayıttan Düşme Teklif ve Onay Tutanağı </a:t>
            </a:r>
            <a:r>
              <a:rPr lang="tr-TR" b="1" dirty="0"/>
              <a:t>ve Taşınır İşlem Fişi düzenlenerek kayıtlardan </a:t>
            </a:r>
            <a:r>
              <a:rPr lang="tr-TR" b="1" dirty="0" smtClean="0"/>
              <a:t>çıkarılır</a:t>
            </a:r>
          </a:p>
          <a:p>
            <a:pPr algn="just"/>
            <a:r>
              <a:rPr lang="tr-TR" dirty="0" smtClean="0"/>
              <a:t>Bu hallerde </a:t>
            </a:r>
            <a:r>
              <a:rPr lang="tr-TR" dirty="0"/>
              <a:t>kasıt, kusur, ihmal veya tedbirsizlik olup olmadığı araştırılarak sonuçları ayrı bir tutanakta </a:t>
            </a:r>
            <a:r>
              <a:rPr lang="tr-TR" dirty="0" smtClean="0"/>
              <a:t>belirtilir.</a:t>
            </a:r>
            <a:endParaRPr lang="tr-TR" b="1" dirty="0"/>
          </a:p>
        </p:txBody>
      </p:sp>
    </p:spTree>
    <p:extLst>
      <p:ext uri="{BB962C8B-B14F-4D97-AF65-F5344CB8AC3E}">
        <p14:creationId xmlns:p14="http://schemas.microsoft.com/office/powerpoint/2010/main" val="32671832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1600" b="1" dirty="0"/>
              <a:t>KULLANILMAZ HALE GELME, YOK OLMA VEYA SAYIM NOKSANI NEDENİYLE ÇIKIŞ (MD 27)</a:t>
            </a:r>
            <a:endParaRPr lang="tr-TR" sz="1600" dirty="0"/>
          </a:p>
        </p:txBody>
      </p:sp>
      <p:sp>
        <p:nvSpPr>
          <p:cNvPr id="3" name="İçerik Yer Tutucusu 2"/>
          <p:cNvSpPr>
            <a:spLocks noGrp="1"/>
          </p:cNvSpPr>
          <p:nvPr>
            <p:ph idx="1"/>
          </p:nvPr>
        </p:nvSpPr>
        <p:spPr/>
        <p:txBody>
          <a:bodyPr/>
          <a:lstStyle/>
          <a:p>
            <a:pPr algn="just"/>
            <a:r>
              <a:rPr lang="tr-TR" b="1" dirty="0"/>
              <a:t>Garanti veya sigorta taahhütnamesi kapsamında </a:t>
            </a:r>
            <a:r>
              <a:rPr lang="tr-TR" dirty="0"/>
              <a:t>yenisi ile değiştirilmek üzere yüklenicisine iade edilen taşınırlar Kayıttan Düşme Teklif ve Onay Tutanağına dayanılarak düzenlenecek Taşınır İşlem Fişiyle kayıtlardan çıkarılır ve yenisi </a:t>
            </a:r>
            <a:r>
              <a:rPr lang="tr-TR" dirty="0" smtClean="0"/>
              <a:t>kayıtlara </a:t>
            </a:r>
            <a:r>
              <a:rPr lang="tr-TR" dirty="0"/>
              <a:t>alınır</a:t>
            </a:r>
            <a:r>
              <a:rPr lang="tr-TR" dirty="0" smtClean="0"/>
              <a:t>.</a:t>
            </a:r>
          </a:p>
          <a:p>
            <a:pPr algn="just"/>
            <a:r>
              <a:rPr lang="tr-TR" dirty="0"/>
              <a:t>Kamu idaresi ile yüklenici arasında imzalanan mal alımına ilişkin sözleşmede hüküm bulunması ve fiyat farkı veya </a:t>
            </a:r>
            <a:r>
              <a:rPr lang="tr-TR" b="1" dirty="0"/>
              <a:t>ek bir maliyet talep edilmemesi </a:t>
            </a:r>
            <a:r>
              <a:rPr lang="tr-TR" dirty="0"/>
              <a:t>kaydıyla; kullanım süresi dolan veya dolmak üzere olan taşınırlardan daha uzun </a:t>
            </a:r>
            <a:r>
              <a:rPr lang="tr-TR" dirty="0" err="1"/>
              <a:t>miadlı</a:t>
            </a:r>
            <a:r>
              <a:rPr lang="tr-TR" dirty="0"/>
              <a:t> olanlarla değiştirilenler, Kayıttan Düşme Teklif ve Onay Tutanağına dayanılarak düzenlenecek Taşınır İşlem Fişiyle kayıtlardan çıkarılır ve yenisi kayıtlara alınır.</a:t>
            </a:r>
            <a:endParaRPr lang="tr-TR" dirty="0"/>
          </a:p>
        </p:txBody>
      </p:sp>
    </p:spTree>
    <p:extLst>
      <p:ext uri="{BB962C8B-B14F-4D97-AF65-F5344CB8AC3E}">
        <p14:creationId xmlns:p14="http://schemas.microsoft.com/office/powerpoint/2010/main" val="20625144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t>HURDAYA AYIRMA NEDENİYLE ÇIKIŞ (MD 28)</a:t>
            </a:r>
            <a:endParaRPr lang="tr-TR" sz="2800" dirty="0"/>
          </a:p>
        </p:txBody>
      </p:sp>
      <p:sp>
        <p:nvSpPr>
          <p:cNvPr id="3" name="İçerik Yer Tutucusu 2"/>
          <p:cNvSpPr>
            <a:spLocks noGrp="1"/>
          </p:cNvSpPr>
          <p:nvPr>
            <p:ph idx="1"/>
          </p:nvPr>
        </p:nvSpPr>
        <p:spPr/>
        <p:txBody>
          <a:bodyPr>
            <a:normAutofit fontScale="92500" lnSpcReduction="10000"/>
          </a:bodyPr>
          <a:lstStyle/>
          <a:p>
            <a:pPr algn="just"/>
            <a:r>
              <a:rPr lang="tr-TR" dirty="0"/>
              <a:t>Ekonomik ömrünü tamamlamış olan veya tamamlamadığı halde teknik ve fiziki nedenlerle kullanılmasında yarar görülmeyerek hizmet dışı bırakılması gerektiği ilgililer veya özel mevzuatı çerçevesinde oluşturulan komisyon tarafından bildirilen taşınırlar, </a:t>
            </a:r>
            <a:r>
              <a:rPr lang="tr-TR" b="1" dirty="0"/>
              <a:t>biri işin uzmanı olmak kaydıyla harcama yetkilisinin belirleyeceği en az üç kişiden oluşan komisyon tarafından değerlendirilir.</a:t>
            </a:r>
            <a:r>
              <a:rPr lang="tr-TR" dirty="0"/>
              <a:t> Yeterli sayı veya nitelikte personel bulunmaması halinde komisyonlar diğer kamu idarelerinden talep edilecek üyelerin katılımıyla oluşturulabilir</a:t>
            </a:r>
            <a:r>
              <a:rPr lang="tr-TR" dirty="0" smtClean="0"/>
              <a:t>.</a:t>
            </a:r>
          </a:p>
          <a:p>
            <a:pPr algn="just"/>
            <a:r>
              <a:rPr lang="tr-TR" dirty="0"/>
              <a:t>Komisyonca yapılan değerlendirme sonucunda hurdaya ayrılması uygun görülmeyen taşınırlar hakkındaki gerekçeli karar harcama yetkilisine bildirilir. </a:t>
            </a:r>
            <a:endParaRPr lang="tr-TR" dirty="0" smtClean="0"/>
          </a:p>
          <a:p>
            <a:pPr algn="just"/>
            <a:r>
              <a:rPr lang="tr-TR" dirty="0"/>
              <a:t>Komisyonca hurdaya ayrılmasına karar verilenler için ise Kayıttan Düşme Teklif ve Onay Tutanağı düzenlenir</a:t>
            </a:r>
            <a:r>
              <a:rPr lang="tr-TR" dirty="0" smtClean="0"/>
              <a:t>.</a:t>
            </a:r>
          </a:p>
          <a:p>
            <a:pPr algn="just"/>
            <a:r>
              <a:rPr lang="tr-TR" dirty="0"/>
              <a:t>Hurdaya ayrılmasına karar verilen taşınırlar </a:t>
            </a:r>
            <a:r>
              <a:rPr lang="tr-TR" b="1" dirty="0"/>
              <a:t>harcama yetkilisinin onayı </a:t>
            </a:r>
            <a:r>
              <a:rPr lang="tr-TR" dirty="0"/>
              <a:t>ile kayıtlardan çıkarılır.</a:t>
            </a:r>
            <a:endParaRPr lang="tr-TR" dirty="0"/>
          </a:p>
        </p:txBody>
      </p:sp>
    </p:spTree>
    <p:extLst>
      <p:ext uri="{BB962C8B-B14F-4D97-AF65-F5344CB8AC3E}">
        <p14:creationId xmlns:p14="http://schemas.microsoft.com/office/powerpoint/2010/main" val="9515741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1800" b="1" dirty="0" smtClean="0"/>
              <a:t>TAŞINIR GİRİŞ VE ÇIKIŞ İŞLEMLERİNİN MUHASEBE BİRİMİNE BİLDİRİLMESİ (MD 30)</a:t>
            </a:r>
            <a:endParaRPr lang="tr-TR" sz="1800" dirty="0"/>
          </a:p>
        </p:txBody>
      </p:sp>
      <p:sp>
        <p:nvSpPr>
          <p:cNvPr id="3" name="İçerik Yer Tutucusu 2"/>
          <p:cNvSpPr>
            <a:spLocks noGrp="1"/>
          </p:cNvSpPr>
          <p:nvPr>
            <p:ph idx="1"/>
          </p:nvPr>
        </p:nvSpPr>
        <p:spPr/>
        <p:txBody>
          <a:bodyPr>
            <a:normAutofit fontScale="92500" lnSpcReduction="20000"/>
          </a:bodyPr>
          <a:lstStyle/>
          <a:p>
            <a:pPr algn="just"/>
            <a:r>
              <a:rPr lang="tr-TR" b="1" dirty="0" smtClean="0"/>
              <a:t>Taşınır </a:t>
            </a:r>
            <a:r>
              <a:rPr lang="tr-TR" b="1" dirty="0"/>
              <a:t>kayıt yetkilileri tarafından</a:t>
            </a:r>
            <a:r>
              <a:rPr lang="tr-TR" dirty="0"/>
              <a:t>, kamu idarelerinin muhasebe kayıtlarında ilgili stok ve maddi duran varlık hesaplarında izlenen taşınırlardan; </a:t>
            </a:r>
            <a:r>
              <a:rPr lang="tr-TR" dirty="0" err="1"/>
              <a:t>satınalma</a:t>
            </a:r>
            <a:r>
              <a:rPr lang="tr-TR" dirty="0"/>
              <a:t> suretiyle edinilenlerin giriş işlemleri ile değer artırıcı harcamalar için düzenlenen Taşınır İşlem Fişlerinin bir nüshası ödeme emri belgesi ekinde, muhasebe birimine gönderilir. </a:t>
            </a:r>
            <a:endParaRPr lang="tr-TR" dirty="0" smtClean="0"/>
          </a:p>
          <a:p>
            <a:pPr algn="just"/>
            <a:r>
              <a:rPr lang="tr-TR" dirty="0"/>
              <a:t>Diğer şekillerde edinilen taşınırların girişleri ve maddi duran varlık hesaplarında izlenen taşınırların çıkışları için düzenlenen Taşınır İşlem Fişlerinin birer nüshasının, </a:t>
            </a:r>
            <a:r>
              <a:rPr lang="tr-TR" b="1" dirty="0"/>
              <a:t>düzenleme tarihini takip eden en geç on gün içinde ve her durumda malî yıl sona ermeden önce </a:t>
            </a:r>
            <a:r>
              <a:rPr lang="tr-TR" dirty="0"/>
              <a:t>muhasebe birimine gönderilmesi zorunludur. </a:t>
            </a:r>
            <a:endParaRPr lang="tr-TR" dirty="0" smtClean="0"/>
          </a:p>
          <a:p>
            <a:pPr algn="just"/>
            <a:r>
              <a:rPr lang="tr-TR" dirty="0"/>
              <a:t>Ancak aynı muhasebe biriminden hizmet alan, aynı kamu idaresinin harcama birimleri arasında yapılan taşınır devirlerinde, devreden harcama birimince düzenlenen Taşınır İşlem Fişi muhasebe birimine gönderilmez</a:t>
            </a:r>
            <a:r>
              <a:rPr lang="tr-TR" dirty="0" smtClean="0"/>
              <a:t>.</a:t>
            </a:r>
          </a:p>
          <a:p>
            <a:pPr algn="just"/>
            <a:r>
              <a:rPr lang="tr-TR" dirty="0"/>
              <a:t>Muhasebe kayıtlarında "150-İlk Madde ve Malzemeler </a:t>
            </a:r>
            <a:r>
              <a:rPr lang="tr-TR" dirty="0" err="1"/>
              <a:t>Hesabı"nda</a:t>
            </a:r>
            <a:r>
              <a:rPr lang="tr-TR" dirty="0"/>
              <a:t> izlenen tüketim malzemelerinin çıkışları için düzenlenen Taşınır İşlem Fişleri muhasebe birimine gönderilmez. </a:t>
            </a:r>
          </a:p>
          <a:p>
            <a:pPr algn="just"/>
            <a:endParaRPr lang="tr-TR" dirty="0"/>
          </a:p>
        </p:txBody>
      </p:sp>
    </p:spTree>
    <p:extLst>
      <p:ext uri="{BB962C8B-B14F-4D97-AF65-F5344CB8AC3E}">
        <p14:creationId xmlns:p14="http://schemas.microsoft.com/office/powerpoint/2010/main" val="27429959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1800" b="1" dirty="0" smtClean="0"/>
              <a:t>SAYIM VE SAYIM SONRASI YAPILACAK İŞLEMLER (MD 32)</a:t>
            </a:r>
            <a:endParaRPr lang="tr-TR" sz="1800"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a:t> Kamu idarelerine ait </a:t>
            </a:r>
            <a:r>
              <a:rPr lang="tr-TR" dirty="0" smtClean="0"/>
              <a:t>taşınırların:</a:t>
            </a:r>
          </a:p>
          <a:p>
            <a:pPr algn="just">
              <a:buFont typeface="Wingdings" panose="05000000000000000000" pitchFamily="2" charset="2"/>
              <a:buChar char="§"/>
            </a:pPr>
            <a:r>
              <a:rPr lang="tr-TR" dirty="0"/>
              <a:t>taşınır kayıt yetkililerinin görevlerinden </a:t>
            </a:r>
            <a:r>
              <a:rPr lang="tr-TR" dirty="0" smtClean="0"/>
              <a:t>ayrılmalarında</a:t>
            </a:r>
          </a:p>
          <a:p>
            <a:pPr algn="just">
              <a:buFont typeface="Wingdings" panose="05000000000000000000" pitchFamily="2" charset="2"/>
              <a:buChar char="§"/>
            </a:pPr>
            <a:r>
              <a:rPr lang="tr-TR" dirty="0"/>
              <a:t>yıl </a:t>
            </a:r>
            <a:r>
              <a:rPr lang="tr-TR" dirty="0" smtClean="0"/>
              <a:t>sonlarında</a:t>
            </a:r>
          </a:p>
          <a:p>
            <a:pPr algn="just">
              <a:buFont typeface="Wingdings" panose="05000000000000000000" pitchFamily="2" charset="2"/>
              <a:buChar char="§"/>
            </a:pPr>
            <a:r>
              <a:rPr lang="tr-TR" dirty="0"/>
              <a:t>harcama yetkilisinin gerekli gördüğü durum ve zamanlarda sayımı yapılır</a:t>
            </a:r>
            <a:r>
              <a:rPr lang="tr-TR" dirty="0" smtClean="0"/>
              <a:t>.</a:t>
            </a:r>
          </a:p>
          <a:p>
            <a:pPr marL="0" indent="0" algn="just">
              <a:buNone/>
            </a:pPr>
            <a:r>
              <a:rPr lang="tr-TR" dirty="0"/>
              <a:t>Taşınır sayımları, harcama yetkilisince, kendisinin veya görevlendireceği bir kişinin başkanlığında taşınır kayıt yetkilisinin de katılımıyla, </a:t>
            </a:r>
            <a:r>
              <a:rPr lang="tr-TR" b="1" dirty="0"/>
              <a:t>en az üç kişiden oluşturulan sayım kurulu</a:t>
            </a:r>
            <a:r>
              <a:rPr lang="tr-TR" dirty="0"/>
              <a:t> tarafından yapılır</a:t>
            </a:r>
            <a:r>
              <a:rPr lang="tr-TR" dirty="0" smtClean="0"/>
              <a:t>.</a:t>
            </a:r>
          </a:p>
          <a:p>
            <a:pPr marL="0" indent="0" algn="just">
              <a:buNone/>
            </a:pPr>
            <a:r>
              <a:rPr lang="tr-TR" dirty="0"/>
              <a:t>Sayım kurulu öncelikle, taşınır kayıt yetkilisince ambarda bulunduğu veya ambardan çıktığı halde belgesi düzenlenmediği ve kayıtları yapılmadığı belirtilen taşınırlara ilişkin işlemlerin yaptırılmasını sağlar. </a:t>
            </a:r>
            <a:r>
              <a:rPr lang="tr-TR" dirty="0">
                <a:hlinkClick r:id="rId2" action="ppaction://hlinkfile"/>
              </a:rPr>
              <a:t>Sayım Tutanağının </a:t>
            </a:r>
            <a:r>
              <a:rPr lang="tr-TR" dirty="0"/>
              <a:t>"Kayıtlara Göre Ambardaki Miktar" sütunu, defter kayıtları esas alınarak doldurulduktan sonra ambarlardaki taşınırlar fiilen sayılır ve bulunan miktarlar Sayım Tutanağının "Ambarda Bulunan Miktar" sütununa kaydedilir.</a:t>
            </a:r>
            <a:endParaRPr lang="tr-TR" dirty="0"/>
          </a:p>
        </p:txBody>
      </p:sp>
    </p:spTree>
    <p:extLst>
      <p:ext uri="{BB962C8B-B14F-4D97-AF65-F5344CB8AC3E}">
        <p14:creationId xmlns:p14="http://schemas.microsoft.com/office/powerpoint/2010/main" val="1432094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000" b="1" dirty="0"/>
              <a:t>SAYIM VE SAYIM SONRASI YAPILACAK İŞLEMLER (MD 32)</a:t>
            </a:r>
            <a:endParaRPr lang="tr-TR" sz="2000" dirty="0"/>
          </a:p>
        </p:txBody>
      </p:sp>
      <p:sp>
        <p:nvSpPr>
          <p:cNvPr id="3" name="İçerik Yer Tutucusu 2"/>
          <p:cNvSpPr>
            <a:spLocks noGrp="1"/>
          </p:cNvSpPr>
          <p:nvPr>
            <p:ph idx="1"/>
          </p:nvPr>
        </p:nvSpPr>
        <p:spPr/>
        <p:txBody>
          <a:bodyPr/>
          <a:lstStyle/>
          <a:p>
            <a:pPr algn="just"/>
            <a:r>
              <a:rPr lang="tr-TR" dirty="0"/>
              <a:t>Sayımda bulunan miktar ile kayıtlı miktar arasında fark bulunması halinde miktarlarında farklılık bulunan taşınırların sayımı bir kez daha tekrarlanır. Yine farklı çıkarsa bu miktar "</a:t>
            </a:r>
            <a:r>
              <a:rPr lang="tr-TR" b="1" dirty="0" smtClean="0"/>
              <a:t>Fazla</a:t>
            </a:r>
            <a:r>
              <a:rPr lang="tr-TR" b="1" dirty="0"/>
              <a:t>" veya "Noksan" </a:t>
            </a:r>
            <a:r>
              <a:rPr lang="tr-TR" dirty="0"/>
              <a:t>sütununa kaydedilir. </a:t>
            </a:r>
            <a:endParaRPr lang="tr-TR" dirty="0" smtClean="0"/>
          </a:p>
          <a:p>
            <a:pPr algn="just"/>
            <a:r>
              <a:rPr lang="tr-TR" dirty="0" smtClean="0"/>
              <a:t>Sayım </a:t>
            </a:r>
            <a:r>
              <a:rPr lang="tr-TR" dirty="0"/>
              <a:t>kurulunca, taşınırların fiili miktarlarının kayıtlı miktarlardan eksik oluğunun tespit edilmesi halinde Kayıttan Düşme Teklif ve Onay Tutanağı ve Taşınır İşlem Fişi; fazla olduğunun tespit edilmesi halinde ise Taşınır İşlem Fişi düzenlettirilerek, defter kayıtlarının sayım sonuçlarıyla uygunluğu sağlanır. </a:t>
            </a:r>
            <a:endParaRPr lang="tr-TR" dirty="0" smtClean="0"/>
          </a:p>
          <a:p>
            <a:pPr algn="just"/>
            <a:r>
              <a:rPr lang="tr-TR" dirty="0"/>
              <a:t>Düzenlenen giriş ve çıkış belgelerinin bir örneği, muhasebe kayıtlarının yapılması için muhasebe birimine gönderilir. </a:t>
            </a:r>
            <a:endParaRPr lang="tr-TR" dirty="0"/>
          </a:p>
        </p:txBody>
      </p:sp>
    </p:spTree>
    <p:extLst>
      <p:ext uri="{BB962C8B-B14F-4D97-AF65-F5344CB8AC3E}">
        <p14:creationId xmlns:p14="http://schemas.microsoft.com/office/powerpoint/2010/main" val="9196252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t>DEVİR İŞLEMLERİ (MD 33)</a:t>
            </a:r>
            <a:endParaRPr lang="tr-TR" sz="2800" dirty="0"/>
          </a:p>
        </p:txBody>
      </p:sp>
      <p:sp>
        <p:nvSpPr>
          <p:cNvPr id="3" name="İçerik Yer Tutucusu 2"/>
          <p:cNvSpPr>
            <a:spLocks noGrp="1"/>
          </p:cNvSpPr>
          <p:nvPr>
            <p:ph idx="1"/>
          </p:nvPr>
        </p:nvSpPr>
        <p:spPr/>
        <p:txBody>
          <a:bodyPr/>
          <a:lstStyle/>
          <a:p>
            <a:pPr algn="just"/>
            <a:r>
              <a:rPr lang="tr-TR" dirty="0"/>
              <a:t>Taşınır kayıt yetkilileri, sorumlulukları altındaki ambarlarda bulunan taşınırları ve bunlara ilişkin kayıt ve belgeleri, </a:t>
            </a:r>
            <a:r>
              <a:rPr lang="tr-TR" b="1" dirty="0"/>
              <a:t>yerlerine görevlendirilenlere devretmeden görevlerinden ayrılamazlar.</a:t>
            </a:r>
            <a:r>
              <a:rPr lang="tr-TR" dirty="0"/>
              <a:t> Yeni görevlendirilen taşınır kayıt </a:t>
            </a:r>
            <a:r>
              <a:rPr lang="tr-TR" dirty="0" smtClean="0"/>
              <a:t>yetkilileri </a:t>
            </a:r>
            <a:r>
              <a:rPr lang="tr-TR" dirty="0"/>
              <a:t>de söz konusu kayıt ve belgeleri aramak ve almak zorundadır</a:t>
            </a:r>
            <a:r>
              <a:rPr lang="tr-TR" dirty="0" smtClean="0"/>
              <a:t>.</a:t>
            </a:r>
          </a:p>
          <a:p>
            <a:pPr algn="just"/>
            <a:r>
              <a:rPr lang="tr-TR" dirty="0"/>
              <a:t>Ambarlarındaki taşınırları ve taşınır işlemlerine ilişkin kayıt ve belgeleri teslim etmeyen veya istifa, hastalık, tutuklanma, ölüm gibi nedenlerle devir ve teslim edemeyen taşınır kayıt yetkililerinin sorumluluğundaki taşınırlar ile dayanağı kayıt ve belgeler, devir kurulu aracılığı ile yeni taşınır kayıt yetkilisine devir ve teslim edilir. Devir kurulu, harcama yetkilisi tarafından belirlenen bir kişinin başkanlığında, taşınır kayıt yetkililerinin de katıldığı, en az üç kişiden oluşur.</a:t>
            </a:r>
            <a:endParaRPr lang="tr-TR" dirty="0"/>
          </a:p>
        </p:txBody>
      </p:sp>
    </p:spTree>
    <p:extLst>
      <p:ext uri="{BB962C8B-B14F-4D97-AF65-F5344CB8AC3E}">
        <p14:creationId xmlns:p14="http://schemas.microsoft.com/office/powerpoint/2010/main" val="26953141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t>TAŞINIR MAL YÖNETİM HESABI (MD 34)</a:t>
            </a:r>
            <a:endParaRPr lang="tr-TR" sz="2800" dirty="0"/>
          </a:p>
        </p:txBody>
      </p:sp>
      <p:sp>
        <p:nvSpPr>
          <p:cNvPr id="3" name="İçerik Yer Tutucusu 2"/>
          <p:cNvSpPr>
            <a:spLocks noGrp="1"/>
          </p:cNvSpPr>
          <p:nvPr>
            <p:ph idx="1"/>
          </p:nvPr>
        </p:nvSpPr>
        <p:spPr/>
        <p:txBody>
          <a:bodyPr/>
          <a:lstStyle/>
          <a:p>
            <a:pPr algn="just"/>
            <a:r>
              <a:rPr lang="tr-TR" dirty="0" smtClean="0"/>
              <a:t>Taşınır </a:t>
            </a:r>
            <a:r>
              <a:rPr lang="tr-TR" dirty="0"/>
              <a:t>mal yönetim hesabı, Kanunun kaynakların kullanılması ve yönetilmesi konusunda harcama birimi ve harcama yetkililerine yüklediği sorumluluğun gereği olarak taşınır kayıt ve işlemlerinin usulüne uygun yapılıp yapılmadığının </a:t>
            </a:r>
            <a:r>
              <a:rPr lang="tr-TR" b="1" dirty="0"/>
              <a:t>harcama yetkilisi tarafından kontrol ve denetimine esas olmak üzere</a:t>
            </a:r>
            <a:r>
              <a:rPr lang="tr-TR" dirty="0"/>
              <a:t> taşınır kayıt yetkilisi tarafından harcama birimleri itibarıyla hazırlanır ve taşınır kontrol yetkilisince kayıt ve belgeler ile mali tablolara uygunluğu kontrol edilerek imzalanır. Taşınır mal yönetim hesabında; önceki yıldan devredilen, yılı içinde giren, çıkan ve ertesi yıla devredilen taşınırlar ile yılsonu sayımında bulunan fazla ve noksanlar gösterilir.</a:t>
            </a:r>
            <a:endParaRPr lang="tr-TR" dirty="0"/>
          </a:p>
        </p:txBody>
      </p:sp>
    </p:spTree>
    <p:extLst>
      <p:ext uri="{BB962C8B-B14F-4D97-AF65-F5344CB8AC3E}">
        <p14:creationId xmlns:p14="http://schemas.microsoft.com/office/powerpoint/2010/main" val="3205681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TANIMLAR (MD 4)</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sz="2400" b="1" dirty="0"/>
              <a:t>Hurda:</a:t>
            </a:r>
            <a:r>
              <a:rPr lang="tr-TR" sz="2400" dirty="0"/>
              <a:t> Ekonomik ömrünü tamamlamış olan veya tamamlamadığı halde teknik ve fiziki nedenlerle alınış amaçları doğrultusunda kullanılması imkânı kalmayan ya da tamiri mümkün veya ekonomik olmayan arızalar nedeniyle kullanılmasında yarar görülmeyerek hizmet dışı bırakılan taşınırlar ile üretim sırasında elde edilen kırpıntı, döküntü ve artık </a:t>
            </a:r>
            <a:r>
              <a:rPr lang="tr-TR" sz="2400" dirty="0" smtClean="0"/>
              <a:t>parçaları,</a:t>
            </a:r>
            <a:endParaRPr lang="tr-TR" sz="2400" dirty="0"/>
          </a:p>
          <a:p>
            <a:pPr marL="0" indent="0" algn="just">
              <a:buNone/>
            </a:pPr>
            <a:r>
              <a:rPr lang="tr-TR" sz="2400" b="1" dirty="0"/>
              <a:t>Makine ve cihazlar: </a:t>
            </a:r>
            <a:r>
              <a:rPr lang="tr-TR" sz="2400" dirty="0"/>
              <a:t>Çeşitleri ile kod numaraları Taşınır Kod Listesinin (B) bölümü 253 hesap detayında yer alan, üretim ve hizmet amacıyla kullanılan her türlü makine, cihaz ve aletleri</a:t>
            </a:r>
            <a:r>
              <a:rPr lang="tr-TR" sz="2400" dirty="0" smtClean="0"/>
              <a:t>,</a:t>
            </a:r>
          </a:p>
          <a:p>
            <a:pPr marL="0" indent="0" algn="just">
              <a:buNone/>
            </a:pPr>
            <a:r>
              <a:rPr lang="tr-TR" sz="2400" b="1" dirty="0"/>
              <a:t>Sanal ambar:</a:t>
            </a:r>
            <a:r>
              <a:rPr lang="tr-TR" sz="2400" dirty="0"/>
              <a:t> Tesis kapsamındaki taşınırların yalnızca elektronik ortamda takip edilebilmesi amacıyla oluşturulan ambarı</a:t>
            </a:r>
          </a:p>
        </p:txBody>
      </p:sp>
    </p:spTree>
    <p:extLst>
      <p:ext uri="{BB962C8B-B14F-4D97-AF65-F5344CB8AC3E}">
        <p14:creationId xmlns:p14="http://schemas.microsoft.com/office/powerpoint/2010/main" val="32210771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TAŞINIR MAL YÖNETİM HESABI (MD 34)</a:t>
            </a:r>
            <a:endParaRPr lang="tr-TR" dirty="0"/>
          </a:p>
        </p:txBody>
      </p:sp>
      <p:sp>
        <p:nvSpPr>
          <p:cNvPr id="3" name="İçerik Yer Tutucusu 2"/>
          <p:cNvSpPr>
            <a:spLocks noGrp="1"/>
          </p:cNvSpPr>
          <p:nvPr>
            <p:ph idx="1"/>
          </p:nvPr>
        </p:nvSpPr>
        <p:spPr/>
        <p:txBody>
          <a:bodyPr/>
          <a:lstStyle/>
          <a:p>
            <a:r>
              <a:rPr lang="tr-TR" dirty="0"/>
              <a:t>Taşınır mal yönetim hesabı aşağıdaki cetvellerden oluşur: </a:t>
            </a:r>
            <a:endParaRPr lang="tr-TR" dirty="0" smtClean="0"/>
          </a:p>
          <a:p>
            <a:pPr>
              <a:buAutoNum type="alphaLcParenR"/>
            </a:pPr>
            <a:r>
              <a:rPr lang="tr-TR" dirty="0" smtClean="0"/>
              <a:t>Yılsonu </a:t>
            </a:r>
            <a:r>
              <a:rPr lang="tr-TR" dirty="0"/>
              <a:t>sayımına ilişkin Sayım Tutanağı</a:t>
            </a:r>
            <a:r>
              <a:rPr lang="tr-TR" dirty="0" smtClean="0"/>
              <a:t>.</a:t>
            </a:r>
          </a:p>
          <a:p>
            <a:pPr>
              <a:buAutoNum type="alphaLcParenR"/>
            </a:pPr>
            <a:r>
              <a:rPr lang="tr-TR" dirty="0"/>
              <a:t>Taşınır Sayım ve Döküm Cetveli</a:t>
            </a:r>
            <a:r>
              <a:rPr lang="tr-TR" dirty="0" smtClean="0"/>
              <a:t>.</a:t>
            </a:r>
          </a:p>
          <a:p>
            <a:pPr>
              <a:buAutoNum type="alphaLcParenR"/>
            </a:pPr>
            <a:r>
              <a:rPr lang="tr-TR" dirty="0"/>
              <a:t>Harcama Birimi Taşınır Mal Yönetim Hesabı Cetveli; müze ve kütüphane olarak faaliyet gösteren harcama birimlerinde Müze/Kütüphane Yönetim Hesabı Cetveli</a:t>
            </a:r>
            <a:r>
              <a:rPr lang="tr-TR" dirty="0" smtClean="0"/>
              <a:t>.</a:t>
            </a:r>
          </a:p>
          <a:p>
            <a:pPr>
              <a:buAutoNum type="alphaLcParenR"/>
            </a:pPr>
            <a:r>
              <a:rPr lang="tr-TR" dirty="0"/>
              <a:t>Yılsonu itibarıyla en son düzenlenen Taşınır İşlem Fişinin sıra numarasını gösterir tutanak.</a:t>
            </a:r>
            <a:endParaRPr lang="tr-TR" dirty="0"/>
          </a:p>
        </p:txBody>
      </p:sp>
    </p:spTree>
    <p:extLst>
      <p:ext uri="{BB962C8B-B14F-4D97-AF65-F5344CB8AC3E}">
        <p14:creationId xmlns:p14="http://schemas.microsoft.com/office/powerpoint/2010/main" val="26281215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1600" b="1" dirty="0" smtClean="0"/>
              <a:t>İDARE TAŞINIR MAL YÖNETİMİ AYRINTILI HESAP CETVELİ İLE İCMAL CETVELİ (MD 35)</a:t>
            </a:r>
            <a:endParaRPr lang="tr-TR" sz="1600" dirty="0"/>
          </a:p>
        </p:txBody>
      </p:sp>
      <p:sp>
        <p:nvSpPr>
          <p:cNvPr id="3" name="İçerik Yer Tutucusu 2"/>
          <p:cNvSpPr>
            <a:spLocks noGrp="1"/>
          </p:cNvSpPr>
          <p:nvPr>
            <p:ph idx="1"/>
          </p:nvPr>
        </p:nvSpPr>
        <p:spPr/>
        <p:txBody>
          <a:bodyPr/>
          <a:lstStyle/>
          <a:p>
            <a:pPr algn="just"/>
            <a:r>
              <a:rPr lang="tr-TR" dirty="0"/>
              <a:t>T</a:t>
            </a:r>
            <a:r>
              <a:rPr lang="tr-TR" dirty="0" smtClean="0"/>
              <a:t>aşınır </a:t>
            </a:r>
            <a:r>
              <a:rPr lang="tr-TR" dirty="0"/>
              <a:t>konsolide </a:t>
            </a:r>
            <a:r>
              <a:rPr lang="tr-TR" dirty="0" smtClean="0"/>
              <a:t>görevlilerince harcama </a:t>
            </a:r>
            <a:r>
              <a:rPr lang="tr-TR" dirty="0"/>
              <a:t>birimleri itibarıyla düzenlenen harcama birimi taşınır mal yönetim hesabı cetvelleri öncelikle I inci düzey detay kodu itibarıyla ayrı ayrı birleştirilmek suretiyle İdare Taşınır Mal Yönetimi Ayrıntılı Hesap Cetveli, taşınır hesap grupları itibarıyla birleştirilmek suretiyle de İdare Taşınır Mal Yönetim Hesabı İcmal Cetveli </a:t>
            </a:r>
            <a:r>
              <a:rPr lang="tr-TR" dirty="0" smtClean="0"/>
              <a:t>hazırlanır.</a:t>
            </a:r>
          </a:p>
          <a:p>
            <a:pPr algn="just"/>
            <a:r>
              <a:rPr lang="tr-TR" dirty="0"/>
              <a:t>İdare Taşınır Mal Yönetimi Ayrıntılı Hesap Cetveli ile İdare Taşınır Mal Yönetim Hesabı İcmal Cetvelinin ilgililerce imzalanmış </a:t>
            </a:r>
            <a:r>
              <a:rPr lang="tr-TR" dirty="0" smtClean="0"/>
              <a:t>nüshası (Rektör, Milli Eğitim Bakanı) </a:t>
            </a:r>
            <a:r>
              <a:rPr lang="tr-TR" dirty="0"/>
              <a:t>idarenin </a:t>
            </a:r>
            <a:r>
              <a:rPr lang="tr-TR" b="1" dirty="0"/>
              <a:t>kesin hesabına</a:t>
            </a:r>
            <a:r>
              <a:rPr lang="tr-TR" dirty="0"/>
              <a:t> eklenir.</a:t>
            </a:r>
            <a:endParaRPr lang="tr-TR" dirty="0"/>
          </a:p>
        </p:txBody>
      </p:sp>
    </p:spTree>
    <p:extLst>
      <p:ext uri="{BB962C8B-B14F-4D97-AF65-F5344CB8AC3E}">
        <p14:creationId xmlns:p14="http://schemas.microsoft.com/office/powerpoint/2010/main" val="1379057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TANIMLAR (MD 4)</a:t>
            </a:r>
            <a:endParaRPr lang="tr-TR" dirty="0"/>
          </a:p>
        </p:txBody>
      </p:sp>
      <p:sp>
        <p:nvSpPr>
          <p:cNvPr id="3" name="İçerik Yer Tutucusu 2"/>
          <p:cNvSpPr>
            <a:spLocks noGrp="1"/>
          </p:cNvSpPr>
          <p:nvPr>
            <p:ph idx="1"/>
          </p:nvPr>
        </p:nvSpPr>
        <p:spPr/>
        <p:txBody>
          <a:bodyPr>
            <a:normAutofit fontScale="85000" lnSpcReduction="10000"/>
          </a:bodyPr>
          <a:lstStyle/>
          <a:p>
            <a:pPr marL="0" indent="0" algn="just">
              <a:buNone/>
            </a:pPr>
            <a:r>
              <a:rPr lang="tr-TR" sz="2400" b="1" dirty="0" smtClean="0"/>
              <a:t>Taşınır </a:t>
            </a:r>
            <a:r>
              <a:rPr lang="tr-TR" sz="2400" b="1" dirty="0"/>
              <a:t>kayıt yetkilisi: </a:t>
            </a:r>
            <a:r>
              <a:rPr lang="tr-TR" sz="2400" dirty="0"/>
              <a:t>Taşınırları teslim alan, sorumluluğundaki ambarlarda muhafaza eden, kullanıcılarına ve kullanım yerlerine teslim eden, bu Yönetmelikte belirtilen esas ve usullere göre kayıtları tutan, bunlara ilişkin belge ve cetvelleri düzenleyen ve bu hususlarda hesap verme sorumluluğu çerçevesinde taşınır kontrol yetkilisi ve harcama yetkilisine </a:t>
            </a:r>
            <a:r>
              <a:rPr lang="tr-TR" sz="2400" dirty="0" smtClean="0"/>
              <a:t>karşı </a:t>
            </a:r>
            <a:r>
              <a:rPr lang="tr-TR" sz="2400" dirty="0"/>
              <a:t>sorumlu olan görevlileri</a:t>
            </a:r>
            <a:r>
              <a:rPr lang="tr-TR" sz="2400" dirty="0" smtClean="0"/>
              <a:t>,</a:t>
            </a:r>
          </a:p>
          <a:p>
            <a:pPr marL="0" indent="0" algn="just">
              <a:buNone/>
            </a:pPr>
            <a:endParaRPr lang="tr-TR" sz="2400" dirty="0" smtClean="0"/>
          </a:p>
          <a:p>
            <a:pPr marL="0" indent="0" algn="just">
              <a:buNone/>
            </a:pPr>
            <a:r>
              <a:rPr lang="tr-TR" sz="2400" b="1" dirty="0"/>
              <a:t>Taşınır konsolide görevlisi: </a:t>
            </a:r>
            <a:r>
              <a:rPr lang="tr-TR" sz="2400" dirty="0"/>
              <a:t>Kamu idaresinin taşınır kayıt yetkilisinden aldığı harcama birimi taşınır hesaplarını konsolide ederek taşınır hesap cetvellerini hazırlamak ve biriminin bir üst teşkilattaki taşınır konsolide görevlisine vermekle sorumlu olan görevlileri,</a:t>
            </a:r>
          </a:p>
        </p:txBody>
      </p:sp>
    </p:spTree>
    <p:extLst>
      <p:ext uri="{BB962C8B-B14F-4D97-AF65-F5344CB8AC3E}">
        <p14:creationId xmlns:p14="http://schemas.microsoft.com/office/powerpoint/2010/main" val="925789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TANIMLAR (MD 4)</a:t>
            </a:r>
            <a:endParaRPr lang="tr-TR" dirty="0"/>
          </a:p>
        </p:txBody>
      </p:sp>
      <p:sp>
        <p:nvSpPr>
          <p:cNvPr id="3" name="İçerik Yer Tutucusu 2"/>
          <p:cNvSpPr>
            <a:spLocks noGrp="1"/>
          </p:cNvSpPr>
          <p:nvPr>
            <p:ph idx="1"/>
          </p:nvPr>
        </p:nvSpPr>
        <p:spPr/>
        <p:txBody>
          <a:bodyPr>
            <a:normAutofit fontScale="92500" lnSpcReduction="20000"/>
          </a:bodyPr>
          <a:lstStyle/>
          <a:p>
            <a:pPr marL="0" indent="0" algn="just">
              <a:buNone/>
            </a:pPr>
            <a:endParaRPr lang="tr-TR" sz="2400" b="1" dirty="0" smtClean="0"/>
          </a:p>
          <a:p>
            <a:pPr marL="0" indent="0" algn="just">
              <a:buNone/>
            </a:pPr>
            <a:r>
              <a:rPr lang="tr-TR" sz="2400" b="1" dirty="0" smtClean="0"/>
              <a:t>Taşınır </a:t>
            </a:r>
            <a:r>
              <a:rPr lang="tr-TR" sz="2400" b="1" dirty="0"/>
              <a:t>kontrol yetkilisi: </a:t>
            </a:r>
            <a:r>
              <a:rPr lang="tr-TR" sz="2400" dirty="0"/>
              <a:t>Taşınır kayıt yetkilisinin yapmış olduğu kayıt ve işlemler ile düzenlediği belge ve cetvellerin mevzuata ve mali tablolara uygunluğunu kontrol eden, Harcama Birimi Taşınır Mal Yönetim Hesabı Cetvelini imzalayan ve bu konularda harcama yetkilisine karşı sorumlu olan görevlileri</a:t>
            </a:r>
            <a:r>
              <a:rPr lang="tr-TR" sz="2400" dirty="0" smtClean="0"/>
              <a:t>,</a:t>
            </a:r>
          </a:p>
          <a:p>
            <a:pPr marL="0" indent="0" algn="just">
              <a:buNone/>
            </a:pPr>
            <a:endParaRPr lang="tr-TR" sz="2400" dirty="0" smtClean="0"/>
          </a:p>
          <a:p>
            <a:pPr marL="0" indent="0" algn="just">
              <a:buNone/>
            </a:pPr>
            <a:r>
              <a:rPr lang="tr-TR" sz="2400" b="1" dirty="0" smtClean="0"/>
              <a:t>Taşıtlar</a:t>
            </a:r>
            <a:r>
              <a:rPr lang="tr-TR" sz="2400" b="1" dirty="0"/>
              <a:t>:</a:t>
            </a:r>
            <a:r>
              <a:rPr lang="tr-TR" sz="2400" dirty="0"/>
              <a:t> Yolcu ve yük taşımacılığında kullanılanlar ile özel amaçlı kullanımlar için muhtelif cihazlarla donatılmış bulunan ve çeşitleri ile kod numaraları Taşınır Kod Listesinin (B) bölümü 254 hesap detayında gösterilen taşıtları,</a:t>
            </a:r>
          </a:p>
        </p:txBody>
      </p:sp>
    </p:spTree>
    <p:extLst>
      <p:ext uri="{BB962C8B-B14F-4D97-AF65-F5344CB8AC3E}">
        <p14:creationId xmlns:p14="http://schemas.microsoft.com/office/powerpoint/2010/main" val="2556016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TANIMLAR (MD 4)</a:t>
            </a:r>
            <a:endParaRPr lang="tr-TR" dirty="0"/>
          </a:p>
        </p:txBody>
      </p:sp>
      <p:sp>
        <p:nvSpPr>
          <p:cNvPr id="3" name="İçerik Yer Tutucusu 2"/>
          <p:cNvSpPr>
            <a:spLocks noGrp="1"/>
          </p:cNvSpPr>
          <p:nvPr>
            <p:ph idx="1"/>
          </p:nvPr>
        </p:nvSpPr>
        <p:spPr/>
        <p:txBody>
          <a:bodyPr>
            <a:normAutofit fontScale="85000" lnSpcReduction="20000"/>
          </a:bodyPr>
          <a:lstStyle/>
          <a:p>
            <a:pPr marL="0" indent="0">
              <a:buNone/>
            </a:pPr>
            <a:r>
              <a:rPr lang="tr-TR" sz="2400" b="1" dirty="0"/>
              <a:t>Tesis:</a:t>
            </a:r>
            <a:r>
              <a:rPr lang="tr-TR" sz="2400" dirty="0"/>
              <a:t> Bir makine veya cihazın ürettiği enerjiyi, sesi, görüntüyü ve benzerini ileten, dağıtan veya bir makine veya cihazın gördüğü işi uzağa taşıyan ya da uzaktaki verileri toplayan, kaydeden makine veya cihazlar arasındaki düzeni sağlayan, birbiriyle entegre makine ve cihazlardan oluşan, gerektiğinde başka yere taşınabilen ve kullanılamaz hale gelene kadar sanal ambar kayıtlarında takip edilen, çeşitleri ile kod numaraları Taşınır Kod Listesinin (B) bölümü 253 hesap detayında yer alan sistemleri</a:t>
            </a:r>
            <a:r>
              <a:rPr lang="tr-TR" sz="2400" dirty="0" smtClean="0"/>
              <a:t>,</a:t>
            </a:r>
          </a:p>
          <a:p>
            <a:pPr marL="0" indent="0" algn="just">
              <a:buNone/>
            </a:pPr>
            <a:r>
              <a:rPr lang="tr-TR" sz="2400" b="1" dirty="0"/>
              <a:t>Tüketim malzemeleri:</a:t>
            </a:r>
            <a:r>
              <a:rPr lang="tr-TR" sz="2400" dirty="0"/>
              <a:t> Belirli bir hizmetin üretilmesinde kullanılan, kullanımı sonucunda tükenen veya bir süre kullanıldıktan sonra ilk özelliklerini kısmen veya tamamen kaybederek bir daha kullanılamayacak duruma gelen, çeşitleri ile kod numaraları Taşınır Kod Listesinin (A) bölümü 150 hesap detayında yer alan malzemeleri,</a:t>
            </a:r>
          </a:p>
        </p:txBody>
      </p:sp>
    </p:spTree>
    <p:extLst>
      <p:ext uri="{BB962C8B-B14F-4D97-AF65-F5344CB8AC3E}">
        <p14:creationId xmlns:p14="http://schemas.microsoft.com/office/powerpoint/2010/main" val="938904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SORUMLULUK (MD5)</a:t>
            </a:r>
            <a:endParaRPr lang="tr-TR" dirty="0"/>
          </a:p>
        </p:txBody>
      </p:sp>
      <p:sp>
        <p:nvSpPr>
          <p:cNvPr id="3" name="İçerik Yer Tutucusu 2"/>
          <p:cNvSpPr>
            <a:spLocks noGrp="1"/>
          </p:cNvSpPr>
          <p:nvPr>
            <p:ph idx="1"/>
          </p:nvPr>
        </p:nvSpPr>
        <p:spPr/>
        <p:txBody>
          <a:bodyPr/>
          <a:lstStyle/>
          <a:p>
            <a:pPr marL="0" indent="0" algn="just">
              <a:buNone/>
            </a:pPr>
            <a:r>
              <a:rPr lang="tr-TR" sz="2400" b="1" dirty="0"/>
              <a:t>Harcama yetkilileri </a:t>
            </a:r>
            <a:r>
              <a:rPr lang="tr-TR" sz="2400" dirty="0"/>
              <a:t>taşınırların etkili, ekonomik, verimli ve hukuka uygun olarak edinilmesinden, kullanılmasından, kontrolünden, kayıtlarının bu Yönetmelikte belirtilen esas ve usullere göre saydam ve erişilebilir şekilde tutulmasını </a:t>
            </a:r>
            <a:r>
              <a:rPr lang="tr-TR" sz="2400" dirty="0" smtClean="0"/>
              <a:t>sağlamaktan </a:t>
            </a:r>
            <a:r>
              <a:rPr lang="tr-TR" sz="2400" dirty="0"/>
              <a:t>sorumludur</a:t>
            </a:r>
            <a:r>
              <a:rPr lang="tr-TR" dirty="0"/>
              <a:t>. </a:t>
            </a:r>
            <a:endParaRPr lang="tr-TR" dirty="0" smtClean="0"/>
          </a:p>
          <a:p>
            <a:pPr marL="0" indent="0" algn="just">
              <a:buNone/>
            </a:pPr>
            <a:r>
              <a:rPr lang="tr-TR" sz="2400" dirty="0" smtClean="0"/>
              <a:t>Harcama yetkilileri bu sorumluluğu kimler aracılığı ile yerine getirir?</a:t>
            </a:r>
            <a:endParaRPr lang="tr-TR" sz="2400" dirty="0"/>
          </a:p>
        </p:txBody>
      </p:sp>
    </p:spTree>
    <p:extLst>
      <p:ext uri="{BB962C8B-B14F-4D97-AF65-F5344CB8AC3E}">
        <p14:creationId xmlns:p14="http://schemas.microsoft.com/office/powerpoint/2010/main" val="2441244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SORUMLULUK (MD5)</a:t>
            </a:r>
            <a:endParaRPr lang="tr-TR" dirty="0"/>
          </a:p>
        </p:txBody>
      </p:sp>
      <p:sp>
        <p:nvSpPr>
          <p:cNvPr id="3" name="İçerik Yer Tutucusu 2"/>
          <p:cNvSpPr>
            <a:spLocks noGrp="1"/>
          </p:cNvSpPr>
          <p:nvPr>
            <p:ph idx="1"/>
          </p:nvPr>
        </p:nvSpPr>
        <p:spPr/>
        <p:txBody>
          <a:bodyPr/>
          <a:lstStyle/>
          <a:p>
            <a:pPr marL="0" indent="0" algn="just">
              <a:buNone/>
            </a:pPr>
            <a:r>
              <a:rPr lang="tr-TR" dirty="0"/>
              <a:t>Harcama yetkilileri taşınır kayıtlarının bu Yönetmelik hükümlerine uygun olarak tutulması ve taşınır mal yönetim hesabının hazırlanması sorumluluğunu </a:t>
            </a:r>
            <a:r>
              <a:rPr lang="tr-TR" b="1" dirty="0"/>
              <a:t>taşınır kayıt yetkilileri ve taşınır kontrol yetkilileri </a:t>
            </a:r>
            <a:r>
              <a:rPr lang="tr-TR" dirty="0"/>
              <a:t>aracılığıyla yerine </a:t>
            </a:r>
            <a:r>
              <a:rPr lang="tr-TR" dirty="0" smtClean="0"/>
              <a:t>getirir.</a:t>
            </a:r>
          </a:p>
          <a:p>
            <a:pPr marL="0" indent="0" algn="just">
              <a:buNone/>
            </a:pPr>
            <a:r>
              <a:rPr lang="tr-TR" b="1" dirty="0" smtClean="0"/>
              <a:t>Harcama birimi bazında sorumluluk:</a:t>
            </a:r>
          </a:p>
          <a:p>
            <a:pPr algn="just"/>
            <a:r>
              <a:rPr lang="tr-TR" sz="2400" dirty="0"/>
              <a:t>Harcama yetkilileri, taşınırlara ilişkin işlem ve kayıtların usule uygun olarak yapılıp yapılmadığını kontrol etmeye veya ettirmeye; kasıt, kusur veya ihmal sonucu kırılan, bozulan veya kaybolan taşınırların </a:t>
            </a:r>
            <a:r>
              <a:rPr lang="tr-TR" sz="2400" b="1" dirty="0"/>
              <a:t>ilgililerden tazmini için gerekli işlemleri yapmaya veya yaptırmaya yetkilidir</a:t>
            </a:r>
            <a:r>
              <a:rPr lang="tr-TR" sz="2400" dirty="0"/>
              <a:t>.</a:t>
            </a:r>
            <a:endParaRPr lang="tr-TR" sz="2400" b="1" dirty="0"/>
          </a:p>
        </p:txBody>
      </p:sp>
    </p:spTree>
    <p:extLst>
      <p:ext uri="{BB962C8B-B14F-4D97-AF65-F5344CB8AC3E}">
        <p14:creationId xmlns:p14="http://schemas.microsoft.com/office/powerpoint/2010/main" val="3745478984"/>
      </p:ext>
    </p:extLst>
  </p:cSld>
  <p:clrMapOvr>
    <a:masterClrMapping/>
  </p:clrMapOvr>
</p:sld>
</file>

<file path=ppt/theme/theme1.xml><?xml version="1.0" encoding="utf-8"?>
<a:theme xmlns:a="http://schemas.openxmlformats.org/drawingml/2006/main" name="Duman">
  <a:themeElements>
    <a:clrScheme name="Gri Tonlamalı">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340</TotalTime>
  <Words>3896</Words>
  <Application>Microsoft Office PowerPoint</Application>
  <PresentationFormat>Geniş ekran</PresentationFormat>
  <Paragraphs>167</Paragraphs>
  <Slides>41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41</vt:i4>
      </vt:variant>
    </vt:vector>
  </HeadingPairs>
  <TitlesOfParts>
    <vt:vector size="47" baseType="lpstr">
      <vt:lpstr>Arial</vt:lpstr>
      <vt:lpstr>Century Gothic</vt:lpstr>
      <vt:lpstr>Times New Roman</vt:lpstr>
      <vt:lpstr>Wingdings</vt:lpstr>
      <vt:lpstr>Wingdings 3</vt:lpstr>
      <vt:lpstr>Duman</vt:lpstr>
      <vt:lpstr>DUMLUPINAR ÜNİVERSİTESİ </vt:lpstr>
      <vt:lpstr>AMAÇ (MD1)</vt:lpstr>
      <vt:lpstr>TANIMLAR (MD 4)</vt:lpstr>
      <vt:lpstr>TANIMLAR (MD 4)</vt:lpstr>
      <vt:lpstr>TANIMLAR (MD 4)</vt:lpstr>
      <vt:lpstr>TANIMLAR (MD 4)</vt:lpstr>
      <vt:lpstr>TANIMLAR (MD 4)</vt:lpstr>
      <vt:lpstr>SORUMLULUK (MD5)</vt:lpstr>
      <vt:lpstr>SORUMLULUK (MD5)</vt:lpstr>
      <vt:lpstr>SORUMLULUK (MD5)</vt:lpstr>
      <vt:lpstr>SORUMLULUK (MD5)</vt:lpstr>
      <vt:lpstr>SORUMLULUK (MD5)</vt:lpstr>
      <vt:lpstr>SORUMLULUK (MD5)</vt:lpstr>
      <vt:lpstr>TAŞINIR KAYIT YETKİLİLERİ VE TAŞINIR KONTROL YETKİLİLERİ (MD 6)</vt:lpstr>
      <vt:lpstr>TAŞINIR KAYIT YETKİLİLERİNİN GÖREV VE SORUMLULUKLARI (MD6)</vt:lpstr>
      <vt:lpstr>TAŞINIR KONTROL YETKİLİLERİNİN GÖREV VE SORUMLULUKLARI (MD6)</vt:lpstr>
      <vt:lpstr>TAŞINIR KONSOLİDE GÖREVLİLERİ (MD 7)</vt:lpstr>
      <vt:lpstr>DEFTERLER (MD 9)</vt:lpstr>
      <vt:lpstr>BELGE VE CETVELLER (MD 10)</vt:lpstr>
      <vt:lpstr>BELGE VE CETVELLER (MD 10)</vt:lpstr>
      <vt:lpstr>TAŞINIRLARIN KAYDI (MD12)</vt:lpstr>
      <vt:lpstr>KAYIT ZAMANI, KAYIT DEĞERİ VE DEĞER TESPİT KOMİSYONU (MD 13)</vt:lpstr>
      <vt:lpstr>DEĞER TESPİT KOMİSYONU (MD 13)</vt:lpstr>
      <vt:lpstr>SATIN ALINAN TAŞINIRLARIN GİRİŞ İŞLEMLERİ (MD 15)</vt:lpstr>
      <vt:lpstr>SATIN ALINAN TAŞINIRLARIN GİRİŞ İŞLEMLERİ (MD 15)</vt:lpstr>
      <vt:lpstr>BAĞIŞ VE YARDIM YOLUYLA EDİNİLEN TAŞINIRLARIN GİRİŞİ (MD 16)</vt:lpstr>
      <vt:lpstr>SAYIM FAZLASI TAŞINIRLARIN GİRİŞİ (MD 17)</vt:lpstr>
      <vt:lpstr>İADE EDİLEN TAŞINIRLARIN GİRİŞİ (MD 18)</vt:lpstr>
      <vt:lpstr>TÜKETİM SURETİYLE ÇIKIŞ (MD 22)</vt:lpstr>
      <vt:lpstr>DAYANIKLI TAŞINIRLARIN KULLANIMA VERİLMESİ (MD 23)</vt:lpstr>
      <vt:lpstr>DEVİR SURETİYLE ÇIKIŞ (MD 24)</vt:lpstr>
      <vt:lpstr>KULLANILMAZ HALE GELME, YOK OLMA VEYA SAYIM NOKSANI NEDENİYLE ÇIKIŞ (MD 27)</vt:lpstr>
      <vt:lpstr>KULLANILMAZ HALE GELME, YOK OLMA VEYA SAYIM NOKSANI NEDENİYLE ÇIKIŞ (MD 27)</vt:lpstr>
      <vt:lpstr>HURDAYA AYIRMA NEDENİYLE ÇIKIŞ (MD 28)</vt:lpstr>
      <vt:lpstr>TAŞINIR GİRİŞ VE ÇIKIŞ İŞLEMLERİNİN MUHASEBE BİRİMİNE BİLDİRİLMESİ (MD 30)</vt:lpstr>
      <vt:lpstr>SAYIM VE SAYIM SONRASI YAPILACAK İŞLEMLER (MD 32)</vt:lpstr>
      <vt:lpstr>SAYIM VE SAYIM SONRASI YAPILACAK İŞLEMLER (MD 32)</vt:lpstr>
      <vt:lpstr>DEVİR İŞLEMLERİ (MD 33)</vt:lpstr>
      <vt:lpstr>TAŞINIR MAL YÖNETİM HESABI (MD 34)</vt:lpstr>
      <vt:lpstr>TAŞINIR MAL YÖNETİM HESABI (MD 34)</vt:lpstr>
      <vt:lpstr>İDARE TAŞINIR MAL YÖNETİMİ AYRINTILI HESAP CETVELİ İLE İCMAL CETVELİ (MD 35)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DUMLUPINAR ÜNİVERSİTESİ </dc:title>
  <dc:creator>aidata</dc:creator>
  <cp:lastModifiedBy>aidata</cp:lastModifiedBy>
  <cp:revision>42</cp:revision>
  <dcterms:created xsi:type="dcterms:W3CDTF">2017-11-06T06:34:18Z</dcterms:created>
  <dcterms:modified xsi:type="dcterms:W3CDTF">2017-11-07T19:10:46Z</dcterms:modified>
</cp:coreProperties>
</file>