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41"/>
  </p:notesMasterIdLst>
  <p:sldIdLst>
    <p:sldId id="256" r:id="rId2"/>
    <p:sldId id="337" r:id="rId3"/>
    <p:sldId id="257" r:id="rId4"/>
    <p:sldId id="298" r:id="rId5"/>
    <p:sldId id="299" r:id="rId6"/>
    <p:sldId id="300" r:id="rId7"/>
    <p:sldId id="301" r:id="rId8"/>
    <p:sldId id="339" r:id="rId9"/>
    <p:sldId id="302" r:id="rId10"/>
    <p:sldId id="303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04" r:id="rId22"/>
    <p:sldId id="306" r:id="rId23"/>
    <p:sldId id="322" r:id="rId24"/>
    <p:sldId id="321" r:id="rId25"/>
    <p:sldId id="307" r:id="rId26"/>
    <p:sldId id="318" r:id="rId27"/>
    <p:sldId id="319" r:id="rId28"/>
    <p:sldId id="320" r:id="rId29"/>
    <p:sldId id="327" r:id="rId30"/>
    <p:sldId id="343" r:id="rId31"/>
    <p:sldId id="330" r:id="rId32"/>
    <p:sldId id="331" r:id="rId33"/>
    <p:sldId id="332" r:id="rId34"/>
    <p:sldId id="333" r:id="rId35"/>
    <p:sldId id="334" r:id="rId36"/>
    <p:sldId id="335" r:id="rId37"/>
    <p:sldId id="336" r:id="rId38"/>
    <p:sldId id="295" r:id="rId39"/>
    <p:sldId id="338" r:id="rId40"/>
  </p:sldIdLst>
  <p:sldSz cx="9144000" cy="5143500" type="screen16x9"/>
  <p:notesSz cx="6858000" cy="9144000"/>
  <p:embeddedFontLst>
    <p:embeddedFont>
      <p:font typeface="Source Sans Pro" panose="020B0604020202020204" charset="0"/>
      <p:regular r:id="rId42"/>
      <p:bold r:id="rId43"/>
      <p:italic r:id="rId44"/>
      <p:boldItalic r:id="rId45"/>
    </p:embeddedFont>
    <p:embeddedFont>
      <p:font typeface="Roboto Slab" panose="020B0604020202020204" charset="0"/>
      <p:regular r:id="rId46"/>
      <p:bold r:id="rId47"/>
    </p:embeddedFont>
    <p:embeddedFont>
      <p:font typeface="Comic Sans MS" panose="030F0702030302020204" pitchFamily="66" charset="0"/>
      <p:regular r:id="rId48"/>
      <p:bold r:id="rId49"/>
      <p:italic r:id="rId50"/>
      <p:boldItalic r:id="rId51"/>
    </p:embeddedFont>
    <p:embeddedFont>
      <p:font typeface="Montserrat" panose="020B0604020202020204" charset="-94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Kullanıcısı" initials="WK" lastIdx="1" clrIdx="0">
    <p:extLst>
      <p:ext uri="{19B8F6BF-5375-455C-9EA6-DF929625EA0E}">
        <p15:presenceInfo xmlns:p15="http://schemas.microsoft.com/office/powerpoint/2012/main" userId="Windows Kullanıcısı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01FB10D-A61A-4DE4-8506-F670E7A89527}">
  <a:tblStyle styleId="{701FB10D-A61A-4DE4-8506-F670E7A895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398DAF6-0271-4389-B3DC-BA433CC306D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24" autoAdjust="0"/>
    <p:restoredTop sz="94660"/>
  </p:normalViewPr>
  <p:slideViewPr>
    <p:cSldViewPr snapToGrid="0">
      <p:cViewPr varScale="1">
        <p:scale>
          <a:sx n="149" d="100"/>
          <a:sy n="149" d="100"/>
        </p:scale>
        <p:origin x="12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gi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E02D2E-BAC2-4893-85B2-5ECB99A7A6C3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E46F4195-D8B0-4D7F-A74C-E0BE999598A9}">
      <dgm:prSet phldrT="[Metin]"/>
      <dgm:spPr/>
      <dgm:t>
        <a:bodyPr/>
        <a:lstStyle/>
        <a:p>
          <a:r>
            <a:rPr lang="tr-TR" dirty="0" smtClean="0"/>
            <a:t>1. AŞAMA</a:t>
          </a:r>
          <a:endParaRPr lang="tr-TR" dirty="0"/>
        </a:p>
      </dgm:t>
    </dgm:pt>
    <dgm:pt modelId="{02513F9C-D4DE-4852-85DC-4AA59AF32286}" type="parTrans" cxnId="{05C0C593-AA36-4B24-9ACA-E3E6B5C5D762}">
      <dgm:prSet/>
      <dgm:spPr/>
      <dgm:t>
        <a:bodyPr/>
        <a:lstStyle/>
        <a:p>
          <a:endParaRPr lang="tr-TR"/>
        </a:p>
      </dgm:t>
    </dgm:pt>
    <dgm:pt modelId="{CAA9D1FC-FAF0-48D0-95F8-60C79F14D9C7}" type="sibTrans" cxnId="{05C0C593-AA36-4B24-9ACA-E3E6B5C5D762}">
      <dgm:prSet/>
      <dgm:spPr/>
      <dgm:t>
        <a:bodyPr/>
        <a:lstStyle/>
        <a:p>
          <a:endParaRPr lang="tr-TR"/>
        </a:p>
      </dgm:t>
    </dgm:pt>
    <dgm:pt modelId="{4F642DE8-FA2B-48B9-A319-DBEF2A99E535}">
      <dgm:prSet phldrT="[Metin]"/>
      <dgm:spPr/>
      <dgm:t>
        <a:bodyPr/>
        <a:lstStyle/>
        <a:p>
          <a:r>
            <a:rPr lang="tr-TR" dirty="0" smtClean="0"/>
            <a:t>2. AŞAMA</a:t>
          </a:r>
          <a:endParaRPr lang="tr-TR" dirty="0"/>
        </a:p>
      </dgm:t>
    </dgm:pt>
    <dgm:pt modelId="{B332249B-5CFF-46A1-8B09-F863528F87D6}" type="parTrans" cxnId="{83E63FD8-1286-40B8-BA43-33B4CA5C2400}">
      <dgm:prSet/>
      <dgm:spPr/>
      <dgm:t>
        <a:bodyPr/>
        <a:lstStyle/>
        <a:p>
          <a:endParaRPr lang="tr-TR"/>
        </a:p>
      </dgm:t>
    </dgm:pt>
    <dgm:pt modelId="{E0D4C349-96CB-47DE-B96A-D78AE82AF7FD}" type="sibTrans" cxnId="{83E63FD8-1286-40B8-BA43-33B4CA5C2400}">
      <dgm:prSet/>
      <dgm:spPr/>
      <dgm:t>
        <a:bodyPr/>
        <a:lstStyle/>
        <a:p>
          <a:endParaRPr lang="tr-TR"/>
        </a:p>
      </dgm:t>
    </dgm:pt>
    <dgm:pt modelId="{B3515969-07D0-45D3-87EE-836CC3228A51}">
      <dgm:prSet phldrT="[Metin]"/>
      <dgm:spPr/>
      <dgm:t>
        <a:bodyPr/>
        <a:lstStyle/>
        <a:p>
          <a:r>
            <a:rPr lang="tr-TR" dirty="0" smtClean="0"/>
            <a:t>3. AŞAMA</a:t>
          </a:r>
          <a:endParaRPr lang="tr-TR" dirty="0"/>
        </a:p>
      </dgm:t>
    </dgm:pt>
    <dgm:pt modelId="{068EAFF3-BCE6-407C-B715-8FDAAD53D507}" type="parTrans" cxnId="{CA3962C3-DC5E-42F8-8207-04BF3B8DEF52}">
      <dgm:prSet/>
      <dgm:spPr/>
      <dgm:t>
        <a:bodyPr/>
        <a:lstStyle/>
        <a:p>
          <a:endParaRPr lang="tr-TR"/>
        </a:p>
      </dgm:t>
    </dgm:pt>
    <dgm:pt modelId="{2C44D69B-33D9-4454-B44E-93D0486393C9}" type="sibTrans" cxnId="{CA3962C3-DC5E-42F8-8207-04BF3B8DEF52}">
      <dgm:prSet/>
      <dgm:spPr/>
      <dgm:t>
        <a:bodyPr/>
        <a:lstStyle/>
        <a:p>
          <a:endParaRPr lang="tr-TR"/>
        </a:p>
      </dgm:t>
    </dgm:pt>
    <dgm:pt modelId="{C1E476BB-CE00-4091-A993-DCBA0FABDDE2}">
      <dgm:prSet/>
      <dgm:spPr/>
      <dgm:t>
        <a:bodyPr/>
        <a:lstStyle/>
        <a:p>
          <a:r>
            <a:rPr lang="tr-TR" dirty="0" smtClean="0"/>
            <a:t>BEFORE THE MOBILITY</a:t>
          </a:r>
          <a:endParaRPr lang="tr-TR" dirty="0"/>
        </a:p>
      </dgm:t>
    </dgm:pt>
    <dgm:pt modelId="{3A454AB6-C1AF-49CD-85A8-53ADCF936AFF}" type="parTrans" cxnId="{9CF58CD3-34C5-4B60-B71C-F1A3EEEC48F3}">
      <dgm:prSet/>
      <dgm:spPr/>
      <dgm:t>
        <a:bodyPr/>
        <a:lstStyle/>
        <a:p>
          <a:endParaRPr lang="tr-TR"/>
        </a:p>
      </dgm:t>
    </dgm:pt>
    <dgm:pt modelId="{A9F97389-05A0-4CB7-97E5-9D5695195D0A}" type="sibTrans" cxnId="{9CF58CD3-34C5-4B60-B71C-F1A3EEEC48F3}">
      <dgm:prSet/>
      <dgm:spPr/>
      <dgm:t>
        <a:bodyPr/>
        <a:lstStyle/>
        <a:p>
          <a:endParaRPr lang="tr-TR"/>
        </a:p>
      </dgm:t>
    </dgm:pt>
    <dgm:pt modelId="{00423712-17EB-40DF-8D67-8ABFDA1D8C7E}">
      <dgm:prSet/>
      <dgm:spPr/>
      <dgm:t>
        <a:bodyPr/>
        <a:lstStyle/>
        <a:p>
          <a:r>
            <a:rPr lang="tr-TR" dirty="0" smtClean="0"/>
            <a:t>DURING THE MOBILITY</a:t>
          </a:r>
          <a:endParaRPr lang="tr-TR" dirty="0"/>
        </a:p>
      </dgm:t>
    </dgm:pt>
    <dgm:pt modelId="{427D4325-BCEC-4D44-836C-0760B57A20F5}" type="parTrans" cxnId="{8C5C8BFE-30C4-435D-85B6-43493FDA0073}">
      <dgm:prSet/>
      <dgm:spPr/>
      <dgm:t>
        <a:bodyPr/>
        <a:lstStyle/>
        <a:p>
          <a:endParaRPr lang="tr-TR"/>
        </a:p>
      </dgm:t>
    </dgm:pt>
    <dgm:pt modelId="{E5B79EE4-27DA-4E6F-9F42-DBFA2863A379}" type="sibTrans" cxnId="{8C5C8BFE-30C4-435D-85B6-43493FDA0073}">
      <dgm:prSet/>
      <dgm:spPr/>
      <dgm:t>
        <a:bodyPr/>
        <a:lstStyle/>
        <a:p>
          <a:endParaRPr lang="tr-TR"/>
        </a:p>
      </dgm:t>
    </dgm:pt>
    <dgm:pt modelId="{FF8BD862-4B9F-4838-9BA9-DF197C4D3976}">
      <dgm:prSet/>
      <dgm:spPr/>
      <dgm:t>
        <a:bodyPr/>
        <a:lstStyle/>
        <a:p>
          <a:r>
            <a:rPr lang="tr-TR" dirty="0" smtClean="0"/>
            <a:t>AFTER THE MOBILITY</a:t>
          </a:r>
          <a:endParaRPr lang="tr-TR" dirty="0"/>
        </a:p>
      </dgm:t>
    </dgm:pt>
    <dgm:pt modelId="{9A867FBA-A11E-4191-BF19-1AF86476215D}" type="parTrans" cxnId="{D0CC622F-7A07-407B-8E41-3FC1B07A93D7}">
      <dgm:prSet/>
      <dgm:spPr/>
      <dgm:t>
        <a:bodyPr/>
        <a:lstStyle/>
        <a:p>
          <a:endParaRPr lang="tr-TR"/>
        </a:p>
      </dgm:t>
    </dgm:pt>
    <dgm:pt modelId="{E0F8CA20-8462-427C-A67A-7570EBF115F9}" type="sibTrans" cxnId="{D0CC622F-7A07-407B-8E41-3FC1B07A93D7}">
      <dgm:prSet/>
      <dgm:spPr/>
      <dgm:t>
        <a:bodyPr/>
        <a:lstStyle/>
        <a:p>
          <a:endParaRPr lang="tr-TR"/>
        </a:p>
      </dgm:t>
    </dgm:pt>
    <dgm:pt modelId="{F0899C5A-47C2-4C4E-A294-5630FAB95F21}" type="pres">
      <dgm:prSet presAssocID="{45E02D2E-BAC2-4893-85B2-5ECB99A7A6C3}" presName="diagram" presStyleCnt="0">
        <dgm:presLayoutVars>
          <dgm:dir/>
          <dgm:animLvl val="lvl"/>
          <dgm:resizeHandles val="exact"/>
        </dgm:presLayoutVars>
      </dgm:prSet>
      <dgm:spPr/>
    </dgm:pt>
    <dgm:pt modelId="{FFF5D750-410F-4BE4-BDCC-8D586B8C0C45}" type="pres">
      <dgm:prSet presAssocID="{E46F4195-D8B0-4D7F-A74C-E0BE999598A9}" presName="compNode" presStyleCnt="0"/>
      <dgm:spPr/>
    </dgm:pt>
    <dgm:pt modelId="{03CD15BC-02D1-4BCB-B4FE-D036BDFB12DD}" type="pres">
      <dgm:prSet presAssocID="{E46F4195-D8B0-4D7F-A74C-E0BE999598A9}" presName="childRect" presStyleLbl="bgAcc1" presStyleIdx="0" presStyleCnt="3" custLinFactNeighborX="107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11D484B-308A-417F-9AB3-F6E18C89767A}" type="pres">
      <dgm:prSet presAssocID="{E46F4195-D8B0-4D7F-A74C-E0BE999598A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9B2C900-69C6-4229-BCEF-485DA4B4A785}" type="pres">
      <dgm:prSet presAssocID="{E46F4195-D8B0-4D7F-A74C-E0BE999598A9}" presName="parentRect" presStyleLbl="alignNode1" presStyleIdx="0" presStyleCnt="3"/>
      <dgm:spPr/>
      <dgm:t>
        <a:bodyPr/>
        <a:lstStyle/>
        <a:p>
          <a:endParaRPr lang="tr-TR"/>
        </a:p>
      </dgm:t>
    </dgm:pt>
    <dgm:pt modelId="{768D6C0A-0462-4BD5-941F-BD43A0ABBAD6}" type="pres">
      <dgm:prSet presAssocID="{E46F4195-D8B0-4D7F-A74C-E0BE999598A9}" presName="adorn" presStyleLbl="fgAccFollow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6000" r="-56000"/>
          </a:stretch>
        </a:blipFill>
      </dgm:spPr>
      <dgm:t>
        <a:bodyPr/>
        <a:lstStyle/>
        <a:p>
          <a:endParaRPr lang="tr-TR"/>
        </a:p>
      </dgm:t>
    </dgm:pt>
    <dgm:pt modelId="{61258CD3-AD51-481B-A676-F3F6142C8881}" type="pres">
      <dgm:prSet presAssocID="{CAA9D1FC-FAF0-48D0-95F8-60C79F14D9C7}" presName="sibTrans" presStyleLbl="sibTrans2D1" presStyleIdx="0" presStyleCnt="0"/>
      <dgm:spPr/>
      <dgm:t>
        <a:bodyPr/>
        <a:lstStyle/>
        <a:p>
          <a:endParaRPr lang="tr-TR"/>
        </a:p>
      </dgm:t>
    </dgm:pt>
    <dgm:pt modelId="{38A61200-9646-400C-903E-A88C3CB126CB}" type="pres">
      <dgm:prSet presAssocID="{4F642DE8-FA2B-48B9-A319-DBEF2A99E535}" presName="compNode" presStyleCnt="0"/>
      <dgm:spPr/>
    </dgm:pt>
    <dgm:pt modelId="{CC335E04-C45A-4EC3-9751-FAB165457C95}" type="pres">
      <dgm:prSet presAssocID="{4F642DE8-FA2B-48B9-A319-DBEF2A99E535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E5DE763-6DF6-40EB-8299-0697005F3564}" type="pres">
      <dgm:prSet presAssocID="{4F642DE8-FA2B-48B9-A319-DBEF2A99E53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5544C76-5E5A-458A-AC3C-DDB7EB416B19}" type="pres">
      <dgm:prSet presAssocID="{4F642DE8-FA2B-48B9-A319-DBEF2A99E535}" presName="parentRect" presStyleLbl="alignNode1" presStyleIdx="1" presStyleCnt="3"/>
      <dgm:spPr/>
      <dgm:t>
        <a:bodyPr/>
        <a:lstStyle/>
        <a:p>
          <a:endParaRPr lang="tr-TR"/>
        </a:p>
      </dgm:t>
    </dgm:pt>
    <dgm:pt modelId="{62A1C85D-485C-49D8-B972-9FB63BB70F81}" type="pres">
      <dgm:prSet presAssocID="{4F642DE8-FA2B-48B9-A319-DBEF2A99E535}" presName="adorn" presStyleLbl="fgAccFollow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  <dgm:t>
        <a:bodyPr/>
        <a:lstStyle/>
        <a:p>
          <a:endParaRPr lang="tr-TR"/>
        </a:p>
      </dgm:t>
    </dgm:pt>
    <dgm:pt modelId="{89B12AA3-3B29-493E-99C5-A0B91BE203D4}" type="pres">
      <dgm:prSet presAssocID="{E0D4C349-96CB-47DE-B96A-D78AE82AF7FD}" presName="sibTrans" presStyleLbl="sibTrans2D1" presStyleIdx="0" presStyleCnt="0"/>
      <dgm:spPr/>
      <dgm:t>
        <a:bodyPr/>
        <a:lstStyle/>
        <a:p>
          <a:endParaRPr lang="tr-TR"/>
        </a:p>
      </dgm:t>
    </dgm:pt>
    <dgm:pt modelId="{14135212-9215-4168-82E4-7A00021F2BE4}" type="pres">
      <dgm:prSet presAssocID="{B3515969-07D0-45D3-87EE-836CC3228A51}" presName="compNode" presStyleCnt="0"/>
      <dgm:spPr/>
    </dgm:pt>
    <dgm:pt modelId="{C0038FA9-53DC-433B-A865-9C8FB1CFF504}" type="pres">
      <dgm:prSet presAssocID="{B3515969-07D0-45D3-87EE-836CC3228A51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A608E6A-22D9-411B-BFC2-1C759066D88B}" type="pres">
      <dgm:prSet presAssocID="{B3515969-07D0-45D3-87EE-836CC3228A5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2C322E1-5699-461B-8FFB-21BCECBEDB10}" type="pres">
      <dgm:prSet presAssocID="{B3515969-07D0-45D3-87EE-836CC3228A51}" presName="parentRect" presStyleLbl="alignNode1" presStyleIdx="2" presStyleCnt="3"/>
      <dgm:spPr/>
      <dgm:t>
        <a:bodyPr/>
        <a:lstStyle/>
        <a:p>
          <a:endParaRPr lang="tr-TR"/>
        </a:p>
      </dgm:t>
    </dgm:pt>
    <dgm:pt modelId="{77E7F142-208E-443E-B4F1-B8AD3EC7C8C5}" type="pres">
      <dgm:prSet presAssocID="{B3515969-07D0-45D3-87EE-836CC3228A51}" presName="adorn" presStyleLbl="fgAccFollow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7000" r="-97000"/>
          </a:stretch>
        </a:blipFill>
      </dgm:spPr>
      <dgm:t>
        <a:bodyPr/>
        <a:lstStyle/>
        <a:p>
          <a:endParaRPr lang="tr-TR"/>
        </a:p>
      </dgm:t>
    </dgm:pt>
  </dgm:ptLst>
  <dgm:cxnLst>
    <dgm:cxn modelId="{58BCE444-A3EA-4155-9E31-EA0BCC866965}" type="presOf" srcId="{E46F4195-D8B0-4D7F-A74C-E0BE999598A9}" destId="{79B2C900-69C6-4229-BCEF-485DA4B4A785}" srcOrd="1" destOrd="0" presId="urn:microsoft.com/office/officeart/2005/8/layout/bList2"/>
    <dgm:cxn modelId="{83E63FD8-1286-40B8-BA43-33B4CA5C2400}" srcId="{45E02D2E-BAC2-4893-85B2-5ECB99A7A6C3}" destId="{4F642DE8-FA2B-48B9-A319-DBEF2A99E535}" srcOrd="1" destOrd="0" parTransId="{B332249B-5CFF-46A1-8B09-F863528F87D6}" sibTransId="{E0D4C349-96CB-47DE-B96A-D78AE82AF7FD}"/>
    <dgm:cxn modelId="{9CF58CD3-34C5-4B60-B71C-F1A3EEEC48F3}" srcId="{E46F4195-D8B0-4D7F-A74C-E0BE999598A9}" destId="{C1E476BB-CE00-4091-A993-DCBA0FABDDE2}" srcOrd="0" destOrd="0" parTransId="{3A454AB6-C1AF-49CD-85A8-53ADCF936AFF}" sibTransId="{A9F97389-05A0-4CB7-97E5-9D5695195D0A}"/>
    <dgm:cxn modelId="{05C0C593-AA36-4B24-9ACA-E3E6B5C5D762}" srcId="{45E02D2E-BAC2-4893-85B2-5ECB99A7A6C3}" destId="{E46F4195-D8B0-4D7F-A74C-E0BE999598A9}" srcOrd="0" destOrd="0" parTransId="{02513F9C-D4DE-4852-85DC-4AA59AF32286}" sibTransId="{CAA9D1FC-FAF0-48D0-95F8-60C79F14D9C7}"/>
    <dgm:cxn modelId="{FDE77D71-33DF-41A0-8923-49C577CF3BBF}" type="presOf" srcId="{00423712-17EB-40DF-8D67-8ABFDA1D8C7E}" destId="{CC335E04-C45A-4EC3-9751-FAB165457C95}" srcOrd="0" destOrd="0" presId="urn:microsoft.com/office/officeart/2005/8/layout/bList2"/>
    <dgm:cxn modelId="{B462717F-3E05-4AD6-877E-B88B832B2E9A}" type="presOf" srcId="{B3515969-07D0-45D3-87EE-836CC3228A51}" destId="{6A608E6A-22D9-411B-BFC2-1C759066D88B}" srcOrd="0" destOrd="0" presId="urn:microsoft.com/office/officeart/2005/8/layout/bList2"/>
    <dgm:cxn modelId="{3BCC19EE-D4BB-4523-89C5-800593E2F5CF}" type="presOf" srcId="{CAA9D1FC-FAF0-48D0-95F8-60C79F14D9C7}" destId="{61258CD3-AD51-481B-A676-F3F6142C8881}" srcOrd="0" destOrd="0" presId="urn:microsoft.com/office/officeart/2005/8/layout/bList2"/>
    <dgm:cxn modelId="{63366392-692C-4E6D-8B6B-98D8EE3005E7}" type="presOf" srcId="{B3515969-07D0-45D3-87EE-836CC3228A51}" destId="{F2C322E1-5699-461B-8FFB-21BCECBEDB10}" srcOrd="1" destOrd="0" presId="urn:microsoft.com/office/officeart/2005/8/layout/bList2"/>
    <dgm:cxn modelId="{91613421-E1FB-432A-8315-969489A183E5}" type="presOf" srcId="{FF8BD862-4B9F-4838-9BA9-DF197C4D3976}" destId="{C0038FA9-53DC-433B-A865-9C8FB1CFF504}" srcOrd="0" destOrd="0" presId="urn:microsoft.com/office/officeart/2005/8/layout/bList2"/>
    <dgm:cxn modelId="{7FF5CBA5-DCCD-4B4E-9F00-0CD04EC83081}" type="presOf" srcId="{E0D4C349-96CB-47DE-B96A-D78AE82AF7FD}" destId="{89B12AA3-3B29-493E-99C5-A0B91BE203D4}" srcOrd="0" destOrd="0" presId="urn:microsoft.com/office/officeart/2005/8/layout/bList2"/>
    <dgm:cxn modelId="{E9B032D2-0B1F-49DE-9E78-0F6CE1D29D4A}" type="presOf" srcId="{45E02D2E-BAC2-4893-85B2-5ECB99A7A6C3}" destId="{F0899C5A-47C2-4C4E-A294-5630FAB95F21}" srcOrd="0" destOrd="0" presId="urn:microsoft.com/office/officeart/2005/8/layout/bList2"/>
    <dgm:cxn modelId="{A5BC5827-18FC-43FF-A592-F0804216A320}" type="presOf" srcId="{C1E476BB-CE00-4091-A993-DCBA0FABDDE2}" destId="{03CD15BC-02D1-4BCB-B4FE-D036BDFB12DD}" srcOrd="0" destOrd="0" presId="urn:microsoft.com/office/officeart/2005/8/layout/bList2"/>
    <dgm:cxn modelId="{26ABF1AD-37CB-4BAC-8971-49F10A501164}" type="presOf" srcId="{4F642DE8-FA2B-48B9-A319-DBEF2A99E535}" destId="{4E5DE763-6DF6-40EB-8299-0697005F3564}" srcOrd="0" destOrd="0" presId="urn:microsoft.com/office/officeart/2005/8/layout/bList2"/>
    <dgm:cxn modelId="{10011AF8-D836-4CC7-9CC1-8856CD003DEA}" type="presOf" srcId="{4F642DE8-FA2B-48B9-A319-DBEF2A99E535}" destId="{35544C76-5E5A-458A-AC3C-DDB7EB416B19}" srcOrd="1" destOrd="0" presId="urn:microsoft.com/office/officeart/2005/8/layout/bList2"/>
    <dgm:cxn modelId="{CA3962C3-DC5E-42F8-8207-04BF3B8DEF52}" srcId="{45E02D2E-BAC2-4893-85B2-5ECB99A7A6C3}" destId="{B3515969-07D0-45D3-87EE-836CC3228A51}" srcOrd="2" destOrd="0" parTransId="{068EAFF3-BCE6-407C-B715-8FDAAD53D507}" sibTransId="{2C44D69B-33D9-4454-B44E-93D0486393C9}"/>
    <dgm:cxn modelId="{EE07C9F9-4366-4794-9EC1-5E670541B07F}" type="presOf" srcId="{E46F4195-D8B0-4D7F-A74C-E0BE999598A9}" destId="{711D484B-308A-417F-9AB3-F6E18C89767A}" srcOrd="0" destOrd="0" presId="urn:microsoft.com/office/officeart/2005/8/layout/bList2"/>
    <dgm:cxn modelId="{D0CC622F-7A07-407B-8E41-3FC1B07A93D7}" srcId="{B3515969-07D0-45D3-87EE-836CC3228A51}" destId="{FF8BD862-4B9F-4838-9BA9-DF197C4D3976}" srcOrd="0" destOrd="0" parTransId="{9A867FBA-A11E-4191-BF19-1AF86476215D}" sibTransId="{E0F8CA20-8462-427C-A67A-7570EBF115F9}"/>
    <dgm:cxn modelId="{8C5C8BFE-30C4-435D-85B6-43493FDA0073}" srcId="{4F642DE8-FA2B-48B9-A319-DBEF2A99E535}" destId="{00423712-17EB-40DF-8D67-8ABFDA1D8C7E}" srcOrd="0" destOrd="0" parTransId="{427D4325-BCEC-4D44-836C-0760B57A20F5}" sibTransId="{E5B79EE4-27DA-4E6F-9F42-DBFA2863A379}"/>
    <dgm:cxn modelId="{88084168-65B0-476B-AC73-B602C1C5CD47}" type="presParOf" srcId="{F0899C5A-47C2-4C4E-A294-5630FAB95F21}" destId="{FFF5D750-410F-4BE4-BDCC-8D586B8C0C45}" srcOrd="0" destOrd="0" presId="urn:microsoft.com/office/officeart/2005/8/layout/bList2"/>
    <dgm:cxn modelId="{7A38DFD5-30F2-4CB4-9353-24DC5F66D1CF}" type="presParOf" srcId="{FFF5D750-410F-4BE4-BDCC-8D586B8C0C45}" destId="{03CD15BC-02D1-4BCB-B4FE-D036BDFB12DD}" srcOrd="0" destOrd="0" presId="urn:microsoft.com/office/officeart/2005/8/layout/bList2"/>
    <dgm:cxn modelId="{B9005E58-9BCA-4D83-9471-BDE15486E2B4}" type="presParOf" srcId="{FFF5D750-410F-4BE4-BDCC-8D586B8C0C45}" destId="{711D484B-308A-417F-9AB3-F6E18C89767A}" srcOrd="1" destOrd="0" presId="urn:microsoft.com/office/officeart/2005/8/layout/bList2"/>
    <dgm:cxn modelId="{E329E199-EC3C-44A9-B752-C2ADE5F18E0D}" type="presParOf" srcId="{FFF5D750-410F-4BE4-BDCC-8D586B8C0C45}" destId="{79B2C900-69C6-4229-BCEF-485DA4B4A785}" srcOrd="2" destOrd="0" presId="urn:microsoft.com/office/officeart/2005/8/layout/bList2"/>
    <dgm:cxn modelId="{E91DB4AD-D8C1-4AFA-925D-1FDFC250BDDE}" type="presParOf" srcId="{FFF5D750-410F-4BE4-BDCC-8D586B8C0C45}" destId="{768D6C0A-0462-4BD5-941F-BD43A0ABBAD6}" srcOrd="3" destOrd="0" presId="urn:microsoft.com/office/officeart/2005/8/layout/bList2"/>
    <dgm:cxn modelId="{DBA1681E-E9B5-4890-83DE-E43385FD7BCF}" type="presParOf" srcId="{F0899C5A-47C2-4C4E-A294-5630FAB95F21}" destId="{61258CD3-AD51-481B-A676-F3F6142C8881}" srcOrd="1" destOrd="0" presId="urn:microsoft.com/office/officeart/2005/8/layout/bList2"/>
    <dgm:cxn modelId="{4EEC8C59-197C-48EF-96AA-96289C23099B}" type="presParOf" srcId="{F0899C5A-47C2-4C4E-A294-5630FAB95F21}" destId="{38A61200-9646-400C-903E-A88C3CB126CB}" srcOrd="2" destOrd="0" presId="urn:microsoft.com/office/officeart/2005/8/layout/bList2"/>
    <dgm:cxn modelId="{8AA9E2F0-3EEA-4AA4-B26E-321ABEFAF4DC}" type="presParOf" srcId="{38A61200-9646-400C-903E-A88C3CB126CB}" destId="{CC335E04-C45A-4EC3-9751-FAB165457C95}" srcOrd="0" destOrd="0" presId="urn:microsoft.com/office/officeart/2005/8/layout/bList2"/>
    <dgm:cxn modelId="{6E5417B5-D9DC-48EA-8BBB-6AB50AE39E0F}" type="presParOf" srcId="{38A61200-9646-400C-903E-A88C3CB126CB}" destId="{4E5DE763-6DF6-40EB-8299-0697005F3564}" srcOrd="1" destOrd="0" presId="urn:microsoft.com/office/officeart/2005/8/layout/bList2"/>
    <dgm:cxn modelId="{4A547A82-DE89-4FAE-B5B7-EE9920F713A5}" type="presParOf" srcId="{38A61200-9646-400C-903E-A88C3CB126CB}" destId="{35544C76-5E5A-458A-AC3C-DDB7EB416B19}" srcOrd="2" destOrd="0" presId="urn:microsoft.com/office/officeart/2005/8/layout/bList2"/>
    <dgm:cxn modelId="{0D5BBAB9-A3CC-4CBA-82AD-065C38753BFC}" type="presParOf" srcId="{38A61200-9646-400C-903E-A88C3CB126CB}" destId="{62A1C85D-485C-49D8-B972-9FB63BB70F81}" srcOrd="3" destOrd="0" presId="urn:microsoft.com/office/officeart/2005/8/layout/bList2"/>
    <dgm:cxn modelId="{B0C29B3D-E950-4933-AA5D-E040CE4EC3A3}" type="presParOf" srcId="{F0899C5A-47C2-4C4E-A294-5630FAB95F21}" destId="{89B12AA3-3B29-493E-99C5-A0B91BE203D4}" srcOrd="3" destOrd="0" presId="urn:microsoft.com/office/officeart/2005/8/layout/bList2"/>
    <dgm:cxn modelId="{352FDE2B-9C83-4A64-8073-BA5D1D06B6F8}" type="presParOf" srcId="{F0899C5A-47C2-4C4E-A294-5630FAB95F21}" destId="{14135212-9215-4168-82E4-7A00021F2BE4}" srcOrd="4" destOrd="0" presId="urn:microsoft.com/office/officeart/2005/8/layout/bList2"/>
    <dgm:cxn modelId="{1A4E4CD8-8EA7-4519-B862-E25204ECFF8D}" type="presParOf" srcId="{14135212-9215-4168-82E4-7A00021F2BE4}" destId="{C0038FA9-53DC-433B-A865-9C8FB1CFF504}" srcOrd="0" destOrd="0" presId="urn:microsoft.com/office/officeart/2005/8/layout/bList2"/>
    <dgm:cxn modelId="{6FBF65E7-C2D7-420E-9C5A-3CDCF5CC5A6C}" type="presParOf" srcId="{14135212-9215-4168-82E4-7A00021F2BE4}" destId="{6A608E6A-22D9-411B-BFC2-1C759066D88B}" srcOrd="1" destOrd="0" presId="urn:microsoft.com/office/officeart/2005/8/layout/bList2"/>
    <dgm:cxn modelId="{7E457A96-5492-45B9-A0AF-6AB8C081EB9D}" type="presParOf" srcId="{14135212-9215-4168-82E4-7A00021F2BE4}" destId="{F2C322E1-5699-461B-8FFB-21BCECBEDB10}" srcOrd="2" destOrd="0" presId="urn:microsoft.com/office/officeart/2005/8/layout/bList2"/>
    <dgm:cxn modelId="{7E055306-BF09-47EE-A654-62F3A311B191}" type="presParOf" srcId="{14135212-9215-4168-82E4-7A00021F2BE4}" destId="{77E7F142-208E-443E-B4F1-B8AD3EC7C8C5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D15BC-02D1-4BCB-B4FE-D036BDFB12DD}">
      <dsp:nvSpPr>
        <dsp:cNvPr id="0" name=""/>
        <dsp:cNvSpPr/>
      </dsp:nvSpPr>
      <dsp:spPr>
        <a:xfrm>
          <a:off x="23303" y="680816"/>
          <a:ext cx="1779546" cy="132839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/>
            <a:t>BEFORE THE MOBILITY</a:t>
          </a:r>
          <a:endParaRPr lang="tr-TR" sz="2400" kern="1200" dirty="0"/>
        </a:p>
      </dsp:txBody>
      <dsp:txXfrm>
        <a:off x="54429" y="711942"/>
        <a:ext cx="1717294" cy="1297267"/>
      </dsp:txXfrm>
    </dsp:sp>
    <dsp:sp modelId="{79B2C900-69C6-4229-BCEF-485DA4B4A785}">
      <dsp:nvSpPr>
        <dsp:cNvPr id="0" name=""/>
        <dsp:cNvSpPr/>
      </dsp:nvSpPr>
      <dsp:spPr>
        <a:xfrm>
          <a:off x="4120" y="2009210"/>
          <a:ext cx="1779546" cy="571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1. AŞAMA</a:t>
          </a:r>
          <a:endParaRPr lang="tr-TR" sz="2100" kern="1200" dirty="0"/>
        </a:p>
      </dsp:txBody>
      <dsp:txXfrm>
        <a:off x="4120" y="2009210"/>
        <a:ext cx="1253201" cy="571209"/>
      </dsp:txXfrm>
    </dsp:sp>
    <dsp:sp modelId="{768D6C0A-0462-4BD5-941F-BD43A0ABBAD6}">
      <dsp:nvSpPr>
        <dsp:cNvPr id="0" name=""/>
        <dsp:cNvSpPr/>
      </dsp:nvSpPr>
      <dsp:spPr>
        <a:xfrm>
          <a:off x="1307662" y="2099941"/>
          <a:ext cx="622841" cy="62284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6000" r="-56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335E04-C45A-4EC3-9751-FAB165457C95}">
      <dsp:nvSpPr>
        <dsp:cNvPr id="0" name=""/>
        <dsp:cNvSpPr/>
      </dsp:nvSpPr>
      <dsp:spPr>
        <a:xfrm>
          <a:off x="2084808" y="680816"/>
          <a:ext cx="1779546" cy="132839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/>
            <a:t>DURING THE MOBILITY</a:t>
          </a:r>
          <a:endParaRPr lang="tr-TR" sz="2400" kern="1200" dirty="0"/>
        </a:p>
      </dsp:txBody>
      <dsp:txXfrm>
        <a:off x="2115934" y="711942"/>
        <a:ext cx="1717294" cy="1297267"/>
      </dsp:txXfrm>
    </dsp:sp>
    <dsp:sp modelId="{35544C76-5E5A-458A-AC3C-DDB7EB416B19}">
      <dsp:nvSpPr>
        <dsp:cNvPr id="0" name=""/>
        <dsp:cNvSpPr/>
      </dsp:nvSpPr>
      <dsp:spPr>
        <a:xfrm>
          <a:off x="2084808" y="2009210"/>
          <a:ext cx="1779546" cy="571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2. AŞAMA</a:t>
          </a:r>
          <a:endParaRPr lang="tr-TR" sz="2100" kern="1200" dirty="0"/>
        </a:p>
      </dsp:txBody>
      <dsp:txXfrm>
        <a:off x="2084808" y="2009210"/>
        <a:ext cx="1253201" cy="571209"/>
      </dsp:txXfrm>
    </dsp:sp>
    <dsp:sp modelId="{62A1C85D-485C-49D8-B972-9FB63BB70F81}">
      <dsp:nvSpPr>
        <dsp:cNvPr id="0" name=""/>
        <dsp:cNvSpPr/>
      </dsp:nvSpPr>
      <dsp:spPr>
        <a:xfrm>
          <a:off x="3388350" y="2099941"/>
          <a:ext cx="622841" cy="62284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038FA9-53DC-433B-A865-9C8FB1CFF504}">
      <dsp:nvSpPr>
        <dsp:cNvPr id="0" name=""/>
        <dsp:cNvSpPr/>
      </dsp:nvSpPr>
      <dsp:spPr>
        <a:xfrm>
          <a:off x="4165496" y="680816"/>
          <a:ext cx="1779546" cy="132839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/>
            <a:t>AFTER THE MOBILITY</a:t>
          </a:r>
          <a:endParaRPr lang="tr-TR" sz="2400" kern="1200" dirty="0"/>
        </a:p>
      </dsp:txBody>
      <dsp:txXfrm>
        <a:off x="4196622" y="711942"/>
        <a:ext cx="1717294" cy="1297267"/>
      </dsp:txXfrm>
    </dsp:sp>
    <dsp:sp modelId="{F2C322E1-5699-461B-8FFB-21BCECBEDB10}">
      <dsp:nvSpPr>
        <dsp:cNvPr id="0" name=""/>
        <dsp:cNvSpPr/>
      </dsp:nvSpPr>
      <dsp:spPr>
        <a:xfrm>
          <a:off x="4165496" y="2009210"/>
          <a:ext cx="1779546" cy="571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3. AŞAMA</a:t>
          </a:r>
          <a:endParaRPr lang="tr-TR" sz="2100" kern="1200" dirty="0"/>
        </a:p>
      </dsp:txBody>
      <dsp:txXfrm>
        <a:off x="4165496" y="2009210"/>
        <a:ext cx="1253201" cy="571209"/>
      </dsp:txXfrm>
    </dsp:sp>
    <dsp:sp modelId="{77E7F142-208E-443E-B4F1-B8AD3EC7C8C5}">
      <dsp:nvSpPr>
        <dsp:cNvPr id="0" name=""/>
        <dsp:cNvSpPr/>
      </dsp:nvSpPr>
      <dsp:spPr>
        <a:xfrm>
          <a:off x="5469038" y="2099941"/>
          <a:ext cx="622841" cy="62284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7000" r="-97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6281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7666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22995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7488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32301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378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5272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85519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64009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7955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68953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59476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10924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16658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41762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62974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3802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75440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7276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1525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52058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96815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08753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25505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88586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15766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98144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09668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g62b07a6525_5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8" name="Google Shape;1618;g62b07a6525_5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7652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8612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4325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7293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8771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0236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00185" y="1991850"/>
            <a:ext cx="5807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37531" y="4630074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790243" y="4182401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893253" y="3333348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771302" y="4923775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386266" y="508134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479460" y="2703980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61540" y="643097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507235" y="1080863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314019" y="3625322"/>
            <a:ext cx="144300" cy="144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882858" y="4186761"/>
            <a:ext cx="144300" cy="144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58313" y="1596559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1396483" y="226428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617492" y="2000594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3425273" y="387880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014029" y="4567546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786137" y="1200150"/>
            <a:ext cx="36753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4682659" y="1200150"/>
            <a:ext cx="36753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Source Sans Pro"/>
              <a:buChar char="◎"/>
              <a:defRPr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◉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6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ISCED-F%202013%20-%20Detailed%20field%20descriptions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5.jpg"/><Relationship Id="rId5" Type="http://schemas.openxmlformats.org/officeDocument/2006/relationships/diagramColors" Target="../diagrams/colors1.xml"/><Relationship Id="rId10" Type="http://schemas.openxmlformats.org/officeDocument/2006/relationships/image" Target="../media/image4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uzbilet.com/" TargetMode="External"/><Relationship Id="rId13" Type="http://schemas.openxmlformats.org/officeDocument/2006/relationships/image" Target="../media/image14.JPG"/><Relationship Id="rId3" Type="http://schemas.openxmlformats.org/officeDocument/2006/relationships/hyperlink" Target="https://www.ryanair.com/gb/en/" TargetMode="External"/><Relationship Id="rId7" Type="http://schemas.openxmlformats.org/officeDocument/2006/relationships/hyperlink" Target="http://www.garantiucushatti.com.tr/" TargetMode="External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maximiles.com.tr/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://seyahat.gittigidiyor.com.tr/" TargetMode="External"/><Relationship Id="rId10" Type="http://schemas.openxmlformats.org/officeDocument/2006/relationships/image" Target="../media/image5.jpg"/><Relationship Id="rId4" Type="http://schemas.openxmlformats.org/officeDocument/2006/relationships/hyperlink" Target="http://www.skyscanner.com.tr/" TargetMode="External"/><Relationship Id="rId9" Type="http://schemas.openxmlformats.org/officeDocument/2006/relationships/image" Target="../media/image4.jpg"/><Relationship Id="rId1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g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g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erasmus.dpu.edu.tr/tr/index/sayfa/239/staj-hareketliligi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ctrTitle"/>
          </p:nvPr>
        </p:nvSpPr>
        <p:spPr>
          <a:xfrm>
            <a:off x="888822" y="805696"/>
            <a:ext cx="6936587" cy="25934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tr-TR" sz="2400" dirty="0" smtClean="0"/>
              <a:t>2024-2026 </a:t>
            </a:r>
            <a:r>
              <a:rPr lang="tr-TR" sz="2400" dirty="0"/>
              <a:t>PROJE DÖNEMİ </a:t>
            </a:r>
            <a:r>
              <a:rPr lang="tr-TR" sz="2400" dirty="0" smtClean="0"/>
              <a:t>ERASMUS</a:t>
            </a:r>
            <a:r>
              <a:rPr lang="tr-TR" sz="2400" dirty="0"/>
              <a:t>+ </a:t>
            </a:r>
            <a:r>
              <a:rPr lang="tr-TR" sz="2400" dirty="0" smtClean="0"/>
              <a:t>DUMLUPINAR VE EPO KONSORSİYUMLARI ÖĞRENCİ </a:t>
            </a:r>
            <a:r>
              <a:rPr lang="tr-TR" sz="2400" dirty="0"/>
              <a:t>STAJ HAREKETLİLİĞİ </a:t>
            </a:r>
            <a:r>
              <a:rPr lang="tr-TR" sz="2400" dirty="0" smtClean="0"/>
              <a:t>BİLGİLENDİRME TOPLANTISI</a:t>
            </a:r>
            <a:br>
              <a:rPr lang="tr-TR" sz="2400" dirty="0" smtClean="0"/>
            </a:br>
            <a:r>
              <a:rPr lang="tr-TR" sz="2400" u="sng" dirty="0" smtClean="0"/>
              <a:t>30</a:t>
            </a:r>
            <a:r>
              <a:rPr lang="tr-TR" sz="2400" u="sng" dirty="0" smtClean="0"/>
              <a:t>.04.2025</a:t>
            </a:r>
            <a:endParaRPr sz="2400" u="sng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168" y="167812"/>
            <a:ext cx="1503407" cy="130929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421" y="4698507"/>
            <a:ext cx="1859747" cy="39016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747"/>
            <a:ext cx="1786713" cy="47431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404" y="4541032"/>
            <a:ext cx="1042780" cy="547032"/>
          </a:xfrm>
          <a:prstGeom prst="rect">
            <a:avLst/>
          </a:prstGeom>
        </p:spPr>
      </p:pic>
      <p:pic>
        <p:nvPicPr>
          <p:cNvPr id="9" name="Resim 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399" y="3037319"/>
            <a:ext cx="1318591" cy="1241244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709779" y="3849432"/>
            <a:ext cx="2014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Dr. </a:t>
            </a:r>
            <a:r>
              <a:rPr lang="tr-TR" dirty="0" smtClean="0"/>
              <a:t>Hasan </a:t>
            </a:r>
            <a:r>
              <a:rPr lang="tr-TR" dirty="0" smtClean="0"/>
              <a:t>YİĞİT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118;p18"/>
          <p:cNvSpPr txBox="1">
            <a:spLocks/>
          </p:cNvSpPr>
          <p:nvPr/>
        </p:nvSpPr>
        <p:spPr>
          <a:xfrm>
            <a:off x="0" y="1865361"/>
            <a:ext cx="2327564" cy="186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tr-TR" sz="2800" b="1" dirty="0"/>
              <a:t>Zorunlu Olmayan Staj Dilekçesi</a:t>
            </a:r>
          </a:p>
        </p:txBody>
      </p:sp>
      <p:pic>
        <p:nvPicPr>
          <p:cNvPr id="26" name="Resim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920" y="4761410"/>
            <a:ext cx="1405447" cy="294856"/>
          </a:xfrm>
          <a:prstGeom prst="rect">
            <a:avLst/>
          </a:prstGeom>
        </p:spPr>
      </p:pic>
      <p:pic>
        <p:nvPicPr>
          <p:cNvPr id="27" name="Resim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91" y="3096223"/>
            <a:ext cx="1350255" cy="358451"/>
          </a:xfrm>
          <a:prstGeom prst="rect">
            <a:avLst/>
          </a:prstGeom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580" y="3849699"/>
            <a:ext cx="788050" cy="413403"/>
          </a:xfrm>
          <a:prstGeom prst="rect">
            <a:avLst/>
          </a:prstGeom>
        </p:spPr>
      </p:pic>
      <p:pic>
        <p:nvPicPr>
          <p:cNvPr id="29" name="Resim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477" y="454094"/>
            <a:ext cx="987365" cy="82795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7"/>
          <a:srcRect l="33463" t="16401" r="31888" b="8001"/>
          <a:stretch/>
        </p:blipFill>
        <p:spPr>
          <a:xfrm>
            <a:off x="1840173" y="0"/>
            <a:ext cx="5648267" cy="5143500"/>
          </a:xfrm>
          <a:prstGeom prst="rect">
            <a:avLst/>
          </a:prstGeom>
        </p:spPr>
      </p:pic>
      <p:pic>
        <p:nvPicPr>
          <p:cNvPr id="10" name="Resim 9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89" y="454094"/>
            <a:ext cx="1093747" cy="90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95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ctrTitle" idx="4294967295"/>
          </p:nvPr>
        </p:nvSpPr>
        <p:spPr>
          <a:xfrm>
            <a:off x="215494" y="302996"/>
            <a:ext cx="7046927" cy="7326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tr-TR" sz="2400" b="1" dirty="0" smtClean="0"/>
              <a:t>Stajı </a:t>
            </a:r>
            <a:r>
              <a:rPr lang="tr-TR" sz="2400" b="1" dirty="0"/>
              <a:t>Zorunlu Olan Öğrenciler Tarafından Hazırlanması Gereken </a:t>
            </a:r>
            <a:r>
              <a:rPr lang="tr-TR" sz="2400" b="1" dirty="0" smtClean="0"/>
              <a:t>Belgeler</a:t>
            </a:r>
            <a:endParaRPr sz="2400" b="1" dirty="0"/>
          </a:p>
        </p:txBody>
      </p:sp>
      <p:sp>
        <p:nvSpPr>
          <p:cNvPr id="119" name="Google Shape;119;p18"/>
          <p:cNvSpPr txBox="1">
            <a:spLocks noGrp="1"/>
          </p:cNvSpPr>
          <p:nvPr>
            <p:ph type="subTitle" idx="4294967295"/>
          </p:nvPr>
        </p:nvSpPr>
        <p:spPr>
          <a:xfrm>
            <a:off x="107881" y="2576091"/>
            <a:ext cx="6655623" cy="13687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tr-TR" sz="2000" dirty="0" smtClean="0"/>
              <a:t>Evrak çıktı alınıp imzalanarak </a:t>
            </a:r>
            <a:r>
              <a:rPr lang="tr-TR" sz="2000" b="1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Akademik </a:t>
            </a:r>
            <a:r>
              <a:rPr lang="tr-TR" sz="2000" b="1" u="sng" dirty="0">
                <a:solidFill>
                  <a:srgbClr val="FF0000"/>
                </a:solidFill>
                <a:sym typeface="Wingdings" panose="05000000000000000000" pitchFamily="2" charset="2"/>
              </a:rPr>
              <a:t>Tanınma </a:t>
            </a:r>
            <a:r>
              <a:rPr lang="tr-TR" sz="2000" b="1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Belgesi, Staj Anlaşması ve Davet Mektubu </a:t>
            </a:r>
            <a:r>
              <a:rPr lang="tr-TR" sz="2000" dirty="0" smtClean="0">
                <a:sym typeface="Wingdings" panose="05000000000000000000" pitchFamily="2" charset="2"/>
              </a:rPr>
              <a:t>ile </a:t>
            </a:r>
            <a:r>
              <a:rPr lang="tr-TR" sz="2000" dirty="0">
                <a:sym typeface="Wingdings" panose="05000000000000000000" pitchFamily="2" charset="2"/>
              </a:rPr>
              <a:t>birlikte </a:t>
            </a:r>
            <a:r>
              <a:rPr lang="tr-TR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BÖLÜME</a:t>
            </a:r>
            <a:r>
              <a:rPr lang="tr-TR" sz="2000" dirty="0" smtClean="0">
                <a:sym typeface="Wingdings" panose="05000000000000000000" pitchFamily="2" charset="2"/>
              </a:rPr>
              <a:t> </a:t>
            </a:r>
            <a:r>
              <a:rPr lang="tr-TR" sz="2000" dirty="0">
                <a:sym typeface="Wingdings" panose="05000000000000000000" pitchFamily="2" charset="2"/>
              </a:rPr>
              <a:t>teslim edilecektir.</a:t>
            </a:r>
            <a:endParaRPr lang="tr-TR" sz="2000" dirty="0"/>
          </a:p>
          <a:p>
            <a:pPr algn="just"/>
            <a:endParaRPr lang="tr-TR" sz="2000" dirty="0"/>
          </a:p>
          <a:p>
            <a:pPr marL="38100" indent="0" algn="just">
              <a:buNone/>
            </a:pPr>
            <a:endParaRPr lang="tr-TR" sz="2000" dirty="0"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endParaRPr sz="2000" dirty="0"/>
          </a:p>
        </p:txBody>
      </p:sp>
      <p:cxnSp>
        <p:nvCxnSpPr>
          <p:cNvPr id="120" name="Google Shape;120;p18"/>
          <p:cNvCxnSpPr/>
          <p:nvPr/>
        </p:nvCxnSpPr>
        <p:spPr>
          <a:xfrm rot="10800000" flipH="1">
            <a:off x="7465560" y="912214"/>
            <a:ext cx="143700" cy="377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18"/>
          <p:cNvCxnSpPr/>
          <p:nvPr/>
        </p:nvCxnSpPr>
        <p:spPr>
          <a:xfrm flipH="1">
            <a:off x="7451750" y="1182125"/>
            <a:ext cx="337200" cy="131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8"/>
          <p:cNvCxnSpPr>
            <a:endCxn id="117" idx="6"/>
          </p:cNvCxnSpPr>
          <p:nvPr/>
        </p:nvCxnSpPr>
        <p:spPr>
          <a:xfrm rot="10800000">
            <a:off x="7601250" y="1836015"/>
            <a:ext cx="998100" cy="98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Google Shape;127;p18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Source Sans Pro"/>
                <a:sym typeface="Source Sans Pr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300" b="1" i="0" u="none" strike="noStrike" kern="0" cap="none" spc="0" normalizeH="0" baseline="0" noProof="0">
              <a:ln>
                <a:noFill/>
              </a:ln>
              <a:solidFill>
                <a:srgbClr val="0091EA"/>
              </a:solidFill>
              <a:effectLst/>
              <a:uLnTx/>
              <a:uFillTx/>
              <a:latin typeface="Source Sans Pro"/>
              <a:sym typeface="Source Sans Pro"/>
            </a:endParaRPr>
          </a:p>
        </p:txBody>
      </p:sp>
      <p:sp>
        <p:nvSpPr>
          <p:cNvPr id="13" name="Google Shape;117;p18"/>
          <p:cNvSpPr/>
          <p:nvPr/>
        </p:nvSpPr>
        <p:spPr>
          <a:xfrm>
            <a:off x="6877149" y="1489184"/>
            <a:ext cx="1875600" cy="18528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23;p18"/>
          <p:cNvSpPr/>
          <p:nvPr/>
        </p:nvSpPr>
        <p:spPr>
          <a:xfrm>
            <a:off x="7062905" y="1625443"/>
            <a:ext cx="1576200" cy="1556700"/>
          </a:xfrm>
          <a:prstGeom prst="ellipse">
            <a:avLst/>
          </a:prstGeom>
          <a:noFill/>
          <a:ln w="19050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5" name="Google Shape;124;p18"/>
          <p:cNvGrpSpPr/>
          <p:nvPr/>
        </p:nvGrpSpPr>
        <p:grpSpPr>
          <a:xfrm>
            <a:off x="7328201" y="1939009"/>
            <a:ext cx="878284" cy="816182"/>
            <a:chOff x="5972700" y="2330200"/>
            <a:chExt cx="411625" cy="387275"/>
          </a:xfrm>
        </p:grpSpPr>
        <p:sp>
          <p:nvSpPr>
            <p:cNvPr id="16" name="Google Shape;125;p1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26;p1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8" name="Resi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421" y="4793817"/>
            <a:ext cx="1405447" cy="294856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9613"/>
            <a:ext cx="1350255" cy="358451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876" y="4729613"/>
            <a:ext cx="788050" cy="413403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33" y="100296"/>
            <a:ext cx="823034" cy="827959"/>
          </a:xfrm>
          <a:prstGeom prst="rect">
            <a:avLst/>
          </a:prstGeom>
        </p:spPr>
      </p:pic>
      <p:sp>
        <p:nvSpPr>
          <p:cNvPr id="24" name="Google Shape;118;p18"/>
          <p:cNvSpPr txBox="1">
            <a:spLocks/>
          </p:cNvSpPr>
          <p:nvPr/>
        </p:nvSpPr>
        <p:spPr>
          <a:xfrm>
            <a:off x="180641" y="1361020"/>
            <a:ext cx="4498286" cy="63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tr-TR" sz="1600" b="1" i="1" dirty="0" smtClean="0"/>
              <a:t>. Akademik Tanınma Belgesi (ATB) Dilekçesi</a:t>
            </a:r>
          </a:p>
          <a:p>
            <a:r>
              <a:rPr lang="tr-TR" sz="1600" b="1" i="1" dirty="0" smtClean="0"/>
              <a:t>. Akademik Tanınma Belgesi</a:t>
            </a:r>
          </a:p>
        </p:txBody>
      </p:sp>
      <p:pic>
        <p:nvPicPr>
          <p:cNvPr id="25" name="Resim 2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144" y="3376228"/>
            <a:ext cx="854125" cy="77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53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118;p18"/>
          <p:cNvSpPr txBox="1">
            <a:spLocks/>
          </p:cNvSpPr>
          <p:nvPr/>
        </p:nvSpPr>
        <p:spPr>
          <a:xfrm>
            <a:off x="-26374" y="1583581"/>
            <a:ext cx="1676400" cy="1976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tr-TR" b="1" i="1" dirty="0" smtClean="0"/>
              <a:t>Akademik </a:t>
            </a:r>
            <a:r>
              <a:rPr lang="tr-TR" b="1" i="1" dirty="0"/>
              <a:t>Tanınma Belgesi (ATB) Dilekçesi</a:t>
            </a:r>
          </a:p>
          <a:p>
            <a:endParaRPr lang="tr-TR" b="1" dirty="0"/>
          </a:p>
        </p:txBody>
      </p:sp>
      <p:pic>
        <p:nvPicPr>
          <p:cNvPr id="26" name="Resim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920" y="4761410"/>
            <a:ext cx="1405447" cy="294856"/>
          </a:xfrm>
          <a:prstGeom prst="rect">
            <a:avLst/>
          </a:prstGeom>
        </p:spPr>
      </p:pic>
      <p:pic>
        <p:nvPicPr>
          <p:cNvPr id="27" name="Resim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91" y="3096223"/>
            <a:ext cx="1350255" cy="358451"/>
          </a:xfrm>
          <a:prstGeom prst="rect">
            <a:avLst/>
          </a:prstGeom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792" y="3849699"/>
            <a:ext cx="788050" cy="413403"/>
          </a:xfrm>
          <a:prstGeom prst="rect">
            <a:avLst/>
          </a:prstGeom>
        </p:spPr>
      </p:pic>
      <p:pic>
        <p:nvPicPr>
          <p:cNvPr id="29" name="Resim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33" y="100296"/>
            <a:ext cx="823034" cy="82795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7"/>
          <a:srcRect l="34250" t="33201" r="33462" b="9401"/>
          <a:stretch/>
        </p:blipFill>
        <p:spPr>
          <a:xfrm>
            <a:off x="1544782" y="0"/>
            <a:ext cx="5805054" cy="5143500"/>
          </a:xfrm>
          <a:prstGeom prst="rect">
            <a:avLst/>
          </a:prstGeom>
        </p:spPr>
      </p:pic>
      <p:pic>
        <p:nvPicPr>
          <p:cNvPr id="10" name="Resim 9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95" y="100296"/>
            <a:ext cx="958187" cy="96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31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118;p18"/>
          <p:cNvSpPr txBox="1">
            <a:spLocks/>
          </p:cNvSpPr>
          <p:nvPr/>
        </p:nvSpPr>
        <p:spPr>
          <a:xfrm>
            <a:off x="950372" y="100296"/>
            <a:ext cx="5651320" cy="590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tr-TR" b="1" i="1" dirty="0" smtClean="0"/>
              <a:t>Akademik </a:t>
            </a:r>
            <a:r>
              <a:rPr lang="tr-TR" b="1" i="1" dirty="0"/>
              <a:t>Tanınma Belgesi (ATB) </a:t>
            </a:r>
            <a:r>
              <a:rPr lang="tr-TR" b="1" i="1" dirty="0" smtClean="0"/>
              <a:t>Dilekçesi</a:t>
            </a:r>
            <a:endParaRPr lang="tr-TR" b="1" i="1" dirty="0"/>
          </a:p>
        </p:txBody>
      </p:sp>
      <p:pic>
        <p:nvPicPr>
          <p:cNvPr id="26" name="Resim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920" y="4761410"/>
            <a:ext cx="1405447" cy="294856"/>
          </a:xfrm>
          <a:prstGeom prst="rect">
            <a:avLst/>
          </a:prstGeom>
        </p:spPr>
      </p:pic>
      <p:pic>
        <p:nvPicPr>
          <p:cNvPr id="27" name="Resim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007" y="4593597"/>
            <a:ext cx="1350255" cy="358451"/>
          </a:xfrm>
          <a:prstGeom prst="rect">
            <a:avLst/>
          </a:prstGeom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7" y="4645210"/>
            <a:ext cx="788050" cy="413403"/>
          </a:xfrm>
          <a:prstGeom prst="rect">
            <a:avLst/>
          </a:prstGeom>
        </p:spPr>
      </p:pic>
      <p:pic>
        <p:nvPicPr>
          <p:cNvPr id="29" name="Resim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86" y="1890730"/>
            <a:ext cx="823034" cy="827959"/>
          </a:xfrm>
          <a:prstGeom prst="rect">
            <a:avLst/>
          </a:prstGeom>
        </p:spPr>
      </p:pic>
      <p:pic>
        <p:nvPicPr>
          <p:cNvPr id="10" name="Resim 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86" y="3225461"/>
            <a:ext cx="925598" cy="863331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906" y="991134"/>
            <a:ext cx="6749014" cy="328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4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ctrTitle" idx="4294967295"/>
          </p:nvPr>
        </p:nvSpPr>
        <p:spPr>
          <a:xfrm>
            <a:off x="215494" y="302996"/>
            <a:ext cx="7046927" cy="7326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tr-TR" sz="2400" b="1" dirty="0" smtClean="0"/>
              <a:t>Bütün Öğrenciler Tarafından Hazırlanması Gereken Belgeler</a:t>
            </a:r>
            <a:endParaRPr sz="2400" b="1" dirty="0"/>
          </a:p>
        </p:txBody>
      </p:sp>
      <p:sp>
        <p:nvSpPr>
          <p:cNvPr id="119" name="Google Shape;119;p18"/>
          <p:cNvSpPr txBox="1">
            <a:spLocks noGrp="1"/>
          </p:cNvSpPr>
          <p:nvPr>
            <p:ph type="subTitle" idx="4294967295"/>
          </p:nvPr>
        </p:nvSpPr>
        <p:spPr>
          <a:xfrm>
            <a:off x="14417" y="1462811"/>
            <a:ext cx="6655623" cy="28014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tr-TR" sz="2000" dirty="0" smtClean="0"/>
              <a:t>Staj </a:t>
            </a:r>
            <a:r>
              <a:rPr lang="tr-TR" sz="2000" dirty="0"/>
              <a:t>anlaşması </a:t>
            </a:r>
            <a:r>
              <a:rPr lang="tr-TR" sz="2000" dirty="0">
                <a:solidFill>
                  <a:srgbClr val="FF0000"/>
                </a:solidFill>
              </a:rPr>
              <a:t>stajınızın içeriği </a:t>
            </a:r>
            <a:r>
              <a:rPr lang="tr-TR" sz="2000" dirty="0"/>
              <a:t>hakkında </a:t>
            </a:r>
            <a:r>
              <a:rPr lang="tr-TR" sz="2000" dirty="0" smtClean="0"/>
              <a:t>detaylı bilgi </a:t>
            </a:r>
            <a:r>
              <a:rPr lang="tr-TR" sz="2000" dirty="0"/>
              <a:t>veren </a:t>
            </a:r>
            <a:r>
              <a:rPr lang="tr-TR" sz="2000" dirty="0" smtClean="0"/>
              <a:t>önemli bir </a:t>
            </a:r>
            <a:r>
              <a:rPr lang="tr-TR" sz="2000" dirty="0"/>
              <a:t>belgedir</a:t>
            </a:r>
            <a:r>
              <a:rPr lang="tr-TR" sz="2000" dirty="0" smtClean="0"/>
              <a:t>.</a:t>
            </a:r>
            <a:endParaRPr lang="tr-TR" sz="2000" dirty="0"/>
          </a:p>
          <a:p>
            <a:pPr algn="just"/>
            <a:r>
              <a:rPr lang="tr-TR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Bilgisayar </a:t>
            </a:r>
            <a:r>
              <a:rPr lang="tr-TR" sz="2000" dirty="0">
                <a:solidFill>
                  <a:srgbClr val="FF0000"/>
                </a:solidFill>
                <a:sym typeface="Wingdings" panose="05000000000000000000" pitchFamily="2" charset="2"/>
              </a:rPr>
              <a:t>ortamında doldurulduktan sonra </a:t>
            </a:r>
            <a:r>
              <a:rPr lang="tr-TR" sz="2000" u="sng" dirty="0">
                <a:sym typeface="Wingdings" panose="05000000000000000000" pitchFamily="2" charset="2"/>
              </a:rPr>
              <a:t>karşı </a:t>
            </a:r>
            <a:r>
              <a:rPr lang="tr-TR" sz="2000" u="sng" dirty="0" smtClean="0">
                <a:sym typeface="Wingdings" panose="05000000000000000000" pitchFamily="2" charset="2"/>
              </a:rPr>
              <a:t>kurum ve öğrenci </a:t>
            </a:r>
            <a:r>
              <a:rPr lang="tr-TR" sz="2000" u="sng" dirty="0">
                <a:sym typeface="Wingdings" panose="05000000000000000000" pitchFamily="2" charset="2"/>
              </a:rPr>
              <a:t>tarafından imzalanan</a:t>
            </a:r>
            <a:r>
              <a:rPr lang="tr-TR" sz="2000" dirty="0">
                <a:sym typeface="Wingdings" panose="05000000000000000000" pitchFamily="2" charset="2"/>
              </a:rPr>
              <a:t> staj anlaşması </a:t>
            </a:r>
            <a:r>
              <a:rPr lang="tr-TR" sz="2000" dirty="0"/>
              <a:t>Dış İlişkiler Ve Uluslararası Öğrenci Koordinasyon Uygulama Ve Araştırma </a:t>
            </a:r>
            <a:r>
              <a:rPr lang="tr-TR" sz="2000" dirty="0" smtClean="0"/>
              <a:t>Merkezine</a:t>
            </a:r>
            <a:r>
              <a:rPr lang="tr-TR" sz="2000" dirty="0" smtClean="0">
                <a:sym typeface="Wingdings" panose="05000000000000000000" pitchFamily="2" charset="2"/>
              </a:rPr>
              <a:t> </a:t>
            </a:r>
            <a:r>
              <a:rPr lang="tr-TR" sz="2000" dirty="0">
                <a:sym typeface="Wingdings" panose="05000000000000000000" pitchFamily="2" charset="2"/>
              </a:rPr>
              <a:t>teslim edilir. </a:t>
            </a:r>
            <a:r>
              <a:rPr lang="tr-TR" sz="2000" dirty="0" smtClean="0">
                <a:sym typeface="Wingdings" panose="05000000000000000000" pitchFamily="2" charset="2"/>
              </a:rPr>
              <a:t>Merkez </a:t>
            </a:r>
            <a:r>
              <a:rPr lang="tr-TR" sz="2000" dirty="0">
                <a:sym typeface="Wingdings" panose="05000000000000000000" pitchFamily="2" charset="2"/>
              </a:rPr>
              <a:t>tarafından da imzalandıktan sonra vize görüşmesinde kullanılması için öğrenciye geri verilir.</a:t>
            </a:r>
            <a:endParaRPr lang="tr-TR" sz="2000" dirty="0"/>
          </a:p>
          <a:p>
            <a:pPr algn="just"/>
            <a:endParaRPr lang="tr-TR" sz="2000" dirty="0" smtClean="0"/>
          </a:p>
          <a:p>
            <a:pPr algn="just"/>
            <a:endParaRPr lang="tr-TR" sz="2000" dirty="0"/>
          </a:p>
          <a:p>
            <a:pPr marL="38100" indent="0" algn="just">
              <a:buNone/>
            </a:pPr>
            <a:endParaRPr lang="tr-TR" sz="2000" dirty="0"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endParaRPr sz="2000" dirty="0"/>
          </a:p>
        </p:txBody>
      </p:sp>
      <p:cxnSp>
        <p:nvCxnSpPr>
          <p:cNvPr id="120" name="Google Shape;120;p18"/>
          <p:cNvCxnSpPr/>
          <p:nvPr/>
        </p:nvCxnSpPr>
        <p:spPr>
          <a:xfrm rot="10800000" flipH="1">
            <a:off x="7465560" y="912214"/>
            <a:ext cx="143700" cy="377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18"/>
          <p:cNvCxnSpPr/>
          <p:nvPr/>
        </p:nvCxnSpPr>
        <p:spPr>
          <a:xfrm flipH="1">
            <a:off x="7451750" y="1182125"/>
            <a:ext cx="337200" cy="131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8"/>
          <p:cNvCxnSpPr>
            <a:endCxn id="117" idx="6"/>
          </p:cNvCxnSpPr>
          <p:nvPr/>
        </p:nvCxnSpPr>
        <p:spPr>
          <a:xfrm rot="10800000">
            <a:off x="7601250" y="1836015"/>
            <a:ext cx="998100" cy="98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Google Shape;127;p18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Source Sans Pro"/>
                <a:sym typeface="Source Sans Pr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sz="1300" b="1" i="0" u="none" strike="noStrike" kern="0" cap="none" spc="0" normalizeH="0" baseline="0" noProof="0">
              <a:ln>
                <a:noFill/>
              </a:ln>
              <a:solidFill>
                <a:srgbClr val="0091EA"/>
              </a:solidFill>
              <a:effectLst/>
              <a:uLnTx/>
              <a:uFillTx/>
              <a:latin typeface="Source Sans Pro"/>
              <a:sym typeface="Source Sans Pro"/>
            </a:endParaRPr>
          </a:p>
        </p:txBody>
      </p:sp>
      <p:sp>
        <p:nvSpPr>
          <p:cNvPr id="13" name="Google Shape;117;p18"/>
          <p:cNvSpPr/>
          <p:nvPr/>
        </p:nvSpPr>
        <p:spPr>
          <a:xfrm>
            <a:off x="6877149" y="1489184"/>
            <a:ext cx="1875600" cy="18528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23;p18"/>
          <p:cNvSpPr/>
          <p:nvPr/>
        </p:nvSpPr>
        <p:spPr>
          <a:xfrm>
            <a:off x="7062905" y="1625443"/>
            <a:ext cx="1576200" cy="1556700"/>
          </a:xfrm>
          <a:prstGeom prst="ellipse">
            <a:avLst/>
          </a:prstGeom>
          <a:noFill/>
          <a:ln w="19050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5" name="Google Shape;124;p18"/>
          <p:cNvGrpSpPr/>
          <p:nvPr/>
        </p:nvGrpSpPr>
        <p:grpSpPr>
          <a:xfrm>
            <a:off x="7328201" y="1939009"/>
            <a:ext cx="878284" cy="816182"/>
            <a:chOff x="5972700" y="2330200"/>
            <a:chExt cx="411625" cy="387275"/>
          </a:xfrm>
        </p:grpSpPr>
        <p:sp>
          <p:nvSpPr>
            <p:cNvPr id="16" name="Google Shape;125;p1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26;p1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8" name="Resi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421" y="4793817"/>
            <a:ext cx="1405447" cy="294856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9613"/>
            <a:ext cx="1350255" cy="358451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876" y="4729613"/>
            <a:ext cx="788050" cy="413403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33" y="100296"/>
            <a:ext cx="823034" cy="827959"/>
          </a:xfrm>
          <a:prstGeom prst="rect">
            <a:avLst/>
          </a:prstGeom>
        </p:spPr>
      </p:pic>
      <p:sp>
        <p:nvSpPr>
          <p:cNvPr id="24" name="Google Shape;118;p18"/>
          <p:cNvSpPr txBox="1">
            <a:spLocks/>
          </p:cNvSpPr>
          <p:nvPr/>
        </p:nvSpPr>
        <p:spPr>
          <a:xfrm>
            <a:off x="88878" y="1032539"/>
            <a:ext cx="3851032" cy="430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tr-TR" sz="1600" b="1" i="1" dirty="0" smtClean="0"/>
              <a:t>Training </a:t>
            </a:r>
            <a:r>
              <a:rPr lang="tr-TR" sz="1600" b="1" i="1" dirty="0" err="1"/>
              <a:t>Agreement</a:t>
            </a:r>
            <a:r>
              <a:rPr lang="tr-TR" sz="1600" b="1" i="1" dirty="0"/>
              <a:t> (Staj Anlaşması</a:t>
            </a:r>
            <a:r>
              <a:rPr lang="tr-TR" sz="1600" b="1" i="1" dirty="0" smtClean="0"/>
              <a:t>)</a:t>
            </a:r>
            <a:endParaRPr lang="tr-TR" sz="1600" b="1" i="1" dirty="0"/>
          </a:p>
        </p:txBody>
      </p:sp>
      <p:pic>
        <p:nvPicPr>
          <p:cNvPr id="23" name="Resim 2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08" y="3478244"/>
            <a:ext cx="1069459" cy="99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4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118;p18"/>
          <p:cNvSpPr txBox="1">
            <a:spLocks/>
          </p:cNvSpPr>
          <p:nvPr/>
        </p:nvSpPr>
        <p:spPr>
          <a:xfrm>
            <a:off x="0" y="634746"/>
            <a:ext cx="1572491" cy="1163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tr-TR" b="1" i="1" dirty="0" smtClean="0"/>
              <a:t>Learning </a:t>
            </a:r>
            <a:r>
              <a:rPr lang="tr-TR" b="1" i="1" dirty="0" err="1" smtClean="0"/>
              <a:t>Agreement</a:t>
            </a:r>
            <a:r>
              <a:rPr lang="tr-TR" b="1" i="1" dirty="0" smtClean="0"/>
              <a:t>(LA)</a:t>
            </a:r>
            <a:endParaRPr lang="tr-TR" b="1" i="1" dirty="0"/>
          </a:p>
          <a:p>
            <a:endParaRPr lang="tr-TR" b="1" dirty="0"/>
          </a:p>
        </p:txBody>
      </p:sp>
      <p:sp>
        <p:nvSpPr>
          <p:cNvPr id="13" name="Köşeleri Yuvarlanmış Dikdörtgen Belirtme Çizgisi 12"/>
          <p:cNvSpPr/>
          <p:nvPr/>
        </p:nvSpPr>
        <p:spPr>
          <a:xfrm>
            <a:off x="35814" y="3305723"/>
            <a:ext cx="1391700" cy="815427"/>
          </a:xfrm>
          <a:prstGeom prst="wedgeRoundRectCallout">
            <a:avLst>
              <a:gd name="adj1" fmla="val 73343"/>
              <a:gd name="adj2" fmla="val 1375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Sadece zorunlu staj yapanlar </a:t>
            </a:r>
            <a:r>
              <a:rPr lang="tr-TR" sz="12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tarafından doldurulacaktır.</a:t>
            </a:r>
            <a:endParaRPr lang="tr-TR" sz="12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Köşeleri Yuvarlanmış Dikdörtgen Belirtme Çizgisi 13"/>
          <p:cNvSpPr/>
          <p:nvPr/>
        </p:nvSpPr>
        <p:spPr>
          <a:xfrm>
            <a:off x="-30073" y="4265887"/>
            <a:ext cx="1512168" cy="792088"/>
          </a:xfrm>
          <a:prstGeom prst="wedgeRoundRectCallout">
            <a:avLst>
              <a:gd name="adj1" fmla="val 68945"/>
              <a:gd name="adj2" fmla="val -3032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Sadece gönüllü staj yapanlar </a:t>
            </a:r>
            <a:r>
              <a:rPr lang="tr-TR" sz="12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tarafından doldurulacaktır.</a:t>
            </a:r>
            <a:endParaRPr lang="tr-TR" sz="12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Köşeleri Yuvarlanmış Dikdörtgen Belirtme Çizgisi 14"/>
          <p:cNvSpPr/>
          <p:nvPr/>
        </p:nvSpPr>
        <p:spPr>
          <a:xfrm>
            <a:off x="7516052" y="451397"/>
            <a:ext cx="1512168" cy="2124236"/>
          </a:xfrm>
          <a:prstGeom prst="wedgeRoundRectCallout">
            <a:avLst>
              <a:gd name="adj1" fmla="val -75632"/>
              <a:gd name="adj2" fmla="val -2985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Bu kısma </a:t>
            </a:r>
            <a:r>
              <a:rPr lang="tr-TR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bölümünüzün uluslararası kodunu </a:t>
            </a:r>
            <a:r>
              <a:rPr lang="tr-TR" sz="12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yazmanız gerekmektedir. Bölümünüzün uluslararası kodunu öğrenmek için </a:t>
            </a:r>
            <a:r>
              <a:rPr lang="tr-TR" sz="1200" u="sng" dirty="0" smtClean="0">
                <a:solidFill>
                  <a:srgbClr val="0070C0"/>
                </a:solidFill>
                <a:latin typeface="Comic Sans MS" panose="030F0702030302020204" pitchFamily="66" charset="0"/>
                <a:hlinkClick r:id="rId3" action="ppaction://hlinkfile"/>
              </a:rPr>
              <a:t>TIKLAYINIZ</a:t>
            </a:r>
            <a:r>
              <a:rPr lang="tr-TR" sz="12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.</a:t>
            </a:r>
            <a:endParaRPr lang="tr-TR" sz="12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773" y="0"/>
            <a:ext cx="5262230" cy="50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8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118;p18"/>
          <p:cNvSpPr txBox="1">
            <a:spLocks/>
          </p:cNvSpPr>
          <p:nvPr/>
        </p:nvSpPr>
        <p:spPr>
          <a:xfrm>
            <a:off x="0" y="2221123"/>
            <a:ext cx="1676400" cy="85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tr-TR" b="1" i="1" dirty="0" smtClean="0"/>
              <a:t>Learning  </a:t>
            </a:r>
            <a:r>
              <a:rPr lang="tr-TR" b="1" i="1" dirty="0" err="1" smtClean="0"/>
              <a:t>Agreement</a:t>
            </a:r>
            <a:endParaRPr lang="tr-TR" b="1" i="1" dirty="0" smtClean="0"/>
          </a:p>
          <a:p>
            <a:r>
              <a:rPr lang="tr-TR" b="1" i="1" dirty="0" smtClean="0"/>
              <a:t>(LA)</a:t>
            </a:r>
            <a:endParaRPr lang="tr-TR" b="1" i="1" dirty="0"/>
          </a:p>
        </p:txBody>
      </p:sp>
      <p:pic>
        <p:nvPicPr>
          <p:cNvPr id="26" name="Resim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920" y="4761410"/>
            <a:ext cx="1405447" cy="294856"/>
          </a:xfrm>
          <a:prstGeom prst="rect">
            <a:avLst/>
          </a:prstGeom>
        </p:spPr>
      </p:pic>
      <p:pic>
        <p:nvPicPr>
          <p:cNvPr id="27" name="Resim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91" y="3096223"/>
            <a:ext cx="1350255" cy="358451"/>
          </a:xfrm>
          <a:prstGeom prst="rect">
            <a:avLst/>
          </a:prstGeom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792" y="3849699"/>
            <a:ext cx="788050" cy="413403"/>
          </a:xfrm>
          <a:prstGeom prst="rect">
            <a:avLst/>
          </a:prstGeom>
        </p:spPr>
      </p:pic>
      <p:pic>
        <p:nvPicPr>
          <p:cNvPr id="29" name="Resim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83" y="477566"/>
            <a:ext cx="823034" cy="827959"/>
          </a:xfrm>
          <a:prstGeom prst="rect">
            <a:avLst/>
          </a:prstGeom>
        </p:spPr>
      </p:pic>
      <p:pic>
        <p:nvPicPr>
          <p:cNvPr id="10" name="Resim 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3" y="3275448"/>
            <a:ext cx="854125" cy="779723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0675" y="594679"/>
            <a:ext cx="5564665" cy="463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1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118;p18"/>
          <p:cNvSpPr txBox="1">
            <a:spLocks/>
          </p:cNvSpPr>
          <p:nvPr/>
        </p:nvSpPr>
        <p:spPr>
          <a:xfrm>
            <a:off x="0" y="2221123"/>
            <a:ext cx="1676400" cy="85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tr-TR" b="1" i="1" dirty="0" smtClean="0"/>
              <a:t>Learning  </a:t>
            </a:r>
            <a:r>
              <a:rPr lang="tr-TR" b="1" i="1" dirty="0" err="1" smtClean="0"/>
              <a:t>Agreement</a:t>
            </a:r>
            <a:r>
              <a:rPr lang="tr-TR" b="1" i="1" dirty="0" smtClean="0"/>
              <a:t> (LA)</a:t>
            </a:r>
            <a:endParaRPr lang="tr-TR" b="1" i="1" dirty="0"/>
          </a:p>
        </p:txBody>
      </p:sp>
      <p:pic>
        <p:nvPicPr>
          <p:cNvPr id="26" name="Resim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920" y="4761410"/>
            <a:ext cx="1405447" cy="294856"/>
          </a:xfrm>
          <a:prstGeom prst="rect">
            <a:avLst/>
          </a:prstGeom>
        </p:spPr>
      </p:pic>
      <p:pic>
        <p:nvPicPr>
          <p:cNvPr id="27" name="Resim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91" y="3096223"/>
            <a:ext cx="1350255" cy="358451"/>
          </a:xfrm>
          <a:prstGeom prst="rect">
            <a:avLst/>
          </a:prstGeom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792" y="3849699"/>
            <a:ext cx="788050" cy="413403"/>
          </a:xfrm>
          <a:prstGeom prst="rect">
            <a:avLst/>
          </a:prstGeom>
        </p:spPr>
      </p:pic>
      <p:pic>
        <p:nvPicPr>
          <p:cNvPr id="29" name="Resim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33" y="100296"/>
            <a:ext cx="823034" cy="827959"/>
          </a:xfrm>
          <a:prstGeom prst="rect">
            <a:avLst/>
          </a:prstGeom>
        </p:spPr>
      </p:pic>
      <p:pic>
        <p:nvPicPr>
          <p:cNvPr id="10" name="Resim 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72" y="442545"/>
            <a:ext cx="983364" cy="881097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7845" y="442545"/>
            <a:ext cx="5617833" cy="421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42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/>
          <p:nvPr/>
        </p:nvSpPr>
        <p:spPr>
          <a:xfrm>
            <a:off x="5880381" y="2562025"/>
            <a:ext cx="1381800" cy="13656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ctrTitle" idx="4294967295"/>
          </p:nvPr>
        </p:nvSpPr>
        <p:spPr>
          <a:xfrm>
            <a:off x="126741" y="57000"/>
            <a:ext cx="4331809" cy="70652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 b="1" dirty="0" smtClean="0"/>
              <a:t>Pasaport İşlemleri</a:t>
            </a:r>
            <a:endParaRPr sz="3600" b="1" dirty="0"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4294967295"/>
          </p:nvPr>
        </p:nvSpPr>
        <p:spPr>
          <a:xfrm>
            <a:off x="264188" y="900545"/>
            <a:ext cx="6795654" cy="4052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tr-TR" sz="1800" dirty="0" smtClean="0">
                <a:solidFill>
                  <a:srgbClr val="FF0000"/>
                </a:solidFill>
              </a:rPr>
              <a:t>25 </a:t>
            </a:r>
            <a:r>
              <a:rPr lang="tr-TR" sz="1800" dirty="0">
                <a:solidFill>
                  <a:srgbClr val="FF0000"/>
                </a:solidFill>
              </a:rPr>
              <a:t>yaşına kadar öğrenci belgeniz ile pasaport başvurusu yapabilirsiniz.</a:t>
            </a:r>
          </a:p>
          <a:p>
            <a:pPr marL="38100" indent="0">
              <a:buNone/>
            </a:pPr>
            <a:endParaRPr lang="tr-TR" sz="1800" dirty="0"/>
          </a:p>
          <a:p>
            <a:pPr marL="38100" indent="0">
              <a:buNone/>
            </a:pPr>
            <a:r>
              <a:rPr lang="tr-TR" sz="1800" dirty="0" smtClean="0"/>
              <a:t>25 </a:t>
            </a:r>
            <a:r>
              <a:rPr lang="tr-TR" sz="1800" dirty="0"/>
              <a:t>yaş ve </a:t>
            </a:r>
            <a:r>
              <a:rPr lang="tr-TR" sz="1800" dirty="0" smtClean="0"/>
              <a:t>üstünde </a:t>
            </a:r>
            <a:r>
              <a:rPr lang="tr-TR" sz="1800" dirty="0"/>
              <a:t>olanların harçsız pasaport almaları için;</a:t>
            </a:r>
          </a:p>
          <a:p>
            <a:endParaRPr lang="tr-TR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1800" dirty="0"/>
              <a:t>1 adet </a:t>
            </a:r>
            <a:r>
              <a:rPr lang="tr-TR" sz="1800" dirty="0">
                <a:solidFill>
                  <a:srgbClr val="FF0000"/>
                </a:solidFill>
              </a:rPr>
              <a:t>pasaport harcı muafiyet dilekçesini </a:t>
            </a:r>
            <a:r>
              <a:rPr lang="tr-TR" sz="1800" dirty="0"/>
              <a:t>hazırlayıp,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1800" dirty="0">
                <a:solidFill>
                  <a:srgbClr val="FF0000"/>
                </a:solidFill>
              </a:rPr>
              <a:t>2 adet pasaport harcı muafiyet formunu </a:t>
            </a:r>
            <a:r>
              <a:rPr lang="tr-TR" sz="1800" dirty="0"/>
              <a:t>bölümlerine onaylattıktan sonra Rektörlük Öğrenci İşleri’ne teslim etmesi gerekmektedir</a:t>
            </a:r>
            <a:r>
              <a:rPr lang="tr-TR" sz="18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1800" dirty="0">
                <a:solidFill>
                  <a:srgbClr val="FF0000"/>
                </a:solidFill>
              </a:rPr>
              <a:t>Daha sonra Rektörlük Öğrenci İşleri tarafından adınıza hazırlanan belgeyi pasaport işlemleriniz sırasında ilgili makama sunmanız gerekmektedir.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</p:txBody>
      </p:sp>
      <p:cxnSp>
        <p:nvCxnSpPr>
          <p:cNvPr id="89" name="Google Shape;89;p14"/>
          <p:cNvCxnSpPr/>
          <p:nvPr/>
        </p:nvCxnSpPr>
        <p:spPr>
          <a:xfrm>
            <a:off x="6694986" y="3933625"/>
            <a:ext cx="214500" cy="8568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" name="Google Shape;90;p14"/>
          <p:cNvCxnSpPr/>
          <p:nvPr/>
        </p:nvCxnSpPr>
        <p:spPr>
          <a:xfrm>
            <a:off x="7059842" y="3727574"/>
            <a:ext cx="394200" cy="525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Google Shape;91;p14"/>
          <p:cNvCxnSpPr/>
          <p:nvPr/>
        </p:nvCxnSpPr>
        <p:spPr>
          <a:xfrm>
            <a:off x="7224089" y="3501963"/>
            <a:ext cx="752400" cy="464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920" y="4761410"/>
            <a:ext cx="1405447" cy="29485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91" y="3096223"/>
            <a:ext cx="1350255" cy="358451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792" y="3849699"/>
            <a:ext cx="788050" cy="413403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312" y="20977"/>
            <a:ext cx="823034" cy="827959"/>
          </a:xfrm>
          <a:prstGeom prst="rect">
            <a:avLst/>
          </a:prstGeom>
        </p:spPr>
      </p:pic>
      <p:pic>
        <p:nvPicPr>
          <p:cNvPr id="17" name="Resim 1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71" y="2172163"/>
            <a:ext cx="854125" cy="77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4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/>
          <p:nvPr/>
        </p:nvSpPr>
        <p:spPr>
          <a:xfrm>
            <a:off x="5880381" y="2562025"/>
            <a:ext cx="1381800" cy="13656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ctrTitle" idx="4294967295"/>
          </p:nvPr>
        </p:nvSpPr>
        <p:spPr>
          <a:xfrm>
            <a:off x="196856" y="1710141"/>
            <a:ext cx="1584295" cy="8856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 dirty="0" smtClean="0"/>
              <a:t/>
            </a:r>
            <a:br>
              <a:rPr lang="tr-TR" sz="2400" b="1" dirty="0" smtClean="0"/>
            </a:br>
            <a:r>
              <a:rPr lang="tr-TR" sz="2400" b="1" dirty="0"/>
              <a:t/>
            </a:r>
            <a:br>
              <a:rPr lang="tr-TR" sz="2400" b="1" dirty="0"/>
            </a:br>
            <a:r>
              <a:rPr lang="tr-TR" sz="2400" b="1" dirty="0" smtClean="0"/>
              <a:t/>
            </a:r>
            <a:br>
              <a:rPr lang="tr-TR" sz="2400" b="1" dirty="0" smtClean="0"/>
            </a:br>
            <a:r>
              <a:rPr lang="tr-TR" sz="2400" b="1" dirty="0"/>
              <a:t/>
            </a:r>
            <a:br>
              <a:rPr lang="tr-TR" sz="2400" b="1" dirty="0"/>
            </a:br>
            <a:r>
              <a:rPr lang="tr-TR" sz="2400" b="1" dirty="0" smtClean="0"/>
              <a:t/>
            </a:r>
            <a:br>
              <a:rPr lang="tr-TR" sz="2400" b="1" dirty="0" smtClean="0"/>
            </a:br>
            <a:r>
              <a:rPr lang="tr-TR" sz="2400" b="1" dirty="0"/>
              <a:t/>
            </a:r>
            <a:br>
              <a:rPr lang="tr-TR" sz="2400" b="1" dirty="0"/>
            </a:br>
            <a:r>
              <a:rPr lang="tr-TR" sz="2400" b="1" dirty="0" smtClean="0"/>
              <a:t/>
            </a:r>
            <a:br>
              <a:rPr lang="tr-TR" sz="2400" b="1" dirty="0" smtClean="0"/>
            </a:br>
            <a:r>
              <a:rPr lang="tr-TR" sz="2400" b="1" dirty="0" smtClean="0"/>
              <a:t>Pasaport Harcı Muafiyet Dilekçesi</a:t>
            </a:r>
            <a:endParaRPr sz="2400" b="1" dirty="0"/>
          </a:p>
        </p:txBody>
      </p:sp>
      <p:cxnSp>
        <p:nvCxnSpPr>
          <p:cNvPr id="89" name="Google Shape;89;p14"/>
          <p:cNvCxnSpPr/>
          <p:nvPr/>
        </p:nvCxnSpPr>
        <p:spPr>
          <a:xfrm>
            <a:off x="6694986" y="3933625"/>
            <a:ext cx="214500" cy="8568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" name="Google Shape;90;p14"/>
          <p:cNvCxnSpPr/>
          <p:nvPr/>
        </p:nvCxnSpPr>
        <p:spPr>
          <a:xfrm>
            <a:off x="7059842" y="3727574"/>
            <a:ext cx="394200" cy="525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Google Shape;91;p14"/>
          <p:cNvCxnSpPr/>
          <p:nvPr/>
        </p:nvCxnSpPr>
        <p:spPr>
          <a:xfrm>
            <a:off x="7224089" y="3501963"/>
            <a:ext cx="752400" cy="464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920" y="4761410"/>
            <a:ext cx="1405447" cy="29485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26" y="3491248"/>
            <a:ext cx="1350255" cy="358451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792" y="3849699"/>
            <a:ext cx="788050" cy="413403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33" y="100296"/>
            <a:ext cx="823034" cy="827959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 rotWithShape="1">
          <a:blip r:embed="rId7"/>
          <a:srcRect l="34250" t="31800" r="33462" b="17800"/>
          <a:stretch/>
        </p:blipFill>
        <p:spPr>
          <a:xfrm>
            <a:off x="1809615" y="48082"/>
            <a:ext cx="5408757" cy="5095369"/>
          </a:xfrm>
          <a:prstGeom prst="rect">
            <a:avLst/>
          </a:prstGeom>
        </p:spPr>
      </p:pic>
      <p:pic>
        <p:nvPicPr>
          <p:cNvPr id="18" name="Resim 17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20" y="148532"/>
            <a:ext cx="1037700" cy="77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6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1310852" y="308120"/>
            <a:ext cx="7046997" cy="702600"/>
          </a:xfrm>
        </p:spPr>
        <p:txBody>
          <a:bodyPr/>
          <a:lstStyle/>
          <a:p>
            <a:r>
              <a:rPr lang="tr-TR" dirty="0" smtClean="0"/>
              <a:t>HAREKETLİLİK 3 AŞAMADAN OLUŞMAKTADIR: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graphicFrame>
        <p:nvGraphicFramePr>
          <p:cNvPr id="9" name="Diyagram 8"/>
          <p:cNvGraphicFramePr/>
          <p:nvPr>
            <p:extLst>
              <p:ext uri="{D42A27DB-BD31-4B8C-83A1-F6EECF244321}">
                <p14:modId xmlns:p14="http://schemas.microsoft.com/office/powerpoint/2010/main" val="920282334"/>
              </p:ext>
            </p:extLst>
          </p:nvPr>
        </p:nvGraphicFramePr>
        <p:xfrm>
          <a:off x="1524000" y="1200150"/>
          <a:ext cx="6096000" cy="340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Resim 1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486" y="2304104"/>
            <a:ext cx="1297682" cy="1195692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257"/>
            <a:ext cx="1306107" cy="1330036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404" y="4541032"/>
            <a:ext cx="1042780" cy="547032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421" y="4698507"/>
            <a:ext cx="1859747" cy="390166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747"/>
            <a:ext cx="1786713" cy="47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0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/>
          <p:nvPr/>
        </p:nvSpPr>
        <p:spPr>
          <a:xfrm>
            <a:off x="5880381" y="2562025"/>
            <a:ext cx="1381800" cy="13656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ctrTitle" idx="4294967295"/>
          </p:nvPr>
        </p:nvSpPr>
        <p:spPr>
          <a:xfrm>
            <a:off x="-74150" y="1732204"/>
            <a:ext cx="1584295" cy="8856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 dirty="0" smtClean="0"/>
              <a:t>Pasaport Harcı Muafiyet Formu</a:t>
            </a:r>
            <a:endParaRPr sz="2400" b="1" dirty="0"/>
          </a:p>
        </p:txBody>
      </p:sp>
      <p:cxnSp>
        <p:nvCxnSpPr>
          <p:cNvPr id="89" name="Google Shape;89;p14"/>
          <p:cNvCxnSpPr/>
          <p:nvPr/>
        </p:nvCxnSpPr>
        <p:spPr>
          <a:xfrm>
            <a:off x="6694986" y="3933625"/>
            <a:ext cx="214500" cy="8568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" name="Google Shape;90;p14"/>
          <p:cNvCxnSpPr/>
          <p:nvPr/>
        </p:nvCxnSpPr>
        <p:spPr>
          <a:xfrm>
            <a:off x="7059842" y="3727574"/>
            <a:ext cx="394200" cy="525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Google Shape;91;p14"/>
          <p:cNvCxnSpPr/>
          <p:nvPr/>
        </p:nvCxnSpPr>
        <p:spPr>
          <a:xfrm>
            <a:off x="7224089" y="3501963"/>
            <a:ext cx="752400" cy="464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920" y="4761410"/>
            <a:ext cx="1405447" cy="29485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23" y="3375562"/>
            <a:ext cx="1350255" cy="358451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79" y="3554787"/>
            <a:ext cx="788050" cy="413403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33" y="100296"/>
            <a:ext cx="823034" cy="82795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 rotWithShape="1">
          <a:blip r:embed="rId7"/>
          <a:srcRect l="35826" t="17801" r="35037" b="9400"/>
          <a:stretch/>
        </p:blipFill>
        <p:spPr>
          <a:xfrm>
            <a:off x="1510145" y="92208"/>
            <a:ext cx="5860473" cy="5051243"/>
          </a:xfrm>
          <a:prstGeom prst="rect">
            <a:avLst/>
          </a:prstGeom>
        </p:spPr>
      </p:pic>
      <p:pic>
        <p:nvPicPr>
          <p:cNvPr id="17" name="Resim 16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63" y="204651"/>
            <a:ext cx="969510" cy="83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5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ctrTitle" idx="4294967295"/>
          </p:nvPr>
        </p:nvSpPr>
        <p:spPr>
          <a:xfrm>
            <a:off x="215494" y="100296"/>
            <a:ext cx="6334202" cy="122238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tr-TR" sz="2400" b="1" dirty="0" smtClean="0"/>
              <a:t>Kaza</a:t>
            </a:r>
            <a:r>
              <a:rPr lang="tr-TR" sz="2400" b="1" dirty="0"/>
              <a:t>, Sağlık ve Kişisel Sorumluluk Sigortası (Geniş Kapsamlı Seyahat Sağlık </a:t>
            </a:r>
            <a:r>
              <a:rPr lang="tr-TR" sz="2400" b="1" dirty="0" smtClean="0"/>
              <a:t>Sigortası – </a:t>
            </a:r>
            <a:r>
              <a:rPr lang="tr-TR" sz="1800" b="1" i="1" dirty="0" smtClean="0">
                <a:solidFill>
                  <a:srgbClr val="FF0000"/>
                </a:solidFill>
              </a:rPr>
              <a:t>BÜTÜN ÖĞRENCİLER İÇİN!</a:t>
            </a:r>
            <a:endParaRPr sz="1800" b="1" i="1" dirty="0">
              <a:solidFill>
                <a:srgbClr val="FF0000"/>
              </a:solidFill>
            </a:endParaRPr>
          </a:p>
        </p:txBody>
      </p:sp>
      <p:sp>
        <p:nvSpPr>
          <p:cNvPr id="119" name="Google Shape;119;p18"/>
          <p:cNvSpPr txBox="1">
            <a:spLocks noGrp="1"/>
          </p:cNvSpPr>
          <p:nvPr>
            <p:ph type="subTitle" idx="4294967295"/>
          </p:nvPr>
        </p:nvSpPr>
        <p:spPr>
          <a:xfrm>
            <a:off x="215494" y="1182125"/>
            <a:ext cx="6807656" cy="36116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tr-TR" sz="1600" dirty="0" smtClean="0">
                <a:solidFill>
                  <a:srgbClr val="FF0000"/>
                </a:solidFill>
              </a:rPr>
              <a:t>Geniş </a:t>
            </a:r>
            <a:r>
              <a:rPr lang="tr-TR" sz="1600" dirty="0">
                <a:solidFill>
                  <a:srgbClr val="FF0000"/>
                </a:solidFill>
              </a:rPr>
              <a:t>kapsamlı seyahat sağlık sigortası</a:t>
            </a:r>
            <a:r>
              <a:rPr lang="tr-TR" sz="1600" dirty="0"/>
              <a:t>, gittiğiniz ülkede karşılaşabileceğiniz problemlerden doğacak zararlarınızı minimuma indirmek için yaptırmanız gereken bir sigortadır</a:t>
            </a:r>
            <a:r>
              <a:rPr lang="tr-TR" sz="1600" dirty="0" smtClean="0"/>
              <a:t>.</a:t>
            </a:r>
          </a:p>
          <a:p>
            <a:pPr marL="38100" indent="0" algn="just">
              <a:buNone/>
            </a:pPr>
            <a:endParaRPr lang="tr-TR" sz="1600" dirty="0"/>
          </a:p>
          <a:p>
            <a:pPr algn="just"/>
            <a:r>
              <a:rPr lang="tr-TR" sz="1600" dirty="0" smtClean="0">
                <a:sym typeface="Wingdings" panose="05000000000000000000" pitchFamily="2" charset="2"/>
              </a:rPr>
              <a:t>Sigorta </a:t>
            </a:r>
            <a:r>
              <a:rPr lang="tr-TR" sz="1600" dirty="0">
                <a:sym typeface="Wingdings" panose="05000000000000000000" pitchFamily="2" charset="2"/>
              </a:rPr>
              <a:t>şirketi tarafından verilen sigortanın </a:t>
            </a:r>
            <a:r>
              <a:rPr lang="tr-TR" sz="1600" dirty="0"/>
              <a:t>Dış İlişkiler Ve Uluslararası Öğrenci Koordinasyon Uygulama Ve Araştırma </a:t>
            </a:r>
            <a:r>
              <a:rPr lang="tr-TR" sz="1600" dirty="0" smtClean="0"/>
              <a:t>Merkezine</a:t>
            </a:r>
            <a:r>
              <a:rPr lang="tr-TR" sz="1600" dirty="0" smtClean="0">
                <a:sym typeface="Wingdings" panose="05000000000000000000" pitchFamily="2" charset="2"/>
              </a:rPr>
              <a:t> </a:t>
            </a:r>
            <a:r>
              <a:rPr lang="tr-TR" sz="1600" dirty="0">
                <a:sym typeface="Wingdings" panose="05000000000000000000" pitchFamily="2" charset="2"/>
              </a:rPr>
              <a:t>teslim edilmesi gerekmektedir</a:t>
            </a:r>
            <a:r>
              <a:rPr lang="tr-TR" sz="1600" dirty="0" smtClean="0">
                <a:sym typeface="Wingdings" panose="05000000000000000000" pitchFamily="2" charset="2"/>
              </a:rPr>
              <a:t>.</a:t>
            </a:r>
          </a:p>
          <a:p>
            <a:pPr marL="38100" indent="0" algn="just">
              <a:buNone/>
            </a:pPr>
            <a:endParaRPr lang="tr-TR" sz="1600" dirty="0" smtClean="0">
              <a:sym typeface="Wingdings" panose="05000000000000000000" pitchFamily="2" charset="2"/>
            </a:endParaRPr>
          </a:p>
          <a:p>
            <a:pPr algn="just"/>
            <a:r>
              <a:rPr lang="tr-TR" sz="1600" dirty="0" smtClean="0">
                <a:sym typeface="Wingdings" panose="05000000000000000000" pitchFamily="2" charset="2"/>
              </a:rPr>
              <a:t>Sigorta poliçesi </a:t>
            </a:r>
            <a:r>
              <a:rPr lang="tr-TR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Kişisel Sorumluluk </a:t>
            </a:r>
            <a:r>
              <a:rPr lang="tr-TR" sz="1600" dirty="0" smtClean="0">
                <a:sym typeface="Wingdings" panose="05000000000000000000" pitchFamily="2" charset="2"/>
              </a:rPr>
              <a:t>ibaresini içermek zorundadır.</a:t>
            </a:r>
          </a:p>
          <a:p>
            <a:pPr marL="38100" indent="0" algn="just">
              <a:buNone/>
            </a:pPr>
            <a:endParaRPr lang="tr-TR" sz="1600" dirty="0" smtClean="0">
              <a:sym typeface="Wingdings" panose="05000000000000000000" pitchFamily="2" charset="2"/>
            </a:endParaRPr>
          </a:p>
          <a:p>
            <a:pPr algn="just"/>
            <a:r>
              <a:rPr lang="tr-TR" sz="1600" dirty="0" smtClean="0">
                <a:sym typeface="Wingdings" panose="05000000000000000000" pitchFamily="2" charset="2"/>
              </a:rPr>
              <a:t>Sigortanın seyahat günleri dahil staj yapacağınız tarihleri kapsaması gerekmektedir.</a:t>
            </a:r>
            <a:endParaRPr lang="tr-TR" sz="1600" dirty="0"/>
          </a:p>
          <a:p>
            <a:pPr algn="just"/>
            <a:endParaRPr lang="tr-TR" sz="1600" dirty="0"/>
          </a:p>
          <a:p>
            <a:pPr algn="just"/>
            <a:endParaRPr lang="tr-TR" sz="1600" dirty="0"/>
          </a:p>
          <a:p>
            <a:pPr algn="just"/>
            <a:endParaRPr lang="tr-TR" sz="1600" dirty="0"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endParaRPr sz="1600" dirty="0"/>
          </a:p>
        </p:txBody>
      </p:sp>
      <p:cxnSp>
        <p:nvCxnSpPr>
          <p:cNvPr id="120" name="Google Shape;120;p18"/>
          <p:cNvCxnSpPr/>
          <p:nvPr/>
        </p:nvCxnSpPr>
        <p:spPr>
          <a:xfrm rot="10800000" flipH="1">
            <a:off x="7465560" y="912214"/>
            <a:ext cx="143700" cy="377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18"/>
          <p:cNvCxnSpPr/>
          <p:nvPr/>
        </p:nvCxnSpPr>
        <p:spPr>
          <a:xfrm flipH="1">
            <a:off x="7451750" y="1182125"/>
            <a:ext cx="337200" cy="131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8"/>
          <p:cNvCxnSpPr>
            <a:endCxn id="117" idx="6"/>
          </p:cNvCxnSpPr>
          <p:nvPr/>
        </p:nvCxnSpPr>
        <p:spPr>
          <a:xfrm rot="10800000">
            <a:off x="7601250" y="1836015"/>
            <a:ext cx="998100" cy="98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Google Shape;127;p18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Source Sans Pro"/>
                <a:sym typeface="Source Sans Pr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21</a:t>
            </a:fld>
            <a:endParaRPr kumimoji="0" sz="1300" b="1" i="0" u="none" strike="noStrike" kern="0" cap="none" spc="0" normalizeH="0" baseline="0" noProof="0">
              <a:ln>
                <a:noFill/>
              </a:ln>
              <a:solidFill>
                <a:srgbClr val="0091EA"/>
              </a:solidFill>
              <a:effectLst/>
              <a:uLnTx/>
              <a:uFillTx/>
              <a:latin typeface="Source Sans Pro"/>
              <a:sym typeface="Source Sans Pro"/>
            </a:endParaRPr>
          </a:p>
        </p:txBody>
      </p:sp>
      <p:sp>
        <p:nvSpPr>
          <p:cNvPr id="13" name="Google Shape;117;p18"/>
          <p:cNvSpPr/>
          <p:nvPr/>
        </p:nvSpPr>
        <p:spPr>
          <a:xfrm>
            <a:off x="6877149" y="1489184"/>
            <a:ext cx="1875600" cy="18528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23;p18"/>
          <p:cNvSpPr/>
          <p:nvPr/>
        </p:nvSpPr>
        <p:spPr>
          <a:xfrm>
            <a:off x="7062905" y="1625443"/>
            <a:ext cx="1576200" cy="1556700"/>
          </a:xfrm>
          <a:prstGeom prst="ellipse">
            <a:avLst/>
          </a:prstGeom>
          <a:noFill/>
          <a:ln w="19050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5" name="Google Shape;124;p18"/>
          <p:cNvGrpSpPr/>
          <p:nvPr/>
        </p:nvGrpSpPr>
        <p:grpSpPr>
          <a:xfrm>
            <a:off x="7328201" y="1939009"/>
            <a:ext cx="878284" cy="816182"/>
            <a:chOff x="5972700" y="2330200"/>
            <a:chExt cx="411625" cy="387275"/>
          </a:xfrm>
        </p:grpSpPr>
        <p:sp>
          <p:nvSpPr>
            <p:cNvPr id="16" name="Google Shape;125;p1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26;p1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8" name="Resi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421" y="4793817"/>
            <a:ext cx="1405447" cy="294856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9613"/>
            <a:ext cx="1350255" cy="358451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876" y="4729613"/>
            <a:ext cx="788050" cy="413403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33" y="100296"/>
            <a:ext cx="823034" cy="827959"/>
          </a:xfrm>
          <a:prstGeom prst="rect">
            <a:avLst/>
          </a:prstGeom>
        </p:spPr>
      </p:pic>
      <p:pic>
        <p:nvPicPr>
          <p:cNvPr id="24" name="Resim 2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670" y="3478864"/>
            <a:ext cx="1024698" cy="88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91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118;p18"/>
          <p:cNvSpPr txBox="1">
            <a:spLocks/>
          </p:cNvSpPr>
          <p:nvPr/>
        </p:nvSpPr>
        <p:spPr>
          <a:xfrm>
            <a:off x="0" y="1748102"/>
            <a:ext cx="1676400" cy="103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tr-TR" sz="2800" b="1" dirty="0" smtClean="0"/>
              <a:t>Sigorta Örneği</a:t>
            </a:r>
            <a:endParaRPr lang="tr-TR" sz="2800" b="1" dirty="0"/>
          </a:p>
        </p:txBody>
      </p:sp>
      <p:pic>
        <p:nvPicPr>
          <p:cNvPr id="26" name="Resim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920" y="4761410"/>
            <a:ext cx="1405447" cy="294856"/>
          </a:xfrm>
          <a:prstGeom prst="rect">
            <a:avLst/>
          </a:prstGeom>
        </p:spPr>
      </p:pic>
      <p:pic>
        <p:nvPicPr>
          <p:cNvPr id="27" name="Resim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82" y="3398724"/>
            <a:ext cx="1350255" cy="358451"/>
          </a:xfrm>
          <a:prstGeom prst="rect">
            <a:avLst/>
          </a:prstGeom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792" y="3849699"/>
            <a:ext cx="788050" cy="413403"/>
          </a:xfrm>
          <a:prstGeom prst="rect">
            <a:avLst/>
          </a:prstGeom>
        </p:spPr>
      </p:pic>
      <p:pic>
        <p:nvPicPr>
          <p:cNvPr id="29" name="Resim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33" y="100296"/>
            <a:ext cx="823034" cy="827959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7"/>
          <a:srcRect l="33074" t="13607" r="33922" b="5050"/>
          <a:stretch/>
        </p:blipFill>
        <p:spPr>
          <a:xfrm>
            <a:off x="1813560" y="12789"/>
            <a:ext cx="5406937" cy="5143500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3421007" y="1087049"/>
            <a:ext cx="856850" cy="115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4162758" y="1381192"/>
            <a:ext cx="613863" cy="83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2" name="Resim 1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09" y="12789"/>
            <a:ext cx="990829" cy="931494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193281" y="2199676"/>
            <a:ext cx="3651206" cy="1278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539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subTitle" idx="4294967295"/>
          </p:nvPr>
        </p:nvSpPr>
        <p:spPr>
          <a:xfrm>
            <a:off x="278903" y="1391914"/>
            <a:ext cx="6670358" cy="34710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tr-TR" sz="1600" dirty="0" smtClean="0"/>
              <a:t>Vize </a:t>
            </a:r>
            <a:r>
              <a:rPr lang="tr-TR" sz="1600" dirty="0"/>
              <a:t>işlemleri sırasında istenen </a:t>
            </a:r>
            <a:r>
              <a:rPr lang="tr-TR" sz="1600" dirty="0" smtClean="0"/>
              <a:t>belgeler (Genel Olarak);</a:t>
            </a:r>
          </a:p>
          <a:p>
            <a:pPr marL="38100" indent="0">
              <a:buNone/>
            </a:pPr>
            <a:endParaRPr lang="tr-TR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1600" dirty="0"/>
              <a:t>Kabul yazısı (</a:t>
            </a:r>
            <a:r>
              <a:rPr lang="tr-TR" sz="1600" dirty="0" err="1"/>
              <a:t>Letter</a:t>
            </a:r>
            <a:r>
              <a:rPr lang="tr-TR" sz="1600" dirty="0"/>
              <a:t> of </a:t>
            </a:r>
            <a:r>
              <a:rPr lang="tr-TR" sz="1600" dirty="0" err="1"/>
              <a:t>Acceptance</a:t>
            </a:r>
            <a:r>
              <a:rPr lang="tr-TR" sz="16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1600" dirty="0"/>
              <a:t>Staj anlaşması (Training </a:t>
            </a:r>
            <a:r>
              <a:rPr lang="tr-TR" sz="1600" dirty="0" err="1"/>
              <a:t>Agreement</a:t>
            </a:r>
            <a:r>
              <a:rPr lang="tr-TR" sz="16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1600" dirty="0"/>
              <a:t>İngilizce Öğrenci Belgesi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1600" dirty="0" err="1"/>
              <a:t>Erasmus</a:t>
            </a:r>
            <a:r>
              <a:rPr lang="tr-TR" sz="1600" dirty="0"/>
              <a:t>+ burs-vize belgesi </a:t>
            </a:r>
            <a:r>
              <a:rPr lang="tr-TR" sz="1600" dirty="0" smtClean="0"/>
              <a:t>(Öğrenci tarafından </a:t>
            </a:r>
            <a:r>
              <a:rPr lang="tr-TR" sz="1600" b="1" dirty="0" smtClean="0"/>
              <a:t>turnaportal.ua.gov.tr</a:t>
            </a:r>
            <a:r>
              <a:rPr lang="tr-TR" sz="1600" dirty="0" smtClean="0"/>
              <a:t> adresinden indirilecektir.)</a:t>
            </a:r>
            <a:endParaRPr lang="tr-TR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1600" dirty="0"/>
              <a:t>Yeterli maddi katkı sağlanacağını gösteren belge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1600" dirty="0"/>
              <a:t>Geçerli </a:t>
            </a:r>
            <a:r>
              <a:rPr lang="tr-TR" sz="1600" dirty="0" smtClean="0"/>
              <a:t>pasaport</a:t>
            </a:r>
          </a:p>
          <a:p>
            <a:pPr marL="0" indent="0" algn="ctr">
              <a:buNone/>
            </a:pPr>
            <a:r>
              <a:rPr lang="tr-T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Bunlar dışındaki belgeler bizzat ilgili konsolosluklardan öğrenilmelidir.</a:t>
            </a:r>
          </a:p>
          <a:p>
            <a:pPr marL="0" indent="0">
              <a:buNone/>
            </a:pPr>
            <a:endParaRPr lang="tr-TR" sz="1600" dirty="0"/>
          </a:p>
          <a:p>
            <a:endParaRPr lang="tr-TR" sz="1600" dirty="0"/>
          </a:p>
          <a:p>
            <a:pPr algn="just"/>
            <a:endParaRPr lang="tr-TR" sz="1600" dirty="0" smtClean="0"/>
          </a:p>
          <a:p>
            <a:pPr algn="just"/>
            <a:endParaRPr lang="tr-TR" sz="1600" dirty="0"/>
          </a:p>
          <a:p>
            <a:pPr marL="38100" indent="0" algn="just">
              <a:buNone/>
            </a:pPr>
            <a:endParaRPr lang="tr-TR" sz="1600" dirty="0"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endParaRPr sz="1600" dirty="0"/>
          </a:p>
        </p:txBody>
      </p:sp>
      <p:cxnSp>
        <p:nvCxnSpPr>
          <p:cNvPr id="120" name="Google Shape;120;p18"/>
          <p:cNvCxnSpPr/>
          <p:nvPr/>
        </p:nvCxnSpPr>
        <p:spPr>
          <a:xfrm rot="10800000" flipH="1">
            <a:off x="7465560" y="912214"/>
            <a:ext cx="143700" cy="377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18"/>
          <p:cNvCxnSpPr/>
          <p:nvPr/>
        </p:nvCxnSpPr>
        <p:spPr>
          <a:xfrm flipH="1">
            <a:off x="7451750" y="1182125"/>
            <a:ext cx="337200" cy="131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8"/>
          <p:cNvCxnSpPr>
            <a:endCxn id="117" idx="6"/>
          </p:cNvCxnSpPr>
          <p:nvPr/>
        </p:nvCxnSpPr>
        <p:spPr>
          <a:xfrm rot="10800000">
            <a:off x="7601250" y="1836015"/>
            <a:ext cx="998100" cy="98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Google Shape;127;p18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Source Sans Pro"/>
                <a:sym typeface="Source Sans Pr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23</a:t>
            </a:fld>
            <a:endParaRPr kumimoji="0" sz="1300" b="1" i="0" u="none" strike="noStrike" kern="0" cap="none" spc="0" normalizeH="0" baseline="0" noProof="0">
              <a:ln>
                <a:noFill/>
              </a:ln>
              <a:solidFill>
                <a:srgbClr val="0091EA"/>
              </a:solidFill>
              <a:effectLst/>
              <a:uLnTx/>
              <a:uFillTx/>
              <a:latin typeface="Source Sans Pro"/>
              <a:sym typeface="Source Sans Pro"/>
            </a:endParaRPr>
          </a:p>
        </p:txBody>
      </p:sp>
      <p:sp>
        <p:nvSpPr>
          <p:cNvPr id="13" name="Google Shape;117;p18"/>
          <p:cNvSpPr/>
          <p:nvPr/>
        </p:nvSpPr>
        <p:spPr>
          <a:xfrm>
            <a:off x="6877149" y="1489184"/>
            <a:ext cx="1875600" cy="18528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23;p18"/>
          <p:cNvSpPr/>
          <p:nvPr/>
        </p:nvSpPr>
        <p:spPr>
          <a:xfrm>
            <a:off x="7062905" y="1625443"/>
            <a:ext cx="1576200" cy="1556700"/>
          </a:xfrm>
          <a:prstGeom prst="ellipse">
            <a:avLst/>
          </a:prstGeom>
          <a:noFill/>
          <a:ln w="19050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5" name="Google Shape;124;p18"/>
          <p:cNvGrpSpPr/>
          <p:nvPr/>
        </p:nvGrpSpPr>
        <p:grpSpPr>
          <a:xfrm>
            <a:off x="7328201" y="1939009"/>
            <a:ext cx="878284" cy="816182"/>
            <a:chOff x="5972700" y="2330200"/>
            <a:chExt cx="411625" cy="387275"/>
          </a:xfrm>
        </p:grpSpPr>
        <p:sp>
          <p:nvSpPr>
            <p:cNvPr id="16" name="Google Shape;125;p1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26;p1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8" name="Resi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421" y="4793817"/>
            <a:ext cx="1405447" cy="294856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9613"/>
            <a:ext cx="1350255" cy="358451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876" y="4729613"/>
            <a:ext cx="788050" cy="413403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33" y="100296"/>
            <a:ext cx="823034" cy="827959"/>
          </a:xfrm>
          <a:prstGeom prst="rect">
            <a:avLst/>
          </a:prstGeom>
        </p:spPr>
      </p:pic>
      <p:sp>
        <p:nvSpPr>
          <p:cNvPr id="25" name="Google Shape;118;p18"/>
          <p:cNvSpPr txBox="1">
            <a:spLocks/>
          </p:cNvSpPr>
          <p:nvPr/>
        </p:nvSpPr>
        <p:spPr>
          <a:xfrm>
            <a:off x="2857347" y="659284"/>
            <a:ext cx="2493070" cy="73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tr-TR" sz="2400" b="1" i="1" dirty="0" smtClean="0"/>
              <a:t>Vize İşlemleri</a:t>
            </a:r>
            <a:endParaRPr lang="tr-TR" sz="2400" b="1" dirty="0"/>
          </a:p>
        </p:txBody>
      </p:sp>
      <p:pic>
        <p:nvPicPr>
          <p:cNvPr id="24" name="Resim 2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59" y="100296"/>
            <a:ext cx="1042496" cy="91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57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ctrTitle" idx="4294967295"/>
          </p:nvPr>
        </p:nvSpPr>
        <p:spPr>
          <a:xfrm>
            <a:off x="2644341" y="912214"/>
            <a:ext cx="2493070" cy="7326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tr-TR" sz="2400" b="1" i="1" dirty="0" smtClean="0"/>
              <a:t>Vize İşlemleri</a:t>
            </a:r>
            <a:endParaRPr sz="2400" b="1" dirty="0"/>
          </a:p>
        </p:txBody>
      </p:sp>
      <p:sp>
        <p:nvSpPr>
          <p:cNvPr id="119" name="Google Shape;119;p18"/>
          <p:cNvSpPr txBox="1">
            <a:spLocks noGrp="1"/>
          </p:cNvSpPr>
          <p:nvPr>
            <p:ph type="subTitle" idx="4294967295"/>
          </p:nvPr>
        </p:nvSpPr>
        <p:spPr>
          <a:xfrm>
            <a:off x="278904" y="1929104"/>
            <a:ext cx="6070741" cy="22912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tr-TR" sz="1600" dirty="0" smtClean="0"/>
              <a:t>Konsolosluklar</a:t>
            </a:r>
            <a:r>
              <a:rPr lang="tr-TR" sz="1600" dirty="0"/>
              <a:t>, </a:t>
            </a:r>
            <a:r>
              <a:rPr lang="tr-TR" sz="1600" dirty="0" smtClean="0"/>
              <a:t>resmi internet </a:t>
            </a:r>
            <a:r>
              <a:rPr lang="tr-TR" sz="1600" dirty="0"/>
              <a:t>siteleri ve  daha önce giden </a:t>
            </a:r>
            <a:r>
              <a:rPr lang="tr-TR" sz="1600" dirty="0" err="1"/>
              <a:t>Erasmus</a:t>
            </a:r>
            <a:r>
              <a:rPr lang="tr-TR" sz="1600" dirty="0"/>
              <a:t>+ öğrencilerinden faydalanarak gerekli belgeler öğrenilmelidir. </a:t>
            </a:r>
            <a:r>
              <a:rPr lang="tr-TR" sz="1600" dirty="0" smtClean="0"/>
              <a:t>(</a:t>
            </a:r>
            <a:r>
              <a:rPr lang="tr-TR" sz="1600" dirty="0" err="1" smtClean="0"/>
              <a:t>Dpu</a:t>
            </a:r>
            <a:r>
              <a:rPr lang="tr-TR" sz="1600" dirty="0" smtClean="0"/>
              <a:t> Mevlana </a:t>
            </a:r>
            <a:r>
              <a:rPr lang="tr-TR" sz="1600" dirty="0" err="1" smtClean="0"/>
              <a:t>facebook</a:t>
            </a:r>
            <a:r>
              <a:rPr lang="tr-TR" sz="1600" dirty="0" smtClean="0"/>
              <a:t> sayfası)</a:t>
            </a:r>
            <a:endParaRPr lang="tr-TR" sz="1600" dirty="0"/>
          </a:p>
          <a:p>
            <a:r>
              <a:rPr lang="tr-TR" sz="1600" dirty="0" smtClean="0"/>
              <a:t>Vize </a:t>
            </a:r>
            <a:r>
              <a:rPr lang="tr-TR" sz="1600" dirty="0"/>
              <a:t>işlemleri </a:t>
            </a:r>
            <a:r>
              <a:rPr lang="tr-TR" sz="1600" dirty="0">
                <a:solidFill>
                  <a:srgbClr val="FF0000"/>
                </a:solidFill>
              </a:rPr>
              <a:t>tamamen öğrencilerin sorumluluğundadır.</a:t>
            </a:r>
          </a:p>
          <a:p>
            <a:r>
              <a:rPr lang="tr-TR" sz="1600" dirty="0">
                <a:solidFill>
                  <a:srgbClr val="FF0000"/>
                </a:solidFill>
              </a:rPr>
              <a:t>Yeşil pasaport </a:t>
            </a:r>
            <a:r>
              <a:rPr lang="tr-TR" sz="1600" dirty="0"/>
              <a:t>sahibi </a:t>
            </a:r>
            <a:r>
              <a:rPr lang="tr-TR" sz="1600" dirty="0" smtClean="0"/>
              <a:t>öğrencilerin </a:t>
            </a:r>
            <a:r>
              <a:rPr lang="tr-TR" sz="1600" u="sng" dirty="0"/>
              <a:t>Konsolosluk ve/veya büyükelçilikten bilgi aldıktan sonra vize başvurusunda bulunmaları gerekmektedir.</a:t>
            </a:r>
          </a:p>
          <a:p>
            <a:endParaRPr lang="tr-TR" sz="1600" dirty="0"/>
          </a:p>
          <a:p>
            <a:pPr algn="just"/>
            <a:endParaRPr lang="tr-TR" sz="1600" dirty="0" smtClean="0"/>
          </a:p>
          <a:p>
            <a:pPr marL="38100" indent="0" algn="just">
              <a:buNone/>
            </a:pPr>
            <a:endParaRPr lang="tr-TR" sz="1600" dirty="0"/>
          </a:p>
          <a:p>
            <a:pPr marL="38100" indent="0" algn="just">
              <a:buNone/>
            </a:pPr>
            <a:endParaRPr lang="tr-TR" sz="1600" dirty="0"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endParaRPr sz="1600" dirty="0"/>
          </a:p>
        </p:txBody>
      </p:sp>
      <p:cxnSp>
        <p:nvCxnSpPr>
          <p:cNvPr id="120" name="Google Shape;120;p18"/>
          <p:cNvCxnSpPr/>
          <p:nvPr/>
        </p:nvCxnSpPr>
        <p:spPr>
          <a:xfrm rot="10800000" flipH="1">
            <a:off x="7465560" y="912214"/>
            <a:ext cx="143700" cy="377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18"/>
          <p:cNvCxnSpPr/>
          <p:nvPr/>
        </p:nvCxnSpPr>
        <p:spPr>
          <a:xfrm flipH="1">
            <a:off x="7451750" y="1182125"/>
            <a:ext cx="337200" cy="131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8"/>
          <p:cNvCxnSpPr>
            <a:endCxn id="117" idx="6"/>
          </p:cNvCxnSpPr>
          <p:nvPr/>
        </p:nvCxnSpPr>
        <p:spPr>
          <a:xfrm rot="10800000">
            <a:off x="7601250" y="1836015"/>
            <a:ext cx="998100" cy="98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Google Shape;127;p18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Source Sans Pro"/>
                <a:sym typeface="Source Sans Pr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24</a:t>
            </a:fld>
            <a:endParaRPr kumimoji="0" sz="1300" b="1" i="0" u="none" strike="noStrike" kern="0" cap="none" spc="0" normalizeH="0" baseline="0" noProof="0">
              <a:ln>
                <a:noFill/>
              </a:ln>
              <a:solidFill>
                <a:srgbClr val="0091EA"/>
              </a:solidFill>
              <a:effectLst/>
              <a:uLnTx/>
              <a:uFillTx/>
              <a:latin typeface="Source Sans Pro"/>
              <a:sym typeface="Source Sans Pro"/>
            </a:endParaRPr>
          </a:p>
        </p:txBody>
      </p:sp>
      <p:sp>
        <p:nvSpPr>
          <p:cNvPr id="13" name="Google Shape;117;p18"/>
          <p:cNvSpPr/>
          <p:nvPr/>
        </p:nvSpPr>
        <p:spPr>
          <a:xfrm>
            <a:off x="6877149" y="1489184"/>
            <a:ext cx="1875600" cy="18528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23;p18"/>
          <p:cNvSpPr/>
          <p:nvPr/>
        </p:nvSpPr>
        <p:spPr>
          <a:xfrm>
            <a:off x="7062905" y="1625443"/>
            <a:ext cx="1576200" cy="1556700"/>
          </a:xfrm>
          <a:prstGeom prst="ellipse">
            <a:avLst/>
          </a:prstGeom>
          <a:noFill/>
          <a:ln w="19050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5" name="Google Shape;124;p18"/>
          <p:cNvGrpSpPr/>
          <p:nvPr/>
        </p:nvGrpSpPr>
        <p:grpSpPr>
          <a:xfrm>
            <a:off x="7328201" y="1939009"/>
            <a:ext cx="878284" cy="816182"/>
            <a:chOff x="5972700" y="2330200"/>
            <a:chExt cx="411625" cy="387275"/>
          </a:xfrm>
        </p:grpSpPr>
        <p:sp>
          <p:nvSpPr>
            <p:cNvPr id="16" name="Google Shape;125;p1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26;p1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8" name="Resi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421" y="4793817"/>
            <a:ext cx="1405447" cy="294856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9613"/>
            <a:ext cx="1350255" cy="358451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876" y="4729613"/>
            <a:ext cx="788050" cy="413403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492" y="137314"/>
            <a:ext cx="823034" cy="827959"/>
          </a:xfrm>
          <a:prstGeom prst="rect">
            <a:avLst/>
          </a:prstGeom>
        </p:spPr>
      </p:pic>
      <p:pic>
        <p:nvPicPr>
          <p:cNvPr id="24" name="Resim 2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02" y="67159"/>
            <a:ext cx="1020253" cy="94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9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ctrTitle" idx="4294967295"/>
          </p:nvPr>
        </p:nvSpPr>
        <p:spPr>
          <a:xfrm>
            <a:off x="215494" y="79288"/>
            <a:ext cx="2763234" cy="83292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tr-TR" sz="3200" b="1" dirty="0" smtClean="0"/>
              <a:t>Uçak Bileti</a:t>
            </a:r>
            <a:br>
              <a:rPr lang="tr-TR" sz="3200" b="1" dirty="0" smtClean="0"/>
            </a:br>
            <a:r>
              <a:rPr lang="tr-TR" sz="1800" b="1" dirty="0" smtClean="0"/>
              <a:t>Bütün Öğrenciler</a:t>
            </a:r>
            <a:endParaRPr sz="1800" b="1" dirty="0"/>
          </a:p>
        </p:txBody>
      </p:sp>
      <p:sp>
        <p:nvSpPr>
          <p:cNvPr id="119" name="Google Shape;119;p18"/>
          <p:cNvSpPr txBox="1">
            <a:spLocks noGrp="1"/>
          </p:cNvSpPr>
          <p:nvPr>
            <p:ph type="subTitle" idx="4294967295"/>
          </p:nvPr>
        </p:nvSpPr>
        <p:spPr>
          <a:xfrm>
            <a:off x="162371" y="757490"/>
            <a:ext cx="7052186" cy="35249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tr-TR" sz="1600" dirty="0" smtClean="0"/>
              <a:t>Öğrencilerin </a:t>
            </a:r>
            <a:r>
              <a:rPr lang="tr-TR" sz="1600" dirty="0">
                <a:solidFill>
                  <a:srgbClr val="FF0000"/>
                </a:solidFill>
              </a:rPr>
              <a:t>vizelerini almadan uçak bileti almamaları tavsiye edilir</a:t>
            </a:r>
            <a:r>
              <a:rPr lang="tr-TR" sz="1600" dirty="0" smtClean="0"/>
              <a:t>.</a:t>
            </a:r>
          </a:p>
          <a:p>
            <a:pPr marL="38100" indent="0" algn="just">
              <a:buNone/>
            </a:pPr>
            <a:endParaRPr lang="tr-TR" sz="1600" dirty="0"/>
          </a:p>
          <a:p>
            <a:r>
              <a:rPr lang="tr-TR" sz="1600" dirty="0" smtClean="0"/>
              <a:t>Bilet </a:t>
            </a:r>
            <a:r>
              <a:rPr lang="tr-TR" sz="1600" dirty="0"/>
              <a:t>alım aşamasında bavul kaybolması vs. gibi durumların yaşanmaması açısından mümkünse aktarması olmayan (direkt) hatlardan bilet alınmalıdır</a:t>
            </a:r>
            <a:r>
              <a:rPr lang="tr-TR" sz="1600" dirty="0" smtClean="0"/>
              <a:t>.</a:t>
            </a:r>
          </a:p>
          <a:p>
            <a:pPr marL="38100" indent="0">
              <a:buNone/>
            </a:pPr>
            <a:endParaRPr lang="tr-TR" sz="1600" dirty="0"/>
          </a:p>
          <a:p>
            <a:r>
              <a:rPr lang="tr-TR" sz="1600" dirty="0" smtClean="0"/>
              <a:t>Bilet </a:t>
            </a:r>
            <a:r>
              <a:rPr lang="tr-TR" sz="1600" dirty="0"/>
              <a:t>alınabilecek bazı siteler;</a:t>
            </a:r>
          </a:p>
          <a:p>
            <a:pPr marL="0" indent="0">
              <a:buNone/>
            </a:pPr>
            <a:r>
              <a:rPr lang="tr-TR" sz="1400" dirty="0">
                <a:hlinkClick r:id="rId3"/>
              </a:rPr>
              <a:t>https://www.ryanair.com/gb/en</a:t>
            </a:r>
            <a:r>
              <a:rPr lang="tr-TR" sz="1400" dirty="0" smtClean="0">
                <a:hlinkClick r:id="rId3"/>
              </a:rPr>
              <a:t>/</a:t>
            </a:r>
            <a:r>
              <a:rPr lang="tr-TR" sz="1400" dirty="0" smtClean="0"/>
              <a:t>		</a:t>
            </a:r>
            <a:r>
              <a:rPr lang="tr-TR" sz="1400" dirty="0">
                <a:hlinkClick r:id="rId4"/>
              </a:rPr>
              <a:t>http://www.skyscanner.com.tr/</a:t>
            </a:r>
            <a:endParaRPr lang="tr-TR" sz="1400" dirty="0"/>
          </a:p>
          <a:p>
            <a:pPr marL="0" indent="0">
              <a:buNone/>
            </a:pPr>
            <a:r>
              <a:rPr lang="tr-TR" sz="1400" dirty="0" smtClean="0">
                <a:hlinkClick r:id="rId5"/>
              </a:rPr>
              <a:t>http</a:t>
            </a:r>
            <a:r>
              <a:rPr lang="tr-TR" sz="1400" dirty="0">
                <a:hlinkClick r:id="rId5"/>
              </a:rPr>
              <a:t>://</a:t>
            </a:r>
            <a:r>
              <a:rPr lang="tr-TR" sz="1400" dirty="0" smtClean="0">
                <a:hlinkClick r:id="rId5"/>
              </a:rPr>
              <a:t>seyahat.gittigidiyor.com.tr</a:t>
            </a:r>
            <a:r>
              <a:rPr lang="tr-TR" sz="1400" dirty="0" smtClean="0"/>
              <a:t>		</a:t>
            </a:r>
            <a:r>
              <a:rPr lang="tr-TR" sz="1400" dirty="0">
                <a:hlinkClick r:id="rId6"/>
              </a:rPr>
              <a:t>http://www.maximiles.com.tr</a:t>
            </a:r>
            <a:endParaRPr lang="tr-TR" sz="1400" dirty="0"/>
          </a:p>
          <a:p>
            <a:pPr marL="0" indent="0">
              <a:buNone/>
            </a:pPr>
            <a:r>
              <a:rPr lang="tr-TR" sz="1400" dirty="0" smtClean="0">
                <a:hlinkClick r:id="rId7"/>
              </a:rPr>
              <a:t>http</a:t>
            </a:r>
            <a:r>
              <a:rPr lang="tr-TR" sz="1400" dirty="0">
                <a:hlinkClick r:id="rId7"/>
              </a:rPr>
              <a:t>://</a:t>
            </a:r>
            <a:r>
              <a:rPr lang="tr-TR" sz="1400" dirty="0" smtClean="0">
                <a:hlinkClick r:id="rId7"/>
              </a:rPr>
              <a:t>www.garantiucushatti.com.tr</a:t>
            </a:r>
            <a:r>
              <a:rPr lang="tr-TR" sz="1400" dirty="0" smtClean="0"/>
              <a:t>		</a:t>
            </a:r>
            <a:r>
              <a:rPr lang="tr-TR" sz="1400" dirty="0">
                <a:hlinkClick r:id="rId8"/>
              </a:rPr>
              <a:t>http://</a:t>
            </a:r>
            <a:r>
              <a:rPr lang="tr-TR" sz="1400" dirty="0" smtClean="0">
                <a:hlinkClick r:id="rId8"/>
              </a:rPr>
              <a:t>www.ucuzbilet.com</a:t>
            </a:r>
            <a:endParaRPr lang="tr-TR" sz="1800" dirty="0"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endParaRPr sz="1600" dirty="0"/>
          </a:p>
        </p:txBody>
      </p:sp>
      <p:cxnSp>
        <p:nvCxnSpPr>
          <p:cNvPr id="120" name="Google Shape;120;p18"/>
          <p:cNvCxnSpPr/>
          <p:nvPr/>
        </p:nvCxnSpPr>
        <p:spPr>
          <a:xfrm rot="10800000" flipH="1">
            <a:off x="7465560" y="912214"/>
            <a:ext cx="143700" cy="377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18"/>
          <p:cNvCxnSpPr/>
          <p:nvPr/>
        </p:nvCxnSpPr>
        <p:spPr>
          <a:xfrm flipH="1">
            <a:off x="7451750" y="1182125"/>
            <a:ext cx="337200" cy="131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8"/>
          <p:cNvCxnSpPr>
            <a:endCxn id="117" idx="6"/>
          </p:cNvCxnSpPr>
          <p:nvPr/>
        </p:nvCxnSpPr>
        <p:spPr>
          <a:xfrm rot="10800000">
            <a:off x="7601250" y="1836015"/>
            <a:ext cx="998100" cy="98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Google Shape;127;p18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Source Sans Pro"/>
                <a:sym typeface="Source Sans Pr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25</a:t>
            </a:fld>
            <a:endParaRPr kumimoji="0" sz="1300" b="1" i="0" u="none" strike="noStrike" kern="0" cap="none" spc="0" normalizeH="0" baseline="0" noProof="0">
              <a:ln>
                <a:noFill/>
              </a:ln>
              <a:solidFill>
                <a:srgbClr val="0091EA"/>
              </a:solidFill>
              <a:effectLst/>
              <a:uLnTx/>
              <a:uFillTx/>
              <a:latin typeface="Source Sans Pro"/>
              <a:sym typeface="Source Sans Pro"/>
            </a:endParaRPr>
          </a:p>
        </p:txBody>
      </p:sp>
      <p:sp>
        <p:nvSpPr>
          <p:cNvPr id="13" name="Google Shape;117;p18"/>
          <p:cNvSpPr/>
          <p:nvPr/>
        </p:nvSpPr>
        <p:spPr>
          <a:xfrm>
            <a:off x="6877149" y="1489184"/>
            <a:ext cx="1875600" cy="18528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23;p18"/>
          <p:cNvSpPr/>
          <p:nvPr/>
        </p:nvSpPr>
        <p:spPr>
          <a:xfrm>
            <a:off x="7062905" y="1625443"/>
            <a:ext cx="1576200" cy="1556700"/>
          </a:xfrm>
          <a:prstGeom prst="ellipse">
            <a:avLst/>
          </a:prstGeom>
          <a:noFill/>
          <a:ln w="19050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5" name="Google Shape;124;p18"/>
          <p:cNvGrpSpPr/>
          <p:nvPr/>
        </p:nvGrpSpPr>
        <p:grpSpPr>
          <a:xfrm>
            <a:off x="7328201" y="1939009"/>
            <a:ext cx="878284" cy="816182"/>
            <a:chOff x="5972700" y="2330200"/>
            <a:chExt cx="411625" cy="387275"/>
          </a:xfrm>
        </p:grpSpPr>
        <p:sp>
          <p:nvSpPr>
            <p:cNvPr id="16" name="Google Shape;125;p1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26;p1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8" name="Resim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421" y="4793817"/>
            <a:ext cx="1405447" cy="294856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9613"/>
            <a:ext cx="1350255" cy="358451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876" y="4729613"/>
            <a:ext cx="788050" cy="413403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33" y="100296"/>
            <a:ext cx="823034" cy="827959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543" y="3911265"/>
            <a:ext cx="1292995" cy="591517"/>
          </a:xfrm>
          <a:prstGeom prst="rect">
            <a:avLst/>
          </a:prstGeom>
        </p:spPr>
      </p:pic>
      <p:pic>
        <p:nvPicPr>
          <p:cNvPr id="24" name="Resim 23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413" y="1146342"/>
            <a:ext cx="854125" cy="77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2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subTitle" idx="4294967295"/>
          </p:nvPr>
        </p:nvSpPr>
        <p:spPr>
          <a:xfrm>
            <a:off x="14417" y="1354446"/>
            <a:ext cx="6881164" cy="3092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tr-TR" sz="1600" dirty="0" smtClean="0"/>
              <a:t>Hibe </a:t>
            </a:r>
            <a:r>
              <a:rPr lang="tr-TR" sz="1600" dirty="0"/>
              <a:t>Sözleşmesi </a:t>
            </a:r>
            <a:r>
              <a:rPr lang="tr-TR" sz="1600" dirty="0">
                <a:solidFill>
                  <a:srgbClr val="FF0000"/>
                </a:solidFill>
              </a:rPr>
              <a:t>öğrenci ile Dış İlişkiler Ve Uluslararası Öğrenci Koordinasyon Uygulama Ve Araştırma </a:t>
            </a:r>
            <a:r>
              <a:rPr lang="tr-TR" sz="1600" dirty="0" smtClean="0">
                <a:solidFill>
                  <a:srgbClr val="FF0000"/>
                </a:solidFill>
              </a:rPr>
              <a:t>Merkezi</a:t>
            </a:r>
            <a:r>
              <a:rPr lang="tr-TR" sz="1600" dirty="0" smtClean="0"/>
              <a:t>’nin </a:t>
            </a:r>
            <a:r>
              <a:rPr lang="tr-TR" sz="1600" dirty="0"/>
              <a:t>yaptığı  bir sözleşmedir. </a:t>
            </a:r>
          </a:p>
          <a:p>
            <a:pPr marL="38100" indent="0" algn="just">
              <a:buNone/>
            </a:pPr>
            <a:r>
              <a:rPr lang="tr-TR" sz="1600" dirty="0"/>
              <a:t>	</a:t>
            </a:r>
          </a:p>
          <a:p>
            <a:pPr algn="just"/>
            <a:r>
              <a:rPr lang="tr-TR" sz="1600" dirty="0"/>
              <a:t>Öğrencinin </a:t>
            </a:r>
            <a:r>
              <a:rPr lang="tr-TR" sz="1600" dirty="0">
                <a:solidFill>
                  <a:srgbClr val="FF0000"/>
                </a:solidFill>
              </a:rPr>
              <a:t>Ziraat </a:t>
            </a:r>
            <a:r>
              <a:rPr lang="tr-TR" sz="1600" dirty="0" smtClean="0">
                <a:solidFill>
                  <a:srgbClr val="FF0000"/>
                </a:solidFill>
              </a:rPr>
              <a:t>Bankasından açtırdığı </a:t>
            </a:r>
            <a:r>
              <a:rPr lang="tr-TR" sz="1600" dirty="0">
                <a:solidFill>
                  <a:srgbClr val="FF0000"/>
                </a:solidFill>
              </a:rPr>
              <a:t>Euro hesap bilgileri</a:t>
            </a:r>
            <a:r>
              <a:rPr lang="tr-TR" sz="1600" dirty="0"/>
              <a:t> ve </a:t>
            </a:r>
            <a:r>
              <a:rPr lang="tr-TR" sz="1600" dirty="0">
                <a:solidFill>
                  <a:srgbClr val="FF0000"/>
                </a:solidFill>
              </a:rPr>
              <a:t>sigorta poliçe numarası</a:t>
            </a:r>
            <a:r>
              <a:rPr lang="tr-TR" sz="1600" dirty="0"/>
              <a:t> sözleşmeye yazılır ve taraflarca imzalanır.</a:t>
            </a:r>
          </a:p>
          <a:p>
            <a:pPr algn="just"/>
            <a:endParaRPr lang="tr-TR" sz="1600" dirty="0"/>
          </a:p>
          <a:p>
            <a:pPr algn="just"/>
            <a:r>
              <a:rPr lang="tr-TR" sz="1600" u="sng" dirty="0" smtClean="0"/>
              <a:t>Öğrenci </a:t>
            </a:r>
            <a:r>
              <a:rPr lang="tr-TR" sz="1600" u="sng" dirty="0"/>
              <a:t>bu hesaba yatırılan paraya yurt dışından nasıl ulaşabileceğine dair bilgileri  banka ile görüşmelidir</a:t>
            </a:r>
          </a:p>
          <a:p>
            <a:pPr algn="just"/>
            <a:endParaRPr lang="tr-TR" sz="1600" dirty="0" smtClean="0"/>
          </a:p>
          <a:p>
            <a:pPr algn="just"/>
            <a:endParaRPr lang="tr-TR" sz="1600" dirty="0"/>
          </a:p>
          <a:p>
            <a:pPr marL="38100" indent="0" algn="just">
              <a:buNone/>
            </a:pPr>
            <a:endParaRPr lang="tr-TR" sz="1600" dirty="0"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endParaRPr sz="1600" dirty="0"/>
          </a:p>
        </p:txBody>
      </p:sp>
      <p:cxnSp>
        <p:nvCxnSpPr>
          <p:cNvPr id="120" name="Google Shape;120;p18"/>
          <p:cNvCxnSpPr/>
          <p:nvPr/>
        </p:nvCxnSpPr>
        <p:spPr>
          <a:xfrm rot="10800000" flipH="1">
            <a:off x="7465560" y="912214"/>
            <a:ext cx="143700" cy="377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18"/>
          <p:cNvCxnSpPr/>
          <p:nvPr/>
        </p:nvCxnSpPr>
        <p:spPr>
          <a:xfrm flipH="1">
            <a:off x="7451750" y="1182125"/>
            <a:ext cx="337200" cy="131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8"/>
          <p:cNvCxnSpPr>
            <a:endCxn id="117" idx="6"/>
          </p:cNvCxnSpPr>
          <p:nvPr/>
        </p:nvCxnSpPr>
        <p:spPr>
          <a:xfrm rot="10800000">
            <a:off x="7601250" y="1836015"/>
            <a:ext cx="998100" cy="98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Google Shape;127;p18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Source Sans Pro"/>
                <a:sym typeface="Source Sans Pr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26</a:t>
            </a:fld>
            <a:endParaRPr kumimoji="0" sz="1300" b="1" i="0" u="none" strike="noStrike" kern="0" cap="none" spc="0" normalizeH="0" baseline="0" noProof="0">
              <a:ln>
                <a:noFill/>
              </a:ln>
              <a:solidFill>
                <a:srgbClr val="0091EA"/>
              </a:solidFill>
              <a:effectLst/>
              <a:uLnTx/>
              <a:uFillTx/>
              <a:latin typeface="Source Sans Pro"/>
              <a:sym typeface="Source Sans Pro"/>
            </a:endParaRPr>
          </a:p>
        </p:txBody>
      </p:sp>
      <p:sp>
        <p:nvSpPr>
          <p:cNvPr id="13" name="Google Shape;117;p18"/>
          <p:cNvSpPr/>
          <p:nvPr/>
        </p:nvSpPr>
        <p:spPr>
          <a:xfrm>
            <a:off x="6877149" y="1489184"/>
            <a:ext cx="1875600" cy="18528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23;p18"/>
          <p:cNvSpPr/>
          <p:nvPr/>
        </p:nvSpPr>
        <p:spPr>
          <a:xfrm>
            <a:off x="7062905" y="1625443"/>
            <a:ext cx="1576200" cy="1556700"/>
          </a:xfrm>
          <a:prstGeom prst="ellipse">
            <a:avLst/>
          </a:prstGeom>
          <a:noFill/>
          <a:ln w="19050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5" name="Google Shape;124;p18"/>
          <p:cNvGrpSpPr/>
          <p:nvPr/>
        </p:nvGrpSpPr>
        <p:grpSpPr>
          <a:xfrm>
            <a:off x="7328201" y="1939009"/>
            <a:ext cx="878284" cy="816182"/>
            <a:chOff x="5972700" y="2330200"/>
            <a:chExt cx="411625" cy="387275"/>
          </a:xfrm>
        </p:grpSpPr>
        <p:sp>
          <p:nvSpPr>
            <p:cNvPr id="16" name="Google Shape;125;p1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26;p1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8" name="Resi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421" y="4793817"/>
            <a:ext cx="1405447" cy="294856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9613"/>
            <a:ext cx="1350255" cy="358451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876" y="4729613"/>
            <a:ext cx="788050" cy="413403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33" y="100296"/>
            <a:ext cx="823034" cy="827959"/>
          </a:xfrm>
          <a:prstGeom prst="rect">
            <a:avLst/>
          </a:prstGeom>
        </p:spPr>
      </p:pic>
      <p:sp>
        <p:nvSpPr>
          <p:cNvPr id="24" name="Google Shape;118;p18"/>
          <p:cNvSpPr txBox="1">
            <a:spLocks/>
          </p:cNvSpPr>
          <p:nvPr/>
        </p:nvSpPr>
        <p:spPr>
          <a:xfrm>
            <a:off x="88878" y="1032539"/>
            <a:ext cx="3851032" cy="430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tr-TR" sz="1600" b="1" i="1" dirty="0" smtClean="0"/>
              <a:t>Hibe Sözleşmesi</a:t>
            </a:r>
            <a:endParaRPr lang="tr-TR" sz="1600" b="1" i="1" dirty="0"/>
          </a:p>
        </p:txBody>
      </p:sp>
      <p:pic>
        <p:nvPicPr>
          <p:cNvPr id="25" name="Resim 2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853" y="3517943"/>
            <a:ext cx="937488" cy="939819"/>
          </a:xfrm>
          <a:prstGeom prst="rect">
            <a:avLst/>
          </a:prstGeom>
        </p:spPr>
      </p:pic>
      <p:sp>
        <p:nvSpPr>
          <p:cNvPr id="26" name="Google Shape;118;p18"/>
          <p:cNvSpPr txBox="1">
            <a:spLocks/>
          </p:cNvSpPr>
          <p:nvPr/>
        </p:nvSpPr>
        <p:spPr>
          <a:xfrm>
            <a:off x="215494" y="302996"/>
            <a:ext cx="7046927" cy="73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tr-TR" sz="2400" b="1" smtClean="0"/>
              <a:t>Bütün Öğrenciler Tarafından Hazırlanması Gereken Belgeler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13767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ctrTitle" idx="4294967295"/>
          </p:nvPr>
        </p:nvSpPr>
        <p:spPr>
          <a:xfrm>
            <a:off x="215494" y="302996"/>
            <a:ext cx="7046927" cy="7326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tr-TR" sz="2400" b="1" dirty="0" smtClean="0"/>
              <a:t>Bütün </a:t>
            </a:r>
            <a:r>
              <a:rPr lang="tr-TR" sz="2400" b="1" dirty="0"/>
              <a:t>Öğrenciler Tarafından Hazırlanması Gereken </a:t>
            </a:r>
            <a:r>
              <a:rPr lang="tr-TR" sz="2400" b="1" dirty="0" smtClean="0"/>
              <a:t>Belgeler</a:t>
            </a:r>
            <a:endParaRPr sz="2400" b="1" dirty="0"/>
          </a:p>
        </p:txBody>
      </p:sp>
      <p:sp>
        <p:nvSpPr>
          <p:cNvPr id="119" name="Google Shape;119;p18"/>
          <p:cNvSpPr txBox="1">
            <a:spLocks noGrp="1"/>
          </p:cNvSpPr>
          <p:nvPr>
            <p:ph type="subTitle" idx="4294967295"/>
          </p:nvPr>
        </p:nvSpPr>
        <p:spPr>
          <a:xfrm>
            <a:off x="0" y="1855903"/>
            <a:ext cx="6877149" cy="25498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tr-TR" sz="2000" dirty="0" smtClean="0"/>
              <a:t>Hibe </a:t>
            </a:r>
            <a:r>
              <a:rPr lang="tr-TR" sz="2000" dirty="0"/>
              <a:t>ödemeleri iki taksitte yapılır. </a:t>
            </a:r>
            <a:r>
              <a:rPr lang="tr-TR" sz="2000" dirty="0">
                <a:solidFill>
                  <a:srgbClr val="FF0000"/>
                </a:solidFill>
              </a:rPr>
              <a:t>Gitmeden önce toplam hibenin %80’lik </a:t>
            </a:r>
            <a:r>
              <a:rPr lang="tr-TR" sz="2000" dirty="0"/>
              <a:t>kısmı yatırılır. </a:t>
            </a:r>
            <a:r>
              <a:rPr lang="tr-TR" sz="2000" dirty="0">
                <a:solidFill>
                  <a:srgbClr val="FF0000"/>
                </a:solidFill>
              </a:rPr>
              <a:t>Öğrenci başarılı bir şekilde döndükten sonra </a:t>
            </a:r>
            <a:r>
              <a:rPr lang="tr-TR" sz="2000" dirty="0"/>
              <a:t>bütün belgelerini tamamlar ve hibesinin </a:t>
            </a:r>
            <a:r>
              <a:rPr lang="tr-TR" sz="2000" dirty="0">
                <a:solidFill>
                  <a:srgbClr val="FF0000"/>
                </a:solidFill>
              </a:rPr>
              <a:t>%20’lik kısmı </a:t>
            </a:r>
            <a:r>
              <a:rPr lang="tr-TR" sz="2000" dirty="0"/>
              <a:t>yatırılır.</a:t>
            </a:r>
          </a:p>
          <a:p>
            <a:endParaRPr lang="tr-TR" sz="2000" dirty="0"/>
          </a:p>
          <a:p>
            <a:r>
              <a:rPr lang="tr-TR" sz="2000" u="sng" dirty="0" smtClean="0"/>
              <a:t>Öğrencinin </a:t>
            </a:r>
            <a:r>
              <a:rPr lang="tr-TR" sz="2000" u="sng" dirty="0"/>
              <a:t>başarısız olması durumunda %20’lik kısım yatırılmadığı gibi %80’lik kısım da geri alınabilir.</a:t>
            </a:r>
          </a:p>
          <a:p>
            <a:pPr marL="38100" indent="0">
              <a:buNone/>
            </a:pPr>
            <a:endParaRPr lang="tr-TR" sz="2000" dirty="0">
              <a:latin typeface="Comic Sans MS" panose="030F0702030302020204" pitchFamily="66" charset="0"/>
            </a:endParaRPr>
          </a:p>
          <a:p>
            <a:pPr algn="just"/>
            <a:endParaRPr lang="tr-TR" sz="2000" dirty="0" smtClean="0"/>
          </a:p>
          <a:p>
            <a:pPr algn="just"/>
            <a:endParaRPr lang="tr-TR" sz="2000" dirty="0"/>
          </a:p>
          <a:p>
            <a:pPr marL="38100" indent="0" algn="just">
              <a:buNone/>
            </a:pPr>
            <a:endParaRPr lang="tr-TR" sz="2000" dirty="0"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endParaRPr sz="2000" dirty="0"/>
          </a:p>
        </p:txBody>
      </p:sp>
      <p:cxnSp>
        <p:nvCxnSpPr>
          <p:cNvPr id="120" name="Google Shape;120;p18"/>
          <p:cNvCxnSpPr/>
          <p:nvPr/>
        </p:nvCxnSpPr>
        <p:spPr>
          <a:xfrm rot="10800000" flipH="1">
            <a:off x="7465560" y="912214"/>
            <a:ext cx="143700" cy="377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18"/>
          <p:cNvCxnSpPr/>
          <p:nvPr/>
        </p:nvCxnSpPr>
        <p:spPr>
          <a:xfrm flipH="1">
            <a:off x="7451750" y="1182125"/>
            <a:ext cx="337200" cy="131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8"/>
          <p:cNvCxnSpPr>
            <a:endCxn id="117" idx="6"/>
          </p:cNvCxnSpPr>
          <p:nvPr/>
        </p:nvCxnSpPr>
        <p:spPr>
          <a:xfrm rot="10800000">
            <a:off x="7601250" y="1836015"/>
            <a:ext cx="998100" cy="98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Google Shape;127;p18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Source Sans Pro"/>
                <a:sym typeface="Source Sans Pr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27</a:t>
            </a:fld>
            <a:endParaRPr kumimoji="0" sz="1300" b="1" i="0" u="none" strike="noStrike" kern="0" cap="none" spc="0" normalizeH="0" baseline="0" noProof="0">
              <a:ln>
                <a:noFill/>
              </a:ln>
              <a:solidFill>
                <a:srgbClr val="0091EA"/>
              </a:solidFill>
              <a:effectLst/>
              <a:uLnTx/>
              <a:uFillTx/>
              <a:latin typeface="Source Sans Pro"/>
              <a:sym typeface="Source Sans Pro"/>
            </a:endParaRPr>
          </a:p>
        </p:txBody>
      </p:sp>
      <p:sp>
        <p:nvSpPr>
          <p:cNvPr id="13" name="Google Shape;117;p18"/>
          <p:cNvSpPr/>
          <p:nvPr/>
        </p:nvSpPr>
        <p:spPr>
          <a:xfrm>
            <a:off x="6877149" y="1489184"/>
            <a:ext cx="1875600" cy="18528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23;p18"/>
          <p:cNvSpPr/>
          <p:nvPr/>
        </p:nvSpPr>
        <p:spPr>
          <a:xfrm>
            <a:off x="7062905" y="1625443"/>
            <a:ext cx="1576200" cy="1556700"/>
          </a:xfrm>
          <a:prstGeom prst="ellipse">
            <a:avLst/>
          </a:prstGeom>
          <a:noFill/>
          <a:ln w="19050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5" name="Google Shape;124;p18"/>
          <p:cNvGrpSpPr/>
          <p:nvPr/>
        </p:nvGrpSpPr>
        <p:grpSpPr>
          <a:xfrm>
            <a:off x="7328201" y="1939009"/>
            <a:ext cx="878284" cy="816182"/>
            <a:chOff x="5972700" y="2330200"/>
            <a:chExt cx="411625" cy="387275"/>
          </a:xfrm>
        </p:grpSpPr>
        <p:sp>
          <p:nvSpPr>
            <p:cNvPr id="16" name="Google Shape;125;p1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26;p1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8" name="Resi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421" y="4793817"/>
            <a:ext cx="1405447" cy="294856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9613"/>
            <a:ext cx="1350255" cy="358451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876" y="4729613"/>
            <a:ext cx="788050" cy="413403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33" y="100296"/>
            <a:ext cx="823034" cy="827959"/>
          </a:xfrm>
          <a:prstGeom prst="rect">
            <a:avLst/>
          </a:prstGeom>
        </p:spPr>
      </p:pic>
      <p:sp>
        <p:nvSpPr>
          <p:cNvPr id="24" name="Google Shape;118;p18"/>
          <p:cNvSpPr txBox="1">
            <a:spLocks/>
          </p:cNvSpPr>
          <p:nvPr/>
        </p:nvSpPr>
        <p:spPr>
          <a:xfrm>
            <a:off x="2892865" y="1402345"/>
            <a:ext cx="1873099" cy="430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tr-TR" sz="1600" b="1" i="1" dirty="0" smtClean="0"/>
              <a:t>Hibe Sözleşmesi</a:t>
            </a:r>
            <a:endParaRPr lang="tr-TR" sz="1600" b="1" i="1" dirty="0"/>
          </a:p>
        </p:txBody>
      </p:sp>
      <p:pic>
        <p:nvPicPr>
          <p:cNvPr id="25" name="Resim 2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951" y="3318403"/>
            <a:ext cx="994646" cy="87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3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subTitle" idx="4294967295"/>
          </p:nvPr>
        </p:nvSpPr>
        <p:spPr>
          <a:xfrm>
            <a:off x="14417" y="1780310"/>
            <a:ext cx="6324038" cy="17941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tr-TR" sz="1800" dirty="0" smtClean="0"/>
              <a:t>Verilen </a:t>
            </a:r>
            <a:r>
              <a:rPr lang="tr-TR" sz="1800" dirty="0"/>
              <a:t>hibeler destek niteliğindedir. </a:t>
            </a:r>
            <a:r>
              <a:rPr lang="tr-TR" sz="1800" dirty="0">
                <a:solidFill>
                  <a:srgbClr val="FF0000"/>
                </a:solidFill>
              </a:rPr>
              <a:t>Yurtdışındaki bütün masraflarınızı karşılamaya </a:t>
            </a:r>
            <a:r>
              <a:rPr lang="tr-TR" sz="1800" dirty="0" smtClean="0">
                <a:solidFill>
                  <a:srgbClr val="FF0000"/>
                </a:solidFill>
              </a:rPr>
              <a:t>yönelik değildir.</a:t>
            </a:r>
            <a:endParaRPr lang="tr-TR" sz="1800" dirty="0">
              <a:solidFill>
                <a:srgbClr val="FF0000"/>
              </a:solidFill>
            </a:endParaRPr>
          </a:p>
          <a:p>
            <a:pPr marL="38100" indent="0">
              <a:buNone/>
            </a:pPr>
            <a:endParaRPr lang="tr-TR" sz="1800" dirty="0"/>
          </a:p>
          <a:p>
            <a:r>
              <a:rPr lang="tr-TR" sz="1800" dirty="0" smtClean="0"/>
              <a:t>Öğrenciye </a:t>
            </a:r>
            <a:r>
              <a:rPr lang="tr-TR" sz="1800" dirty="0"/>
              <a:t>bu hibe dışında herhangi </a:t>
            </a:r>
            <a:r>
              <a:rPr lang="tr-TR" sz="1800" dirty="0" err="1" smtClean="0"/>
              <a:t>extra</a:t>
            </a:r>
            <a:r>
              <a:rPr lang="tr-TR" sz="1800" dirty="0" smtClean="0"/>
              <a:t> bir </a:t>
            </a:r>
            <a:r>
              <a:rPr lang="tr-TR" sz="1800" dirty="0"/>
              <a:t>hibe </a:t>
            </a:r>
            <a:r>
              <a:rPr lang="tr-TR" sz="1800" dirty="0">
                <a:solidFill>
                  <a:srgbClr val="FF0000"/>
                </a:solidFill>
              </a:rPr>
              <a:t>verilmez</a:t>
            </a:r>
            <a:r>
              <a:rPr lang="tr-TR" sz="1800" dirty="0"/>
              <a:t> (yurt parası, seyahat masraflarının karşılanması vb</a:t>
            </a:r>
            <a:r>
              <a:rPr lang="tr-TR" sz="1800" dirty="0" smtClean="0"/>
              <a:t>.).</a:t>
            </a:r>
            <a:endParaRPr lang="tr-TR" sz="1800" dirty="0"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</p:txBody>
      </p:sp>
      <p:cxnSp>
        <p:nvCxnSpPr>
          <p:cNvPr id="120" name="Google Shape;120;p18"/>
          <p:cNvCxnSpPr/>
          <p:nvPr/>
        </p:nvCxnSpPr>
        <p:spPr>
          <a:xfrm rot="10800000" flipH="1">
            <a:off x="7465560" y="912214"/>
            <a:ext cx="143700" cy="377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18"/>
          <p:cNvCxnSpPr/>
          <p:nvPr/>
        </p:nvCxnSpPr>
        <p:spPr>
          <a:xfrm flipH="1">
            <a:off x="7451750" y="1182125"/>
            <a:ext cx="337200" cy="131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8"/>
          <p:cNvCxnSpPr>
            <a:endCxn id="117" idx="6"/>
          </p:cNvCxnSpPr>
          <p:nvPr/>
        </p:nvCxnSpPr>
        <p:spPr>
          <a:xfrm rot="10800000">
            <a:off x="7601250" y="1836015"/>
            <a:ext cx="998100" cy="98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Google Shape;127;p18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Source Sans Pro"/>
                <a:sym typeface="Source Sans Pr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28</a:t>
            </a:fld>
            <a:endParaRPr kumimoji="0" sz="1300" b="1" i="0" u="none" strike="noStrike" kern="0" cap="none" spc="0" normalizeH="0" baseline="0" noProof="0">
              <a:ln>
                <a:noFill/>
              </a:ln>
              <a:solidFill>
                <a:srgbClr val="0091EA"/>
              </a:solidFill>
              <a:effectLst/>
              <a:uLnTx/>
              <a:uFillTx/>
              <a:latin typeface="Source Sans Pro"/>
              <a:sym typeface="Source Sans Pro"/>
            </a:endParaRPr>
          </a:p>
        </p:txBody>
      </p:sp>
      <p:sp>
        <p:nvSpPr>
          <p:cNvPr id="13" name="Google Shape;117;p18"/>
          <p:cNvSpPr/>
          <p:nvPr/>
        </p:nvSpPr>
        <p:spPr>
          <a:xfrm>
            <a:off x="6877149" y="1489184"/>
            <a:ext cx="1875600" cy="18528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23;p18"/>
          <p:cNvSpPr/>
          <p:nvPr/>
        </p:nvSpPr>
        <p:spPr>
          <a:xfrm>
            <a:off x="7062905" y="1625443"/>
            <a:ext cx="1576200" cy="1556700"/>
          </a:xfrm>
          <a:prstGeom prst="ellipse">
            <a:avLst/>
          </a:prstGeom>
          <a:noFill/>
          <a:ln w="19050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5" name="Google Shape;124;p18"/>
          <p:cNvGrpSpPr/>
          <p:nvPr/>
        </p:nvGrpSpPr>
        <p:grpSpPr>
          <a:xfrm>
            <a:off x="7328201" y="1939009"/>
            <a:ext cx="878284" cy="816182"/>
            <a:chOff x="5972700" y="2330200"/>
            <a:chExt cx="411625" cy="387275"/>
          </a:xfrm>
        </p:grpSpPr>
        <p:sp>
          <p:nvSpPr>
            <p:cNvPr id="16" name="Google Shape;125;p1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26;p1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8" name="Resi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421" y="4793817"/>
            <a:ext cx="1405447" cy="294856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9613"/>
            <a:ext cx="1350255" cy="358451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876" y="4729613"/>
            <a:ext cx="788050" cy="413403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316" y="419716"/>
            <a:ext cx="823034" cy="827959"/>
          </a:xfrm>
          <a:prstGeom prst="rect">
            <a:avLst/>
          </a:prstGeom>
        </p:spPr>
      </p:pic>
      <p:sp>
        <p:nvSpPr>
          <p:cNvPr id="24" name="Google Shape;118;p18"/>
          <p:cNvSpPr txBox="1">
            <a:spLocks/>
          </p:cNvSpPr>
          <p:nvPr/>
        </p:nvSpPr>
        <p:spPr>
          <a:xfrm>
            <a:off x="2411802" y="1247675"/>
            <a:ext cx="1873099" cy="430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tr-TR" sz="1600" b="1" i="1" dirty="0" smtClean="0"/>
              <a:t>Hibe Sözleşmesi</a:t>
            </a:r>
            <a:endParaRPr lang="tr-TR" sz="1600" b="1" i="1" dirty="0"/>
          </a:p>
        </p:txBody>
      </p:sp>
      <p:pic>
        <p:nvPicPr>
          <p:cNvPr id="25" name="Resim 2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64" y="306932"/>
            <a:ext cx="1056395" cy="87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16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" name="Google Shape;120;p18"/>
          <p:cNvCxnSpPr/>
          <p:nvPr/>
        </p:nvCxnSpPr>
        <p:spPr>
          <a:xfrm rot="10800000" flipH="1">
            <a:off x="7465560" y="912214"/>
            <a:ext cx="143700" cy="377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18"/>
          <p:cNvCxnSpPr/>
          <p:nvPr/>
        </p:nvCxnSpPr>
        <p:spPr>
          <a:xfrm flipH="1">
            <a:off x="7451750" y="1182125"/>
            <a:ext cx="337200" cy="131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8"/>
          <p:cNvCxnSpPr>
            <a:endCxn id="117" idx="6"/>
          </p:cNvCxnSpPr>
          <p:nvPr/>
        </p:nvCxnSpPr>
        <p:spPr>
          <a:xfrm rot="10800000">
            <a:off x="7601250" y="1836015"/>
            <a:ext cx="998100" cy="98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Google Shape;127;p18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Source Sans Pro"/>
                <a:sym typeface="Source Sans Pr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29</a:t>
            </a:fld>
            <a:endParaRPr kumimoji="0" sz="1300" b="1" i="0" u="none" strike="noStrike" kern="0" cap="none" spc="0" normalizeH="0" baseline="0" noProof="0">
              <a:ln>
                <a:noFill/>
              </a:ln>
              <a:solidFill>
                <a:srgbClr val="0091EA"/>
              </a:solidFill>
              <a:effectLst/>
              <a:uLnTx/>
              <a:uFillTx/>
              <a:latin typeface="Source Sans Pro"/>
              <a:sym typeface="Source Sans Pro"/>
            </a:endParaRPr>
          </a:p>
        </p:txBody>
      </p:sp>
      <p:sp>
        <p:nvSpPr>
          <p:cNvPr id="13" name="Google Shape;117;p18"/>
          <p:cNvSpPr/>
          <p:nvPr/>
        </p:nvSpPr>
        <p:spPr>
          <a:xfrm>
            <a:off x="6877149" y="1489184"/>
            <a:ext cx="1875600" cy="18528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23;p18"/>
          <p:cNvSpPr/>
          <p:nvPr/>
        </p:nvSpPr>
        <p:spPr>
          <a:xfrm>
            <a:off x="7062905" y="1625443"/>
            <a:ext cx="1576200" cy="1556700"/>
          </a:xfrm>
          <a:prstGeom prst="ellipse">
            <a:avLst/>
          </a:prstGeom>
          <a:noFill/>
          <a:ln w="19050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5" name="Google Shape;124;p18"/>
          <p:cNvGrpSpPr/>
          <p:nvPr/>
        </p:nvGrpSpPr>
        <p:grpSpPr>
          <a:xfrm>
            <a:off x="7328201" y="1939009"/>
            <a:ext cx="878284" cy="816182"/>
            <a:chOff x="5972700" y="2330200"/>
            <a:chExt cx="411625" cy="387275"/>
          </a:xfrm>
        </p:grpSpPr>
        <p:sp>
          <p:nvSpPr>
            <p:cNvPr id="16" name="Google Shape;125;p1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26;p1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8" name="Resi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421" y="4793817"/>
            <a:ext cx="1405447" cy="294856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9613"/>
            <a:ext cx="1350255" cy="358451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876" y="4729613"/>
            <a:ext cx="788050" cy="413403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867" y="159266"/>
            <a:ext cx="823034" cy="827959"/>
          </a:xfrm>
          <a:prstGeom prst="rect">
            <a:avLst/>
          </a:prstGeom>
        </p:spPr>
      </p:pic>
      <p:sp>
        <p:nvSpPr>
          <p:cNvPr id="25" name="Google Shape;118;p18"/>
          <p:cNvSpPr txBox="1">
            <a:spLocks/>
          </p:cNvSpPr>
          <p:nvPr/>
        </p:nvSpPr>
        <p:spPr>
          <a:xfrm>
            <a:off x="2250020" y="414217"/>
            <a:ext cx="3119150" cy="73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tr-TR" sz="2400" b="1" i="1" dirty="0" smtClean="0"/>
              <a:t>HİBE MİKTARLARI</a:t>
            </a:r>
            <a:endParaRPr lang="tr-TR" sz="2400" b="1" dirty="0"/>
          </a:p>
        </p:txBody>
      </p:sp>
      <p:pic>
        <p:nvPicPr>
          <p:cNvPr id="24" name="Resim 2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77" y="172355"/>
            <a:ext cx="994646" cy="87761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785" y="1289314"/>
            <a:ext cx="6075552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2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tr-TR" dirty="0" smtClean="0"/>
              <a:t>HAREKETLİLİK </a:t>
            </a:r>
            <a:r>
              <a:rPr lang="tr-TR" dirty="0"/>
              <a:t>ÖNCESİNDE HAZIRLANMASI GEREKEN </a:t>
            </a:r>
            <a:r>
              <a:rPr lang="tr-TR" dirty="0" smtClean="0"/>
              <a:t>BELGELER</a:t>
            </a:r>
            <a:endParaRPr dirty="0"/>
          </a:p>
        </p:txBody>
      </p:sp>
      <p:sp>
        <p:nvSpPr>
          <p:cNvPr id="76" name="Google Shape;76;p13"/>
          <p:cNvSpPr txBox="1"/>
          <p:nvPr/>
        </p:nvSpPr>
        <p:spPr>
          <a:xfrm>
            <a:off x="786150" y="1010720"/>
            <a:ext cx="6993177" cy="371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tr-TR" sz="2000" dirty="0" smtClean="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rPr>
              <a:t>Staj ile gidecek bütün </a:t>
            </a:r>
            <a:r>
              <a:rPr lang="tr-TR" sz="2000" dirty="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rPr>
              <a:t>öğrenciler tarafından hazırlanması gereken belgeler;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rgbClr val="0091E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indent="-342900">
              <a:buFont typeface="+mj-lt"/>
              <a:buAutoNum type="arabicPeriod"/>
            </a:pPr>
            <a:r>
              <a:rPr lang="tr-TR" sz="1600" i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 Adet Fotoğraf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600" i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Training </a:t>
            </a:r>
            <a:r>
              <a:rPr lang="tr-TR" sz="1600" i="1" dirty="0" err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Agreement</a:t>
            </a:r>
            <a:r>
              <a:rPr lang="tr-TR" sz="1600" i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(Staj Anlaşması)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600" i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Taahhütname Belgesi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600" i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Staj Vize Yazısı Dilekçesi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600" i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Zorunlu Olmayan Staj Dilekçesi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600" i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Pasaport/Vize Fotokopisi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600" i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Kaza, Sağlık ve </a:t>
            </a:r>
            <a:r>
              <a:rPr lang="tr-TR" sz="1600" b="1" i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Kişisel Sorumluluk </a:t>
            </a:r>
            <a:r>
              <a:rPr lang="tr-TR" sz="1600" i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Sigortası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600" i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Ziraat Bankası Euro Hesap Cüzdanı Fotokopisi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600" i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Uçak Bileti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600" i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Hibe Sözleşmesi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421" y="4793817"/>
            <a:ext cx="1405447" cy="29485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9613"/>
            <a:ext cx="1350255" cy="358451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876" y="4729613"/>
            <a:ext cx="788050" cy="413403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834" y="2100553"/>
            <a:ext cx="823034" cy="827959"/>
          </a:xfrm>
          <a:prstGeom prst="rect">
            <a:avLst/>
          </a:prstGeom>
        </p:spPr>
      </p:pic>
      <p:pic>
        <p:nvPicPr>
          <p:cNvPr id="17" name="Resim 1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609" y="3493089"/>
            <a:ext cx="854125" cy="779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subTitle" idx="4294967295"/>
          </p:nvPr>
        </p:nvSpPr>
        <p:spPr>
          <a:xfrm>
            <a:off x="390609" y="1143547"/>
            <a:ext cx="6558652" cy="34769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indent="0">
              <a:buNone/>
            </a:pPr>
            <a:endParaRPr lang="tr-TR" sz="1600" dirty="0" smtClean="0"/>
          </a:p>
          <a:p>
            <a:r>
              <a:rPr lang="tr-TR" sz="1600" dirty="0" smtClean="0"/>
              <a:t>Hareketliliğiniz </a:t>
            </a:r>
            <a:r>
              <a:rPr lang="tr-TR" sz="1600" dirty="0"/>
              <a:t>başlamadan 10 gün önce mail adresinize bir dil sınavı tanımlanacaktır</a:t>
            </a:r>
            <a:r>
              <a:rPr lang="tr-TR" sz="1600" u="sng" dirty="0"/>
              <a:t>. Sınav sadece seviye tespitine yönelik olup, hareketliliğe katılmanıza ya da hibe almanıza engel olmayacaktır</a:t>
            </a:r>
            <a:r>
              <a:rPr lang="tr-TR" sz="1600" u="sng" dirty="0" smtClean="0"/>
              <a:t>.</a:t>
            </a:r>
            <a:endParaRPr lang="tr-TR" sz="1600" u="sng" dirty="0"/>
          </a:p>
          <a:p>
            <a:pPr marL="38100" indent="0">
              <a:buNone/>
            </a:pPr>
            <a:endParaRPr lang="tr-TR" sz="1600" u="sng" dirty="0" smtClean="0"/>
          </a:p>
          <a:p>
            <a:r>
              <a:rPr lang="tr-TR" sz="1600" dirty="0"/>
              <a:t>Avrupa Komisyonu tarafından sınav için her üniversiteye belirli sayıda lisans verilmektedir. Üniversite tarafından kesin olarak hareketliliğe katılacak öğrencilere bu lisanslar dağıtılacak olup, </a:t>
            </a:r>
            <a:r>
              <a:rPr lang="tr-TR" sz="1600" u="sng" dirty="0">
                <a:solidFill>
                  <a:srgbClr val="FF0000"/>
                </a:solidFill>
              </a:rPr>
              <a:t>başkası tarafından kullanılamayacaktır</a:t>
            </a:r>
            <a:r>
              <a:rPr lang="tr-TR" sz="1600" u="sng" dirty="0" smtClean="0">
                <a:solidFill>
                  <a:srgbClr val="FF0000"/>
                </a:solidFill>
              </a:rPr>
              <a:t>.</a:t>
            </a:r>
          </a:p>
          <a:p>
            <a:r>
              <a:rPr lang="tr-TR" sz="1600" dirty="0"/>
              <a:t>Sınav 5 bölüm ve 70 sorudan (20 </a:t>
            </a:r>
            <a:r>
              <a:rPr lang="tr-TR" sz="1600" dirty="0" err="1"/>
              <a:t>grammar</a:t>
            </a:r>
            <a:r>
              <a:rPr lang="tr-TR" sz="1600" dirty="0"/>
              <a:t>, 15 </a:t>
            </a:r>
            <a:r>
              <a:rPr lang="tr-TR" sz="1600" dirty="0" err="1"/>
              <a:t>vocabulary</a:t>
            </a:r>
            <a:r>
              <a:rPr lang="tr-TR" sz="1600" dirty="0"/>
              <a:t>, 15 </a:t>
            </a:r>
            <a:r>
              <a:rPr lang="tr-TR" sz="1600" dirty="0" err="1"/>
              <a:t>key</a:t>
            </a:r>
            <a:r>
              <a:rPr lang="tr-TR" sz="1600" dirty="0"/>
              <a:t> </a:t>
            </a:r>
            <a:r>
              <a:rPr lang="tr-TR" sz="1600" dirty="0" err="1"/>
              <a:t>communicative</a:t>
            </a:r>
            <a:r>
              <a:rPr lang="tr-TR" sz="1600" dirty="0"/>
              <a:t> </a:t>
            </a:r>
            <a:r>
              <a:rPr lang="tr-TR" sz="1600" dirty="0" err="1"/>
              <a:t>phrases</a:t>
            </a:r>
            <a:r>
              <a:rPr lang="tr-TR" sz="1600" dirty="0"/>
              <a:t>, 10 </a:t>
            </a:r>
            <a:r>
              <a:rPr lang="tr-TR" sz="1600" dirty="0" err="1"/>
              <a:t>listening</a:t>
            </a:r>
            <a:r>
              <a:rPr lang="tr-TR" sz="1600" dirty="0"/>
              <a:t>, 10 </a:t>
            </a:r>
            <a:r>
              <a:rPr lang="tr-TR" sz="1600" dirty="0" err="1"/>
              <a:t>writing</a:t>
            </a:r>
            <a:r>
              <a:rPr lang="tr-TR" sz="1600" dirty="0"/>
              <a:t>) oluşup, yaklaşık 50 – 60 dakika sürmektedir.</a:t>
            </a:r>
          </a:p>
          <a:p>
            <a:endParaRPr lang="tr-TR" sz="1600" u="sng" dirty="0">
              <a:solidFill>
                <a:srgbClr val="FF0000"/>
              </a:solidFill>
            </a:endParaRPr>
          </a:p>
          <a:p>
            <a:pPr marL="38100" indent="0">
              <a:buNone/>
            </a:pPr>
            <a:endParaRPr lang="tr-TR" sz="1600" dirty="0"/>
          </a:p>
          <a:p>
            <a:pPr marL="0" indent="0">
              <a:buNone/>
            </a:pPr>
            <a:endParaRPr lang="tr-TR" sz="1600" dirty="0"/>
          </a:p>
          <a:p>
            <a:endParaRPr lang="tr-TR" sz="1600" dirty="0"/>
          </a:p>
          <a:p>
            <a:pPr algn="just"/>
            <a:endParaRPr lang="tr-TR" sz="1600" dirty="0"/>
          </a:p>
          <a:p>
            <a:pPr algn="just"/>
            <a:endParaRPr lang="tr-TR" sz="1600" dirty="0"/>
          </a:p>
          <a:p>
            <a:pPr marL="38100" indent="0" algn="just">
              <a:buNone/>
            </a:pPr>
            <a:endParaRPr lang="tr-TR" sz="1600" dirty="0"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endParaRPr sz="1600" dirty="0"/>
          </a:p>
        </p:txBody>
      </p:sp>
      <p:cxnSp>
        <p:nvCxnSpPr>
          <p:cNvPr id="120" name="Google Shape;120;p18"/>
          <p:cNvCxnSpPr/>
          <p:nvPr/>
        </p:nvCxnSpPr>
        <p:spPr>
          <a:xfrm rot="10800000" flipH="1">
            <a:off x="7465560" y="912214"/>
            <a:ext cx="143700" cy="377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18"/>
          <p:cNvCxnSpPr/>
          <p:nvPr/>
        </p:nvCxnSpPr>
        <p:spPr>
          <a:xfrm flipH="1">
            <a:off x="7451750" y="1182125"/>
            <a:ext cx="337200" cy="131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8"/>
          <p:cNvCxnSpPr>
            <a:endCxn id="117" idx="6"/>
          </p:cNvCxnSpPr>
          <p:nvPr/>
        </p:nvCxnSpPr>
        <p:spPr>
          <a:xfrm rot="10800000">
            <a:off x="7601250" y="1836015"/>
            <a:ext cx="998100" cy="98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Google Shape;127;p18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Source Sans Pro"/>
                <a:sym typeface="Source Sans Pr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30</a:t>
            </a:fld>
            <a:endParaRPr kumimoji="0" sz="1300" b="1" i="0" u="none" strike="noStrike" kern="0" cap="none" spc="0" normalizeH="0" baseline="0" noProof="0">
              <a:ln>
                <a:noFill/>
              </a:ln>
              <a:solidFill>
                <a:srgbClr val="0091EA"/>
              </a:solidFill>
              <a:effectLst/>
              <a:uLnTx/>
              <a:uFillTx/>
              <a:latin typeface="Source Sans Pro"/>
              <a:sym typeface="Source Sans Pro"/>
            </a:endParaRPr>
          </a:p>
        </p:txBody>
      </p:sp>
      <p:sp>
        <p:nvSpPr>
          <p:cNvPr id="13" name="Google Shape;117;p18"/>
          <p:cNvSpPr/>
          <p:nvPr/>
        </p:nvSpPr>
        <p:spPr>
          <a:xfrm>
            <a:off x="6877149" y="1489184"/>
            <a:ext cx="1875600" cy="18528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23;p18"/>
          <p:cNvSpPr/>
          <p:nvPr/>
        </p:nvSpPr>
        <p:spPr>
          <a:xfrm>
            <a:off x="7062905" y="1625443"/>
            <a:ext cx="1576200" cy="1556700"/>
          </a:xfrm>
          <a:prstGeom prst="ellipse">
            <a:avLst/>
          </a:prstGeom>
          <a:noFill/>
          <a:ln w="19050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5" name="Google Shape;124;p18"/>
          <p:cNvGrpSpPr/>
          <p:nvPr/>
        </p:nvGrpSpPr>
        <p:grpSpPr>
          <a:xfrm>
            <a:off x="7328201" y="1939009"/>
            <a:ext cx="878284" cy="816182"/>
            <a:chOff x="5972700" y="2330200"/>
            <a:chExt cx="411625" cy="387275"/>
          </a:xfrm>
        </p:grpSpPr>
        <p:sp>
          <p:nvSpPr>
            <p:cNvPr id="16" name="Google Shape;125;p1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26;p1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8" name="Resi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421" y="4793817"/>
            <a:ext cx="1405447" cy="294856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9613"/>
            <a:ext cx="1350255" cy="358451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876" y="4729613"/>
            <a:ext cx="788050" cy="413403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190" y="315375"/>
            <a:ext cx="911144" cy="827959"/>
          </a:xfrm>
          <a:prstGeom prst="rect">
            <a:avLst/>
          </a:prstGeom>
        </p:spPr>
      </p:pic>
      <p:sp>
        <p:nvSpPr>
          <p:cNvPr id="25" name="Google Shape;118;p18"/>
          <p:cNvSpPr txBox="1">
            <a:spLocks/>
          </p:cNvSpPr>
          <p:nvPr/>
        </p:nvSpPr>
        <p:spPr>
          <a:xfrm>
            <a:off x="1510821" y="410917"/>
            <a:ext cx="4758361" cy="73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tr-TR" sz="2400" b="1" dirty="0" smtClean="0"/>
              <a:t>ONLINE LANGUAGE </a:t>
            </a:r>
            <a:r>
              <a:rPr lang="tr-TR" sz="2400" b="1" dirty="0" smtClean="0"/>
              <a:t>SUPPORT (OLS) </a:t>
            </a:r>
            <a:r>
              <a:rPr lang="tr-TR" sz="2400" b="1" dirty="0" smtClean="0"/>
              <a:t>(ONLINE DİL </a:t>
            </a:r>
            <a:r>
              <a:rPr lang="tr-TR" sz="2400" b="1" dirty="0" smtClean="0"/>
              <a:t>DESTEĞİ)</a:t>
            </a:r>
            <a:endParaRPr lang="tr-TR" sz="2400" b="1" dirty="0"/>
          </a:p>
        </p:txBody>
      </p:sp>
      <p:pic>
        <p:nvPicPr>
          <p:cNvPr id="24" name="Resim 2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43" y="321041"/>
            <a:ext cx="945255" cy="96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5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subTitle" idx="4294967295"/>
          </p:nvPr>
        </p:nvSpPr>
        <p:spPr>
          <a:xfrm>
            <a:off x="390609" y="1143547"/>
            <a:ext cx="6558652" cy="34769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tr-TR" sz="1600" dirty="0" smtClean="0"/>
              <a:t>Hareketlilik </a:t>
            </a:r>
            <a:r>
              <a:rPr lang="tr-TR" sz="1600" dirty="0"/>
              <a:t>yapacağınız kuruma gider gitmez Dış İlişkiler Ve Uluslararası Öğrenci Koordinasyon Uygulama Ve Araştırma Merkezi Müdürlüğüne</a:t>
            </a:r>
            <a:r>
              <a:rPr lang="tr-TR" sz="1600" dirty="0" smtClean="0"/>
              <a:t> </a:t>
            </a:r>
            <a:r>
              <a:rPr lang="tr-TR" sz="1600" dirty="0" err="1">
                <a:solidFill>
                  <a:srgbClr val="FF0000"/>
                </a:solidFill>
              </a:rPr>
              <a:t>Certificate</a:t>
            </a:r>
            <a:r>
              <a:rPr lang="tr-TR" sz="1600" dirty="0">
                <a:solidFill>
                  <a:srgbClr val="FF0000"/>
                </a:solidFill>
              </a:rPr>
              <a:t> of </a:t>
            </a:r>
            <a:r>
              <a:rPr lang="tr-TR" sz="1600" dirty="0" err="1">
                <a:solidFill>
                  <a:srgbClr val="FF0000"/>
                </a:solidFill>
              </a:rPr>
              <a:t>Arrival</a:t>
            </a:r>
            <a:r>
              <a:rPr lang="tr-TR" sz="1600" dirty="0">
                <a:solidFill>
                  <a:srgbClr val="FF0000"/>
                </a:solidFill>
              </a:rPr>
              <a:t> (Varış Belgesi</a:t>
            </a:r>
            <a:r>
              <a:rPr lang="tr-TR" sz="1600" dirty="0" smtClean="0">
                <a:solidFill>
                  <a:srgbClr val="FF0000"/>
                </a:solidFill>
              </a:rPr>
              <a:t>)</a:t>
            </a:r>
            <a:r>
              <a:rPr lang="tr-TR" sz="1600" dirty="0" smtClean="0"/>
              <a:t> belgesini e-mail ile göndermeniz gerekmektedir:</a:t>
            </a:r>
            <a:endParaRPr lang="tr-TR" sz="1600" dirty="0"/>
          </a:p>
          <a:p>
            <a:pPr marL="38100" indent="0">
              <a:buNone/>
            </a:pPr>
            <a:endParaRPr lang="tr-TR" sz="1600" dirty="0"/>
          </a:p>
          <a:p>
            <a:r>
              <a:rPr lang="tr-TR" sz="1600" dirty="0"/>
              <a:t>Bu belgeyi karşı kuruma gider gitmez kurumdaki yetkili kişiye imzalatmanız ve </a:t>
            </a:r>
            <a:r>
              <a:rPr lang="tr-TR" sz="1600" dirty="0" smtClean="0"/>
              <a:t>bize tarayıp </a:t>
            </a:r>
            <a:r>
              <a:rPr lang="tr-TR" sz="1600" dirty="0"/>
              <a:t>göndermeniz gerekmektedir.</a:t>
            </a:r>
          </a:p>
          <a:p>
            <a:endParaRPr lang="tr-TR" sz="1600" dirty="0"/>
          </a:p>
          <a:p>
            <a:endParaRPr lang="tr-TR" sz="1600" dirty="0"/>
          </a:p>
          <a:p>
            <a:r>
              <a:rPr lang="tr-TR" sz="1600" dirty="0"/>
              <a:t>Belgenin orijinalini </a:t>
            </a:r>
            <a:r>
              <a:rPr lang="tr-TR" sz="1600" dirty="0" smtClean="0"/>
              <a:t>birimimize teslim </a:t>
            </a:r>
            <a:r>
              <a:rPr lang="tr-TR" sz="1600" dirty="0"/>
              <a:t>etmediğiniz takdirde </a:t>
            </a:r>
            <a:r>
              <a:rPr lang="tr-TR" sz="1600" dirty="0" smtClean="0"/>
              <a:t>hareketlilik hibenizde KESİNTİ yapılacaktır.</a:t>
            </a:r>
            <a:endParaRPr lang="tr-TR" sz="1600" dirty="0"/>
          </a:p>
          <a:p>
            <a:endParaRPr lang="tr-TR" sz="1600" dirty="0"/>
          </a:p>
          <a:p>
            <a:endParaRPr lang="tr-TR" sz="1600" dirty="0"/>
          </a:p>
          <a:p>
            <a:pPr marL="38100" indent="0">
              <a:buNone/>
            </a:pPr>
            <a:endParaRPr lang="tr-TR" sz="1600" dirty="0"/>
          </a:p>
          <a:p>
            <a:pPr marL="0" indent="0">
              <a:buNone/>
            </a:pPr>
            <a:endParaRPr lang="tr-TR" sz="1600" dirty="0"/>
          </a:p>
          <a:p>
            <a:endParaRPr lang="tr-TR" sz="1600" dirty="0"/>
          </a:p>
          <a:p>
            <a:pPr algn="just"/>
            <a:endParaRPr lang="tr-TR" sz="1600" dirty="0"/>
          </a:p>
          <a:p>
            <a:pPr algn="just"/>
            <a:endParaRPr lang="tr-TR" sz="1600" dirty="0"/>
          </a:p>
          <a:p>
            <a:pPr marL="38100" indent="0" algn="just">
              <a:buNone/>
            </a:pPr>
            <a:endParaRPr lang="tr-TR" sz="1600" dirty="0"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endParaRPr sz="1600" dirty="0"/>
          </a:p>
        </p:txBody>
      </p:sp>
      <p:cxnSp>
        <p:nvCxnSpPr>
          <p:cNvPr id="120" name="Google Shape;120;p18"/>
          <p:cNvCxnSpPr/>
          <p:nvPr/>
        </p:nvCxnSpPr>
        <p:spPr>
          <a:xfrm rot="10800000" flipH="1">
            <a:off x="7465560" y="912214"/>
            <a:ext cx="143700" cy="377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18"/>
          <p:cNvCxnSpPr/>
          <p:nvPr/>
        </p:nvCxnSpPr>
        <p:spPr>
          <a:xfrm flipH="1">
            <a:off x="7451750" y="1182125"/>
            <a:ext cx="337200" cy="131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8"/>
          <p:cNvCxnSpPr>
            <a:endCxn id="117" idx="6"/>
          </p:cNvCxnSpPr>
          <p:nvPr/>
        </p:nvCxnSpPr>
        <p:spPr>
          <a:xfrm rot="10800000">
            <a:off x="7601250" y="1836015"/>
            <a:ext cx="998100" cy="98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Google Shape;127;p18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Source Sans Pro"/>
                <a:sym typeface="Source Sans Pr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31</a:t>
            </a:fld>
            <a:endParaRPr kumimoji="0" sz="1300" b="1" i="0" u="none" strike="noStrike" kern="0" cap="none" spc="0" normalizeH="0" baseline="0" noProof="0">
              <a:ln>
                <a:noFill/>
              </a:ln>
              <a:solidFill>
                <a:srgbClr val="0091EA"/>
              </a:solidFill>
              <a:effectLst/>
              <a:uLnTx/>
              <a:uFillTx/>
              <a:latin typeface="Source Sans Pro"/>
              <a:sym typeface="Source Sans Pro"/>
            </a:endParaRPr>
          </a:p>
        </p:txBody>
      </p:sp>
      <p:sp>
        <p:nvSpPr>
          <p:cNvPr id="13" name="Google Shape;117;p18"/>
          <p:cNvSpPr/>
          <p:nvPr/>
        </p:nvSpPr>
        <p:spPr>
          <a:xfrm>
            <a:off x="6877149" y="1489184"/>
            <a:ext cx="1875600" cy="18528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23;p18"/>
          <p:cNvSpPr/>
          <p:nvPr/>
        </p:nvSpPr>
        <p:spPr>
          <a:xfrm>
            <a:off x="7062905" y="1625443"/>
            <a:ext cx="1576200" cy="1556700"/>
          </a:xfrm>
          <a:prstGeom prst="ellipse">
            <a:avLst/>
          </a:prstGeom>
          <a:noFill/>
          <a:ln w="19050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5" name="Google Shape;124;p18"/>
          <p:cNvGrpSpPr/>
          <p:nvPr/>
        </p:nvGrpSpPr>
        <p:grpSpPr>
          <a:xfrm>
            <a:off x="7328201" y="1939009"/>
            <a:ext cx="878284" cy="816182"/>
            <a:chOff x="5972700" y="2330200"/>
            <a:chExt cx="411625" cy="387275"/>
          </a:xfrm>
        </p:grpSpPr>
        <p:sp>
          <p:nvSpPr>
            <p:cNvPr id="16" name="Google Shape;125;p1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26;p1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8" name="Resi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421" y="4793817"/>
            <a:ext cx="1405447" cy="294856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9613"/>
            <a:ext cx="1350255" cy="358451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876" y="4729613"/>
            <a:ext cx="788050" cy="413403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33" y="100296"/>
            <a:ext cx="823034" cy="827959"/>
          </a:xfrm>
          <a:prstGeom prst="rect">
            <a:avLst/>
          </a:prstGeom>
        </p:spPr>
      </p:pic>
      <p:sp>
        <p:nvSpPr>
          <p:cNvPr id="25" name="Google Shape;118;p18"/>
          <p:cNvSpPr txBox="1">
            <a:spLocks/>
          </p:cNvSpPr>
          <p:nvPr/>
        </p:nvSpPr>
        <p:spPr>
          <a:xfrm>
            <a:off x="390609" y="410917"/>
            <a:ext cx="7095733" cy="73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tr-TR" sz="2400" b="1" dirty="0" smtClean="0"/>
              <a:t>HAREKETLİLİK SÜRECİNDE </a:t>
            </a:r>
            <a:r>
              <a:rPr lang="tr-TR" sz="2400" b="1" dirty="0"/>
              <a:t>HAZIRLANMASI GEREKEN </a:t>
            </a:r>
            <a:r>
              <a:rPr lang="tr-TR" sz="2400" b="1" dirty="0" smtClean="0"/>
              <a:t>BELGELER – </a:t>
            </a: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BÜTÜN ÖĞRENCİLER</a:t>
            </a:r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Google Shape;740;p48"/>
          <p:cNvSpPr/>
          <p:nvPr/>
        </p:nvSpPr>
        <p:spPr>
          <a:xfrm>
            <a:off x="6442638" y="3175144"/>
            <a:ext cx="251793" cy="333679"/>
          </a:xfrm>
          <a:custGeom>
            <a:avLst/>
            <a:gdLst/>
            <a:ahLst/>
            <a:cxnLst/>
            <a:rect l="l" t="t" r="r" b="b"/>
            <a:pathLst>
              <a:path w="11983" h="15880" fill="none" extrusionOk="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w="121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FF"/>
              </a:solidFill>
            </a:endParaRPr>
          </a:p>
        </p:txBody>
      </p:sp>
      <p:sp>
        <p:nvSpPr>
          <p:cNvPr id="27" name="Google Shape;957;p48"/>
          <p:cNvSpPr/>
          <p:nvPr/>
        </p:nvSpPr>
        <p:spPr>
          <a:xfrm>
            <a:off x="6360850" y="2320987"/>
            <a:ext cx="354145" cy="354145"/>
          </a:xfrm>
          <a:custGeom>
            <a:avLst/>
            <a:gdLst/>
            <a:ahLst/>
            <a:cxnLst/>
            <a:rect l="l" t="t" r="r" b="b"/>
            <a:pathLst>
              <a:path w="16854" h="16854" fill="none" extrusionOk="0">
                <a:moveTo>
                  <a:pt x="15636" y="14004"/>
                </a:moveTo>
                <a:lnTo>
                  <a:pt x="13517" y="6260"/>
                </a:lnTo>
                <a:lnTo>
                  <a:pt x="16196" y="3605"/>
                </a:lnTo>
                <a:lnTo>
                  <a:pt x="16196" y="3605"/>
                </a:lnTo>
                <a:lnTo>
                  <a:pt x="16318" y="3434"/>
                </a:lnTo>
                <a:lnTo>
                  <a:pt x="16440" y="3239"/>
                </a:lnTo>
                <a:lnTo>
                  <a:pt x="16537" y="3020"/>
                </a:lnTo>
                <a:lnTo>
                  <a:pt x="16610" y="2777"/>
                </a:lnTo>
                <a:lnTo>
                  <a:pt x="16732" y="2338"/>
                </a:lnTo>
                <a:lnTo>
                  <a:pt x="16805" y="2046"/>
                </a:lnTo>
                <a:lnTo>
                  <a:pt x="16805" y="2046"/>
                </a:lnTo>
                <a:lnTo>
                  <a:pt x="16830" y="1729"/>
                </a:lnTo>
                <a:lnTo>
                  <a:pt x="16854" y="1437"/>
                </a:lnTo>
                <a:lnTo>
                  <a:pt x="16854" y="1194"/>
                </a:lnTo>
                <a:lnTo>
                  <a:pt x="16854" y="950"/>
                </a:lnTo>
                <a:lnTo>
                  <a:pt x="16805" y="755"/>
                </a:lnTo>
                <a:lnTo>
                  <a:pt x="16732" y="585"/>
                </a:lnTo>
                <a:lnTo>
                  <a:pt x="16659" y="414"/>
                </a:lnTo>
                <a:lnTo>
                  <a:pt x="16562" y="293"/>
                </a:lnTo>
                <a:lnTo>
                  <a:pt x="16562" y="293"/>
                </a:lnTo>
                <a:lnTo>
                  <a:pt x="16440" y="195"/>
                </a:lnTo>
                <a:lnTo>
                  <a:pt x="16269" y="122"/>
                </a:lnTo>
                <a:lnTo>
                  <a:pt x="16099" y="49"/>
                </a:lnTo>
                <a:lnTo>
                  <a:pt x="15904" y="0"/>
                </a:lnTo>
                <a:lnTo>
                  <a:pt x="15660" y="0"/>
                </a:lnTo>
                <a:lnTo>
                  <a:pt x="15417" y="0"/>
                </a:lnTo>
                <a:lnTo>
                  <a:pt x="15125" y="25"/>
                </a:lnTo>
                <a:lnTo>
                  <a:pt x="14808" y="49"/>
                </a:lnTo>
                <a:lnTo>
                  <a:pt x="14808" y="49"/>
                </a:lnTo>
                <a:lnTo>
                  <a:pt x="14516" y="122"/>
                </a:lnTo>
                <a:lnTo>
                  <a:pt x="14077" y="244"/>
                </a:lnTo>
                <a:lnTo>
                  <a:pt x="13834" y="317"/>
                </a:lnTo>
                <a:lnTo>
                  <a:pt x="13615" y="414"/>
                </a:lnTo>
                <a:lnTo>
                  <a:pt x="13420" y="536"/>
                </a:lnTo>
                <a:lnTo>
                  <a:pt x="13249" y="658"/>
                </a:lnTo>
                <a:lnTo>
                  <a:pt x="10595" y="3337"/>
                </a:lnTo>
                <a:lnTo>
                  <a:pt x="2850" y="1218"/>
                </a:lnTo>
                <a:lnTo>
                  <a:pt x="2850" y="1218"/>
                </a:lnTo>
                <a:lnTo>
                  <a:pt x="2704" y="1194"/>
                </a:lnTo>
                <a:lnTo>
                  <a:pt x="2582" y="1218"/>
                </a:lnTo>
                <a:lnTo>
                  <a:pt x="2460" y="1267"/>
                </a:lnTo>
                <a:lnTo>
                  <a:pt x="2338" y="1340"/>
                </a:lnTo>
                <a:lnTo>
                  <a:pt x="1608" y="2095"/>
                </a:lnTo>
                <a:lnTo>
                  <a:pt x="1608" y="2095"/>
                </a:lnTo>
                <a:lnTo>
                  <a:pt x="1535" y="2192"/>
                </a:lnTo>
                <a:lnTo>
                  <a:pt x="1486" y="2290"/>
                </a:lnTo>
                <a:lnTo>
                  <a:pt x="1462" y="2411"/>
                </a:lnTo>
                <a:lnTo>
                  <a:pt x="1462" y="2509"/>
                </a:lnTo>
                <a:lnTo>
                  <a:pt x="1462" y="2509"/>
                </a:lnTo>
                <a:lnTo>
                  <a:pt x="1486" y="2606"/>
                </a:lnTo>
                <a:lnTo>
                  <a:pt x="1510" y="2679"/>
                </a:lnTo>
                <a:lnTo>
                  <a:pt x="1608" y="2825"/>
                </a:lnTo>
                <a:lnTo>
                  <a:pt x="1608" y="2825"/>
                </a:lnTo>
                <a:lnTo>
                  <a:pt x="1705" y="2899"/>
                </a:lnTo>
                <a:lnTo>
                  <a:pt x="7404" y="6600"/>
                </a:lnTo>
                <a:lnTo>
                  <a:pt x="4165" y="10863"/>
                </a:lnTo>
                <a:lnTo>
                  <a:pt x="926" y="10302"/>
                </a:lnTo>
                <a:lnTo>
                  <a:pt x="926" y="10302"/>
                </a:lnTo>
                <a:lnTo>
                  <a:pt x="828" y="10302"/>
                </a:lnTo>
                <a:lnTo>
                  <a:pt x="707" y="10327"/>
                </a:lnTo>
                <a:lnTo>
                  <a:pt x="609" y="10375"/>
                </a:lnTo>
                <a:lnTo>
                  <a:pt x="512" y="10449"/>
                </a:lnTo>
                <a:lnTo>
                  <a:pt x="146" y="10814"/>
                </a:lnTo>
                <a:lnTo>
                  <a:pt x="146" y="10814"/>
                </a:lnTo>
                <a:lnTo>
                  <a:pt x="73" y="10911"/>
                </a:lnTo>
                <a:lnTo>
                  <a:pt x="25" y="11033"/>
                </a:lnTo>
                <a:lnTo>
                  <a:pt x="0" y="11155"/>
                </a:lnTo>
                <a:lnTo>
                  <a:pt x="0" y="11277"/>
                </a:lnTo>
                <a:lnTo>
                  <a:pt x="0" y="11277"/>
                </a:lnTo>
                <a:lnTo>
                  <a:pt x="49" y="11423"/>
                </a:lnTo>
                <a:lnTo>
                  <a:pt x="146" y="11569"/>
                </a:lnTo>
                <a:lnTo>
                  <a:pt x="146" y="11569"/>
                </a:lnTo>
                <a:lnTo>
                  <a:pt x="244" y="11642"/>
                </a:lnTo>
                <a:lnTo>
                  <a:pt x="3434" y="13420"/>
                </a:lnTo>
                <a:lnTo>
                  <a:pt x="5212" y="16610"/>
                </a:lnTo>
                <a:lnTo>
                  <a:pt x="5212" y="16610"/>
                </a:lnTo>
                <a:lnTo>
                  <a:pt x="5285" y="16708"/>
                </a:lnTo>
                <a:lnTo>
                  <a:pt x="5285" y="16708"/>
                </a:lnTo>
                <a:lnTo>
                  <a:pt x="5431" y="16805"/>
                </a:lnTo>
                <a:lnTo>
                  <a:pt x="5578" y="16854"/>
                </a:lnTo>
                <a:lnTo>
                  <a:pt x="5578" y="16854"/>
                </a:lnTo>
                <a:lnTo>
                  <a:pt x="5699" y="16854"/>
                </a:lnTo>
                <a:lnTo>
                  <a:pt x="5821" y="16830"/>
                </a:lnTo>
                <a:lnTo>
                  <a:pt x="5943" y="16781"/>
                </a:lnTo>
                <a:lnTo>
                  <a:pt x="6040" y="16708"/>
                </a:lnTo>
                <a:lnTo>
                  <a:pt x="6406" y="16342"/>
                </a:lnTo>
                <a:lnTo>
                  <a:pt x="6406" y="16342"/>
                </a:lnTo>
                <a:lnTo>
                  <a:pt x="6479" y="16245"/>
                </a:lnTo>
                <a:lnTo>
                  <a:pt x="6527" y="16148"/>
                </a:lnTo>
                <a:lnTo>
                  <a:pt x="6552" y="16026"/>
                </a:lnTo>
                <a:lnTo>
                  <a:pt x="6552" y="15928"/>
                </a:lnTo>
                <a:lnTo>
                  <a:pt x="5992" y="12689"/>
                </a:lnTo>
                <a:lnTo>
                  <a:pt x="10254" y="9450"/>
                </a:lnTo>
                <a:lnTo>
                  <a:pt x="13956" y="15149"/>
                </a:lnTo>
                <a:lnTo>
                  <a:pt x="13956" y="15149"/>
                </a:lnTo>
                <a:lnTo>
                  <a:pt x="14029" y="15246"/>
                </a:lnTo>
                <a:lnTo>
                  <a:pt x="14029" y="15246"/>
                </a:lnTo>
                <a:lnTo>
                  <a:pt x="14175" y="15344"/>
                </a:lnTo>
                <a:lnTo>
                  <a:pt x="14248" y="15368"/>
                </a:lnTo>
                <a:lnTo>
                  <a:pt x="14345" y="15393"/>
                </a:lnTo>
                <a:lnTo>
                  <a:pt x="14345" y="15393"/>
                </a:lnTo>
                <a:lnTo>
                  <a:pt x="14443" y="15393"/>
                </a:lnTo>
                <a:lnTo>
                  <a:pt x="14565" y="15368"/>
                </a:lnTo>
                <a:lnTo>
                  <a:pt x="14662" y="15320"/>
                </a:lnTo>
                <a:lnTo>
                  <a:pt x="14759" y="15246"/>
                </a:lnTo>
                <a:lnTo>
                  <a:pt x="15514" y="14516"/>
                </a:lnTo>
                <a:lnTo>
                  <a:pt x="15514" y="14516"/>
                </a:lnTo>
                <a:lnTo>
                  <a:pt x="15587" y="14394"/>
                </a:lnTo>
                <a:lnTo>
                  <a:pt x="15636" y="14272"/>
                </a:lnTo>
                <a:lnTo>
                  <a:pt x="15660" y="14151"/>
                </a:lnTo>
                <a:lnTo>
                  <a:pt x="15636" y="14004"/>
                </a:lnTo>
                <a:lnTo>
                  <a:pt x="15636" y="14004"/>
                </a:lnTo>
              </a:path>
            </a:pathLst>
          </a:custGeom>
          <a:noFill/>
          <a:ln w="121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smtClean="0">
                <a:solidFill>
                  <a:srgbClr val="FFFFFF"/>
                </a:solidFill>
              </a:rPr>
              <a:t>C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26" name="Resim 2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516" y="3392715"/>
            <a:ext cx="976851" cy="93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5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/>
          <p:nvPr/>
        </p:nvSpPr>
        <p:spPr>
          <a:xfrm>
            <a:off x="5880381" y="2562025"/>
            <a:ext cx="1381800" cy="13656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ctrTitle" idx="4294967295"/>
          </p:nvPr>
        </p:nvSpPr>
        <p:spPr>
          <a:xfrm>
            <a:off x="30439" y="1815573"/>
            <a:ext cx="1746429" cy="8856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 dirty="0" err="1" smtClean="0"/>
              <a:t>Certificate</a:t>
            </a:r>
            <a:r>
              <a:rPr lang="tr-TR" sz="2400" b="1" dirty="0" smtClean="0"/>
              <a:t> of </a:t>
            </a:r>
            <a:r>
              <a:rPr lang="tr-TR" sz="2400" b="1" dirty="0" err="1" smtClean="0"/>
              <a:t>Arrival</a:t>
            </a:r>
            <a:endParaRPr sz="2400" b="1" dirty="0"/>
          </a:p>
        </p:txBody>
      </p:sp>
      <p:cxnSp>
        <p:nvCxnSpPr>
          <p:cNvPr id="89" name="Google Shape;89;p14"/>
          <p:cNvCxnSpPr/>
          <p:nvPr/>
        </p:nvCxnSpPr>
        <p:spPr>
          <a:xfrm>
            <a:off x="6694986" y="3933625"/>
            <a:ext cx="214500" cy="8568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" name="Google Shape;90;p14"/>
          <p:cNvCxnSpPr/>
          <p:nvPr/>
        </p:nvCxnSpPr>
        <p:spPr>
          <a:xfrm>
            <a:off x="7059842" y="3727574"/>
            <a:ext cx="394200" cy="525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Google Shape;91;p14"/>
          <p:cNvCxnSpPr/>
          <p:nvPr/>
        </p:nvCxnSpPr>
        <p:spPr>
          <a:xfrm>
            <a:off x="7224089" y="3501963"/>
            <a:ext cx="752400" cy="464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920" y="4761410"/>
            <a:ext cx="1405447" cy="29485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25" y="3491248"/>
            <a:ext cx="1350255" cy="358451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33" y="3576971"/>
            <a:ext cx="788050" cy="413403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33" y="100296"/>
            <a:ext cx="823034" cy="82795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4891" y="0"/>
            <a:ext cx="5710726" cy="5143451"/>
          </a:xfrm>
          <a:prstGeom prst="rect">
            <a:avLst/>
          </a:prstGeom>
        </p:spPr>
      </p:pic>
      <p:pic>
        <p:nvPicPr>
          <p:cNvPr id="17" name="Resim 16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61" y="100296"/>
            <a:ext cx="1002009" cy="97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8558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subTitle" idx="4294967295"/>
          </p:nvPr>
        </p:nvSpPr>
        <p:spPr>
          <a:xfrm>
            <a:off x="336929" y="1625443"/>
            <a:ext cx="6558652" cy="25209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tr-TR" sz="1600" b="1" dirty="0" smtClean="0">
                <a:solidFill>
                  <a:srgbClr val="FF0000"/>
                </a:solidFill>
              </a:rPr>
              <a:t>Nihai Rapor:</a:t>
            </a:r>
          </a:p>
          <a:p>
            <a:endParaRPr lang="tr-TR" sz="1600" b="1" dirty="0">
              <a:solidFill>
                <a:srgbClr val="FF0000"/>
              </a:solidFill>
            </a:endParaRPr>
          </a:p>
          <a:p>
            <a:pPr marL="38100" indent="0" algn="ctr">
              <a:buNone/>
            </a:pPr>
            <a:r>
              <a:rPr lang="tr-TR" sz="1600" dirty="0">
                <a:solidFill>
                  <a:srgbClr val="FF0000"/>
                </a:solidFill>
              </a:rPr>
              <a:t>Online</a:t>
            </a:r>
            <a:r>
              <a:rPr lang="tr-TR" sz="1600" dirty="0"/>
              <a:t> olarak </a:t>
            </a:r>
            <a:r>
              <a:rPr lang="tr-TR" sz="1600" dirty="0" smtClean="0"/>
              <a:t>doldurulacaktır.</a:t>
            </a:r>
          </a:p>
          <a:p>
            <a:pPr marL="38100" indent="0" algn="ctr">
              <a:buNone/>
            </a:pPr>
            <a:r>
              <a:rPr lang="tr-TR" sz="1600" dirty="0" smtClean="0"/>
              <a:t>E-postanıza </a:t>
            </a:r>
            <a:r>
              <a:rPr lang="tr-TR" sz="1600" dirty="0"/>
              <a:t>Avrupa Komisyonu </a:t>
            </a:r>
            <a:r>
              <a:rPr lang="tr-TR" sz="1600" dirty="0" err="1" smtClean="0">
                <a:solidFill>
                  <a:srgbClr val="FF0000"/>
                </a:solidFill>
              </a:rPr>
              <a:t>Beneficiary</a:t>
            </a:r>
            <a:r>
              <a:rPr lang="tr-TR" sz="1600" dirty="0" smtClean="0">
                <a:solidFill>
                  <a:srgbClr val="FF0000"/>
                </a:solidFill>
              </a:rPr>
              <a:t> </a:t>
            </a:r>
            <a:r>
              <a:rPr lang="tr-TR" sz="1600" dirty="0" err="1" smtClean="0">
                <a:solidFill>
                  <a:srgbClr val="FF0000"/>
                </a:solidFill>
              </a:rPr>
              <a:t>Module</a:t>
            </a:r>
            <a:r>
              <a:rPr lang="tr-TR" sz="1600" dirty="0" smtClean="0"/>
              <a:t> </a:t>
            </a:r>
            <a:r>
              <a:rPr lang="tr-TR" sz="1600" dirty="0"/>
              <a:t>adlı web </a:t>
            </a:r>
            <a:r>
              <a:rPr lang="tr-TR" sz="1600" dirty="0" smtClean="0"/>
              <a:t>sitesinden </a:t>
            </a:r>
            <a:r>
              <a:rPr lang="tr-TR" sz="1600" dirty="0"/>
              <a:t>bir link </a:t>
            </a:r>
            <a:r>
              <a:rPr lang="tr-TR" sz="1600" dirty="0" smtClean="0"/>
              <a:t>gelecektir.</a:t>
            </a:r>
          </a:p>
          <a:p>
            <a:pPr marL="38100" indent="0" algn="ctr">
              <a:buNone/>
            </a:pPr>
            <a:r>
              <a:rPr lang="tr-TR" sz="1600" dirty="0" smtClean="0">
                <a:solidFill>
                  <a:srgbClr val="FF0000"/>
                </a:solidFill>
              </a:rPr>
              <a:t>Doldurulmadığı </a:t>
            </a:r>
            <a:r>
              <a:rPr lang="tr-TR" sz="1600" dirty="0">
                <a:solidFill>
                  <a:srgbClr val="FF0000"/>
                </a:solidFill>
              </a:rPr>
              <a:t>takdirde </a:t>
            </a:r>
            <a:r>
              <a:rPr lang="tr-TR" sz="1600" dirty="0"/>
              <a:t>hareketlilik geçersiz sayılarak ödenen </a:t>
            </a:r>
            <a:r>
              <a:rPr lang="tr-TR" sz="1600" dirty="0">
                <a:solidFill>
                  <a:srgbClr val="FF0000"/>
                </a:solidFill>
              </a:rPr>
              <a:t>hibe geri alınır.</a:t>
            </a:r>
          </a:p>
          <a:p>
            <a:pPr marL="38100" indent="0">
              <a:buNone/>
            </a:pPr>
            <a:endParaRPr lang="tr-TR" sz="1600" dirty="0"/>
          </a:p>
          <a:p>
            <a:endParaRPr lang="tr-TR" sz="1600" dirty="0"/>
          </a:p>
          <a:p>
            <a:pPr marL="38100" indent="0">
              <a:buNone/>
            </a:pPr>
            <a:endParaRPr lang="tr-TR" sz="1600" dirty="0"/>
          </a:p>
          <a:p>
            <a:pPr marL="0" indent="0">
              <a:buNone/>
            </a:pPr>
            <a:endParaRPr lang="tr-TR" sz="1600" dirty="0"/>
          </a:p>
          <a:p>
            <a:endParaRPr lang="tr-TR" sz="1600" dirty="0"/>
          </a:p>
          <a:p>
            <a:pPr algn="just"/>
            <a:endParaRPr lang="tr-TR" sz="1600" dirty="0"/>
          </a:p>
          <a:p>
            <a:pPr algn="just"/>
            <a:endParaRPr lang="tr-TR" sz="1600" dirty="0"/>
          </a:p>
          <a:p>
            <a:pPr marL="38100" indent="0" algn="just">
              <a:buNone/>
            </a:pPr>
            <a:endParaRPr lang="tr-TR" sz="1600" dirty="0"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endParaRPr sz="1600" dirty="0"/>
          </a:p>
        </p:txBody>
      </p:sp>
      <p:cxnSp>
        <p:nvCxnSpPr>
          <p:cNvPr id="120" name="Google Shape;120;p18"/>
          <p:cNvCxnSpPr/>
          <p:nvPr/>
        </p:nvCxnSpPr>
        <p:spPr>
          <a:xfrm rot="10800000" flipH="1">
            <a:off x="7465560" y="912214"/>
            <a:ext cx="143700" cy="377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18"/>
          <p:cNvCxnSpPr/>
          <p:nvPr/>
        </p:nvCxnSpPr>
        <p:spPr>
          <a:xfrm flipH="1">
            <a:off x="7451750" y="1182125"/>
            <a:ext cx="337200" cy="131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8"/>
          <p:cNvCxnSpPr>
            <a:endCxn id="117" idx="6"/>
          </p:cNvCxnSpPr>
          <p:nvPr/>
        </p:nvCxnSpPr>
        <p:spPr>
          <a:xfrm rot="10800000">
            <a:off x="7601250" y="1836015"/>
            <a:ext cx="998100" cy="98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Google Shape;127;p18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Source Sans Pro"/>
                <a:sym typeface="Source Sans Pr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33</a:t>
            </a:fld>
            <a:endParaRPr kumimoji="0" sz="1300" b="1" i="0" u="none" strike="noStrike" kern="0" cap="none" spc="0" normalizeH="0" baseline="0" noProof="0">
              <a:ln>
                <a:noFill/>
              </a:ln>
              <a:solidFill>
                <a:srgbClr val="0091EA"/>
              </a:solidFill>
              <a:effectLst/>
              <a:uLnTx/>
              <a:uFillTx/>
              <a:latin typeface="Source Sans Pro"/>
              <a:sym typeface="Source Sans Pro"/>
            </a:endParaRPr>
          </a:p>
        </p:txBody>
      </p:sp>
      <p:sp>
        <p:nvSpPr>
          <p:cNvPr id="13" name="Google Shape;117;p18"/>
          <p:cNvSpPr/>
          <p:nvPr/>
        </p:nvSpPr>
        <p:spPr>
          <a:xfrm>
            <a:off x="6877149" y="1489184"/>
            <a:ext cx="1875600" cy="18528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23;p18"/>
          <p:cNvSpPr/>
          <p:nvPr/>
        </p:nvSpPr>
        <p:spPr>
          <a:xfrm>
            <a:off x="7062905" y="1625443"/>
            <a:ext cx="1576200" cy="1556700"/>
          </a:xfrm>
          <a:prstGeom prst="ellipse">
            <a:avLst/>
          </a:prstGeom>
          <a:noFill/>
          <a:ln w="19050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5" name="Google Shape;124;p18"/>
          <p:cNvGrpSpPr/>
          <p:nvPr/>
        </p:nvGrpSpPr>
        <p:grpSpPr>
          <a:xfrm>
            <a:off x="7328201" y="1939009"/>
            <a:ext cx="878284" cy="816182"/>
            <a:chOff x="5972700" y="2330200"/>
            <a:chExt cx="411625" cy="387275"/>
          </a:xfrm>
        </p:grpSpPr>
        <p:sp>
          <p:nvSpPr>
            <p:cNvPr id="16" name="Google Shape;125;p1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26;p1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8" name="Resi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421" y="4793817"/>
            <a:ext cx="1405447" cy="294856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9613"/>
            <a:ext cx="1350255" cy="358451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876" y="4729613"/>
            <a:ext cx="788050" cy="413403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33" y="100296"/>
            <a:ext cx="823034" cy="827959"/>
          </a:xfrm>
          <a:prstGeom prst="rect">
            <a:avLst/>
          </a:prstGeom>
        </p:spPr>
      </p:pic>
      <p:sp>
        <p:nvSpPr>
          <p:cNvPr id="25" name="Google Shape;118;p18"/>
          <p:cNvSpPr txBox="1">
            <a:spLocks/>
          </p:cNvSpPr>
          <p:nvPr/>
        </p:nvSpPr>
        <p:spPr>
          <a:xfrm>
            <a:off x="390609" y="410917"/>
            <a:ext cx="7333300" cy="73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tr-TR" sz="2400" b="1" dirty="0" smtClean="0"/>
              <a:t>HAREKETLİLİK SONRASINDA </a:t>
            </a:r>
            <a:r>
              <a:rPr lang="tr-TR" sz="2400" b="1" dirty="0"/>
              <a:t>HAZIRLANMASI GEREKEN </a:t>
            </a:r>
            <a:r>
              <a:rPr lang="tr-TR" sz="2400" b="1" dirty="0" smtClean="0"/>
              <a:t>BELGELER – </a:t>
            </a: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BÜTÜN ÖĞRENCİLER</a:t>
            </a:r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Resim 2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583" y="3478243"/>
            <a:ext cx="1068784" cy="90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14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subTitle" idx="4294967295"/>
          </p:nvPr>
        </p:nvSpPr>
        <p:spPr>
          <a:xfrm>
            <a:off x="336929" y="1625443"/>
            <a:ext cx="6558652" cy="25209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tr-TR" sz="1600" b="1" dirty="0" err="1" smtClean="0">
                <a:solidFill>
                  <a:srgbClr val="FF0000"/>
                </a:solidFill>
              </a:rPr>
              <a:t>Duration</a:t>
            </a:r>
            <a:r>
              <a:rPr lang="tr-TR" sz="1600" b="1" dirty="0" smtClean="0">
                <a:solidFill>
                  <a:srgbClr val="FF0000"/>
                </a:solidFill>
              </a:rPr>
              <a:t> </a:t>
            </a:r>
            <a:r>
              <a:rPr lang="tr-TR" sz="1600" b="1" dirty="0" err="1" smtClean="0">
                <a:solidFill>
                  <a:srgbClr val="FF0000"/>
                </a:solidFill>
              </a:rPr>
              <a:t>Sheet</a:t>
            </a:r>
            <a:r>
              <a:rPr lang="tr-TR" sz="1600" b="1" dirty="0" smtClean="0">
                <a:solidFill>
                  <a:srgbClr val="FF0000"/>
                </a:solidFill>
              </a:rPr>
              <a:t>:</a:t>
            </a:r>
            <a:endParaRPr lang="tr-TR" sz="1600" b="1" dirty="0">
              <a:solidFill>
                <a:srgbClr val="FF0000"/>
              </a:solidFill>
            </a:endParaRPr>
          </a:p>
          <a:p>
            <a:endParaRPr lang="tr-TR" sz="1600" b="1" dirty="0">
              <a:solidFill>
                <a:srgbClr val="FF0000"/>
              </a:solidFill>
            </a:endParaRPr>
          </a:p>
          <a:p>
            <a:pPr marL="38100" indent="0" algn="ctr">
              <a:buNone/>
            </a:pPr>
            <a:r>
              <a:rPr lang="tr-TR" sz="1600" dirty="0" smtClean="0"/>
              <a:t>Gittiğiniz </a:t>
            </a:r>
            <a:r>
              <a:rPr lang="tr-TR" sz="1600" dirty="0"/>
              <a:t>kurumda kaldığınız süreleri gösteren </a:t>
            </a:r>
            <a:r>
              <a:rPr lang="tr-TR" sz="1600" dirty="0" smtClean="0"/>
              <a:t>önemli bir belgedir.</a:t>
            </a:r>
          </a:p>
          <a:p>
            <a:pPr marL="38100" indent="0" algn="ctr">
              <a:buNone/>
            </a:pPr>
            <a:r>
              <a:rPr lang="tr-TR" sz="1600" dirty="0" err="1" smtClean="0"/>
              <a:t>DPÜ’ye</a:t>
            </a:r>
            <a:r>
              <a:rPr lang="tr-TR" sz="1600" dirty="0" smtClean="0"/>
              <a:t> </a:t>
            </a:r>
            <a:r>
              <a:rPr lang="tr-TR" sz="1600" dirty="0"/>
              <a:t>gelmeden önce gittiğiniz kurumun ofisine imzalatmanız gerekmektedir.</a:t>
            </a:r>
          </a:p>
          <a:p>
            <a:pPr marL="38100" indent="0" algn="ctr">
              <a:buNone/>
            </a:pPr>
            <a:r>
              <a:rPr lang="tr-TR" sz="1600" dirty="0"/>
              <a:t>Döndüğünüzde </a:t>
            </a:r>
            <a:r>
              <a:rPr lang="tr-TR" sz="1600" dirty="0" smtClean="0"/>
              <a:t>Birimimize orijinalini </a:t>
            </a:r>
            <a:r>
              <a:rPr lang="tr-TR" sz="1600" dirty="0"/>
              <a:t>teslim etmeniz gerekmektedir</a:t>
            </a:r>
            <a:r>
              <a:rPr lang="tr-TR" sz="1600" dirty="0" smtClean="0"/>
              <a:t>.</a:t>
            </a:r>
          </a:p>
          <a:p>
            <a:pPr marL="38100" indent="0" algn="ctr">
              <a:buNone/>
            </a:pPr>
            <a:r>
              <a:rPr lang="tr-TR" sz="1600" dirty="0" smtClean="0"/>
              <a:t>Belgenin teslim edilmemesi durumunda dönüş hibeniz ödenmeyecektir.</a:t>
            </a:r>
            <a:endParaRPr lang="tr-TR" sz="1600" dirty="0"/>
          </a:p>
          <a:p>
            <a:pPr marL="38100" indent="0" algn="ctr">
              <a:buNone/>
            </a:pPr>
            <a:endParaRPr lang="tr-TR" sz="1600" dirty="0" smtClean="0">
              <a:solidFill>
                <a:srgbClr val="FF0000"/>
              </a:solidFill>
            </a:endParaRPr>
          </a:p>
          <a:p>
            <a:pPr marL="38100" indent="0">
              <a:buNone/>
            </a:pPr>
            <a:endParaRPr lang="tr-TR" sz="1600" dirty="0"/>
          </a:p>
          <a:p>
            <a:endParaRPr lang="tr-TR" sz="1600" dirty="0"/>
          </a:p>
          <a:p>
            <a:pPr marL="38100" indent="0">
              <a:buNone/>
            </a:pPr>
            <a:endParaRPr lang="tr-TR" sz="1600" dirty="0"/>
          </a:p>
          <a:p>
            <a:pPr marL="0" indent="0">
              <a:buNone/>
            </a:pPr>
            <a:endParaRPr lang="tr-TR" sz="1600" dirty="0"/>
          </a:p>
          <a:p>
            <a:endParaRPr lang="tr-TR" sz="1600" dirty="0"/>
          </a:p>
          <a:p>
            <a:pPr algn="just"/>
            <a:endParaRPr lang="tr-TR" sz="1600" dirty="0"/>
          </a:p>
          <a:p>
            <a:pPr algn="just"/>
            <a:endParaRPr lang="tr-TR" sz="1600" dirty="0"/>
          </a:p>
          <a:p>
            <a:pPr marL="38100" indent="0" algn="just">
              <a:buNone/>
            </a:pPr>
            <a:endParaRPr lang="tr-TR" sz="1600" dirty="0"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endParaRPr sz="1600" dirty="0"/>
          </a:p>
        </p:txBody>
      </p:sp>
      <p:cxnSp>
        <p:nvCxnSpPr>
          <p:cNvPr id="120" name="Google Shape;120;p18"/>
          <p:cNvCxnSpPr/>
          <p:nvPr/>
        </p:nvCxnSpPr>
        <p:spPr>
          <a:xfrm rot="10800000" flipH="1">
            <a:off x="7465560" y="912214"/>
            <a:ext cx="143700" cy="377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18"/>
          <p:cNvCxnSpPr/>
          <p:nvPr/>
        </p:nvCxnSpPr>
        <p:spPr>
          <a:xfrm flipH="1">
            <a:off x="7451750" y="1182125"/>
            <a:ext cx="337200" cy="131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8"/>
          <p:cNvCxnSpPr>
            <a:endCxn id="117" idx="6"/>
          </p:cNvCxnSpPr>
          <p:nvPr/>
        </p:nvCxnSpPr>
        <p:spPr>
          <a:xfrm rot="10800000">
            <a:off x="7601250" y="1836015"/>
            <a:ext cx="998100" cy="98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Google Shape;127;p18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Source Sans Pro"/>
                <a:sym typeface="Source Sans Pr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34</a:t>
            </a:fld>
            <a:endParaRPr kumimoji="0" sz="1300" b="1" i="0" u="none" strike="noStrike" kern="0" cap="none" spc="0" normalizeH="0" baseline="0" noProof="0">
              <a:ln>
                <a:noFill/>
              </a:ln>
              <a:solidFill>
                <a:srgbClr val="0091EA"/>
              </a:solidFill>
              <a:effectLst/>
              <a:uLnTx/>
              <a:uFillTx/>
              <a:latin typeface="Source Sans Pro"/>
              <a:sym typeface="Source Sans Pro"/>
            </a:endParaRPr>
          </a:p>
        </p:txBody>
      </p:sp>
      <p:sp>
        <p:nvSpPr>
          <p:cNvPr id="13" name="Google Shape;117;p18"/>
          <p:cNvSpPr/>
          <p:nvPr/>
        </p:nvSpPr>
        <p:spPr>
          <a:xfrm>
            <a:off x="6877149" y="1489184"/>
            <a:ext cx="1875600" cy="18528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23;p18"/>
          <p:cNvSpPr/>
          <p:nvPr/>
        </p:nvSpPr>
        <p:spPr>
          <a:xfrm>
            <a:off x="7062905" y="1625443"/>
            <a:ext cx="1576200" cy="1556700"/>
          </a:xfrm>
          <a:prstGeom prst="ellipse">
            <a:avLst/>
          </a:prstGeom>
          <a:noFill/>
          <a:ln w="19050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5" name="Google Shape;124;p18"/>
          <p:cNvGrpSpPr/>
          <p:nvPr/>
        </p:nvGrpSpPr>
        <p:grpSpPr>
          <a:xfrm>
            <a:off x="7328201" y="1939009"/>
            <a:ext cx="878284" cy="816182"/>
            <a:chOff x="5972700" y="2330200"/>
            <a:chExt cx="411625" cy="387275"/>
          </a:xfrm>
        </p:grpSpPr>
        <p:sp>
          <p:nvSpPr>
            <p:cNvPr id="16" name="Google Shape;125;p1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26;p1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8" name="Resi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421" y="4793817"/>
            <a:ext cx="1405447" cy="294856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9613"/>
            <a:ext cx="1350255" cy="358451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876" y="4729613"/>
            <a:ext cx="788050" cy="413403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33" y="100296"/>
            <a:ext cx="823034" cy="827959"/>
          </a:xfrm>
          <a:prstGeom prst="rect">
            <a:avLst/>
          </a:prstGeom>
        </p:spPr>
      </p:pic>
      <p:grpSp>
        <p:nvGrpSpPr>
          <p:cNvPr id="24" name="Google Shape;1051;p48"/>
          <p:cNvGrpSpPr/>
          <p:nvPr/>
        </p:nvGrpSpPr>
        <p:grpSpPr>
          <a:xfrm>
            <a:off x="3730801" y="1489184"/>
            <a:ext cx="948125" cy="682726"/>
            <a:chOff x="5973900" y="318475"/>
            <a:chExt cx="401900" cy="380575"/>
          </a:xfrm>
        </p:grpSpPr>
        <p:sp>
          <p:nvSpPr>
            <p:cNvPr id="26" name="Google Shape;1052;p48"/>
            <p:cNvSpPr/>
            <p:nvPr/>
          </p:nvSpPr>
          <p:spPr>
            <a:xfrm>
              <a:off x="5973900" y="337975"/>
              <a:ext cx="401900" cy="67000"/>
            </a:xfrm>
            <a:custGeom>
              <a:avLst/>
              <a:gdLst/>
              <a:ahLst/>
              <a:cxnLst/>
              <a:rect l="l" t="t" r="r" b="b"/>
              <a:pathLst>
                <a:path w="16076" h="2680" fill="none" extrusionOk="0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Google Shape;1053;p48"/>
            <p:cNvSpPr/>
            <p:nvPr/>
          </p:nvSpPr>
          <p:spPr>
            <a:xfrm>
              <a:off x="6024450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Google Shape;1054;p48"/>
            <p:cNvSpPr/>
            <p:nvPr/>
          </p:nvSpPr>
          <p:spPr>
            <a:xfrm>
              <a:off x="6280175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Google Shape;1055;p48"/>
            <p:cNvSpPr/>
            <p:nvPr/>
          </p:nvSpPr>
          <p:spPr>
            <a:xfrm>
              <a:off x="5973900" y="667375"/>
              <a:ext cx="401900" cy="31675"/>
            </a:xfrm>
            <a:custGeom>
              <a:avLst/>
              <a:gdLst/>
              <a:ahLst/>
              <a:cxnLst/>
              <a:rect l="l" t="t" r="r" b="b"/>
              <a:pathLst>
                <a:path w="16076" h="1267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Google Shape;1056;p48"/>
            <p:cNvSpPr/>
            <p:nvPr/>
          </p:nvSpPr>
          <p:spPr>
            <a:xfrm>
              <a:off x="6302700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Google Shape;1057;p48"/>
            <p:cNvSpPr/>
            <p:nvPr/>
          </p:nvSpPr>
          <p:spPr>
            <a:xfrm>
              <a:off x="6046975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" name="Google Shape;1058;p48"/>
            <p:cNvSpPr/>
            <p:nvPr/>
          </p:nvSpPr>
          <p:spPr>
            <a:xfrm>
              <a:off x="5973900" y="407375"/>
              <a:ext cx="401900" cy="272200"/>
            </a:xfrm>
            <a:custGeom>
              <a:avLst/>
              <a:gdLst/>
              <a:ahLst/>
              <a:cxnLst/>
              <a:rect l="l" t="t" r="r" b="b"/>
              <a:pathLst>
                <a:path w="16076" h="10888" fill="none" extrusionOk="0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3" name="Google Shape;1059;p48"/>
            <p:cNvSpPr/>
            <p:nvPr/>
          </p:nvSpPr>
          <p:spPr>
            <a:xfrm>
              <a:off x="6024450" y="456100"/>
              <a:ext cx="300800" cy="175375"/>
            </a:xfrm>
            <a:custGeom>
              <a:avLst/>
              <a:gdLst/>
              <a:ahLst/>
              <a:cxnLst/>
              <a:rect l="l" t="t" r="r" b="b"/>
              <a:pathLst>
                <a:path w="12032" h="7015" fill="none" extrusionOk="0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4" name="Google Shape;1060;p48"/>
            <p:cNvSpPr/>
            <p:nvPr/>
          </p:nvSpPr>
          <p:spPr>
            <a:xfrm>
              <a:off x="6024450" y="57300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5" name="Google Shape;1061;p48"/>
            <p:cNvSpPr/>
            <p:nvPr/>
          </p:nvSpPr>
          <p:spPr>
            <a:xfrm>
              <a:off x="6024450" y="51455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6" name="Google Shape;1062;p48"/>
            <p:cNvSpPr/>
            <p:nvPr/>
          </p:nvSpPr>
          <p:spPr>
            <a:xfrm>
              <a:off x="626495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7" name="Google Shape;1063;p48"/>
            <p:cNvSpPr/>
            <p:nvPr/>
          </p:nvSpPr>
          <p:spPr>
            <a:xfrm>
              <a:off x="620467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8" name="Google Shape;1064;p48"/>
            <p:cNvSpPr/>
            <p:nvPr/>
          </p:nvSpPr>
          <p:spPr>
            <a:xfrm>
              <a:off x="614500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9" name="Google Shape;1065;p48"/>
            <p:cNvSpPr/>
            <p:nvPr/>
          </p:nvSpPr>
          <p:spPr>
            <a:xfrm>
              <a:off x="608472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pic>
        <p:nvPicPr>
          <p:cNvPr id="40" name="Resim 3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70" y="100296"/>
            <a:ext cx="1023105" cy="85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3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/>
          <p:nvPr/>
        </p:nvSpPr>
        <p:spPr>
          <a:xfrm>
            <a:off x="5880381" y="2562025"/>
            <a:ext cx="1381800" cy="13656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ctrTitle" idx="4294967295"/>
          </p:nvPr>
        </p:nvSpPr>
        <p:spPr>
          <a:xfrm>
            <a:off x="30439" y="1815573"/>
            <a:ext cx="1746429" cy="8856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 dirty="0" err="1" smtClean="0"/>
              <a:t>Duration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Sheet</a:t>
            </a:r>
            <a:endParaRPr sz="2400" b="1" dirty="0"/>
          </a:p>
        </p:txBody>
      </p:sp>
      <p:cxnSp>
        <p:nvCxnSpPr>
          <p:cNvPr id="89" name="Google Shape;89;p14"/>
          <p:cNvCxnSpPr/>
          <p:nvPr/>
        </p:nvCxnSpPr>
        <p:spPr>
          <a:xfrm>
            <a:off x="6694986" y="3933625"/>
            <a:ext cx="214500" cy="8568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" name="Google Shape;90;p14"/>
          <p:cNvCxnSpPr/>
          <p:nvPr/>
        </p:nvCxnSpPr>
        <p:spPr>
          <a:xfrm>
            <a:off x="7059842" y="3727574"/>
            <a:ext cx="394200" cy="525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Google Shape;91;p14"/>
          <p:cNvCxnSpPr/>
          <p:nvPr/>
        </p:nvCxnSpPr>
        <p:spPr>
          <a:xfrm>
            <a:off x="7224089" y="3501963"/>
            <a:ext cx="752400" cy="464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920" y="4761410"/>
            <a:ext cx="1405447" cy="29485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26" y="3375562"/>
            <a:ext cx="1350255" cy="358451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792" y="3849699"/>
            <a:ext cx="788050" cy="413403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535" y="397384"/>
            <a:ext cx="823034" cy="827959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3171" y="0"/>
            <a:ext cx="5459738" cy="5143500"/>
          </a:xfrm>
          <a:prstGeom prst="rect">
            <a:avLst/>
          </a:prstGeom>
        </p:spPr>
      </p:pic>
      <p:pic>
        <p:nvPicPr>
          <p:cNvPr id="18" name="Resim 17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3" y="397384"/>
            <a:ext cx="960428" cy="84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0243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subTitle" idx="4294967295"/>
          </p:nvPr>
        </p:nvSpPr>
        <p:spPr>
          <a:xfrm>
            <a:off x="336929" y="1625443"/>
            <a:ext cx="6558652" cy="28980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tr-TR" sz="1600" b="1" dirty="0" smtClean="0">
                <a:solidFill>
                  <a:srgbClr val="FF0000"/>
                </a:solidFill>
              </a:rPr>
              <a:t>Diğer Belgeler:</a:t>
            </a:r>
            <a:endParaRPr lang="tr-TR" sz="1600" b="1" dirty="0">
              <a:solidFill>
                <a:srgbClr val="FF0000"/>
              </a:solidFill>
            </a:endParaRPr>
          </a:p>
          <a:p>
            <a:endParaRPr lang="tr-TR" sz="1600" b="1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 smtClean="0"/>
              <a:t>E-devlet üzerinden alınan ülkeye giriş-çıkış belgesi</a:t>
            </a:r>
            <a:endParaRPr lang="tr-T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Staj Katılım Sertifikası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Misafir Kurum Tarafından Staj Döneminin Başarı Değerlendirmesini Gösteren Belge</a:t>
            </a:r>
          </a:p>
          <a:p>
            <a:pPr marL="38100" indent="0" algn="ctr">
              <a:buNone/>
            </a:pPr>
            <a:endParaRPr lang="tr-TR" sz="1600" dirty="0" smtClean="0">
              <a:solidFill>
                <a:srgbClr val="FF0000"/>
              </a:solidFill>
            </a:endParaRPr>
          </a:p>
          <a:p>
            <a:pPr marL="38100" indent="0">
              <a:buNone/>
            </a:pPr>
            <a:endParaRPr lang="tr-TR" sz="1600" dirty="0"/>
          </a:p>
          <a:p>
            <a:endParaRPr lang="tr-TR" sz="1600" dirty="0"/>
          </a:p>
          <a:p>
            <a:pPr marL="38100" indent="0">
              <a:buNone/>
            </a:pPr>
            <a:endParaRPr lang="tr-TR" sz="1600" dirty="0"/>
          </a:p>
          <a:p>
            <a:pPr marL="0" indent="0">
              <a:buNone/>
            </a:pPr>
            <a:endParaRPr lang="tr-TR" sz="1600" dirty="0"/>
          </a:p>
          <a:p>
            <a:endParaRPr lang="tr-TR" sz="1600" dirty="0"/>
          </a:p>
          <a:p>
            <a:pPr algn="just"/>
            <a:endParaRPr lang="tr-TR" sz="1600" dirty="0"/>
          </a:p>
          <a:p>
            <a:pPr algn="just"/>
            <a:endParaRPr lang="tr-TR" sz="1600" dirty="0"/>
          </a:p>
          <a:p>
            <a:pPr marL="38100" indent="0" algn="just">
              <a:buNone/>
            </a:pPr>
            <a:endParaRPr lang="tr-TR" sz="1600" dirty="0"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endParaRPr sz="1600" dirty="0"/>
          </a:p>
        </p:txBody>
      </p:sp>
      <p:cxnSp>
        <p:nvCxnSpPr>
          <p:cNvPr id="120" name="Google Shape;120;p18"/>
          <p:cNvCxnSpPr/>
          <p:nvPr/>
        </p:nvCxnSpPr>
        <p:spPr>
          <a:xfrm rot="10800000" flipH="1">
            <a:off x="7465560" y="912214"/>
            <a:ext cx="143700" cy="377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18"/>
          <p:cNvCxnSpPr/>
          <p:nvPr/>
        </p:nvCxnSpPr>
        <p:spPr>
          <a:xfrm flipH="1">
            <a:off x="7451750" y="1182125"/>
            <a:ext cx="337200" cy="131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8"/>
          <p:cNvCxnSpPr>
            <a:endCxn id="117" idx="6"/>
          </p:cNvCxnSpPr>
          <p:nvPr/>
        </p:nvCxnSpPr>
        <p:spPr>
          <a:xfrm rot="10800000">
            <a:off x="7601250" y="1836015"/>
            <a:ext cx="998100" cy="98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Google Shape;127;p18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Source Sans Pro"/>
                <a:sym typeface="Source Sans Pr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36</a:t>
            </a:fld>
            <a:endParaRPr kumimoji="0" sz="1300" b="1" i="0" u="none" strike="noStrike" kern="0" cap="none" spc="0" normalizeH="0" baseline="0" noProof="0">
              <a:ln>
                <a:noFill/>
              </a:ln>
              <a:solidFill>
                <a:srgbClr val="0091EA"/>
              </a:solidFill>
              <a:effectLst/>
              <a:uLnTx/>
              <a:uFillTx/>
              <a:latin typeface="Source Sans Pro"/>
              <a:sym typeface="Source Sans Pro"/>
            </a:endParaRPr>
          </a:p>
        </p:txBody>
      </p:sp>
      <p:sp>
        <p:nvSpPr>
          <p:cNvPr id="13" name="Google Shape;117;p18"/>
          <p:cNvSpPr/>
          <p:nvPr/>
        </p:nvSpPr>
        <p:spPr>
          <a:xfrm>
            <a:off x="6877149" y="1489184"/>
            <a:ext cx="1875600" cy="18528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23;p18"/>
          <p:cNvSpPr/>
          <p:nvPr/>
        </p:nvSpPr>
        <p:spPr>
          <a:xfrm>
            <a:off x="7062905" y="1625443"/>
            <a:ext cx="1576200" cy="1556700"/>
          </a:xfrm>
          <a:prstGeom prst="ellipse">
            <a:avLst/>
          </a:prstGeom>
          <a:noFill/>
          <a:ln w="19050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5" name="Google Shape;124;p18"/>
          <p:cNvGrpSpPr/>
          <p:nvPr/>
        </p:nvGrpSpPr>
        <p:grpSpPr>
          <a:xfrm>
            <a:off x="7328201" y="1939009"/>
            <a:ext cx="878284" cy="816182"/>
            <a:chOff x="5972700" y="2330200"/>
            <a:chExt cx="411625" cy="387275"/>
          </a:xfrm>
        </p:grpSpPr>
        <p:sp>
          <p:nvSpPr>
            <p:cNvPr id="16" name="Google Shape;125;p1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26;p1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8" name="Resi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421" y="4793817"/>
            <a:ext cx="1405447" cy="294856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9613"/>
            <a:ext cx="1350255" cy="358451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876" y="4729613"/>
            <a:ext cx="788050" cy="413403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33" y="100296"/>
            <a:ext cx="823034" cy="827959"/>
          </a:xfrm>
          <a:prstGeom prst="rect">
            <a:avLst/>
          </a:prstGeom>
        </p:spPr>
      </p:pic>
      <p:sp>
        <p:nvSpPr>
          <p:cNvPr id="25" name="Google Shape;118;p18"/>
          <p:cNvSpPr txBox="1">
            <a:spLocks/>
          </p:cNvSpPr>
          <p:nvPr/>
        </p:nvSpPr>
        <p:spPr>
          <a:xfrm>
            <a:off x="390609" y="410917"/>
            <a:ext cx="7333300" cy="73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tr-TR" sz="2400" b="1" dirty="0" smtClean="0"/>
              <a:t>HAREKETLİLİK SONRASINDA </a:t>
            </a:r>
            <a:r>
              <a:rPr lang="tr-TR" sz="2400" b="1" dirty="0"/>
              <a:t>HAZIRLANMASI GEREKEN </a:t>
            </a:r>
            <a:r>
              <a:rPr lang="tr-TR" sz="2400" b="1" dirty="0" smtClean="0"/>
              <a:t>BELGELER – </a:t>
            </a: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BÜTÜN ÖĞRENCİLER</a:t>
            </a:r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Resim 2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709" y="3429992"/>
            <a:ext cx="1088489" cy="86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subTitle" idx="4294967295"/>
          </p:nvPr>
        </p:nvSpPr>
        <p:spPr>
          <a:xfrm>
            <a:off x="336929" y="1625443"/>
            <a:ext cx="6558652" cy="28980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tr-TR" sz="1600" b="1" dirty="0">
                <a:solidFill>
                  <a:srgbClr val="FF0000"/>
                </a:solidFill>
              </a:rPr>
              <a:t>T</a:t>
            </a:r>
            <a:r>
              <a:rPr lang="tr-TR" sz="1600" b="1" dirty="0" smtClean="0">
                <a:solidFill>
                  <a:srgbClr val="FF0000"/>
                </a:solidFill>
              </a:rPr>
              <a:t>üm gerekli bilgi ve belgeler için:</a:t>
            </a:r>
          </a:p>
          <a:p>
            <a:endParaRPr lang="tr-TR" sz="1600" b="1" dirty="0">
              <a:solidFill>
                <a:srgbClr val="FF0000"/>
              </a:solidFill>
            </a:endParaRPr>
          </a:p>
          <a:p>
            <a:pPr marL="38100" indent="0">
              <a:buNone/>
            </a:pPr>
            <a:r>
              <a:rPr lang="tr-TR" sz="1600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tr-TR" sz="1600" dirty="0" smtClean="0">
                <a:solidFill>
                  <a:schemeClr val="tx1"/>
                </a:solidFill>
                <a:hlinkClick r:id="rId3"/>
              </a:rPr>
              <a:t>erasmus.dpu.edu.tr/tr/index/sayfa/239/staj-hareketliligi</a:t>
            </a:r>
            <a:endParaRPr lang="tr-TR" sz="1600" dirty="0" smtClean="0">
              <a:solidFill>
                <a:schemeClr val="tx1"/>
              </a:solidFill>
            </a:endParaRPr>
          </a:p>
          <a:p>
            <a:pPr marL="38100" indent="0">
              <a:buNone/>
            </a:pPr>
            <a:endParaRPr lang="tr-TR" sz="1600" dirty="0" smtClean="0">
              <a:solidFill>
                <a:schemeClr val="tx1"/>
              </a:solidFill>
            </a:endParaRPr>
          </a:p>
          <a:p>
            <a:pPr marL="38100" indent="0">
              <a:buNone/>
            </a:pPr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tr-TR" sz="1600" dirty="0" smtClean="0">
                <a:solidFill>
                  <a:schemeClr val="tx1"/>
                </a:solidFill>
              </a:rPr>
              <a:t>ayfasını ziyaret ediniz.</a:t>
            </a:r>
          </a:p>
          <a:p>
            <a:pPr marL="38100" indent="0">
              <a:buNone/>
            </a:pPr>
            <a:endParaRPr lang="tr-TR" sz="1600" dirty="0"/>
          </a:p>
          <a:p>
            <a:endParaRPr lang="tr-TR" sz="1600" dirty="0"/>
          </a:p>
          <a:p>
            <a:pPr marL="38100" indent="0">
              <a:buNone/>
            </a:pPr>
            <a:endParaRPr lang="tr-TR" sz="1600" dirty="0"/>
          </a:p>
          <a:p>
            <a:pPr marL="0" indent="0">
              <a:buNone/>
            </a:pPr>
            <a:endParaRPr lang="tr-TR" sz="1600" dirty="0"/>
          </a:p>
          <a:p>
            <a:endParaRPr lang="tr-TR" sz="1600" dirty="0"/>
          </a:p>
          <a:p>
            <a:pPr algn="just"/>
            <a:endParaRPr lang="tr-TR" sz="1600" dirty="0"/>
          </a:p>
          <a:p>
            <a:pPr algn="just"/>
            <a:endParaRPr lang="tr-TR" sz="1600" dirty="0"/>
          </a:p>
          <a:p>
            <a:pPr marL="38100" indent="0" algn="just">
              <a:buNone/>
            </a:pPr>
            <a:endParaRPr lang="tr-TR" sz="1600" dirty="0"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endParaRPr sz="1600" dirty="0"/>
          </a:p>
        </p:txBody>
      </p:sp>
      <p:cxnSp>
        <p:nvCxnSpPr>
          <p:cNvPr id="120" name="Google Shape;120;p18"/>
          <p:cNvCxnSpPr/>
          <p:nvPr/>
        </p:nvCxnSpPr>
        <p:spPr>
          <a:xfrm rot="10800000" flipH="1">
            <a:off x="7465560" y="912214"/>
            <a:ext cx="143700" cy="377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18"/>
          <p:cNvCxnSpPr/>
          <p:nvPr/>
        </p:nvCxnSpPr>
        <p:spPr>
          <a:xfrm flipH="1">
            <a:off x="7451750" y="1182125"/>
            <a:ext cx="337200" cy="131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8"/>
          <p:cNvCxnSpPr>
            <a:endCxn id="117" idx="6"/>
          </p:cNvCxnSpPr>
          <p:nvPr/>
        </p:nvCxnSpPr>
        <p:spPr>
          <a:xfrm rot="10800000">
            <a:off x="7601250" y="1836015"/>
            <a:ext cx="998100" cy="98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Google Shape;127;p18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Source Sans Pro"/>
                <a:sym typeface="Source Sans Pr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37</a:t>
            </a:fld>
            <a:endParaRPr kumimoji="0" sz="1300" b="1" i="0" u="none" strike="noStrike" kern="0" cap="none" spc="0" normalizeH="0" baseline="0" noProof="0">
              <a:ln>
                <a:noFill/>
              </a:ln>
              <a:solidFill>
                <a:srgbClr val="0091EA"/>
              </a:solidFill>
              <a:effectLst/>
              <a:uLnTx/>
              <a:uFillTx/>
              <a:latin typeface="Source Sans Pro"/>
              <a:sym typeface="Source Sans Pro"/>
            </a:endParaRPr>
          </a:p>
        </p:txBody>
      </p:sp>
      <p:sp>
        <p:nvSpPr>
          <p:cNvPr id="13" name="Google Shape;117;p18"/>
          <p:cNvSpPr/>
          <p:nvPr/>
        </p:nvSpPr>
        <p:spPr>
          <a:xfrm>
            <a:off x="6877149" y="1489184"/>
            <a:ext cx="1875600" cy="18528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23;p18"/>
          <p:cNvSpPr/>
          <p:nvPr/>
        </p:nvSpPr>
        <p:spPr>
          <a:xfrm>
            <a:off x="7062905" y="1625443"/>
            <a:ext cx="1576200" cy="1556700"/>
          </a:xfrm>
          <a:prstGeom prst="ellipse">
            <a:avLst/>
          </a:prstGeom>
          <a:noFill/>
          <a:ln w="19050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5" name="Google Shape;124;p18"/>
          <p:cNvGrpSpPr/>
          <p:nvPr/>
        </p:nvGrpSpPr>
        <p:grpSpPr>
          <a:xfrm>
            <a:off x="7328201" y="1939009"/>
            <a:ext cx="878284" cy="816182"/>
            <a:chOff x="5972700" y="2330200"/>
            <a:chExt cx="411625" cy="387275"/>
          </a:xfrm>
        </p:grpSpPr>
        <p:sp>
          <p:nvSpPr>
            <p:cNvPr id="16" name="Google Shape;125;p1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26;p1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8" name="Resim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421" y="4793817"/>
            <a:ext cx="1405447" cy="294856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9613"/>
            <a:ext cx="1350255" cy="358451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876" y="4729613"/>
            <a:ext cx="788050" cy="413403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33" y="100296"/>
            <a:ext cx="823034" cy="827959"/>
          </a:xfrm>
          <a:prstGeom prst="rect">
            <a:avLst/>
          </a:prstGeom>
        </p:spPr>
      </p:pic>
      <p:sp>
        <p:nvSpPr>
          <p:cNvPr id="25" name="Google Shape;118;p18"/>
          <p:cNvSpPr txBox="1">
            <a:spLocks/>
          </p:cNvSpPr>
          <p:nvPr/>
        </p:nvSpPr>
        <p:spPr>
          <a:xfrm>
            <a:off x="390609" y="410917"/>
            <a:ext cx="7333300" cy="73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endParaRPr lang="tr-TR" sz="2400" b="1" dirty="0" smtClean="0"/>
          </a:p>
          <a:p>
            <a:pPr algn="ctr"/>
            <a:r>
              <a:rPr lang="tr-TR" sz="2400" b="1" dirty="0" smtClean="0"/>
              <a:t>Gerekli Tüm Bilgiler</a:t>
            </a:r>
            <a:endParaRPr lang="tr-TR" sz="2400" b="1" dirty="0"/>
          </a:p>
        </p:txBody>
      </p:sp>
      <p:pic>
        <p:nvPicPr>
          <p:cNvPr id="24" name="Resim 23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29" y="241753"/>
            <a:ext cx="1013326" cy="90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26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51"/>
          <p:cNvSpPr txBox="1"/>
          <p:nvPr/>
        </p:nvSpPr>
        <p:spPr>
          <a:xfrm>
            <a:off x="841230" y="408409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 dirty="0" smtClean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Bize Ulaşmak için</a:t>
            </a:r>
            <a:endParaRPr sz="1800" b="1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622" name="Google Shape;1622;p51"/>
          <p:cNvGrpSpPr/>
          <p:nvPr/>
        </p:nvGrpSpPr>
        <p:grpSpPr>
          <a:xfrm>
            <a:off x="2385847" y="1295350"/>
            <a:ext cx="3798108" cy="1377512"/>
            <a:chOff x="2465424" y="1025186"/>
            <a:chExt cx="3798108" cy="1377512"/>
          </a:xfrm>
        </p:grpSpPr>
        <p:sp>
          <p:nvSpPr>
            <p:cNvPr id="1627" name="Google Shape;1627;p51"/>
            <p:cNvSpPr txBox="1"/>
            <p:nvPr/>
          </p:nvSpPr>
          <p:spPr>
            <a:xfrm>
              <a:off x="2571826" y="2025874"/>
              <a:ext cx="3691706" cy="3768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/>
              <a:r>
                <a:rPr lang="tr-TR" sz="1600" b="1" dirty="0" err="1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Öğr</a:t>
              </a:r>
              <a:r>
                <a:rPr lang="tr-TR" sz="1600" b="1" dirty="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 Gör. </a:t>
              </a:r>
              <a:r>
                <a:rPr lang="tr-TR" sz="1600" b="1" dirty="0" smtClean="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Dr. Hasan </a:t>
              </a:r>
              <a:r>
                <a:rPr lang="tr-TR" sz="1600" b="1" dirty="0" smtClean="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YİĞİT</a:t>
              </a:r>
              <a:endParaRPr lang="tr-TR" sz="1600" b="1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633" name="Google Shape;1633;p51"/>
            <p:cNvSpPr txBox="1"/>
            <p:nvPr/>
          </p:nvSpPr>
          <p:spPr>
            <a:xfrm>
              <a:off x="2465424" y="1025186"/>
              <a:ext cx="3706490" cy="5750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b="1" dirty="0" smtClean="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E-mail</a:t>
              </a:r>
              <a:endParaRPr lang="tr-TR" sz="1600" b="1" dirty="0" smtClean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 dirty="0" smtClean="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outgoing.students@dpu.edu.tr</a:t>
              </a:r>
              <a:endParaRPr sz="16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17" name="Resim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261" y="4735657"/>
            <a:ext cx="1405447" cy="294856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02" y="4556432"/>
            <a:ext cx="1350255" cy="358451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4" y="190351"/>
            <a:ext cx="1278645" cy="670764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697" y="128079"/>
            <a:ext cx="823034" cy="827959"/>
          </a:xfrm>
          <a:prstGeom prst="rect">
            <a:avLst/>
          </a:prstGeom>
        </p:spPr>
      </p:pic>
      <p:pic>
        <p:nvPicPr>
          <p:cNvPr id="12" name="Resim 1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030" y="2066124"/>
            <a:ext cx="854125" cy="779723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DİNLEDİĞİNİZ İÇİN TEŞEKKÜR </a:t>
            </a:r>
            <a:r>
              <a:rPr lang="tr-TR" dirty="0" smtClean="0"/>
              <a:t>EDERİM.</a:t>
            </a:r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89989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ctrTitle" idx="4294967295"/>
          </p:nvPr>
        </p:nvSpPr>
        <p:spPr>
          <a:xfrm>
            <a:off x="132365" y="387827"/>
            <a:ext cx="5107856" cy="6833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 b="1" dirty="0" smtClean="0"/>
              <a:t>Taahhütname Belgesi</a:t>
            </a:r>
            <a:br>
              <a:rPr lang="tr-TR" sz="3600" b="1" dirty="0" smtClean="0"/>
            </a:br>
            <a:r>
              <a:rPr lang="tr-TR" sz="1600" b="1" dirty="0" smtClean="0"/>
              <a:t>Bütün Öğrenciler</a:t>
            </a:r>
            <a:endParaRPr sz="1600" b="1" dirty="0"/>
          </a:p>
        </p:txBody>
      </p:sp>
      <p:sp>
        <p:nvSpPr>
          <p:cNvPr id="119" name="Google Shape;119;p18"/>
          <p:cNvSpPr txBox="1">
            <a:spLocks noGrp="1"/>
          </p:cNvSpPr>
          <p:nvPr>
            <p:ph type="subTitle" idx="4294967295"/>
          </p:nvPr>
        </p:nvSpPr>
        <p:spPr>
          <a:xfrm>
            <a:off x="132365" y="1050737"/>
            <a:ext cx="6802971" cy="38581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tr-TR" sz="1800" dirty="0"/>
              <a:t>Taahhütname, Dış İlişkiler Ve Uluslararası Öğrenci Koordinasyon Uygulama Ve Araştırma Merkezi </a:t>
            </a:r>
            <a:r>
              <a:rPr lang="tr-TR" sz="1800" dirty="0" smtClean="0"/>
              <a:t>Müdürlüğüne verdiğiniz </a:t>
            </a:r>
            <a:r>
              <a:rPr lang="tr-TR" sz="1800" dirty="0"/>
              <a:t>sözlerdir.</a:t>
            </a:r>
            <a:endParaRPr lang="tr-TR" sz="1800" dirty="0">
              <a:sym typeface="Wingdings" panose="05000000000000000000" pitchFamily="2" charset="2"/>
            </a:endParaRPr>
          </a:p>
          <a:p>
            <a:pPr algn="just"/>
            <a:endParaRPr lang="tr-TR" sz="1800" dirty="0">
              <a:sym typeface="Wingdings" panose="05000000000000000000" pitchFamily="2" charset="2"/>
            </a:endParaRPr>
          </a:p>
          <a:p>
            <a:pPr algn="just"/>
            <a:r>
              <a:rPr lang="tr-TR" sz="1800" dirty="0" smtClean="0">
                <a:sym typeface="Wingdings" panose="05000000000000000000" pitchFamily="2" charset="2"/>
              </a:rPr>
              <a:t>Başarısız </a:t>
            </a:r>
            <a:r>
              <a:rPr lang="tr-TR" sz="1800" dirty="0">
                <a:sym typeface="Wingdings" panose="05000000000000000000" pitchFamily="2" charset="2"/>
              </a:rPr>
              <a:t>olma durumda hibenin geri ödenmesi, </a:t>
            </a:r>
            <a:r>
              <a:rPr lang="tr-TR" sz="1800" dirty="0" err="1">
                <a:sym typeface="Wingdings" panose="05000000000000000000" pitchFamily="2" charset="2"/>
              </a:rPr>
              <a:t>Erasmus</a:t>
            </a:r>
            <a:r>
              <a:rPr lang="tr-TR" sz="1800" dirty="0">
                <a:sym typeface="Wingdings" panose="05000000000000000000" pitchFamily="2" charset="2"/>
              </a:rPr>
              <a:t>+ öğrencisi olarak sorumlulukları yerine getirmemeniz durumunda yapılacaklar vb. gibi konularda vermiş olduğunuz beyanlardır.</a:t>
            </a:r>
          </a:p>
          <a:p>
            <a:pPr algn="just"/>
            <a:endParaRPr lang="tr-TR" sz="1800" dirty="0">
              <a:sym typeface="Wingdings" panose="05000000000000000000" pitchFamily="2" charset="2"/>
            </a:endParaRPr>
          </a:p>
          <a:p>
            <a:pPr algn="just"/>
            <a:r>
              <a:rPr lang="tr-TR" sz="1800" dirty="0" smtClean="0">
                <a:sym typeface="Wingdings" panose="05000000000000000000" pitchFamily="2" charset="2"/>
              </a:rPr>
              <a:t>Çıktı alınıp imzalandıktan </a:t>
            </a:r>
            <a:r>
              <a:rPr lang="tr-TR" sz="1800" dirty="0">
                <a:sym typeface="Wingdings" panose="05000000000000000000" pitchFamily="2" charset="2"/>
              </a:rPr>
              <a:t>sonra </a:t>
            </a:r>
            <a:r>
              <a:rPr lang="tr-TR" sz="1800" dirty="0"/>
              <a:t>Dış İlişkiler Ve Uluslararası Öğrenci Koordinasyon Uygulama Ve Araştırma </a:t>
            </a:r>
            <a:r>
              <a:rPr lang="tr-TR" sz="1800" dirty="0" smtClean="0"/>
              <a:t>Merkezine</a:t>
            </a:r>
            <a:r>
              <a:rPr lang="tr-TR" sz="1800" dirty="0" smtClean="0">
                <a:sym typeface="Wingdings" panose="05000000000000000000" pitchFamily="2" charset="2"/>
              </a:rPr>
              <a:t> </a:t>
            </a:r>
            <a:r>
              <a:rPr lang="tr-TR" sz="1800" dirty="0">
                <a:sym typeface="Wingdings" panose="05000000000000000000" pitchFamily="2" charset="2"/>
              </a:rPr>
              <a:t>teslim </a:t>
            </a:r>
            <a:r>
              <a:rPr lang="tr-TR" sz="1800" dirty="0" smtClean="0">
                <a:sym typeface="Wingdings" panose="05000000000000000000" pitchFamily="2" charset="2"/>
              </a:rPr>
              <a:t>edilmesi gerekmektedir.</a:t>
            </a:r>
            <a:endParaRPr lang="tr-TR" sz="1800" dirty="0"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</p:txBody>
      </p:sp>
      <p:cxnSp>
        <p:nvCxnSpPr>
          <p:cNvPr id="120" name="Google Shape;120;p18"/>
          <p:cNvCxnSpPr/>
          <p:nvPr/>
        </p:nvCxnSpPr>
        <p:spPr>
          <a:xfrm rot="10800000" flipH="1">
            <a:off x="6805299" y="540952"/>
            <a:ext cx="143700" cy="377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18"/>
          <p:cNvCxnSpPr/>
          <p:nvPr/>
        </p:nvCxnSpPr>
        <p:spPr>
          <a:xfrm flipH="1">
            <a:off x="7451750" y="1182125"/>
            <a:ext cx="337200" cy="131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8"/>
          <p:cNvCxnSpPr>
            <a:endCxn id="117" idx="6"/>
          </p:cNvCxnSpPr>
          <p:nvPr/>
        </p:nvCxnSpPr>
        <p:spPr>
          <a:xfrm rot="10800000">
            <a:off x="7601250" y="1836015"/>
            <a:ext cx="998100" cy="98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Google Shape;127;p18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Source Sans Pro"/>
                <a:sym typeface="Source Sans Pr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300" b="1" i="0" u="none" strike="noStrike" kern="0" cap="none" spc="0" normalizeH="0" baseline="0" noProof="0">
              <a:ln>
                <a:noFill/>
              </a:ln>
              <a:solidFill>
                <a:srgbClr val="0091EA"/>
              </a:solidFill>
              <a:effectLst/>
              <a:uLnTx/>
              <a:uFillTx/>
              <a:latin typeface="Source Sans Pro"/>
              <a:sym typeface="Source Sans Pro"/>
            </a:endParaRPr>
          </a:p>
        </p:txBody>
      </p:sp>
      <p:sp>
        <p:nvSpPr>
          <p:cNvPr id="13" name="Google Shape;117;p18"/>
          <p:cNvSpPr/>
          <p:nvPr/>
        </p:nvSpPr>
        <p:spPr>
          <a:xfrm>
            <a:off x="6877149" y="1489184"/>
            <a:ext cx="1875600" cy="18528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23;p18"/>
          <p:cNvSpPr/>
          <p:nvPr/>
        </p:nvSpPr>
        <p:spPr>
          <a:xfrm>
            <a:off x="7023150" y="1637234"/>
            <a:ext cx="1576200" cy="1556700"/>
          </a:xfrm>
          <a:prstGeom prst="ellipse">
            <a:avLst/>
          </a:prstGeom>
          <a:noFill/>
          <a:ln w="19050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5" name="Google Shape;124;p18"/>
          <p:cNvGrpSpPr/>
          <p:nvPr/>
        </p:nvGrpSpPr>
        <p:grpSpPr>
          <a:xfrm>
            <a:off x="7328201" y="1939009"/>
            <a:ext cx="878284" cy="816182"/>
            <a:chOff x="5972700" y="2330200"/>
            <a:chExt cx="411625" cy="387275"/>
          </a:xfrm>
        </p:grpSpPr>
        <p:sp>
          <p:nvSpPr>
            <p:cNvPr id="16" name="Google Shape;125;p1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26;p1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8" name="Resi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421" y="4793817"/>
            <a:ext cx="1405447" cy="294856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9613"/>
            <a:ext cx="1350255" cy="358451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876" y="4729613"/>
            <a:ext cx="788050" cy="413403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715" y="419716"/>
            <a:ext cx="823034" cy="827959"/>
          </a:xfrm>
          <a:prstGeom prst="rect">
            <a:avLst/>
          </a:prstGeom>
        </p:spPr>
      </p:pic>
      <p:pic>
        <p:nvPicPr>
          <p:cNvPr id="24" name="Resim 2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24" y="3558284"/>
            <a:ext cx="854125" cy="77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81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118;p18"/>
          <p:cNvSpPr txBox="1">
            <a:spLocks/>
          </p:cNvSpPr>
          <p:nvPr/>
        </p:nvSpPr>
        <p:spPr>
          <a:xfrm>
            <a:off x="0" y="1404122"/>
            <a:ext cx="2967547" cy="1049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tr-TR" sz="2800" b="1" dirty="0" smtClean="0"/>
              <a:t>Taahhütname Belgesi</a:t>
            </a:r>
            <a:endParaRPr lang="tr-TR" sz="2800" b="1" dirty="0"/>
          </a:p>
        </p:txBody>
      </p:sp>
      <p:pic>
        <p:nvPicPr>
          <p:cNvPr id="26" name="Resim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920" y="4761410"/>
            <a:ext cx="1405447" cy="294856"/>
          </a:xfrm>
          <a:prstGeom prst="rect">
            <a:avLst/>
          </a:prstGeom>
        </p:spPr>
      </p:pic>
      <p:pic>
        <p:nvPicPr>
          <p:cNvPr id="27" name="Resim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168" y="4729612"/>
            <a:ext cx="1350255" cy="358451"/>
          </a:xfrm>
          <a:prstGeom prst="rect">
            <a:avLst/>
          </a:prstGeom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79" y="4674660"/>
            <a:ext cx="788050" cy="413403"/>
          </a:xfrm>
          <a:prstGeom prst="rect">
            <a:avLst/>
          </a:prstGeom>
        </p:spPr>
      </p:pic>
      <p:pic>
        <p:nvPicPr>
          <p:cNvPr id="29" name="Resim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572" y="2571750"/>
            <a:ext cx="823034" cy="827959"/>
          </a:xfrm>
          <a:prstGeom prst="rect">
            <a:avLst/>
          </a:prstGeom>
        </p:spPr>
      </p:pic>
      <p:pic>
        <p:nvPicPr>
          <p:cNvPr id="10" name="Resim 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83" y="2779207"/>
            <a:ext cx="1072842" cy="992482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62148" y="748449"/>
            <a:ext cx="4579772" cy="3646601"/>
          </a:xfrm>
          <a:prstGeom prst="rect">
            <a:avLst/>
          </a:prstGeom>
        </p:spPr>
      </p:pic>
      <p:sp>
        <p:nvSpPr>
          <p:cNvPr id="14" name="Akış Çizelgesi: İşlem 13"/>
          <p:cNvSpPr/>
          <p:nvPr/>
        </p:nvSpPr>
        <p:spPr>
          <a:xfrm>
            <a:off x="5096340" y="1802011"/>
            <a:ext cx="2238042" cy="89522"/>
          </a:xfrm>
          <a:prstGeom prst="flowChartProcess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Akış Çizelgesi: İşlem 21"/>
          <p:cNvSpPr/>
          <p:nvPr/>
        </p:nvSpPr>
        <p:spPr>
          <a:xfrm>
            <a:off x="4346401" y="2365930"/>
            <a:ext cx="2693839" cy="87862"/>
          </a:xfrm>
          <a:prstGeom prst="flowChartProcess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Akış Çizelgesi: İşlem 22"/>
          <p:cNvSpPr/>
          <p:nvPr/>
        </p:nvSpPr>
        <p:spPr>
          <a:xfrm>
            <a:off x="4980176" y="2506607"/>
            <a:ext cx="1363074" cy="85604"/>
          </a:xfrm>
          <a:prstGeom prst="flowChartProcess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Akış Çizelgesi: İşlem 29"/>
          <p:cNvSpPr/>
          <p:nvPr/>
        </p:nvSpPr>
        <p:spPr>
          <a:xfrm>
            <a:off x="5096341" y="2704833"/>
            <a:ext cx="2238042" cy="59705"/>
          </a:xfrm>
          <a:prstGeom prst="flowChartProcess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Akış Çizelgesi: İşlem 30"/>
          <p:cNvSpPr/>
          <p:nvPr/>
        </p:nvSpPr>
        <p:spPr>
          <a:xfrm>
            <a:off x="3455277" y="2945095"/>
            <a:ext cx="3879105" cy="154006"/>
          </a:xfrm>
          <a:prstGeom prst="flowChartProcess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764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ctrTitle" idx="4294967295"/>
          </p:nvPr>
        </p:nvSpPr>
        <p:spPr>
          <a:xfrm>
            <a:off x="205144" y="576378"/>
            <a:ext cx="5856220" cy="6833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tr-TR" sz="3600" b="1" dirty="0" smtClean="0"/>
              <a:t>Staj Vize Yazısı Dilekçesi</a:t>
            </a:r>
            <a:r>
              <a:rPr lang="tr-TR" sz="3600" b="1" dirty="0"/>
              <a:t/>
            </a:r>
            <a:br>
              <a:rPr lang="tr-TR" sz="3600" b="1" dirty="0"/>
            </a:br>
            <a:r>
              <a:rPr lang="tr-TR" sz="1800" b="1" dirty="0"/>
              <a:t>Bütün Öğrenciler</a:t>
            </a:r>
            <a:endParaRPr sz="1800" b="1" dirty="0"/>
          </a:p>
        </p:txBody>
      </p:sp>
      <p:sp>
        <p:nvSpPr>
          <p:cNvPr id="119" name="Google Shape;119;p18"/>
          <p:cNvSpPr txBox="1">
            <a:spLocks noGrp="1"/>
          </p:cNvSpPr>
          <p:nvPr>
            <p:ph type="subTitle" idx="4294967295"/>
          </p:nvPr>
        </p:nvSpPr>
        <p:spPr>
          <a:xfrm>
            <a:off x="205144" y="1418221"/>
            <a:ext cx="6279140" cy="24615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tr-TR" sz="1800" dirty="0" smtClean="0"/>
              <a:t>Vize </a:t>
            </a:r>
            <a:r>
              <a:rPr lang="tr-TR" sz="1800" dirty="0"/>
              <a:t>işlemleriniz sırasında size </a:t>
            </a:r>
            <a:r>
              <a:rPr lang="tr-TR" sz="1800" dirty="0" smtClean="0"/>
              <a:t>kolaylık sağlayacak olan </a:t>
            </a:r>
            <a:r>
              <a:rPr lang="tr-TR" sz="1800" dirty="0">
                <a:solidFill>
                  <a:srgbClr val="FF0000"/>
                </a:solidFill>
              </a:rPr>
              <a:t> "</a:t>
            </a:r>
            <a:r>
              <a:rPr lang="tr-TR" sz="1800" dirty="0" smtClean="0">
                <a:solidFill>
                  <a:srgbClr val="FF0000"/>
                </a:solidFill>
              </a:rPr>
              <a:t>Vize Yazısı" </a:t>
            </a:r>
            <a:r>
              <a:rPr lang="tr-TR" sz="1800" dirty="0"/>
              <a:t>belgesini almanız için doldurmanız gereken dilekçedir.</a:t>
            </a:r>
          </a:p>
          <a:p>
            <a:pPr algn="just"/>
            <a:endParaRPr lang="tr-TR" sz="1800" dirty="0"/>
          </a:p>
          <a:p>
            <a:pPr algn="just"/>
            <a:r>
              <a:rPr lang="tr-TR" sz="1800" dirty="0" smtClean="0">
                <a:sym typeface="Wingdings" panose="05000000000000000000" pitchFamily="2" charset="2"/>
              </a:rPr>
              <a:t>1 </a:t>
            </a:r>
            <a:r>
              <a:rPr lang="tr-TR" sz="1800" dirty="0">
                <a:sym typeface="Wingdings" panose="05000000000000000000" pitchFamily="2" charset="2"/>
              </a:rPr>
              <a:t>adet çıktı alındıktan </a:t>
            </a:r>
            <a:r>
              <a:rPr lang="tr-TR" sz="1800" dirty="0" smtClean="0">
                <a:sym typeface="Wingdings" panose="05000000000000000000" pitchFamily="2" charset="2"/>
              </a:rPr>
              <a:t>sonra imzalanıp </a:t>
            </a:r>
            <a:r>
              <a:rPr lang="tr-TR" sz="1800" dirty="0"/>
              <a:t>Dış İlişkiler Ve Uluslararası Öğrenci Koordinasyon Uygulama Ve Araştırma </a:t>
            </a:r>
            <a:r>
              <a:rPr lang="tr-TR" sz="1800" dirty="0" smtClean="0"/>
              <a:t>Merkezine</a:t>
            </a:r>
            <a:r>
              <a:rPr lang="tr-TR" sz="1800" dirty="0" smtClean="0">
                <a:sym typeface="Wingdings" panose="05000000000000000000" pitchFamily="2" charset="2"/>
              </a:rPr>
              <a:t> </a:t>
            </a:r>
            <a:r>
              <a:rPr lang="tr-TR" sz="1800" dirty="0">
                <a:sym typeface="Wingdings" panose="05000000000000000000" pitchFamily="2" charset="2"/>
              </a:rPr>
              <a:t>teslim edilecektir.</a:t>
            </a:r>
            <a:endParaRPr lang="tr-TR" sz="1800" dirty="0"/>
          </a:p>
          <a:p>
            <a:pPr algn="just"/>
            <a:endParaRPr lang="tr-TR" sz="1800" dirty="0"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</p:txBody>
      </p:sp>
      <p:cxnSp>
        <p:nvCxnSpPr>
          <p:cNvPr id="120" name="Google Shape;120;p18"/>
          <p:cNvCxnSpPr/>
          <p:nvPr/>
        </p:nvCxnSpPr>
        <p:spPr>
          <a:xfrm rot="10800000" flipH="1">
            <a:off x="6805299" y="540952"/>
            <a:ext cx="143700" cy="377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18"/>
          <p:cNvCxnSpPr/>
          <p:nvPr/>
        </p:nvCxnSpPr>
        <p:spPr>
          <a:xfrm flipH="1">
            <a:off x="7451750" y="1182125"/>
            <a:ext cx="337200" cy="131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8"/>
          <p:cNvCxnSpPr>
            <a:endCxn id="117" idx="6"/>
          </p:cNvCxnSpPr>
          <p:nvPr/>
        </p:nvCxnSpPr>
        <p:spPr>
          <a:xfrm rot="10800000">
            <a:off x="7601250" y="1836015"/>
            <a:ext cx="998100" cy="98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Google Shape;127;p18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Source Sans Pro"/>
                <a:sym typeface="Source Sans Pr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300" b="1" i="0" u="none" strike="noStrike" kern="0" cap="none" spc="0" normalizeH="0" baseline="0" noProof="0">
              <a:ln>
                <a:noFill/>
              </a:ln>
              <a:solidFill>
                <a:srgbClr val="0091EA"/>
              </a:solidFill>
              <a:effectLst/>
              <a:uLnTx/>
              <a:uFillTx/>
              <a:latin typeface="Source Sans Pro"/>
              <a:sym typeface="Source Sans Pro"/>
            </a:endParaRPr>
          </a:p>
        </p:txBody>
      </p:sp>
      <p:sp>
        <p:nvSpPr>
          <p:cNvPr id="13" name="Google Shape;117;p18"/>
          <p:cNvSpPr/>
          <p:nvPr/>
        </p:nvSpPr>
        <p:spPr>
          <a:xfrm>
            <a:off x="6877149" y="1489184"/>
            <a:ext cx="1875600" cy="18528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23;p18"/>
          <p:cNvSpPr/>
          <p:nvPr/>
        </p:nvSpPr>
        <p:spPr>
          <a:xfrm>
            <a:off x="7023150" y="1637234"/>
            <a:ext cx="1576200" cy="1556700"/>
          </a:xfrm>
          <a:prstGeom prst="ellipse">
            <a:avLst/>
          </a:prstGeom>
          <a:noFill/>
          <a:ln w="19050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5" name="Google Shape;124;p18"/>
          <p:cNvGrpSpPr/>
          <p:nvPr/>
        </p:nvGrpSpPr>
        <p:grpSpPr>
          <a:xfrm>
            <a:off x="7328201" y="1939009"/>
            <a:ext cx="878284" cy="816182"/>
            <a:chOff x="5972700" y="2330200"/>
            <a:chExt cx="411625" cy="387275"/>
          </a:xfrm>
        </p:grpSpPr>
        <p:sp>
          <p:nvSpPr>
            <p:cNvPr id="16" name="Google Shape;125;p1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26;p1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8" name="Resi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421" y="4793817"/>
            <a:ext cx="1405447" cy="294856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9613"/>
            <a:ext cx="1350255" cy="358451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876" y="4729613"/>
            <a:ext cx="788050" cy="413403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33" y="100296"/>
            <a:ext cx="823034" cy="827959"/>
          </a:xfrm>
          <a:prstGeom prst="rect">
            <a:avLst/>
          </a:prstGeom>
        </p:spPr>
      </p:pic>
      <p:pic>
        <p:nvPicPr>
          <p:cNvPr id="24" name="Resim 2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242" y="3490034"/>
            <a:ext cx="854125" cy="77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1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118;p18"/>
          <p:cNvSpPr txBox="1">
            <a:spLocks/>
          </p:cNvSpPr>
          <p:nvPr/>
        </p:nvSpPr>
        <p:spPr>
          <a:xfrm>
            <a:off x="1" y="2046915"/>
            <a:ext cx="2840182" cy="1049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tr-TR" sz="2800" b="1" dirty="0" smtClean="0"/>
              <a:t>Staj Vize Yazısı Dilekçesi</a:t>
            </a:r>
            <a:endParaRPr lang="tr-TR" sz="2800" b="1" dirty="0"/>
          </a:p>
        </p:txBody>
      </p:sp>
      <p:pic>
        <p:nvPicPr>
          <p:cNvPr id="26" name="Resim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920" y="4761410"/>
            <a:ext cx="1405447" cy="294856"/>
          </a:xfrm>
          <a:prstGeom prst="rect">
            <a:avLst/>
          </a:prstGeom>
        </p:spPr>
      </p:pic>
      <p:pic>
        <p:nvPicPr>
          <p:cNvPr id="27" name="Resim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00" y="3811424"/>
            <a:ext cx="1350255" cy="358451"/>
          </a:xfrm>
          <a:prstGeom prst="rect">
            <a:avLst/>
          </a:prstGeom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27" y="4702136"/>
            <a:ext cx="788050" cy="413403"/>
          </a:xfrm>
          <a:prstGeom prst="rect">
            <a:avLst/>
          </a:prstGeom>
        </p:spPr>
      </p:pic>
      <p:pic>
        <p:nvPicPr>
          <p:cNvPr id="29" name="Resim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711" y="538393"/>
            <a:ext cx="823034" cy="827959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7"/>
          <a:srcRect l="12201" t="16401" r="53937" b="15001"/>
          <a:stretch/>
        </p:blipFill>
        <p:spPr>
          <a:xfrm>
            <a:off x="2805807" y="100296"/>
            <a:ext cx="4453976" cy="5043204"/>
          </a:xfrm>
          <a:prstGeom prst="rect">
            <a:avLst/>
          </a:prstGeom>
        </p:spPr>
      </p:pic>
      <p:pic>
        <p:nvPicPr>
          <p:cNvPr id="11" name="Resim 10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67" y="538393"/>
            <a:ext cx="1077395" cy="90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8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118;p18"/>
          <p:cNvSpPr txBox="1">
            <a:spLocks/>
          </p:cNvSpPr>
          <p:nvPr/>
        </p:nvSpPr>
        <p:spPr>
          <a:xfrm>
            <a:off x="1" y="2046915"/>
            <a:ext cx="1937504" cy="1049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tr-TR" sz="2800" b="1" dirty="0" smtClean="0"/>
              <a:t>Staj Vize Yazısı </a:t>
            </a:r>
            <a:endParaRPr lang="tr-TR" sz="2800" b="1" dirty="0"/>
          </a:p>
        </p:txBody>
      </p:sp>
      <p:pic>
        <p:nvPicPr>
          <p:cNvPr id="26" name="Resim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920" y="4761410"/>
            <a:ext cx="1405447" cy="294856"/>
          </a:xfrm>
          <a:prstGeom prst="rect">
            <a:avLst/>
          </a:prstGeom>
        </p:spPr>
      </p:pic>
      <p:pic>
        <p:nvPicPr>
          <p:cNvPr id="27" name="Resim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00" y="3811424"/>
            <a:ext cx="1350255" cy="358451"/>
          </a:xfrm>
          <a:prstGeom prst="rect">
            <a:avLst/>
          </a:prstGeom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27" y="4702136"/>
            <a:ext cx="788050" cy="413403"/>
          </a:xfrm>
          <a:prstGeom prst="rect">
            <a:avLst/>
          </a:prstGeom>
        </p:spPr>
      </p:pic>
      <p:pic>
        <p:nvPicPr>
          <p:cNvPr id="29" name="Resim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711" y="538393"/>
            <a:ext cx="823034" cy="827959"/>
          </a:xfrm>
          <a:prstGeom prst="rect">
            <a:avLst/>
          </a:prstGeom>
        </p:spPr>
      </p:pic>
      <p:pic>
        <p:nvPicPr>
          <p:cNvPr id="11" name="Resim 1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67" y="538393"/>
            <a:ext cx="1077395" cy="906743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27562" y="287749"/>
            <a:ext cx="4623555" cy="4768518"/>
          </a:xfrm>
          <a:prstGeom prst="rect">
            <a:avLst/>
          </a:prstGeom>
        </p:spPr>
      </p:pic>
      <p:sp>
        <p:nvSpPr>
          <p:cNvPr id="3" name="Akış Çizelgesi: İşlem 2"/>
          <p:cNvSpPr/>
          <p:nvPr/>
        </p:nvSpPr>
        <p:spPr>
          <a:xfrm>
            <a:off x="4591183" y="2513001"/>
            <a:ext cx="690596" cy="6394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Akış Çizelgesi: İşlem 3"/>
          <p:cNvSpPr/>
          <p:nvPr/>
        </p:nvSpPr>
        <p:spPr>
          <a:xfrm>
            <a:off x="4591183" y="2621706"/>
            <a:ext cx="626652" cy="15986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Akış Çizelgesi: İşlem 4"/>
          <p:cNvSpPr/>
          <p:nvPr/>
        </p:nvSpPr>
        <p:spPr>
          <a:xfrm>
            <a:off x="3600050" y="4201125"/>
            <a:ext cx="882428" cy="1087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114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ctrTitle" idx="4294967295"/>
          </p:nvPr>
        </p:nvSpPr>
        <p:spPr>
          <a:xfrm>
            <a:off x="205143" y="234704"/>
            <a:ext cx="6334202" cy="6833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1" dirty="0" smtClean="0"/>
              <a:t>Zorunlu Olmayan Staj Dilekçesi</a:t>
            </a:r>
            <a:endParaRPr sz="3200" b="1" dirty="0"/>
          </a:p>
        </p:txBody>
      </p:sp>
      <p:sp>
        <p:nvSpPr>
          <p:cNvPr id="119" name="Google Shape;119;p18"/>
          <p:cNvSpPr txBox="1">
            <a:spLocks noGrp="1"/>
          </p:cNvSpPr>
          <p:nvPr>
            <p:ph type="subTitle" idx="4294967295"/>
          </p:nvPr>
        </p:nvSpPr>
        <p:spPr>
          <a:xfrm>
            <a:off x="205144" y="1418221"/>
            <a:ext cx="6518606" cy="24615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tr-TR" sz="1800" dirty="0" smtClean="0"/>
              <a:t>Stajınızı </a:t>
            </a:r>
            <a:r>
              <a:rPr lang="tr-TR" sz="1800" dirty="0"/>
              <a:t>gönüllü olarak yapıyorsanız zorunlu olmayan staj dilekçesi doldurmanız </a:t>
            </a:r>
            <a:r>
              <a:rPr lang="tr-TR" sz="1800" dirty="0">
                <a:solidFill>
                  <a:srgbClr val="FF0000"/>
                </a:solidFill>
              </a:rPr>
              <a:t>gerekmektedir</a:t>
            </a:r>
            <a:r>
              <a:rPr lang="tr-TR" sz="1800" dirty="0"/>
              <a:t>.</a:t>
            </a:r>
          </a:p>
          <a:p>
            <a:pPr algn="just"/>
            <a:endParaRPr lang="tr-TR" sz="1800" dirty="0"/>
          </a:p>
          <a:p>
            <a:pPr algn="just"/>
            <a:r>
              <a:rPr lang="tr-TR" sz="1800" dirty="0" smtClean="0">
                <a:sym typeface="Wingdings" panose="05000000000000000000" pitchFamily="2" charset="2"/>
              </a:rPr>
              <a:t>Evrak çıktı alınıp imzalandıktan sonra </a:t>
            </a:r>
            <a:r>
              <a:rPr lang="tr-TR" sz="1800" dirty="0">
                <a:sym typeface="Wingdings" panose="05000000000000000000" pitchFamily="2" charset="2"/>
              </a:rPr>
              <a:t>gideceğiniz kurumdan almış olduğunuz davet mektubu ve staj anlaşmanızla birlikte </a:t>
            </a:r>
            <a:r>
              <a:rPr lang="tr-TR" sz="1800" dirty="0">
                <a:solidFill>
                  <a:srgbClr val="FF0000"/>
                </a:solidFill>
                <a:sym typeface="Wingdings" panose="05000000000000000000" pitchFamily="2" charset="2"/>
              </a:rPr>
              <a:t>BÖLÜMÜNÜZE</a:t>
            </a:r>
            <a:r>
              <a:rPr lang="tr-TR" sz="1800" dirty="0">
                <a:sym typeface="Wingdings" panose="05000000000000000000" pitchFamily="2" charset="2"/>
              </a:rPr>
              <a:t> teslim edilecektir.</a:t>
            </a:r>
            <a:endParaRPr lang="tr-TR" sz="1800" dirty="0"/>
          </a:p>
          <a:p>
            <a:pPr algn="just"/>
            <a:endParaRPr lang="tr-TR" sz="1800" dirty="0"/>
          </a:p>
          <a:p>
            <a:pPr algn="just"/>
            <a:endParaRPr lang="tr-TR" sz="1800" dirty="0"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</p:txBody>
      </p:sp>
      <p:cxnSp>
        <p:nvCxnSpPr>
          <p:cNvPr id="120" name="Google Shape;120;p18"/>
          <p:cNvCxnSpPr/>
          <p:nvPr/>
        </p:nvCxnSpPr>
        <p:spPr>
          <a:xfrm rot="10800000" flipH="1">
            <a:off x="6805299" y="540952"/>
            <a:ext cx="143700" cy="377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18"/>
          <p:cNvCxnSpPr/>
          <p:nvPr/>
        </p:nvCxnSpPr>
        <p:spPr>
          <a:xfrm flipH="1">
            <a:off x="7451750" y="1182125"/>
            <a:ext cx="337200" cy="131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8"/>
          <p:cNvCxnSpPr>
            <a:endCxn id="117" idx="6"/>
          </p:cNvCxnSpPr>
          <p:nvPr/>
        </p:nvCxnSpPr>
        <p:spPr>
          <a:xfrm rot="10800000">
            <a:off x="7601250" y="1836015"/>
            <a:ext cx="998100" cy="98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Google Shape;127;p18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Source Sans Pro"/>
                <a:sym typeface="Source Sans Pr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300" b="1" i="0" u="none" strike="noStrike" kern="0" cap="none" spc="0" normalizeH="0" baseline="0" noProof="0">
              <a:ln>
                <a:noFill/>
              </a:ln>
              <a:solidFill>
                <a:srgbClr val="0091EA"/>
              </a:solidFill>
              <a:effectLst/>
              <a:uLnTx/>
              <a:uFillTx/>
              <a:latin typeface="Source Sans Pro"/>
              <a:sym typeface="Source Sans Pro"/>
            </a:endParaRPr>
          </a:p>
        </p:txBody>
      </p:sp>
      <p:sp>
        <p:nvSpPr>
          <p:cNvPr id="13" name="Google Shape;117;p18"/>
          <p:cNvSpPr/>
          <p:nvPr/>
        </p:nvSpPr>
        <p:spPr>
          <a:xfrm>
            <a:off x="6877149" y="1489184"/>
            <a:ext cx="1875600" cy="18528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23;p18"/>
          <p:cNvSpPr/>
          <p:nvPr/>
        </p:nvSpPr>
        <p:spPr>
          <a:xfrm>
            <a:off x="7023150" y="1637234"/>
            <a:ext cx="1576200" cy="1556700"/>
          </a:xfrm>
          <a:prstGeom prst="ellipse">
            <a:avLst/>
          </a:prstGeom>
          <a:noFill/>
          <a:ln w="19050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5" name="Google Shape;124;p18"/>
          <p:cNvGrpSpPr/>
          <p:nvPr/>
        </p:nvGrpSpPr>
        <p:grpSpPr>
          <a:xfrm>
            <a:off x="7328201" y="1939009"/>
            <a:ext cx="878284" cy="816182"/>
            <a:chOff x="5972700" y="2330200"/>
            <a:chExt cx="411625" cy="387275"/>
          </a:xfrm>
        </p:grpSpPr>
        <p:sp>
          <p:nvSpPr>
            <p:cNvPr id="16" name="Google Shape;125;p1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26;p1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8" name="Resi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421" y="4793817"/>
            <a:ext cx="1405447" cy="294856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9613"/>
            <a:ext cx="1350255" cy="358451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876" y="4729613"/>
            <a:ext cx="788050" cy="413403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33" y="100296"/>
            <a:ext cx="823034" cy="827959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434" y="3879770"/>
            <a:ext cx="1292995" cy="591517"/>
          </a:xfrm>
          <a:prstGeom prst="rect">
            <a:avLst/>
          </a:prstGeom>
        </p:spPr>
      </p:pic>
      <p:pic>
        <p:nvPicPr>
          <p:cNvPr id="24" name="Resim 23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413" y="1146342"/>
            <a:ext cx="854125" cy="77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06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263238"/>
      </a:dk1>
      <a:lt1>
        <a:srgbClr val="FFFFFF"/>
      </a:lt1>
      <a:dk2>
        <a:srgbClr val="607D8B"/>
      </a:dk2>
      <a:lt2>
        <a:srgbClr val="ECEFF1"/>
      </a:lt2>
      <a:accent1>
        <a:srgbClr val="0091EA"/>
      </a:accent1>
      <a:accent2>
        <a:srgbClr val="0053A3"/>
      </a:accent2>
      <a:accent3>
        <a:srgbClr val="607D8B"/>
      </a:accent3>
      <a:accent4>
        <a:srgbClr val="CFD8DC"/>
      </a:accent4>
      <a:accent5>
        <a:srgbClr val="ECEFF1"/>
      </a:accent5>
      <a:accent6>
        <a:srgbClr val="ACDBF8"/>
      </a:accent6>
      <a:hlink>
        <a:srgbClr val="0091E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1133</Words>
  <Application>Microsoft Office PowerPoint</Application>
  <PresentationFormat>Ekran Gösterisi (16:9)</PresentationFormat>
  <Paragraphs>252</Paragraphs>
  <Slides>39</Slides>
  <Notes>37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39</vt:i4>
      </vt:variant>
    </vt:vector>
  </HeadingPairs>
  <TitlesOfParts>
    <vt:vector size="46" baseType="lpstr">
      <vt:lpstr>Arial</vt:lpstr>
      <vt:lpstr>Source Sans Pro</vt:lpstr>
      <vt:lpstr>Roboto Slab</vt:lpstr>
      <vt:lpstr>Wingdings</vt:lpstr>
      <vt:lpstr>Comic Sans MS</vt:lpstr>
      <vt:lpstr>Montserrat</vt:lpstr>
      <vt:lpstr>Cordelia template</vt:lpstr>
      <vt:lpstr>2024-2026 PROJE DÖNEMİ ERASMUS+ DUMLUPINAR VE EPO KONSORSİYUMLARI ÖĞRENCİ STAJ HAREKETLİLİĞİ BİLGİLENDİRME TOPLANTISI 30.04.2025</vt:lpstr>
      <vt:lpstr>HAREKETLİLİK 3 AŞAMADAN OLUŞMAKTADIR:</vt:lpstr>
      <vt:lpstr>HAREKETLİLİK ÖNCESİNDE HAZIRLANMASI GEREKEN BELGELER</vt:lpstr>
      <vt:lpstr>Taahhütname Belgesi Bütün Öğrenciler</vt:lpstr>
      <vt:lpstr>PowerPoint Sunusu</vt:lpstr>
      <vt:lpstr>Staj Vize Yazısı Dilekçesi Bütün Öğrenciler</vt:lpstr>
      <vt:lpstr>PowerPoint Sunusu</vt:lpstr>
      <vt:lpstr>PowerPoint Sunusu</vt:lpstr>
      <vt:lpstr>Zorunlu Olmayan Staj Dilekçesi</vt:lpstr>
      <vt:lpstr>PowerPoint Sunusu</vt:lpstr>
      <vt:lpstr>Stajı Zorunlu Olan Öğrenciler Tarafından Hazırlanması Gereken Belgeler</vt:lpstr>
      <vt:lpstr>PowerPoint Sunusu</vt:lpstr>
      <vt:lpstr>PowerPoint Sunusu</vt:lpstr>
      <vt:lpstr>Bütün Öğrenciler Tarafından Hazırlanması Gereken Belgeler</vt:lpstr>
      <vt:lpstr>PowerPoint Sunusu</vt:lpstr>
      <vt:lpstr>PowerPoint Sunusu</vt:lpstr>
      <vt:lpstr>PowerPoint Sunusu</vt:lpstr>
      <vt:lpstr>Pasaport İşlemleri</vt:lpstr>
      <vt:lpstr>       Pasaport Harcı Muafiyet Dilekçesi</vt:lpstr>
      <vt:lpstr>Pasaport Harcı Muafiyet Formu</vt:lpstr>
      <vt:lpstr>Kaza, Sağlık ve Kişisel Sorumluluk Sigortası (Geniş Kapsamlı Seyahat Sağlık Sigortası – BÜTÜN ÖĞRENCİLER İÇİN!</vt:lpstr>
      <vt:lpstr>PowerPoint Sunusu</vt:lpstr>
      <vt:lpstr>PowerPoint Sunusu</vt:lpstr>
      <vt:lpstr>Vize İşlemleri</vt:lpstr>
      <vt:lpstr>Uçak Bileti Bütün Öğrenciler</vt:lpstr>
      <vt:lpstr>PowerPoint Sunusu</vt:lpstr>
      <vt:lpstr>Bütün Öğrenciler Tarafından Hazırlanması Gereken Belgeler</vt:lpstr>
      <vt:lpstr>PowerPoint Sunusu</vt:lpstr>
      <vt:lpstr>PowerPoint Sunusu</vt:lpstr>
      <vt:lpstr>PowerPoint Sunusu</vt:lpstr>
      <vt:lpstr>PowerPoint Sunusu</vt:lpstr>
      <vt:lpstr>Certificate of Arrival</vt:lpstr>
      <vt:lpstr>PowerPoint Sunusu</vt:lpstr>
      <vt:lpstr>PowerPoint Sunusu</vt:lpstr>
      <vt:lpstr>Duration Sheet</vt:lpstr>
      <vt:lpstr>PowerPoint Sunusu</vt:lpstr>
      <vt:lpstr>PowerPoint Sunusu</vt:lpstr>
      <vt:lpstr>PowerPoint Sunusu</vt:lpstr>
      <vt:lpstr>DİNLEDİĞİNİZ İÇİN TEŞEKKÜR EDERİM.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Onur</dc:creator>
  <cp:lastModifiedBy>Windows Kullanıcısı</cp:lastModifiedBy>
  <cp:revision>96</cp:revision>
  <dcterms:modified xsi:type="dcterms:W3CDTF">2025-04-30T10:56:40Z</dcterms:modified>
</cp:coreProperties>
</file>