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332" r:id="rId2"/>
    <p:sldId id="375" r:id="rId3"/>
    <p:sldId id="377" r:id="rId4"/>
    <p:sldId id="376" r:id="rId5"/>
    <p:sldId id="378" r:id="rId6"/>
    <p:sldId id="379" r:id="rId7"/>
    <p:sldId id="256" r:id="rId8"/>
    <p:sldId id="380" r:id="rId9"/>
    <p:sldId id="381" r:id="rId10"/>
    <p:sldId id="382" r:id="rId11"/>
    <p:sldId id="385" r:id="rId12"/>
    <p:sldId id="386" r:id="rId13"/>
    <p:sldId id="383" r:id="rId14"/>
    <p:sldId id="387" r:id="rId15"/>
    <p:sldId id="388" r:id="rId16"/>
    <p:sldId id="389" r:id="rId17"/>
    <p:sldId id="390" r:id="rId18"/>
    <p:sldId id="391" r:id="rId19"/>
    <p:sldId id="333" r:id="rId20"/>
    <p:sldId id="334" r:id="rId21"/>
    <p:sldId id="392" r:id="rId22"/>
    <p:sldId id="340" r:id="rId23"/>
    <p:sldId id="336" r:id="rId24"/>
    <p:sldId id="359" r:id="rId25"/>
    <p:sldId id="364" r:id="rId26"/>
    <p:sldId id="358" r:id="rId27"/>
    <p:sldId id="365" r:id="rId28"/>
    <p:sldId id="343" r:id="rId29"/>
    <p:sldId id="345" r:id="rId30"/>
    <p:sldId id="346" r:id="rId31"/>
    <p:sldId id="368" r:id="rId32"/>
    <p:sldId id="350" r:id="rId33"/>
    <p:sldId id="351" r:id="rId34"/>
    <p:sldId id="393" r:id="rId35"/>
    <p:sldId id="348" r:id="rId36"/>
    <p:sldId id="366" r:id="rId37"/>
    <p:sldId id="367" r:id="rId38"/>
    <p:sldId id="370" r:id="rId39"/>
    <p:sldId id="369" r:id="rId40"/>
    <p:sldId id="373" r:id="rId41"/>
    <p:sldId id="353" r:id="rId42"/>
    <p:sldId id="354" r:id="rId43"/>
    <p:sldId id="394" r:id="rId44"/>
    <p:sldId id="355" r:id="rId45"/>
    <p:sldId id="372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F89"/>
    <a:srgbClr val="FFDDD5"/>
    <a:srgbClr val="F6E2EF"/>
    <a:srgbClr val="F55C17"/>
    <a:srgbClr val="E6ACD3"/>
    <a:srgbClr val="C94FA0"/>
    <a:srgbClr val="902C6F"/>
    <a:srgbClr val="A1CEFC"/>
    <a:srgbClr val="85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3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504A9-4291-4681-8A45-CB058A1DB93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C5C43CF-D5EB-4A2A-B2BE-864458F64F7E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Avrupa Birliği Komisyonu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gm:t>
    </dgm:pt>
    <dgm:pt modelId="{CE39941A-73E6-4E33-B5BC-E56B1D9472E7}" type="parTrans" cxnId="{9E4D19CE-CCA5-4471-9677-945E4A577F59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C67906-6BF4-445C-A112-A4E35F80065A}" type="sibTrans" cxnId="{9E4D19CE-CCA5-4471-9677-945E4A577F59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69F78B-F3BE-4E7F-990D-4018F413B1F4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Dış İşleri Bakanlığı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gm:t>
    </dgm:pt>
    <dgm:pt modelId="{BB537BD0-5F71-4BC0-8A34-F59BDE3027D0}" type="parTrans" cxnId="{279A0C37-1641-4A35-AA58-EDAD6419A63C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22417E-BB76-47C2-AF00-4A6293343D59}" type="sibTrans" cxnId="{279A0C37-1641-4A35-AA58-EDAD6419A63C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E36A7B-2ACD-44EA-8179-8D40C0E21665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Avrupa Birliği Eğitim ve Gençlik </a:t>
          </a:r>
          <a:b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</a:b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Programları Merkezi Başkanlığı</a:t>
          </a:r>
          <a:b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</a:b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(Ulusal Ajans)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gm:t>
    </dgm:pt>
    <dgm:pt modelId="{1508CCAE-4CFC-49A2-A0EC-11A6E3EF06B5}" type="parTrans" cxnId="{F61E16F6-5C31-4D95-9EDA-475878F5C908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B73BD9-EEA8-45AD-81DD-378DA2C4169E}" type="sibTrans" cxnId="{F61E16F6-5C31-4D95-9EDA-475878F5C908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E462D4-8BE0-42BD-B6E1-68B3D8ECACEA}">
      <dgm:prSet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Yükseköğretim Kurumları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gm:t>
    </dgm:pt>
    <dgm:pt modelId="{16EF39BC-86C2-4AD0-8D25-C4519A3A3EEF}" type="parTrans" cxnId="{EA39481B-02BF-4CB0-81E3-328AC1ED2296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95D03-41C6-447F-9650-E7697B25ABEB}" type="sibTrans" cxnId="{EA39481B-02BF-4CB0-81E3-328AC1ED2296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BF604B-69BC-4F65-8C6C-C2AB541D348C}">
      <dgm:prSet custT="1"/>
      <dgm:spPr/>
      <dgm:t>
        <a:bodyPr/>
        <a:lstStyle/>
        <a:p>
          <a:r>
            <a:rPr lang="tr-TR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Kütahya Dumlupınar Üniversitesi</a:t>
          </a:r>
        </a:p>
        <a:p>
          <a:r>
            <a:rPr lang="tr-TR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Dış İlişkiler Koordinatörlüğü</a:t>
          </a:r>
          <a:endParaRPr lang="tr-TR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gm:t>
    </dgm:pt>
    <dgm:pt modelId="{95DB6C17-692B-4FC7-9D19-E26A19F0E49D}" type="parTrans" cxnId="{7B937E81-3D77-4435-B8FC-35F32C72EFC8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B2926-4275-4B78-916A-D2DBDD1D451D}" type="sibTrans" cxnId="{7B937E81-3D77-4435-B8FC-35F32C72EFC8}">
      <dgm:prSet/>
      <dgm:spPr/>
      <dgm:t>
        <a:bodyPr/>
        <a:lstStyle/>
        <a:p>
          <a:endParaRPr lang="tr-T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1B085-F69E-491A-970B-EB8B63476359}" type="pres">
      <dgm:prSet presAssocID="{80E504A9-4291-4681-8A45-CB058A1DB9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508E836-07C9-49D8-BA78-C50E63DA5B41}" type="pres">
      <dgm:prSet presAssocID="{80E504A9-4291-4681-8A45-CB058A1DB930}" presName="dummyMaxCanvas" presStyleCnt="0">
        <dgm:presLayoutVars/>
      </dgm:prSet>
      <dgm:spPr/>
    </dgm:pt>
    <dgm:pt modelId="{85D0BA6E-09D1-4062-86C2-407C5B353EBA}" type="pres">
      <dgm:prSet presAssocID="{80E504A9-4291-4681-8A45-CB058A1DB93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D0C1E7-13A3-44AB-A789-C06C4ABFF420}" type="pres">
      <dgm:prSet presAssocID="{80E504A9-4291-4681-8A45-CB058A1DB93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C0FC30-2A0D-46E1-834F-2DA7F8024171}" type="pres">
      <dgm:prSet presAssocID="{80E504A9-4291-4681-8A45-CB058A1DB93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D320A6-C20B-4F3B-A6D2-3AD0D85D47A3}" type="pres">
      <dgm:prSet presAssocID="{80E504A9-4291-4681-8A45-CB058A1DB93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821CE7-EFBF-4961-A416-3E63FBC322B9}" type="pres">
      <dgm:prSet presAssocID="{80E504A9-4291-4681-8A45-CB058A1DB93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1A70C1-8E57-4200-991B-00C8311270BE}" type="pres">
      <dgm:prSet presAssocID="{80E504A9-4291-4681-8A45-CB058A1DB93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277956-5606-40D7-90F3-A2B71EB383C2}" type="pres">
      <dgm:prSet presAssocID="{80E504A9-4291-4681-8A45-CB058A1DB93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31D64A-EACF-43D4-988B-BBC48F0A7142}" type="pres">
      <dgm:prSet presAssocID="{80E504A9-4291-4681-8A45-CB058A1DB93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9B3281-7CA3-460A-A0F3-6915E3F0B8BC}" type="pres">
      <dgm:prSet presAssocID="{80E504A9-4291-4681-8A45-CB058A1DB93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02770A-5793-4B67-8750-C4B0E352D0B7}" type="pres">
      <dgm:prSet presAssocID="{80E504A9-4291-4681-8A45-CB058A1DB93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10B600-997D-4DEE-9967-A7756443ED90}" type="pres">
      <dgm:prSet presAssocID="{80E504A9-4291-4681-8A45-CB058A1DB93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62A8F5-9E62-4917-8ADF-D6733861D686}" type="pres">
      <dgm:prSet presAssocID="{80E504A9-4291-4681-8A45-CB058A1DB93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BB6505-EF8B-4C94-BBEC-25FCCD4A4444}" type="pres">
      <dgm:prSet presAssocID="{80E504A9-4291-4681-8A45-CB058A1DB93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78112C-E1E9-4D8F-BB0B-132F05FCA06B}" type="pres">
      <dgm:prSet presAssocID="{80E504A9-4291-4681-8A45-CB058A1DB93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44848E8-DBD4-4076-B548-55AA99FD1E49}" type="presOf" srcId="{7BE36A7B-2ACD-44EA-8179-8D40C0E21665}" destId="{EB62A8F5-9E62-4917-8ADF-D6733861D686}" srcOrd="1" destOrd="0" presId="urn:microsoft.com/office/officeart/2005/8/layout/vProcess5"/>
    <dgm:cxn modelId="{126AC12A-EC8D-4C76-A0FE-89E226E8EAC8}" type="presOf" srcId="{7C5C43CF-D5EB-4A2A-B2BE-864458F64F7E}" destId="{85D0BA6E-09D1-4062-86C2-407C5B353EBA}" srcOrd="0" destOrd="0" presId="urn:microsoft.com/office/officeart/2005/8/layout/vProcess5"/>
    <dgm:cxn modelId="{FD2F7A99-C6E6-463F-B3CD-F397E82FCA3E}" type="presOf" srcId="{9122417E-BB76-47C2-AF00-4A6293343D59}" destId="{3D277956-5606-40D7-90F3-A2B71EB383C2}" srcOrd="0" destOrd="0" presId="urn:microsoft.com/office/officeart/2005/8/layout/vProcess5"/>
    <dgm:cxn modelId="{279A0C37-1641-4A35-AA58-EDAD6419A63C}" srcId="{80E504A9-4291-4681-8A45-CB058A1DB930}" destId="{AD69F78B-F3BE-4E7F-990D-4018F413B1F4}" srcOrd="1" destOrd="0" parTransId="{BB537BD0-5F71-4BC0-8A34-F59BDE3027D0}" sibTransId="{9122417E-BB76-47C2-AF00-4A6293343D59}"/>
    <dgm:cxn modelId="{0D8AF7D6-0B3F-444B-80F9-CEFD00F25B6F}" type="presOf" srcId="{7C5C43CF-D5EB-4A2A-B2BE-864458F64F7E}" destId="{9802770A-5793-4B67-8750-C4B0E352D0B7}" srcOrd="1" destOrd="0" presId="urn:microsoft.com/office/officeart/2005/8/layout/vProcess5"/>
    <dgm:cxn modelId="{D836369C-5D5D-4A14-B7B6-C95A06366870}" type="presOf" srcId="{BAE462D4-8BE0-42BD-B6E1-68B3D8ECACEA}" destId="{10D320A6-C20B-4F3B-A6D2-3AD0D85D47A3}" srcOrd="0" destOrd="0" presId="urn:microsoft.com/office/officeart/2005/8/layout/vProcess5"/>
    <dgm:cxn modelId="{B052306E-6C1C-4ECD-9A0C-F5A10D8084B5}" type="presOf" srcId="{AD69F78B-F3BE-4E7F-990D-4018F413B1F4}" destId="{88D0C1E7-13A3-44AB-A789-C06C4ABFF420}" srcOrd="0" destOrd="0" presId="urn:microsoft.com/office/officeart/2005/8/layout/vProcess5"/>
    <dgm:cxn modelId="{9E4D19CE-CCA5-4471-9677-945E4A577F59}" srcId="{80E504A9-4291-4681-8A45-CB058A1DB930}" destId="{7C5C43CF-D5EB-4A2A-B2BE-864458F64F7E}" srcOrd="0" destOrd="0" parTransId="{CE39941A-73E6-4E33-B5BC-E56B1D9472E7}" sibTransId="{9BC67906-6BF4-445C-A112-A4E35F80065A}"/>
    <dgm:cxn modelId="{5EC31B7D-E226-4A4C-A431-771C6132E8AA}" type="presOf" srcId="{0DB73BD9-EEA8-45AD-81DD-378DA2C4169E}" destId="{CF31D64A-EACF-43D4-988B-BBC48F0A7142}" srcOrd="0" destOrd="0" presId="urn:microsoft.com/office/officeart/2005/8/layout/vProcess5"/>
    <dgm:cxn modelId="{87B23CD6-5F97-4302-9B04-D08051D7C384}" type="presOf" srcId="{27BF604B-69BC-4F65-8C6C-C2AB541D348C}" destId="{55821CE7-EFBF-4961-A416-3E63FBC322B9}" srcOrd="0" destOrd="0" presId="urn:microsoft.com/office/officeart/2005/8/layout/vProcess5"/>
    <dgm:cxn modelId="{EA39481B-02BF-4CB0-81E3-328AC1ED2296}" srcId="{80E504A9-4291-4681-8A45-CB058A1DB930}" destId="{BAE462D4-8BE0-42BD-B6E1-68B3D8ECACEA}" srcOrd="3" destOrd="0" parTransId="{16EF39BC-86C2-4AD0-8D25-C4519A3A3EEF}" sibTransId="{E3095D03-41C6-447F-9650-E7697B25ABEB}"/>
    <dgm:cxn modelId="{218C999D-AD3C-467E-91C4-DD3ADB2DC748}" type="presOf" srcId="{9BC67906-6BF4-445C-A112-A4E35F80065A}" destId="{531A70C1-8E57-4200-991B-00C8311270BE}" srcOrd="0" destOrd="0" presId="urn:microsoft.com/office/officeart/2005/8/layout/vProcess5"/>
    <dgm:cxn modelId="{D351FD09-A6D7-436E-8FC1-2E10FC5ABF2F}" type="presOf" srcId="{E3095D03-41C6-447F-9650-E7697B25ABEB}" destId="{239B3281-7CA3-460A-A0F3-6915E3F0B8BC}" srcOrd="0" destOrd="0" presId="urn:microsoft.com/office/officeart/2005/8/layout/vProcess5"/>
    <dgm:cxn modelId="{FF4AC343-6D7A-4092-AD77-CE90FCC5064E}" type="presOf" srcId="{7BE36A7B-2ACD-44EA-8179-8D40C0E21665}" destId="{94C0FC30-2A0D-46E1-834F-2DA7F8024171}" srcOrd="0" destOrd="0" presId="urn:microsoft.com/office/officeart/2005/8/layout/vProcess5"/>
    <dgm:cxn modelId="{F6B5E95D-499B-441E-A6C2-519CBE6D2B10}" type="presOf" srcId="{80E504A9-4291-4681-8A45-CB058A1DB930}" destId="{17B1B085-F69E-491A-970B-EB8B63476359}" srcOrd="0" destOrd="0" presId="urn:microsoft.com/office/officeart/2005/8/layout/vProcess5"/>
    <dgm:cxn modelId="{507E7643-B040-4405-80A8-D2A56B1926EC}" type="presOf" srcId="{AD69F78B-F3BE-4E7F-990D-4018F413B1F4}" destId="{8610B600-997D-4DEE-9967-A7756443ED90}" srcOrd="1" destOrd="0" presId="urn:microsoft.com/office/officeart/2005/8/layout/vProcess5"/>
    <dgm:cxn modelId="{CD2ABF68-D089-4AA8-B74B-E515356CE312}" type="presOf" srcId="{BAE462D4-8BE0-42BD-B6E1-68B3D8ECACEA}" destId="{0DBB6505-EF8B-4C94-BBEC-25FCCD4A4444}" srcOrd="1" destOrd="0" presId="urn:microsoft.com/office/officeart/2005/8/layout/vProcess5"/>
    <dgm:cxn modelId="{7B937E81-3D77-4435-B8FC-35F32C72EFC8}" srcId="{80E504A9-4291-4681-8A45-CB058A1DB930}" destId="{27BF604B-69BC-4F65-8C6C-C2AB541D348C}" srcOrd="4" destOrd="0" parTransId="{95DB6C17-692B-4FC7-9D19-E26A19F0E49D}" sibTransId="{0D4B2926-4275-4B78-916A-D2DBDD1D451D}"/>
    <dgm:cxn modelId="{8925E550-CC4D-4571-89F5-8E8643AD5D12}" type="presOf" srcId="{27BF604B-69BC-4F65-8C6C-C2AB541D348C}" destId="{6378112C-E1E9-4D8F-BB0B-132F05FCA06B}" srcOrd="1" destOrd="0" presId="urn:microsoft.com/office/officeart/2005/8/layout/vProcess5"/>
    <dgm:cxn modelId="{F61E16F6-5C31-4D95-9EDA-475878F5C908}" srcId="{80E504A9-4291-4681-8A45-CB058A1DB930}" destId="{7BE36A7B-2ACD-44EA-8179-8D40C0E21665}" srcOrd="2" destOrd="0" parTransId="{1508CCAE-4CFC-49A2-A0EC-11A6E3EF06B5}" sibTransId="{0DB73BD9-EEA8-45AD-81DD-378DA2C4169E}"/>
    <dgm:cxn modelId="{711EFB5B-DD26-428D-B4AB-2C64CDE31CD8}" type="presParOf" srcId="{17B1B085-F69E-491A-970B-EB8B63476359}" destId="{A508E836-07C9-49D8-BA78-C50E63DA5B41}" srcOrd="0" destOrd="0" presId="urn:microsoft.com/office/officeart/2005/8/layout/vProcess5"/>
    <dgm:cxn modelId="{FD98F11C-8300-41ED-8D22-0B04C0627F25}" type="presParOf" srcId="{17B1B085-F69E-491A-970B-EB8B63476359}" destId="{85D0BA6E-09D1-4062-86C2-407C5B353EBA}" srcOrd="1" destOrd="0" presId="urn:microsoft.com/office/officeart/2005/8/layout/vProcess5"/>
    <dgm:cxn modelId="{EAD6FC1D-03EF-466D-868E-3BB2DBA1FC8B}" type="presParOf" srcId="{17B1B085-F69E-491A-970B-EB8B63476359}" destId="{88D0C1E7-13A3-44AB-A789-C06C4ABFF420}" srcOrd="2" destOrd="0" presId="urn:microsoft.com/office/officeart/2005/8/layout/vProcess5"/>
    <dgm:cxn modelId="{FB73CEAB-279F-49BA-972F-3024B7C2B1DE}" type="presParOf" srcId="{17B1B085-F69E-491A-970B-EB8B63476359}" destId="{94C0FC30-2A0D-46E1-834F-2DA7F8024171}" srcOrd="3" destOrd="0" presId="urn:microsoft.com/office/officeart/2005/8/layout/vProcess5"/>
    <dgm:cxn modelId="{D761CB4F-4A7A-4AB3-B34F-73848E1B2F82}" type="presParOf" srcId="{17B1B085-F69E-491A-970B-EB8B63476359}" destId="{10D320A6-C20B-4F3B-A6D2-3AD0D85D47A3}" srcOrd="4" destOrd="0" presId="urn:microsoft.com/office/officeart/2005/8/layout/vProcess5"/>
    <dgm:cxn modelId="{1AFA5C40-7061-425A-9199-68B532B94F0D}" type="presParOf" srcId="{17B1B085-F69E-491A-970B-EB8B63476359}" destId="{55821CE7-EFBF-4961-A416-3E63FBC322B9}" srcOrd="5" destOrd="0" presId="urn:microsoft.com/office/officeart/2005/8/layout/vProcess5"/>
    <dgm:cxn modelId="{3EFE6DE2-69E6-4927-A7BA-6E031E987478}" type="presParOf" srcId="{17B1B085-F69E-491A-970B-EB8B63476359}" destId="{531A70C1-8E57-4200-991B-00C8311270BE}" srcOrd="6" destOrd="0" presId="urn:microsoft.com/office/officeart/2005/8/layout/vProcess5"/>
    <dgm:cxn modelId="{53342EBC-0885-48C4-B855-25317F1F49E4}" type="presParOf" srcId="{17B1B085-F69E-491A-970B-EB8B63476359}" destId="{3D277956-5606-40D7-90F3-A2B71EB383C2}" srcOrd="7" destOrd="0" presId="urn:microsoft.com/office/officeart/2005/8/layout/vProcess5"/>
    <dgm:cxn modelId="{50868F61-C986-4DA3-96C9-2AAFB04C663B}" type="presParOf" srcId="{17B1B085-F69E-491A-970B-EB8B63476359}" destId="{CF31D64A-EACF-43D4-988B-BBC48F0A7142}" srcOrd="8" destOrd="0" presId="urn:microsoft.com/office/officeart/2005/8/layout/vProcess5"/>
    <dgm:cxn modelId="{E359D5F9-6525-466A-8A2B-70110D6D3632}" type="presParOf" srcId="{17B1B085-F69E-491A-970B-EB8B63476359}" destId="{239B3281-7CA3-460A-A0F3-6915E3F0B8BC}" srcOrd="9" destOrd="0" presId="urn:microsoft.com/office/officeart/2005/8/layout/vProcess5"/>
    <dgm:cxn modelId="{1B408D3E-251D-4F18-9D23-FA4EE01BE481}" type="presParOf" srcId="{17B1B085-F69E-491A-970B-EB8B63476359}" destId="{9802770A-5793-4B67-8750-C4B0E352D0B7}" srcOrd="10" destOrd="0" presId="urn:microsoft.com/office/officeart/2005/8/layout/vProcess5"/>
    <dgm:cxn modelId="{FF8588C7-0A25-4476-9083-704ED4D9CC8B}" type="presParOf" srcId="{17B1B085-F69E-491A-970B-EB8B63476359}" destId="{8610B600-997D-4DEE-9967-A7756443ED90}" srcOrd="11" destOrd="0" presId="urn:microsoft.com/office/officeart/2005/8/layout/vProcess5"/>
    <dgm:cxn modelId="{801A794D-615E-4B0C-8962-05C7B4D526BE}" type="presParOf" srcId="{17B1B085-F69E-491A-970B-EB8B63476359}" destId="{EB62A8F5-9E62-4917-8ADF-D6733861D686}" srcOrd="12" destOrd="0" presId="urn:microsoft.com/office/officeart/2005/8/layout/vProcess5"/>
    <dgm:cxn modelId="{557000A3-4DD7-4FC8-BCD8-5ABF7EF2564C}" type="presParOf" srcId="{17B1B085-F69E-491A-970B-EB8B63476359}" destId="{0DBB6505-EF8B-4C94-BBEC-25FCCD4A4444}" srcOrd="13" destOrd="0" presId="urn:microsoft.com/office/officeart/2005/8/layout/vProcess5"/>
    <dgm:cxn modelId="{B52BE084-876E-445D-A970-5E5DDCC03EDA}" type="presParOf" srcId="{17B1B085-F69E-491A-970B-EB8B63476359}" destId="{6378112C-E1E9-4D8F-BB0B-132F05FCA06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0BA6E-09D1-4062-86C2-407C5B353EBA}">
      <dsp:nvSpPr>
        <dsp:cNvPr id="0" name=""/>
        <dsp:cNvSpPr/>
      </dsp:nvSpPr>
      <dsp:spPr>
        <a:xfrm>
          <a:off x="0" y="0"/>
          <a:ext cx="5072932" cy="803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Avrupa Birliği Komisyonu</a:t>
          </a:r>
          <a:endParaRPr lang="tr-T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sp:txBody>
      <dsp:txXfrm>
        <a:off x="23541" y="23541"/>
        <a:ext cx="4111592" cy="756661"/>
      </dsp:txXfrm>
    </dsp:sp>
    <dsp:sp modelId="{88D0C1E7-13A3-44AB-A789-C06C4ABFF420}">
      <dsp:nvSpPr>
        <dsp:cNvPr id="0" name=""/>
        <dsp:cNvSpPr/>
      </dsp:nvSpPr>
      <dsp:spPr>
        <a:xfrm>
          <a:off x="378822" y="915373"/>
          <a:ext cx="5072932" cy="803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Dış İşleri Bakanlığı</a:t>
          </a:r>
          <a:endParaRPr lang="tr-T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sp:txBody>
      <dsp:txXfrm>
        <a:off x="402363" y="938914"/>
        <a:ext cx="4124594" cy="756661"/>
      </dsp:txXfrm>
    </dsp:sp>
    <dsp:sp modelId="{94C0FC30-2A0D-46E1-834F-2DA7F8024171}">
      <dsp:nvSpPr>
        <dsp:cNvPr id="0" name=""/>
        <dsp:cNvSpPr/>
      </dsp:nvSpPr>
      <dsp:spPr>
        <a:xfrm>
          <a:off x="757645" y="1830747"/>
          <a:ext cx="5072932" cy="803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Avrupa Birliği Eğitim ve Gençlik </a:t>
          </a:r>
          <a:br>
            <a:rPr lang="tr-T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</a:br>
          <a:r>
            <a:rPr lang="tr-T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Programları Merkezi Başkanlığı</a:t>
          </a:r>
          <a:br>
            <a:rPr lang="tr-T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</a:br>
          <a:r>
            <a:rPr lang="tr-T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(Ulusal Ajans)</a:t>
          </a:r>
          <a:endParaRPr lang="tr-T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sp:txBody>
      <dsp:txXfrm>
        <a:off x="781186" y="1854288"/>
        <a:ext cx="4124594" cy="756661"/>
      </dsp:txXfrm>
    </dsp:sp>
    <dsp:sp modelId="{10D320A6-C20B-4F3B-A6D2-3AD0D85D47A3}">
      <dsp:nvSpPr>
        <dsp:cNvPr id="0" name=""/>
        <dsp:cNvSpPr/>
      </dsp:nvSpPr>
      <dsp:spPr>
        <a:xfrm>
          <a:off x="1136468" y="2746121"/>
          <a:ext cx="5072932" cy="803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Yükseköğretim Kurumları</a:t>
          </a:r>
          <a:endParaRPr lang="tr-T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sp:txBody>
      <dsp:txXfrm>
        <a:off x="1160009" y="2769662"/>
        <a:ext cx="4124594" cy="756661"/>
      </dsp:txXfrm>
    </dsp:sp>
    <dsp:sp modelId="{55821CE7-EFBF-4961-A416-3E63FBC322B9}">
      <dsp:nvSpPr>
        <dsp:cNvPr id="0" name=""/>
        <dsp:cNvSpPr/>
      </dsp:nvSpPr>
      <dsp:spPr>
        <a:xfrm>
          <a:off x="1515291" y="3661495"/>
          <a:ext cx="5072932" cy="803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Kütahya Dumlupınar Üniversitesi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rPr>
            <a:t>Dış İlişkiler Koordinatörlüğü</a:t>
          </a:r>
          <a:endParaRPr lang="tr-TR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" panose="020B0502040204020203" pitchFamily="34" charset="0"/>
          </a:endParaRPr>
        </a:p>
      </dsp:txBody>
      <dsp:txXfrm>
        <a:off x="1538832" y="3685036"/>
        <a:ext cx="4124594" cy="756661"/>
      </dsp:txXfrm>
    </dsp:sp>
    <dsp:sp modelId="{531A70C1-8E57-4200-991B-00C8311270BE}">
      <dsp:nvSpPr>
        <dsp:cNvPr id="0" name=""/>
        <dsp:cNvSpPr/>
      </dsp:nvSpPr>
      <dsp:spPr>
        <a:xfrm>
          <a:off x="4550499" y="587178"/>
          <a:ext cx="522432" cy="522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8046" y="587178"/>
        <a:ext cx="287338" cy="393130"/>
      </dsp:txXfrm>
    </dsp:sp>
    <dsp:sp modelId="{3D277956-5606-40D7-90F3-A2B71EB383C2}">
      <dsp:nvSpPr>
        <dsp:cNvPr id="0" name=""/>
        <dsp:cNvSpPr/>
      </dsp:nvSpPr>
      <dsp:spPr>
        <a:xfrm>
          <a:off x="4929322" y="1502552"/>
          <a:ext cx="522432" cy="522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6869" y="1502552"/>
        <a:ext cx="287338" cy="393130"/>
      </dsp:txXfrm>
    </dsp:sp>
    <dsp:sp modelId="{CF31D64A-EACF-43D4-988B-BBC48F0A7142}">
      <dsp:nvSpPr>
        <dsp:cNvPr id="0" name=""/>
        <dsp:cNvSpPr/>
      </dsp:nvSpPr>
      <dsp:spPr>
        <a:xfrm>
          <a:off x="5308145" y="2404531"/>
          <a:ext cx="522432" cy="522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25692" y="2404531"/>
        <a:ext cx="287338" cy="393130"/>
      </dsp:txXfrm>
    </dsp:sp>
    <dsp:sp modelId="{239B3281-7CA3-460A-A0F3-6915E3F0B8BC}">
      <dsp:nvSpPr>
        <dsp:cNvPr id="0" name=""/>
        <dsp:cNvSpPr/>
      </dsp:nvSpPr>
      <dsp:spPr>
        <a:xfrm>
          <a:off x="5686968" y="3328835"/>
          <a:ext cx="522432" cy="522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04515" y="3328835"/>
        <a:ext cx="287338" cy="39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FDA1F-DA14-4F92-AF85-EE7096A09186}" type="datetimeFigureOut">
              <a:rPr lang="tr-TR" smtClean="0"/>
              <a:t>18.08.2021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7D107-9379-479C-AC5D-62976E2AF1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7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D107-9379-479C-AC5D-62976E2AF16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78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298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1026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14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4029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9580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5103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7150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34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438"/>
          </a:xfrm>
          <a:prstGeom prst="rect">
            <a:avLst/>
          </a:prstGeom>
        </p:spPr>
      </p:pic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tr-TR" dirty="0" smtClean="0"/>
              <a:t>2018-2019 Akademik Yılı KA107 </a:t>
            </a:r>
          </a:p>
          <a:p>
            <a:r>
              <a:rPr lang="tr-TR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Öğrenim Hareketliliği Bilgilendirme Sunumu</a:t>
            </a:r>
            <a:endParaRPr lang="tr-TR" dirty="0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532440" y="6396481"/>
            <a:ext cx="438944" cy="365125"/>
          </a:xfrm>
        </p:spPr>
        <p:txBody>
          <a:bodyPr/>
          <a:lstStyle/>
          <a:p>
            <a:fld id="{C5B539DD-418E-4E4F-B3CD-B1AA08A5DE3A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" y="6467830"/>
            <a:ext cx="1441846" cy="2937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29" y="6249037"/>
            <a:ext cx="561924" cy="56528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80" y="6354480"/>
            <a:ext cx="851676" cy="4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334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7706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9695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2018-2019 Akademik Yılı KA107  Öğrenim Hareketliliği Bilgilendirme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B6609-C252-47D1-A769-5439BB1A13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38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assets/eac/education/tools/iscedf/codes_en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skyscanner.com.tr/" TargetMode="External"/><Relationship Id="rId7" Type="http://schemas.openxmlformats.org/officeDocument/2006/relationships/hyperlink" Target="http://www.ucuzbilet.com/" TargetMode="External"/><Relationship Id="rId2" Type="http://schemas.openxmlformats.org/officeDocument/2006/relationships/hyperlink" Target="https://www.ryanair.com/gb/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arantiucushatti.com.tr/" TargetMode="External"/><Relationship Id="rId5" Type="http://schemas.openxmlformats.org/officeDocument/2006/relationships/hyperlink" Target="http://www.maximiles.com.tr/" TargetMode="External"/><Relationship Id="rId4" Type="http://schemas.openxmlformats.org/officeDocument/2006/relationships/hyperlink" Target="http://seyahat.gittigidiyor.com.tr/" TargetMode="External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facebook.com/groups/284992331659107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erasmus.dpu.edu.tr/tr/index/sayfa/145/ogrenim-hareketliligi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ka107@dpu.edu.tr" TargetMode="External"/><Relationship Id="rId2" Type="http://schemas.openxmlformats.org/officeDocument/2006/relationships/hyperlink" Target="http://erasmus.dpu.edu.tr/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1007603" y="1213077"/>
            <a:ext cx="7128792" cy="41764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41300" dir="3120000" algn="ctr" rotWithShape="0">
              <a:srgbClr val="000000">
                <a:alpha val="57000"/>
              </a:srgbClr>
            </a:outerShdw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extrusionH="311150" prstMaterial="metal">
            <a:bevelT w="698500" h="203200" prst="coolSlant"/>
            <a:bevelB w="0" h="0"/>
            <a:extrusionClr>
              <a:schemeClr val="bg2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165304"/>
            <a:ext cx="4114800" cy="616179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547663" y="2177925"/>
            <a:ext cx="6048672" cy="224676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z="63500"/>
        </p:spPr>
        <p:txBody>
          <a:bodyPr wrap="square">
            <a:spAutoFit/>
          </a:bodyPr>
          <a:lstStyle/>
          <a:p>
            <a:pPr algn="ctr"/>
            <a:r>
              <a:rPr lang="tr-TR" sz="2800" b="1" spc="5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2019 PROJE YILI </a:t>
            </a:r>
          </a:p>
          <a:p>
            <a:pPr algn="ctr"/>
            <a:r>
              <a:rPr lang="tr-TR" sz="2800" b="1" spc="5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ERASMUS+ ORTAK ÜLKELERLE HAREKETLİLİK (KA107) </a:t>
            </a:r>
          </a:p>
          <a:p>
            <a:pPr algn="ctr"/>
            <a:r>
              <a:rPr lang="tr-TR" sz="2800" b="1" spc="50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ÖĞRENCİ ÖĞRENİM HAREKETLİLİĞİ BİLGİLENDİRME SUNUMU</a:t>
            </a:r>
            <a:endParaRPr lang="tr-TR" sz="2800" b="1" spc="5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52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10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/>
          <a:srcRect l="17713" t="16401" r="50787" b="6601"/>
          <a:stretch/>
        </p:blipFill>
        <p:spPr>
          <a:xfrm>
            <a:off x="3563888" y="198172"/>
            <a:ext cx="4503273" cy="6192000"/>
          </a:xfrm>
          <a:prstGeom prst="rect">
            <a:avLst/>
          </a:prstGeom>
        </p:spPr>
      </p:pic>
      <p:sp>
        <p:nvSpPr>
          <p:cNvPr id="7" name="Köşeleri Yuvarlanmış Dikdörtgen Belirtme Çizgisi 6"/>
          <p:cNvSpPr/>
          <p:nvPr/>
        </p:nvSpPr>
        <p:spPr>
          <a:xfrm>
            <a:off x="7543717" y="1088740"/>
            <a:ext cx="1512168" cy="2124236"/>
          </a:xfrm>
          <a:prstGeom prst="wedgeRoundRectCallout">
            <a:avLst>
              <a:gd name="adj1" fmla="val -58931"/>
              <a:gd name="adj2" fmla="val -405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Bu kısma bölümünüzün uluslararası kodunu yazmanız gerekmektedir. Bölümünüzün uluslararası kodunu öğrenmek için </a:t>
            </a:r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  <a:hlinkClick r:id="rId3"/>
              </a:rPr>
              <a:t>TIKLAYINIZ.</a:t>
            </a:r>
            <a:endParaRPr lang="tr-TR" sz="12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92819" y="1010982"/>
            <a:ext cx="346288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ÖĞRENİM ANLAŞMASI</a:t>
            </a:r>
          </a:p>
          <a:p>
            <a:pPr algn="ctr"/>
            <a:endParaRPr lang="tr-TR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ÖNCESİ KISMI</a:t>
            </a:r>
          </a:p>
          <a:p>
            <a:pPr algn="ctr"/>
            <a:r>
              <a:rPr lang="tr-TR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</a:t>
            </a:r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BEFORE THE MOBILITY</a:t>
            </a:r>
            <a:r>
              <a:rPr lang="tr-TR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)</a:t>
            </a:r>
            <a:endParaRPr lang="tr-TR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2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sz="800" dirty="0"/>
              <a:t>2019 Proje Yılı Ortak Ülkelerle Hareketlilik (KA107) </a:t>
            </a:r>
          </a:p>
          <a:p>
            <a:r>
              <a:rPr lang="tr-TR" sz="8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sz="8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15535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11</a:t>
            </a:fld>
            <a:endParaRPr 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165304"/>
            <a:ext cx="4114800" cy="616179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60432" cy="3995204"/>
          </a:xfrm>
          <a:prstGeom prst="rect">
            <a:avLst/>
          </a:prstGeom>
        </p:spPr>
      </p:pic>
      <p:sp>
        <p:nvSpPr>
          <p:cNvPr id="7" name="Köşeleri Yuvarlanmış Dikdörtgen Belirtme Çizgisi 6"/>
          <p:cNvSpPr/>
          <p:nvPr/>
        </p:nvSpPr>
        <p:spPr>
          <a:xfrm>
            <a:off x="1115616" y="5220980"/>
            <a:ext cx="2560612" cy="829332"/>
          </a:xfrm>
          <a:prstGeom prst="wedgeRoundRectCallout">
            <a:avLst>
              <a:gd name="adj1" fmla="val -40730"/>
              <a:gd name="adj2" fmla="val -94752"/>
              <a:gd name="adj3" fmla="val 16667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Karşı kurumdaki belgeyi imzalayacak kişi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16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12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5496" y="188640"/>
            <a:ext cx="90511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ÖĞRENİM </a:t>
            </a:r>
            <a:r>
              <a:rPr lang="tr-TR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ANLAŞMASI</a:t>
            </a:r>
            <a:endParaRPr lang="tr-TR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SIRASI KISMI</a:t>
            </a:r>
          </a:p>
          <a:p>
            <a:pPr algn="ctr"/>
            <a:r>
              <a:rPr lang="tr-TR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</a:t>
            </a:r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DURING THE MOBILITY</a:t>
            </a:r>
            <a:r>
              <a:rPr lang="tr-TR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)</a:t>
            </a:r>
            <a:endParaRPr lang="tr-TR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7163" t="36000" r="25588" b="27600"/>
          <a:stretch/>
        </p:blipFill>
        <p:spPr>
          <a:xfrm>
            <a:off x="467544" y="2204864"/>
            <a:ext cx="8187066" cy="3547730"/>
          </a:xfrm>
          <a:prstGeom prst="rect">
            <a:avLst/>
          </a:prstGeom>
        </p:spPr>
      </p:pic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165304"/>
            <a:ext cx="4114800" cy="616179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979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13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1651" t="20601" r="50787" b="41600"/>
          <a:stretch/>
        </p:blipFill>
        <p:spPr>
          <a:xfrm>
            <a:off x="1813378" y="1942966"/>
            <a:ext cx="5517244" cy="425616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79512" y="188640"/>
            <a:ext cx="8791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ÖĞRENİM </a:t>
            </a:r>
            <a:r>
              <a:rPr lang="tr-TR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ANLAŞMASI</a:t>
            </a:r>
            <a:endParaRPr lang="tr-TR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SONRASI </a:t>
            </a:r>
            <a:r>
              <a:rPr lang="tr-TR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KISMI</a:t>
            </a:r>
          </a:p>
          <a:p>
            <a:pPr algn="ctr"/>
            <a:r>
              <a:rPr lang="tr-TR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(AFTER </a:t>
            </a:r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MOBILITY</a:t>
            </a:r>
            <a:r>
              <a:rPr lang="tr-TR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)</a:t>
            </a:r>
            <a:endParaRPr lang="tr-TR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09320"/>
            <a:ext cx="4114800" cy="472163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975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14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51521" y="404664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ÖĞRENİM ANLAŞMASI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94641" y="2564904"/>
            <a:ext cx="6754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Öğrenim Anlaşması (Learning </a:t>
            </a:r>
            <a:r>
              <a:rPr lang="tr-T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Agreement</a:t>
            </a:r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) belgenizi </a:t>
            </a:r>
            <a:r>
              <a:rPr lang="tr-TR" sz="32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bilgisayar ortamında</a:t>
            </a:r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 doldurmayı unutmayınız</a:t>
            </a:r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!</a:t>
            </a:r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Elle doldurulan öğrenim anlaşması </a:t>
            </a:r>
            <a:r>
              <a:rPr lang="tr-TR" sz="320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kabul edilmeyecektir</a:t>
            </a:r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37312"/>
            <a:ext cx="4114800" cy="54417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1381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03548" y="2204864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Akademik Tanınma Belgesi (ATB) </a:t>
            </a:r>
            <a:r>
              <a:rPr lang="tr-TR" sz="2800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ve Dilekçesi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algn="just"/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	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Akademik Tanınma Belgesi bilgisayar ortamında hazırlandıktan sonra çıktı alınıp Akademik Tanınma Belgesi Dilekçesi ile birlikte </a:t>
            </a:r>
            <a:r>
              <a:rPr lang="tr-TR" sz="24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Bölüm sekreterliğine</a:t>
            </a:r>
            <a:r>
              <a:rPr lang="tr-TR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teslim edilecektir.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15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51521" y="404664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ÖNCESİNDE HAZIRLANMASI GEREKEN BELGELER</a:t>
            </a:r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165304"/>
            <a:ext cx="4114800" cy="616179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209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37400" t="30400" r="35825" b="13600"/>
          <a:stretch/>
        </p:blipFill>
        <p:spPr>
          <a:xfrm>
            <a:off x="2123728" y="116632"/>
            <a:ext cx="5184576" cy="6099501"/>
          </a:xfrm>
          <a:prstGeom prst="rect">
            <a:avLst/>
          </a:prstGeom>
        </p:spPr>
      </p:pic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09320"/>
            <a:ext cx="4114800" cy="472163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8175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17</a:t>
            </a:fld>
            <a:endParaRPr lang="tr-TR"/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" y="548680"/>
            <a:ext cx="7706067" cy="54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63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18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15515" y="404664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AKADEMİK TANINMA BELGESİ VE DİLEKÇESİ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376772" y="2060848"/>
            <a:ext cx="6390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Akademik </a:t>
            </a:r>
            <a:r>
              <a:rPr lang="tr-TR" dirty="0" smtClean="0"/>
              <a:t>tanınma belgesini </a:t>
            </a:r>
            <a:r>
              <a:rPr lang="tr-TR" dirty="0"/>
              <a:t>ve </a:t>
            </a:r>
            <a:r>
              <a:rPr lang="tr-TR" dirty="0" smtClean="0"/>
              <a:t>dilekçesini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bilgisayar ortamında </a:t>
            </a:r>
            <a:r>
              <a:rPr lang="tr-TR" dirty="0" smtClean="0"/>
              <a:t>doldurmayı unutmayınız</a:t>
            </a:r>
            <a:r>
              <a:rPr lang="tr-TR" dirty="0"/>
              <a:t>. </a:t>
            </a:r>
          </a:p>
          <a:p>
            <a:r>
              <a:rPr lang="tr-TR" dirty="0"/>
              <a:t>Elle </a:t>
            </a:r>
            <a:r>
              <a:rPr lang="tr-TR" dirty="0" smtClean="0"/>
              <a:t>doldurulan akademik tanınma belgesi </a:t>
            </a:r>
            <a:r>
              <a:rPr lang="tr-TR" dirty="0"/>
              <a:t>ve </a:t>
            </a:r>
            <a:r>
              <a:rPr lang="tr-TR" dirty="0" smtClean="0"/>
              <a:t>dilekçesi </a:t>
            </a:r>
            <a:r>
              <a:rPr lang="tr-TR" dirty="0" smtClean="0">
                <a:solidFill>
                  <a:srgbClr val="FF3300"/>
                </a:solidFill>
              </a:rPr>
              <a:t>kabul edilmeyecektir</a:t>
            </a:r>
            <a:r>
              <a:rPr lang="tr-TR" dirty="0">
                <a:solidFill>
                  <a:srgbClr val="FF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22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03549" y="2236384"/>
            <a:ext cx="493254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>
                <a:solidFill>
                  <a:srgbClr val="FF3300"/>
                </a:solidFill>
                <a:latin typeface="Bahnschrift Light" panose="020B0502040204020203" pitchFamily="34" charset="0"/>
              </a:rPr>
              <a:t>Taahhütname </a:t>
            </a:r>
            <a:r>
              <a:rPr lang="tr-TR" sz="2800" b="1" u="sng" dirty="0" smtClean="0">
                <a:solidFill>
                  <a:srgbClr val="FF3300"/>
                </a:solidFill>
                <a:latin typeface="Bahnschrift Light" panose="020B0502040204020203" pitchFamily="34" charset="0"/>
              </a:rPr>
              <a:t>Belgesi</a:t>
            </a:r>
            <a:endParaRPr lang="tr-TR" sz="2800" u="sng" dirty="0" smtClean="0">
              <a:latin typeface="Bahnschrift Light" panose="020B0502040204020203" pitchFamily="34" charset="0"/>
            </a:endParaRPr>
          </a:p>
          <a:p>
            <a:pPr algn="just"/>
            <a:r>
              <a:rPr lang="tr-TR" sz="2000" dirty="0" smtClean="0">
                <a:latin typeface="Bahnschrift Light" panose="020B0502040204020203" pitchFamily="34" charset="0"/>
              </a:rPr>
              <a:t>	Taahhütname, Dış </a:t>
            </a:r>
            <a:r>
              <a:rPr lang="tr-TR" sz="2000" dirty="0">
                <a:latin typeface="Bahnschrift Light" panose="020B0502040204020203" pitchFamily="34" charset="0"/>
              </a:rPr>
              <a:t>İlişkiler </a:t>
            </a:r>
            <a:r>
              <a:rPr lang="tr-TR" sz="2000" dirty="0" smtClean="0">
                <a:latin typeface="Bahnschrift Light" panose="020B0502040204020203" pitchFamily="34" charset="0"/>
              </a:rPr>
              <a:t>Koordinatörlüğü’ne verdiğiniz sözlerdir.</a:t>
            </a:r>
            <a:endParaRPr lang="tr-TR" sz="2000" dirty="0"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algn="just"/>
            <a:r>
              <a:rPr lang="tr-TR" sz="2000" dirty="0" smtClean="0">
                <a:latin typeface="Bahnschrift Light" panose="020B0502040204020203" pitchFamily="34" charset="0"/>
                <a:sym typeface="Wingdings" panose="05000000000000000000" pitchFamily="2" charset="2"/>
              </a:rPr>
              <a:t>	Başarısız </a:t>
            </a:r>
            <a:r>
              <a:rPr lang="tr-TR" sz="2000" dirty="0">
                <a:latin typeface="Bahnschrift Light" panose="020B0502040204020203" pitchFamily="34" charset="0"/>
                <a:sym typeface="Wingdings" panose="05000000000000000000" pitchFamily="2" charset="2"/>
              </a:rPr>
              <a:t>olma </a:t>
            </a:r>
            <a:r>
              <a:rPr lang="tr-TR" sz="2000" dirty="0" smtClean="0">
                <a:latin typeface="Bahnschrift Light" panose="020B0502040204020203" pitchFamily="34" charset="0"/>
                <a:sym typeface="Wingdings" panose="05000000000000000000" pitchFamily="2" charset="2"/>
              </a:rPr>
              <a:t>durumda </a:t>
            </a:r>
            <a:r>
              <a:rPr lang="tr-TR" sz="2000" dirty="0">
                <a:latin typeface="Bahnschrift Light" panose="020B0502040204020203" pitchFamily="34" charset="0"/>
                <a:sym typeface="Wingdings" panose="05000000000000000000" pitchFamily="2" charset="2"/>
              </a:rPr>
              <a:t>hibenin geri </a:t>
            </a:r>
            <a:r>
              <a:rPr lang="tr-TR" sz="2000" dirty="0" smtClean="0">
                <a:latin typeface="Bahnschrift Light" panose="020B0502040204020203" pitchFamily="34" charset="0"/>
                <a:sym typeface="Wingdings" panose="05000000000000000000" pitchFamily="2" charset="2"/>
              </a:rPr>
              <a:t>ödenmesi, </a:t>
            </a:r>
            <a:r>
              <a:rPr lang="tr-TR" sz="2000" dirty="0">
                <a:latin typeface="Bahnschrift Light" panose="020B0502040204020203" pitchFamily="34" charset="0"/>
                <a:sym typeface="Wingdings" panose="05000000000000000000" pitchFamily="2" charset="2"/>
              </a:rPr>
              <a:t>Erasmus+ öğrencisi olarak sorumlulukları yerine getirmemeniz durumunda yapılacaklar vb. </a:t>
            </a:r>
            <a:r>
              <a:rPr lang="tr-TR" sz="2000" dirty="0" smtClean="0">
                <a:latin typeface="Bahnschrift Light" panose="020B0502040204020203" pitchFamily="34" charset="0"/>
                <a:sym typeface="Wingdings" panose="05000000000000000000" pitchFamily="2" charset="2"/>
              </a:rPr>
              <a:t>gibi konularda vermiş olduğunuz beyanlardır.</a:t>
            </a:r>
          </a:p>
          <a:p>
            <a:pPr algn="just"/>
            <a:r>
              <a:rPr lang="tr-TR" sz="2000" dirty="0">
                <a:latin typeface="Bahnschrift Light" panose="020B0502040204020203" pitchFamily="34" charset="0"/>
                <a:sym typeface="Wingdings" panose="05000000000000000000" pitchFamily="2" charset="2"/>
              </a:rPr>
              <a:t>	</a:t>
            </a:r>
            <a:r>
              <a:rPr lang="tr-TR" sz="2000" dirty="0" smtClean="0">
                <a:latin typeface="Bahnschrift Light" panose="020B0502040204020203" pitchFamily="34" charset="0"/>
                <a:sym typeface="Wingdings" panose="05000000000000000000" pitchFamily="2" charset="2"/>
              </a:rPr>
              <a:t>1 adet çıktı alındıktan sonra Dış İlişkiler Koordinatörlüğü’ne teslim edilecektir.</a:t>
            </a:r>
            <a:endParaRPr lang="tr-TR" sz="2400" dirty="0">
              <a:latin typeface="Bahnschrift Light" panose="020B0502040204020203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19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15516" y="402122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ÖNCESİNDE HAZIRLANMASI GEREKEN BELGELER</a:t>
            </a:r>
          </a:p>
        </p:txBody>
      </p:sp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145146"/>
            <a:ext cx="4114800" cy="636337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/>
          <a:srcRect l="54725" t="40200" r="38975" b="51400"/>
          <a:stretch/>
        </p:blipFill>
        <p:spPr>
          <a:xfrm>
            <a:off x="5825244" y="2996952"/>
            <a:ext cx="3103240" cy="23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51521" y="404664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BİZ KİMİZ?</a:t>
            </a:r>
            <a:endParaRPr lang="tr-T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17087" y="1112550"/>
            <a:ext cx="59818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046" indent="-285750">
              <a:buFont typeface="Arial" panose="020B0604020202020204" pitchFamily="34" charset="0"/>
              <a:buChar char="•"/>
            </a:pPr>
            <a:r>
              <a:rPr lang="tr-TR" b="1" dirty="0">
                <a:latin typeface="Bahnschrift Light" panose="020B0502040204020203" pitchFamily="34" charset="0"/>
                <a:cs typeface="Arial" panose="020B0604020202020204" pitchFamily="34" charset="0"/>
              </a:rPr>
              <a:t>Kurum </a:t>
            </a:r>
            <a:r>
              <a:rPr lang="tr-TR" b="1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Erasmus Koordinatörü </a:t>
            </a:r>
            <a:r>
              <a:rPr lang="tr-TR" b="1" dirty="0">
                <a:latin typeface="Bahnschrift Light" panose="020B0502040204020203" pitchFamily="34" charset="0"/>
                <a:cs typeface="Arial" panose="020B0604020202020204" pitchFamily="34" charset="0"/>
              </a:rPr>
              <a:t>(Rektör </a:t>
            </a:r>
            <a:r>
              <a:rPr lang="tr-TR" b="1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Yardımcısı)</a:t>
            </a:r>
            <a:br>
              <a:rPr lang="tr-TR" b="1" dirty="0" smtClean="0">
                <a:latin typeface="Bahnschrift Light" panose="020B0502040204020203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Prof</a:t>
            </a:r>
            <a:r>
              <a:rPr lang="tr-TR" dirty="0">
                <a:latin typeface="Bahnschrift Light" panose="020B0502040204020203" pitchFamily="34" charset="0"/>
                <a:cs typeface="Arial" panose="020B0604020202020204" pitchFamily="34" charset="0"/>
              </a:rPr>
              <a:t>. Dr. 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Hasan GÖÇMEZ</a:t>
            </a:r>
            <a:endParaRPr lang="tr-TR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tr-TR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tr-TR" b="1" dirty="0">
                <a:latin typeface="Bahnschrift Light" panose="020B0502040204020203" pitchFamily="34" charset="0"/>
                <a:cs typeface="Arial" panose="020B0604020202020204" pitchFamily="34" charset="0"/>
              </a:rPr>
              <a:t>Dış İlişkiler </a:t>
            </a:r>
            <a:r>
              <a:rPr lang="tr-TR" b="1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Koordinatörü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Prof. </a:t>
            </a:r>
            <a:r>
              <a:rPr lang="tr-TR" dirty="0">
                <a:latin typeface="Bahnschrift Light" panose="020B0502040204020203" pitchFamily="34" charset="0"/>
                <a:cs typeface="Arial" panose="020B0604020202020204" pitchFamily="34" charset="0"/>
              </a:rPr>
              <a:t>Dr. Oktay 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ŞAHBAZ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endParaRPr lang="tr-TR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Dış İlişkiler Koordinatör Yardımcıları</a:t>
            </a:r>
            <a:br>
              <a:rPr lang="tr-TR" b="1" dirty="0" smtClean="0">
                <a:latin typeface="Bahnschrift Light" panose="020B0502040204020203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Dr. </a:t>
            </a:r>
            <a:r>
              <a:rPr lang="tr-TR" dirty="0" err="1" smtClean="0">
                <a:latin typeface="Bahnschrift Light" panose="020B0502040204020203" pitchFamily="34" charset="0"/>
                <a:cs typeface="Arial" panose="020B0604020202020204" pitchFamily="34" charset="0"/>
              </a:rPr>
              <a:t>Öğr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. Üyesi Tayfun ŞENGÜL</a:t>
            </a:r>
            <a:b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Dr. </a:t>
            </a:r>
            <a:r>
              <a:rPr lang="tr-TR" dirty="0" err="1" smtClean="0">
                <a:latin typeface="Bahnschrift Light" panose="020B0502040204020203" pitchFamily="34" charset="0"/>
                <a:cs typeface="Arial" panose="020B0604020202020204" pitchFamily="34" charset="0"/>
              </a:rPr>
              <a:t>Öğr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. Üyesi Muhammet Yunus ŞİŞMAN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endParaRPr lang="tr-TR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Erasmus+ Koordinatörleri</a:t>
            </a:r>
            <a:br>
              <a:rPr lang="tr-TR" b="1" dirty="0" smtClean="0">
                <a:latin typeface="Bahnschrift Light" panose="020B0502040204020203" pitchFamily="34" charset="0"/>
                <a:cs typeface="Arial" panose="020B0604020202020204" pitchFamily="34" charset="0"/>
              </a:rPr>
            </a:br>
            <a:r>
              <a:rPr lang="tr-TR" dirty="0" err="1">
                <a:latin typeface="Bahnschrift Light" panose="020B0502040204020203" pitchFamily="34" charset="0"/>
                <a:cs typeface="Arial" panose="020B0604020202020204" pitchFamily="34" charset="0"/>
              </a:rPr>
              <a:t>Öğr</a:t>
            </a:r>
            <a:r>
              <a:rPr lang="tr-TR" dirty="0">
                <a:latin typeface="Bahnschrift Light" panose="020B0502040204020203" pitchFamily="34" charset="0"/>
                <a:cs typeface="Arial" panose="020B0604020202020204" pitchFamily="34" charset="0"/>
              </a:rPr>
              <a:t>. Gör. Dr. </a:t>
            </a:r>
            <a:r>
              <a:rPr lang="tr-TR" dirty="0">
                <a:solidFill>
                  <a:prstClr val="black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Berrin DEMİR</a:t>
            </a:r>
            <a:endParaRPr lang="tr-TR" b="1" dirty="0" smtClean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82296"/>
            <a:r>
              <a:rPr lang="tr-TR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      </a:t>
            </a:r>
            <a:r>
              <a:rPr lang="tr-TR" dirty="0" err="1" smtClean="0">
                <a:latin typeface="Bahnschrift Light" panose="020B0502040204020203" pitchFamily="34" charset="0"/>
                <a:cs typeface="Arial" panose="020B0604020202020204" pitchFamily="34" charset="0"/>
              </a:rPr>
              <a:t>Öğr</a:t>
            </a:r>
            <a:r>
              <a:rPr lang="tr-TR" dirty="0">
                <a:latin typeface="Bahnschrift Light" panose="020B0502040204020203" pitchFamily="34" charset="0"/>
                <a:cs typeface="Arial" panose="020B0604020202020204" pitchFamily="34" charset="0"/>
              </a:rPr>
              <a:t>. Gör. Seyfullah 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KOÇAK</a:t>
            </a:r>
          </a:p>
          <a:p>
            <a:pPr marL="82296"/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      </a:t>
            </a:r>
          </a:p>
          <a:p>
            <a:pPr marL="82296"/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       (Program Ülkeleri </a:t>
            </a:r>
            <a:r>
              <a:rPr lang="tr-TR" smtClean="0">
                <a:latin typeface="Bahnschrift Light" panose="020B0502040204020203" pitchFamily="34" charset="0"/>
                <a:cs typeface="Arial" panose="020B0604020202020204" pitchFamily="34" charset="0"/>
              </a:rPr>
              <a:t>ile </a:t>
            </a:r>
            <a:r>
              <a:rPr lang="tr-TR" smtClean="0">
                <a:latin typeface="Bahnschrift Light" panose="020B0502040204020203" pitchFamily="34" charset="0"/>
                <a:cs typeface="Arial" panose="020B0604020202020204" pitchFamily="34" charset="0"/>
              </a:rPr>
              <a:t>Hareketlilik KA103-KA108)</a:t>
            </a:r>
            <a:endParaRPr lang="tr-TR" dirty="0" smtClean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82296"/>
            <a:r>
              <a:rPr lang="tr-TR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      </a:t>
            </a:r>
            <a:r>
              <a:rPr lang="tr-TR" dirty="0" err="1" smtClean="0">
                <a:latin typeface="Bahnschrift Light" panose="020B0502040204020203" pitchFamily="34" charset="0"/>
                <a:cs typeface="Arial" panose="020B0604020202020204" pitchFamily="34" charset="0"/>
              </a:rPr>
              <a:t>Öğr</a:t>
            </a:r>
            <a:r>
              <a:rPr lang="tr-TR" dirty="0">
                <a:latin typeface="Bahnschrift Light" panose="020B0502040204020203" pitchFamily="34" charset="0"/>
                <a:cs typeface="Arial" panose="020B0604020202020204" pitchFamily="34" charset="0"/>
              </a:rPr>
              <a:t>. Gör. </a:t>
            </a:r>
            <a:r>
              <a:rPr lang="tr-TR" dirty="0">
                <a:solidFill>
                  <a:prstClr val="black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Elif KÖRPE </a:t>
            </a:r>
            <a:r>
              <a:rPr lang="tr-TR" dirty="0" smtClean="0">
                <a:solidFill>
                  <a:prstClr val="black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solidFill>
                  <a:prstClr val="black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</a:br>
            <a:r>
              <a:rPr lang="tr-TR" dirty="0" smtClean="0">
                <a:solidFill>
                  <a:prstClr val="black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       </a:t>
            </a:r>
            <a:r>
              <a:rPr lang="tr-TR" dirty="0" err="1" smtClean="0">
                <a:latin typeface="Bahnschrift Light" panose="020B0502040204020203" pitchFamily="34" charset="0"/>
                <a:cs typeface="Arial" panose="020B0604020202020204" pitchFamily="34" charset="0"/>
              </a:rPr>
              <a:t>Öğr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. Gör. Hasan YİĞİT </a:t>
            </a:r>
            <a:b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       </a:t>
            </a:r>
            <a:r>
              <a:rPr lang="tr-TR" dirty="0" err="1" smtClean="0">
                <a:latin typeface="Bahnschrift Light" panose="020B0502040204020203" pitchFamily="34" charset="0"/>
                <a:cs typeface="Arial" panose="020B0604020202020204" pitchFamily="34" charset="0"/>
              </a:rPr>
              <a:t>Öğr</a:t>
            </a:r>
            <a: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. Gör. Vehbi Onur DEMİRCİLER</a:t>
            </a:r>
            <a:br>
              <a:rPr lang="tr-TR" dirty="0" smtClean="0">
                <a:latin typeface="Bahnschrift Light" panose="020B0502040204020203" pitchFamily="34" charset="0"/>
                <a:cs typeface="Arial" panose="020B0604020202020204" pitchFamily="34" charset="0"/>
              </a:rPr>
            </a:br>
            <a:endParaRPr lang="tr-TR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 smtClean="0"/>
              <a:t>2019-2020 Akademik Yılı KA107 </a:t>
            </a:r>
          </a:p>
          <a:p>
            <a:r>
              <a:rPr lang="tr-TR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6469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21651" t="19201" r="50787" b="9401"/>
          <a:stretch/>
        </p:blipFill>
        <p:spPr>
          <a:xfrm>
            <a:off x="2582395" y="116632"/>
            <a:ext cx="4047005" cy="5897065"/>
          </a:xfrm>
          <a:prstGeom prst="rect">
            <a:avLst/>
          </a:prstGeom>
        </p:spPr>
      </p:pic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2313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21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51521" y="404664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Taahhütname</a:t>
            </a:r>
            <a:endParaRPr lang="tr-T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41785" y="2852936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Taahhütname </a:t>
            </a:r>
            <a:r>
              <a:rPr lang="tr-TR" dirty="0" smtClean="0"/>
              <a:t>belgesini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elle doldurabilirsiniz</a:t>
            </a:r>
            <a:r>
              <a:rPr lang="tr-TR" dirty="0"/>
              <a:t>.</a:t>
            </a:r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37312"/>
            <a:ext cx="4114800" cy="54417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12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03548" y="2348880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Vize Yazısı Dilekçesi</a:t>
            </a:r>
          </a:p>
          <a:p>
            <a:pPr algn="just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Vize işlemleriniz sırasında size yardımcı olmak adına verilen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’’Vize Yazısı’’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belgesini almanız için doldurmanız gereken dilekçedir.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	1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adet çıktı alındıktan sonra Dış İlişkiler Koordinatörlüğü’ne teslim edilecektir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22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51521" y="404664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ÖNCESİNDE HAZIRLANMASI GEREKEN BELGELER</a:t>
            </a:r>
          </a:p>
        </p:txBody>
      </p:sp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165304"/>
            <a:ext cx="4114800" cy="616179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7989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2514600" y="6309320"/>
            <a:ext cx="4114800" cy="472163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23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10" y="116632"/>
            <a:ext cx="5283579" cy="59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4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154257" y="404664"/>
            <a:ext cx="6835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Bütün Öğrenciler Tarafından Hazırlanması Gereken Belgeler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03548" y="2204864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Sağlık Sigortası </a:t>
            </a:r>
            <a:endParaRPr lang="tr-TR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ağlık sigortası, gittiğiniz ülkede karşılaşabileceğiniz problemlerden doğacak zararlarınızı minimuma indirmek için yaptırmanız gereken bir sigortadır.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	Sigorta şirketi tarafından verilen sigortanın Dış İlişkiler Koordinatörlüğü’ne teslim edilmesi gerekmektedir.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24</a:t>
            </a:fld>
            <a:endParaRPr lang="tr-TR"/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36738"/>
            <a:ext cx="4114800" cy="544746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0528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226265" y="404664"/>
            <a:ext cx="6691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Bütün Öğrenciler Tarafından Hazırlanması Gereken Belgeler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03548" y="2204864"/>
            <a:ext cx="81369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Sağlık Sigortası </a:t>
            </a:r>
            <a:endParaRPr lang="tr-TR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Sigorta yaptırılabilecek bazı şirketler;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AXA Sigorta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Güneş Sigorta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MAPFRE Sigorta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Ankara Sigorta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AON Öğrenci Sigortası</a:t>
            </a:r>
          </a:p>
          <a:p>
            <a:pPr algn="just"/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25</a:t>
            </a:fld>
            <a:endParaRPr lang="tr-TR"/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37312"/>
            <a:ext cx="4114800" cy="54417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3461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26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248472" cy="58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6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262269" y="332656"/>
            <a:ext cx="6619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Bütün Öğrenciler Tarafından Hazırlanması Gereken Belgeler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03547" y="174905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Uçak Bileti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Öğrencilerin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vizelerini almadan uçak bileti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almamaları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tavsiye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edilir.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Bilet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alım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aşamasında bavul kaybolması vs. gibi durumların yaşanmaması açısından mümkünse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aktarması olmayan (direkt) hatlardan bilet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alınmalıdır.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Bilet alınabilecek bazı siteler;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2"/>
              </a:rPr>
              <a:t>https://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2"/>
              </a:rPr>
              <a:t>www.ryanair.com/gb/en/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3"/>
              </a:rPr>
              <a:t>http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3"/>
              </a:rPr>
              <a:t>://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3"/>
              </a:rPr>
              <a:t>www.skyscanner.com.tr/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4"/>
              </a:rPr>
              <a:t>http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4"/>
              </a:rPr>
              <a:t>://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4"/>
              </a:rPr>
              <a:t>seyahat.gittigidiyor.com.tr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5"/>
              </a:rPr>
              <a:t>http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5"/>
              </a:rPr>
              <a:t>://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5"/>
              </a:rPr>
              <a:t>www.maximiles.com.tr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6"/>
              </a:rPr>
              <a:t>http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6"/>
              </a:rPr>
              <a:t>://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6"/>
              </a:rPr>
              <a:t>www.garantiucushatti.com.tr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7"/>
              </a:rPr>
              <a:t>http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7"/>
              </a:rPr>
              <a:t>://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7"/>
              </a:rPr>
              <a:t>www.ucuzbilet.com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799" t="49000" r="51176" b="44000"/>
          <a:stretch/>
        </p:blipFill>
        <p:spPr>
          <a:xfrm rot="1197920">
            <a:off x="5243554" y="4427115"/>
            <a:ext cx="3087991" cy="1102854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13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51521" y="4046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PASAPORT İŞLEMLERİ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07401" y="1684107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25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yaşına kadar öğrenci belgeniz ile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pasaport başvurusu yapabilirsiniz.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25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yaş ve üstünde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olanların harçsız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pasaport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almaları için;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1 adet pasaport harcı muafiyet dilekçesini hazırlayıp,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2 adet pasaport harcı muafiyet formunu bölümlerine onaylattıktan sonra 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Rektörlük Öğrenci İşleri’ne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teslim etmesi gerekmektedir.</a:t>
            </a:r>
          </a:p>
          <a:p>
            <a:pPr algn="just"/>
            <a:r>
              <a:rPr lang="tr-T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Daha sonra 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Rektörlük 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Öğrenci 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İşleri </a:t>
            </a:r>
            <a:r>
              <a:rPr lang="tr-T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tarafından adınıza hazırlanan belgeyi pasaport işlemleriniz sırasında ilgili makama sunmanız gerekmektedir.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43700" t="50000" r="52363" b="37400"/>
          <a:stretch/>
        </p:blipFill>
        <p:spPr>
          <a:xfrm>
            <a:off x="27346" y="5085184"/>
            <a:ext cx="480055" cy="864096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514600" y="6237312"/>
            <a:ext cx="4114800" cy="54417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995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09320"/>
            <a:ext cx="4114800" cy="472163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29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4" y="404664"/>
            <a:ext cx="7285351" cy="55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68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1405779"/>
              </p:ext>
            </p:extLst>
          </p:nvPr>
        </p:nvGraphicFramePr>
        <p:xfrm>
          <a:off x="1277888" y="1196381"/>
          <a:ext cx="6588224" cy="446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1739" r="5789" b="37792"/>
          <a:stretch/>
        </p:blipFill>
        <p:spPr>
          <a:xfrm>
            <a:off x="4932040" y="1299701"/>
            <a:ext cx="864000" cy="576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06" y="3133405"/>
            <a:ext cx="1092267" cy="576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79" b="97447" l="0" r="100000">
                        <a14:foregroundMark x1="65743" y1="6809" x2="65743" y2="6809"/>
                        <a14:foregroundMark x1="65743" y1="7234" x2="46096" y2="23830"/>
                        <a14:foregroundMark x1="46851" y1="23830" x2="47103" y2="56596"/>
                        <a14:foregroundMark x1="47355" y1="56596" x2="62972" y2="77872"/>
                        <a14:foregroundMark x1="62972" y1="77872" x2="79345" y2="67234"/>
                        <a14:foregroundMark x1="79597" y1="65957" x2="66751" y2="19574"/>
                        <a14:foregroundMark x1="67254" y1="19574" x2="84383" y2="34894"/>
                        <a14:foregroundMark x1="75567" y1="27234" x2="78338" y2="50638"/>
                        <a14:foregroundMark x1="83375" y1="27660" x2="85642" y2="34894"/>
                        <a14:foregroundMark x1="54660" y1="24255" x2="59194" y2="33617"/>
                        <a14:foregroundMark x1="62720" y1="36170" x2="64987" y2="54894"/>
                        <a14:foregroundMark x1="65743" y1="28936" x2="68262" y2="58723"/>
                        <a14:foregroundMark x1="60705" y1="50638" x2="64736" y2="69362"/>
                        <a14:foregroundMark x1="54660" y1="54043" x2="53652" y2="59574"/>
                        <a14:foregroundMark x1="47103" y1="58723" x2="58186" y2="72766"/>
                        <a14:foregroundMark x1="46348" y1="48936" x2="46096" y2="25957"/>
                        <a14:foregroundMark x1="7557" y1="16596" x2="7557" y2="16596"/>
                        <a14:foregroundMark x1="81612" y1="61702" x2="81612" y2="61702"/>
                        <a14:foregroundMark x1="81360" y1="61702" x2="84131" y2="56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13176"/>
            <a:ext cx="974281" cy="576000"/>
          </a:xfrm>
          <a:prstGeom prst="rect">
            <a:avLst/>
          </a:prstGeom>
          <a:ln>
            <a:solidFill>
              <a:srgbClr val="A1CEFC"/>
            </a:solidFill>
          </a:ln>
        </p:spPr>
      </p:pic>
      <p:sp>
        <p:nvSpPr>
          <p:cNvPr id="12" name="Dikdörtgen 11"/>
          <p:cNvSpPr/>
          <p:nvPr/>
        </p:nvSpPr>
        <p:spPr>
          <a:xfrm>
            <a:off x="251521" y="404664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HİYERARŞİK </a:t>
            </a:r>
            <a:r>
              <a:rPr lang="tr-T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YAPIMIZ</a:t>
            </a:r>
            <a:endParaRPr lang="tr-T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84860"/>
            <a:ext cx="880791" cy="8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86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5826" t="17801" r="35037" b="9400"/>
          <a:stretch/>
        </p:blipFill>
        <p:spPr>
          <a:xfrm>
            <a:off x="2512814" y="188640"/>
            <a:ext cx="4116586" cy="5785473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37312"/>
            <a:ext cx="4114800" cy="54417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844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226265" y="461162"/>
            <a:ext cx="6691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Bütün Öğrenciler Tarafından Hazırlanması Gereken Belgeler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03548" y="187324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Hibe Sözleşmesi</a:t>
            </a:r>
          </a:p>
          <a:p>
            <a:pPr algn="just"/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Hibe Sözleşmesi öğrenci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ile Dış İlişkiler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Koordinatörlüğü’nün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yaptığı  bir sözleşmedir. 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Öğrencinin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Ziraat Bankası Kütahya Şubesi’nden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açtırdığı Euro hesap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bilgileri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ve sigorta poliçe numarası sözleşmeye yazılır ve taraflarca imzalanır.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Öğrenci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bu hesaba yatırılan paraya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yurt dışından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nasıl ulaşabileceğine dair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bilgileri 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banka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ile görüşmelidir.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31</a:t>
            </a:fld>
            <a:endParaRPr lang="tr-TR"/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09320"/>
            <a:ext cx="4114800" cy="472163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9595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64247" y="345482"/>
            <a:ext cx="6691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Bütün Öğrenciler Tarafından Hazırlanması Gereken Belgeler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51521" y="1739189"/>
            <a:ext cx="83169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Hibe Sözleşmesi</a:t>
            </a:r>
            <a:endParaRPr lang="tr-TR" sz="2400" b="1" dirty="0" smtClean="0">
              <a:solidFill>
                <a:srgbClr val="F55C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Hibe ödemeleri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iki taksitte yapılır.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Gitmeden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önce toplam hibenin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%70’lik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kısmı yatırılır.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Öğrenci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başarılı bir şekilde döndükten sonra bütün belgelerini tamamlar ve hibesinin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%30’lik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kısmı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yatırılır.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Öğrencinin başarısız olması durumunda %30’lik kısım yatırılmadığı gibi %70’lik kısım da geri alınabilir.</a:t>
            </a:r>
          </a:p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Verilen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hibeler destek niteliğindedir. Yurtdışındaki bütün masraflarınızı karşılamaya yetmeyebilir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Öğrenciye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bu hibe dışında herhangi bir hibe verilmez (yurt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parası vb.)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32</a:t>
            </a:fld>
            <a:endParaRPr lang="tr-TR"/>
          </a:p>
        </p:txBody>
      </p:sp>
      <p:sp>
        <p:nvSpPr>
          <p:cNvPr id="9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09320"/>
            <a:ext cx="4114800" cy="472163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488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1" y="404664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ERASMUS HİBE MİKTARLARI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33</a:t>
            </a:fld>
            <a:endParaRPr lang="tr-TR"/>
          </a:p>
        </p:txBody>
      </p:sp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735057"/>
              </p:ext>
            </p:extLst>
          </p:nvPr>
        </p:nvGraphicFramePr>
        <p:xfrm>
          <a:off x="1727683" y="1305209"/>
          <a:ext cx="5832649" cy="2480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437">
                  <a:extLst>
                    <a:ext uri="{9D8B030D-6E8A-4147-A177-3AD203B41FA5}">
                      <a16:colId xmlns:a16="http://schemas.microsoft.com/office/drawing/2014/main" val="4109138569"/>
                    </a:ext>
                  </a:extLst>
                </a:gridCol>
                <a:gridCol w="2066891">
                  <a:extLst>
                    <a:ext uri="{9D8B030D-6E8A-4147-A177-3AD203B41FA5}">
                      <a16:colId xmlns:a16="http://schemas.microsoft.com/office/drawing/2014/main" val="1380298051"/>
                    </a:ext>
                  </a:extLst>
                </a:gridCol>
                <a:gridCol w="1772321">
                  <a:extLst>
                    <a:ext uri="{9D8B030D-6E8A-4147-A177-3AD203B41FA5}">
                      <a16:colId xmlns:a16="http://schemas.microsoft.com/office/drawing/2014/main" val="3445750995"/>
                    </a:ext>
                  </a:extLst>
                </a:gridCol>
              </a:tblGrid>
              <a:tr h="1105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GÖNDEREN ÜLKE</a:t>
                      </a:r>
                      <a:endParaRPr lang="tr-T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KABUL EDEN ÜLKE </a:t>
                      </a:r>
                      <a:endParaRPr lang="tr-T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AYLIK BİREYSEL DESTEK HİBESİ</a:t>
                      </a:r>
                      <a:endParaRPr lang="tr-T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295375"/>
                  </a:ext>
                </a:extLst>
              </a:tr>
              <a:tr h="13746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Türkiye</a:t>
                      </a:r>
                    </a:p>
                  </a:txBody>
                  <a:tcPr marL="51435" marR="51435" marT="0" marB="0" anchor="ctr">
                    <a:solidFill>
                      <a:srgbClr val="FF9F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Partner</a:t>
                      </a:r>
                      <a:r>
                        <a:rPr lang="tr-TR" sz="1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Üniversiteler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Cezayir, Ukrayna, Bosna-Hersek</a:t>
                      </a:r>
                      <a:endParaRPr lang="tr-T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FFD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800 Euro</a:t>
                      </a:r>
                      <a:endParaRPr lang="tr-T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FFD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87757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78849"/>
              </p:ext>
            </p:extLst>
          </p:nvPr>
        </p:nvGraphicFramePr>
        <p:xfrm>
          <a:off x="755577" y="3915244"/>
          <a:ext cx="7776863" cy="2234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0396">
                  <a:extLst>
                    <a:ext uri="{9D8B030D-6E8A-4147-A177-3AD203B41FA5}">
                      <a16:colId xmlns:a16="http://schemas.microsoft.com/office/drawing/2014/main" val="1731295403"/>
                    </a:ext>
                  </a:extLst>
                </a:gridCol>
                <a:gridCol w="3176467">
                  <a:extLst>
                    <a:ext uri="{9D8B030D-6E8A-4147-A177-3AD203B41FA5}">
                      <a16:colId xmlns:a16="http://schemas.microsoft.com/office/drawing/2014/main" val="371406218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ŞEHİRLER ARASI MESAFE</a:t>
                      </a:r>
                      <a:endParaRPr lang="tr-T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902C6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DESTEK MİKTARI </a:t>
                      </a:r>
                      <a:endParaRPr lang="tr-T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902C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211565"/>
                  </a:ext>
                </a:extLst>
              </a:tr>
              <a:tr h="288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100‐499 km</a:t>
                      </a:r>
                    </a:p>
                  </a:txBody>
                  <a:tcPr marL="51435" marR="51435" marT="0" marB="0" anchor="ctr">
                    <a:solidFill>
                      <a:srgbClr val="C94F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180 Euro</a:t>
                      </a:r>
                    </a:p>
                  </a:txBody>
                  <a:tcPr marL="51435" marR="51435" marT="0" marB="0" anchor="ctr">
                    <a:solidFill>
                      <a:srgbClr val="E6A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744182"/>
                  </a:ext>
                </a:extLst>
              </a:tr>
              <a:tr h="288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500‐1999 </a:t>
                      </a:r>
                      <a:r>
                        <a:rPr lang="tr-T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km (Bosna-Hersek/Ukrayna)</a:t>
                      </a:r>
                      <a:endParaRPr lang="tr-T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C94F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275 Euro</a:t>
                      </a:r>
                    </a:p>
                  </a:txBody>
                  <a:tcPr marL="51435" marR="51435" marT="0" marB="0" anchor="ctr">
                    <a:solidFill>
                      <a:srgbClr val="F6E2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79017"/>
                  </a:ext>
                </a:extLst>
              </a:tr>
              <a:tr h="288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2000‐2999 </a:t>
                      </a:r>
                      <a:r>
                        <a:rPr lang="tr-T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km (Cezayir)</a:t>
                      </a:r>
                      <a:endParaRPr lang="tr-T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C94F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360 Euro</a:t>
                      </a:r>
                    </a:p>
                  </a:txBody>
                  <a:tcPr marL="51435" marR="51435" marT="0" marB="0" anchor="ctr">
                    <a:solidFill>
                      <a:srgbClr val="E6A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09335"/>
                  </a:ext>
                </a:extLst>
              </a:tr>
              <a:tr h="288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3000‐3999 </a:t>
                      </a:r>
                      <a:r>
                        <a:rPr lang="tr-T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km </a:t>
                      </a:r>
                      <a:endParaRPr lang="tr-T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5" marR="51435" marT="0" marB="0" anchor="ctr">
                    <a:solidFill>
                      <a:srgbClr val="C94F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530 Euro</a:t>
                      </a:r>
                    </a:p>
                  </a:txBody>
                  <a:tcPr marL="51435" marR="51435" marT="0" marB="0" anchor="ctr">
                    <a:solidFill>
                      <a:srgbClr val="F6E2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94409"/>
                  </a:ext>
                </a:extLst>
              </a:tr>
              <a:tr h="288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4000‐7999 km</a:t>
                      </a:r>
                    </a:p>
                  </a:txBody>
                  <a:tcPr marL="51435" marR="51435" marT="0" marB="0" anchor="ctr">
                    <a:solidFill>
                      <a:srgbClr val="C94F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820 Euro</a:t>
                      </a:r>
                    </a:p>
                  </a:txBody>
                  <a:tcPr marL="51435" marR="51435" marT="0" marB="0" anchor="ctr">
                    <a:solidFill>
                      <a:srgbClr val="E6A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90637"/>
                  </a:ext>
                </a:extLst>
              </a:tr>
              <a:tr h="288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8000 ve üstü km</a:t>
                      </a:r>
                    </a:p>
                  </a:txBody>
                  <a:tcPr marL="51435" marR="51435" marT="0" marB="0" anchor="ctr">
                    <a:solidFill>
                      <a:srgbClr val="C94F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1500 Euro</a:t>
                      </a:r>
                    </a:p>
                  </a:txBody>
                  <a:tcPr marL="51435" marR="51435" marT="0" marB="0" anchor="ctr">
                    <a:solidFill>
                      <a:srgbClr val="F6E2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20597"/>
                  </a:ext>
                </a:extLst>
              </a:tr>
            </a:tbl>
          </a:graphicData>
        </a:graphic>
      </p:graphicFrame>
      <p:sp>
        <p:nvSpPr>
          <p:cNvPr id="9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79850"/>
            <a:ext cx="4114800" cy="501634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5729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34</a:t>
            </a:fld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683568" y="1735425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Cezayir’de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en az 3 ay hareketlilik gerçekleştirildiği takdirde alınacak hibe aşağıdaki gibidir: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Aylık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hibe miktarı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800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€ 3 ay için hibe: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800x3=2400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€ + 360 € Seyahat Hibesi =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2760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Avro </a:t>
            </a:r>
            <a:endParaRPr lang="tr-TR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Gitmeden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önce bu miktarın </a:t>
            </a:r>
            <a:r>
              <a:rPr lang="tr-TR" sz="2000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%70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’lik kısmı (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1932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€), döndükten sonra ise </a:t>
            </a:r>
            <a:r>
              <a:rPr lang="tr-TR" sz="2000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%</a:t>
            </a:r>
            <a:r>
              <a:rPr lang="tr-TR" sz="2000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30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’luk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kısmı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(828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€) ödenir.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Cezayir’de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en fazla 5 ay hareketlilik gerçekleştirildiği takdirde alınacak hibe aşağıdaki gibidir: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Aylık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hibe miktarı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800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€ 5 ay için hibe: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800x5=4000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€+ 360 € Seyahat Hibesi =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4360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Avro </a:t>
            </a:r>
            <a:endParaRPr lang="tr-TR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Gitmeden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önce bu miktarın </a:t>
            </a:r>
            <a:r>
              <a:rPr lang="tr-TR" sz="2000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%70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’lik kısmı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(3052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€), döndükten sonra ise </a:t>
            </a:r>
            <a:r>
              <a:rPr lang="tr-TR" sz="2000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%</a:t>
            </a:r>
            <a:r>
              <a:rPr lang="tr-TR" sz="2000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30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’luk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kısmı (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1308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€) ödenir. </a:t>
            </a:r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165304"/>
            <a:ext cx="4114800" cy="616179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51521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Örnek Bireysel Destek ve Seyahat Hibesi Hesaplaması </a:t>
            </a:r>
          </a:p>
        </p:txBody>
      </p:sp>
    </p:spTree>
    <p:extLst>
      <p:ext uri="{BB962C8B-B14F-4D97-AF65-F5344CB8AC3E}">
        <p14:creationId xmlns:p14="http://schemas.microsoft.com/office/powerpoint/2010/main" val="2090862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1" y="404664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VİZE İŞLEMLERİ</a:t>
            </a:r>
          </a:p>
        </p:txBody>
      </p:sp>
      <p:pic>
        <p:nvPicPr>
          <p:cNvPr id="5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461">
            <a:off x="7639824" y="383875"/>
            <a:ext cx="1268412" cy="604837"/>
          </a:xfrm>
        </p:spPr>
      </p:pic>
      <p:sp>
        <p:nvSpPr>
          <p:cNvPr id="6" name="Dikdörtgen 5"/>
          <p:cNvSpPr/>
          <p:nvPr/>
        </p:nvSpPr>
        <p:spPr>
          <a:xfrm>
            <a:off x="379461" y="1343431"/>
            <a:ext cx="84570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Konsolosluklar, internet siteleri ve  daha önce giden Erasmus+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öğrencilerinden faydalanarak gerekli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belgeler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öğrenilmelidir. </a:t>
            </a:r>
          </a:p>
          <a:p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Vize işlemleri tamamen öğrencilerin sorumluluğundadır.</a:t>
            </a:r>
          </a:p>
          <a:p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Vize işlemleri sırasında istenen belgeler;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Kabul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yazısı (</a:t>
            </a:r>
            <a:r>
              <a:rPr lang="tr-T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Letter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of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Acceptance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Öğrenim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anlaşması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(Learning </a:t>
            </a:r>
            <a:r>
              <a:rPr lang="tr-T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Agreement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İngilizce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Öğrenci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Belgesi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Erasmus+ burs-vize belgesi (Dış İlişkiler Koordinatörlüğü tarafından adınıza hazırlanacaktır)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Yeterli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maddi katkı sağlanacağını gösteren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belge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Geçerli pasaport</a:t>
            </a:r>
            <a:endParaRPr lang="tr-T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Bunlar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dışındaki belgeler bizzat ilgili konsolosluklardan öğrenilmelidir.</a:t>
            </a: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461">
            <a:off x="170607" y="487216"/>
            <a:ext cx="1267157" cy="604336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35</a:t>
            </a:fld>
            <a:endParaRPr lang="tr-TR"/>
          </a:p>
        </p:txBody>
      </p:sp>
      <p:sp>
        <p:nvSpPr>
          <p:cNvPr id="9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2394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1" y="404664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VİZE İŞLEMLERİ</a:t>
            </a:r>
          </a:p>
        </p:txBody>
      </p:sp>
      <p:pic>
        <p:nvPicPr>
          <p:cNvPr id="5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461">
            <a:off x="7639823" y="383874"/>
            <a:ext cx="1268412" cy="604837"/>
          </a:xfrm>
        </p:spPr>
      </p:pic>
      <p:sp>
        <p:nvSpPr>
          <p:cNvPr id="6" name="Dikdörtgen 5"/>
          <p:cNvSpPr/>
          <p:nvPr/>
        </p:nvSpPr>
        <p:spPr>
          <a:xfrm>
            <a:off x="571028" y="1569377"/>
            <a:ext cx="807395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Her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ülkenin vize koşulları farklıdır.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Bu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nedenle ilgili ülkenin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konsolosluğuna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ya da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büyükelçiliğine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başvurulması gerekir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</a:t>
            </a:r>
            <a:endParaRPr lang="tr-T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Yeşil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pasaport sahibi öğrencilerin de Konsolosluk ve/veya büyükelçilikten bilgi aldıktan sonra vize başvurusunda bulunmaları gerekmektedir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</a:t>
            </a:r>
          </a:p>
          <a:p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	Elçilikler-konsolosluklar belirli bölgelerde hizmet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vermektedirler. Bu nedenle, vize başvurunuzu hangi elçilik-konsolosluktan yapacağınızı kesin olarak öğrenmelisiniz. </a:t>
            </a:r>
          </a:p>
          <a:p>
            <a:r>
              <a:rPr lang="tr-TR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Örneğin: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Vizeye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başvuracağınız tarihlerde Ankara’ya yakınsanız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Ankara’dan 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başvurunuzu yapmamalısınız. İkamet ettiğiniz şehre, okuduğunuz okula göre başvuru yapacağınız elçilik-konsolosluk farklılık gösterebilir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</a:t>
            </a:r>
            <a:endParaRPr lang="tr-T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461">
            <a:off x="170788" y="487216"/>
            <a:ext cx="1267157" cy="604336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36</a:t>
            </a:fld>
            <a:endParaRPr lang="tr-TR"/>
          </a:p>
        </p:txBody>
      </p:sp>
      <p:sp>
        <p:nvSpPr>
          <p:cNvPr id="10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0" y="4736044"/>
            <a:ext cx="588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5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79461" y="1266304"/>
            <a:ext cx="84570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Belgelerin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orijinal ya da taranmış formlarından hangilerinin kabul edilip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edilmediğin,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Öğrenci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vizesi almak için gerekli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belgelerin neler olduğunu,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3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aydan fazla kalacak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öğrencilerin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oturma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iznini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nasıl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alabileceklerini,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Konsoloslukların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istedikleri sigorta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kapsamlarını,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ÖĞRENMENİZ GEREKMEKTEDİR.</a:t>
            </a:r>
          </a:p>
          <a:p>
            <a:pPr algn="ctr"/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Daha önce Erasmus+ hareketliliklerinden faydalanmış öğrencilerle görüşmek işlerinizi kolaylaştıracaktır. </a:t>
            </a:r>
          </a:p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FACEBOOK grubumuz için;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2"/>
              </a:rPr>
              <a:t>TIKLAYINIZ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37</a:t>
            </a:fld>
            <a:endParaRPr lang="tr-TR"/>
          </a:p>
        </p:txBody>
      </p:sp>
      <p:sp>
        <p:nvSpPr>
          <p:cNvPr id="9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51521" y="404664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VİZE İŞLEMLERİ</a:t>
            </a:r>
          </a:p>
        </p:txBody>
      </p:sp>
      <p:pic>
        <p:nvPicPr>
          <p:cNvPr id="11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461">
            <a:off x="7639823" y="383874"/>
            <a:ext cx="1268412" cy="604837"/>
          </a:xfrm>
          <a:prstGeom prst="rect">
            <a:avLst/>
          </a:prstGeom>
        </p:spPr>
      </p:pic>
      <p:pic>
        <p:nvPicPr>
          <p:cNvPr id="12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461">
            <a:off x="170788" y="487216"/>
            <a:ext cx="1267157" cy="6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2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1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SIRASINDA HAZIRLANMASI GEREKEN BELGELER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15413" y="1989209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Hareketlilik yapacağınız kuruma gider gitmez Dış İlişkiler Koordinatörlüğü’ne </a:t>
            </a:r>
            <a:r>
              <a:rPr lang="tr-T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Certificate</a:t>
            </a: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of </a:t>
            </a:r>
            <a:r>
              <a:rPr lang="tr-T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Arrival</a:t>
            </a: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(Varış </a:t>
            </a:r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Belgesi)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teslim etmeniz gerekmektedir.</a:t>
            </a:r>
            <a:endParaRPr lang="tr-T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Bu belgeyi karşı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kuruma gider gitmez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kurumdaki yetkili kişiye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imzalatmanız ve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DPÜ Dış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İlişkiler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Koordinatörlüğü’ne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tarayıp göndermeniz gerekmektedir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</a:t>
            </a:r>
          </a:p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Belgenin orijinalini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Dış İlişkiler Koordinatörlüğü’ne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teslim etmediğiniz takdirde hareketliliğiniz geçersiz sayılıp, hibeniz geri alınır.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38</a:t>
            </a:fld>
            <a:endParaRPr lang="tr-TR"/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0653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39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4676704" cy="57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4</a:t>
            </a:fld>
            <a:endParaRPr lang="tr-TR"/>
          </a:p>
        </p:txBody>
      </p:sp>
      <p:sp>
        <p:nvSpPr>
          <p:cNvPr id="35" name="Dikdörtgen 34"/>
          <p:cNvSpPr/>
          <p:nvPr/>
        </p:nvSpPr>
        <p:spPr>
          <a:xfrm>
            <a:off x="251521" y="404664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DIŞ İLİŞKİLER KOORDİNATÖRLÜĞÜ KİMLERLE ORTAK </a:t>
            </a:r>
            <a:r>
              <a:rPr lang="tr-TR" sz="40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ÇALIŞIR?</a:t>
            </a:r>
            <a:endParaRPr lang="tr-TR" sz="40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356683" y="1778437"/>
            <a:ext cx="85026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Bölüm Erasmus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+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Koordinatörü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Ders eşleştirmeleriniz bölüm Erasmus+ koordinatörünüz tarafından yapılır.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Fakülte ve Bölüm Öğrenci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İşleri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Hareketliliğiniz bittikten sonra size karşı kurumdan verilen transkriptiniz Dış İlişkiler Koordinatörlüğü tarafından fakülte ve bölüm öğrenci işlerine gönderilir.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Öğrenci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İşleri Daire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Başkanlığı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Transkript onayınız son olarak Öğrenci İşleri Daire Başkanlığı tarafından yapılır.</a:t>
            </a:r>
          </a:p>
          <a:p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Strateji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Geliştirme Daire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Başkanlığı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Yapılacak hibe ödemesi Strateji Geliştirme Daire Başkanlığı’na bildirilir ve bu birim tarafından hibe ödemeniz yapılır.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6481"/>
            <a:ext cx="4114800" cy="385002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7485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40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6250"/>
            <a:ext cx="5155101" cy="62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1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SONRASINDA HAZIRLANMASI GEREKEN BELGELER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87523" y="1732271"/>
            <a:ext cx="8568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Nihai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Rapor</a:t>
            </a:r>
          </a:p>
          <a:p>
            <a:pPr algn="just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Online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olarak doldurulacaktır. E-postanıza Avrupa Komisyonu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Mobility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Tool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adlı web siteden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bir link gelecektir.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Doldurulmadığı takdirde hareketlilik geçersiz sayılarak ödenen hibe geri alınır.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Duration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Sheet</a:t>
            </a:r>
            <a:endParaRPr lang="tr-T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Gittiğiniz kurumda kaldığınız süreleri gösteren bir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belgedir.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DPÜ’ye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gelmeden önce gittiğiniz kurumun ofisine imzalatmanız gerekmektedir.</a:t>
            </a:r>
          </a:p>
          <a:p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Döndüğünüzde Dış İlişkiler Koordinatörlüğüne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orijinalini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teslim etmeniz gerekmektedir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</a:t>
            </a:r>
            <a:endParaRPr lang="tr-T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Pasaport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Vize Sayfası Giriş/Çıkış Sayfaları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Fotokopisi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41</a:t>
            </a:fld>
            <a:endParaRPr lang="tr-TR"/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8022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1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İÇİN HAZIRLANMASI GEREKEN BELGELER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144926" y="2492896"/>
            <a:ext cx="68541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Belgelere ulaşmak için lütfen aşağıdaki bağlantıyı kullanın.</a:t>
            </a:r>
            <a:endParaRPr lang="tr-T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42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403648" y="4797152"/>
            <a:ext cx="6768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hlinkClick r:id="rId2"/>
              </a:rPr>
              <a:t>http://</a:t>
            </a:r>
            <a:r>
              <a:rPr lang="tr-TR" sz="2800" dirty="0" smtClean="0">
                <a:hlinkClick r:id="rId2"/>
              </a:rPr>
              <a:t>erasmus.dpu.edu.tr/tr/index/sayfa/145/ogrenim-hareketliligi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5075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43</a:t>
            </a:fld>
            <a:endParaRPr 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37312"/>
            <a:ext cx="4114800" cy="54417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179512" y="116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539552" y="301298"/>
            <a:ext cx="8431832" cy="607946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Hareketlilikten Önce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Öğrenim Anlaşması (Erasmus+ Learning </a:t>
            </a:r>
            <a:r>
              <a:rPr lang="tr-TR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Akademik Tanınma Belgesi (ATB)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Akademik Tanınma Belgesi Dilekçesi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Pasaport Harcı Muafiyet Formu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Pasaport Harcı Muafiyet Dilekçesi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Vize Yazısı Dilekçesi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Taahhüt Belgesi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Adet Vesikalık Fotoğraf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Ziraat Bankası Euro Hesap Cüzdanı Fotokopisi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Vize ve Uçak Bileti Fotokopisi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Sağlık Sigortası</a:t>
            </a:r>
          </a:p>
          <a:p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Hareketlilik Sonrasında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</a:t>
            </a: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</a:t>
            </a:r>
            <a:endParaRPr lang="tr-T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Nihai Rapor (Online yapılacaktır)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Pasaport Kişisel Bilgi ve Giriş-Çıkış Sayfaları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Katılım Belgesi/Sertifikası (Varsa)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Transkript – Learning </a:t>
            </a:r>
            <a:r>
              <a:rPr lang="tr-TR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  <a:r>
              <a:rPr lang="tr-T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Hareketlilik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Sırasında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Confirmation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</a:t>
            </a:r>
            <a:endParaRPr lang="tr-T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 Değişikliği Formu (</a:t>
            </a:r>
            <a:r>
              <a:rPr lang="tr-TR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Akademik Tanınma Belgesi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Akademik Tanınma Belgesi Dilekçesi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Dönem Uzatma Belgesi (</a:t>
            </a:r>
            <a:r>
              <a:rPr lang="tr-TR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Extention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Form)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764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1" y="404664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İLETİŞİM BİLGİLERİ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23529" y="1740735"/>
            <a:ext cx="856895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KÜTAHYA DUMLUPINAR ÜNİVERSİTESİ </a:t>
            </a:r>
          </a:p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DIŞ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İLİŞKİLER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KOORDİNATÖRLÜĞÜ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Mühendislik Fakültesi Ek Binası</a:t>
            </a:r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 Gör. Dr. Berrin Demir</a:t>
            </a: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 Gör. Seyfullah Koçak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Web sitesi: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2"/>
              </a:rPr>
              <a:t>http://erasmus.dpu.edu.tr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E-posta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: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3"/>
              </a:rPr>
              <a:t>ka107@dpu.edu.tr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Tel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: 0 274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443 1685 / 0 274 443 1686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44</a:t>
            </a:fld>
            <a:endParaRPr lang="tr-TR"/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165304"/>
            <a:ext cx="4114800" cy="616179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1997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11560" y="1556792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ERASMUS+ 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SÜRECİNİZDE HEPİNİZE </a:t>
            </a:r>
            <a:r>
              <a:rPr lang="tr-TR" sz="48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BAŞARILAR DİLERİZ </a:t>
            </a:r>
            <a:r>
              <a:rPr lang="tr-TR" sz="48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</a:t>
            </a:r>
            <a:endParaRPr lang="tr-TR" sz="48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Picture 2" descr="http://costafranco.com/smart/images/headers/erasm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13" y="0"/>
            <a:ext cx="444693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45</a:t>
            </a:fld>
            <a:endParaRPr lang="tr-TR"/>
          </a:p>
        </p:txBody>
      </p:sp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1494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51521" y="404664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ERASMUS+ SÜRECİ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44236" y="2175467"/>
            <a:ext cx="7498080" cy="26216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Hareketlilik Öncesi</a:t>
            </a:r>
          </a:p>
          <a:p>
            <a:pPr>
              <a:lnSpc>
                <a:spcPct val="200000"/>
              </a:lnSpc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Hareketlilik Sırası</a:t>
            </a:r>
          </a:p>
          <a:p>
            <a:pPr>
              <a:lnSpc>
                <a:spcPct val="200000"/>
              </a:lnSpc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Hareketlilik Sonrası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94" y="2393789"/>
            <a:ext cx="3925222" cy="2185040"/>
          </a:xfrm>
          <a:prstGeom prst="rect">
            <a:avLst/>
          </a:prstGeom>
        </p:spPr>
      </p:pic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37312"/>
            <a:ext cx="4114800" cy="54417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4800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15516" y="332656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ÖNCESİNDE HAZIRLANMASI GEREKEN BELGELER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05780" y="2348880"/>
            <a:ext cx="8532440" cy="2261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Hareketlilik öncesinde hazırlamanız gereken 2 grup belge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vardır: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tr-TR" sz="2000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1) Dış İlişkiler </a:t>
            </a:r>
            <a:r>
              <a:rPr lang="tr-TR" sz="2000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Koordinatörlüğü’ne Teslim Edilmesi Gereken Belgeler</a:t>
            </a:r>
            <a:endParaRPr lang="tr-TR" sz="2000" dirty="0">
              <a:solidFill>
                <a:srgbClr val="F55C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tr-TR" sz="2000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2) Gideceğiniz Üniversitenin </a:t>
            </a:r>
            <a:r>
              <a:rPr lang="tr-TR" sz="2000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Talep Ettiği/Edeceği Belgeler</a:t>
            </a:r>
            <a:endParaRPr lang="tr-TR" sz="2000" dirty="0">
              <a:solidFill>
                <a:srgbClr val="F55C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6</a:t>
            </a:fld>
            <a:endParaRPr lang="tr-TR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37312"/>
            <a:ext cx="4114800" cy="54417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0792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51521" y="404664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ÖNCESİNDE HAZIRLANMASI GEREKEN BELGELER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11560" y="1716882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1) Dış İlişkiler Koordinatörlüğü’ne Teslim Edilmesi Gereken Belgeler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2 Adet Fotoğraf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Öğrenim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Anlaşması (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: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Learning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Agreement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Akademik Tanınma Belgesi (ATB) Dilekçesi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Akademik Tanınma Belgesi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Taahhütname Belgesi 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Vize Yazısı Dilekçesi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Ziraat Bankası Euro Hesap Cüzdanı Fotokopisi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Pasaport/Vize Fotokopisi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Sağlık Sigortası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Uçak Bileti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Hibe Sözleşmesi</a:t>
            </a:r>
          </a:p>
          <a:p>
            <a:r>
              <a:rPr lang="tr-TR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Narkisim" panose="020E0502050101010101" pitchFamily="34" charset="-79"/>
              </a:rPr>
              <a:t>25 Yaş </a:t>
            </a:r>
            <a:r>
              <a:rPr lang="tr-TR" b="1" u="sng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Narkisim" panose="020E0502050101010101" pitchFamily="34" charset="-79"/>
              </a:rPr>
              <a:t>Ü</a:t>
            </a:r>
            <a:r>
              <a:rPr lang="tr-TR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Narkisim" panose="020E0502050101010101" pitchFamily="34" charset="-79"/>
              </a:rPr>
              <a:t>zerindeki </a:t>
            </a:r>
            <a:r>
              <a:rPr lang="tr-TR" b="1" u="sng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Narkisim" panose="020E0502050101010101" pitchFamily="34" charset="-79"/>
              </a:rPr>
              <a:t>Ö</a:t>
            </a:r>
            <a:r>
              <a:rPr lang="tr-TR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Narkisim" panose="020E0502050101010101" pitchFamily="34" charset="-79"/>
              </a:rPr>
              <a:t>ğrenciler </a:t>
            </a:r>
            <a:r>
              <a:rPr lang="tr-TR" b="1" u="sng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Narkisim" panose="020E0502050101010101" pitchFamily="34" charset="-79"/>
              </a:rPr>
              <a:t>İ</a:t>
            </a:r>
            <a:r>
              <a:rPr lang="tr-TR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Narkisim" panose="020E0502050101010101" pitchFamily="34" charset="-79"/>
              </a:rPr>
              <a:t>çin Ek </a:t>
            </a:r>
            <a:r>
              <a:rPr lang="tr-TR" b="1" u="sng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Narkisim" panose="020E0502050101010101" pitchFamily="34" charset="-79"/>
              </a:rPr>
              <a:t>B</a:t>
            </a:r>
            <a:r>
              <a:rPr lang="tr-TR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Narkisim" panose="020E0502050101010101" pitchFamily="34" charset="-79"/>
              </a:rPr>
              <a:t>elgeler;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Pasaport Harcı Muafiyet Dilekçesi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Pasaport Harcı Muafiyet Formu</a:t>
            </a:r>
          </a:p>
          <a:p>
            <a:pPr marL="342900" indent="-342900">
              <a:buFont typeface="+mj-lt"/>
              <a:buAutoNum type="arabicPeriod"/>
            </a:pPr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7</a:t>
            </a:fld>
            <a:endParaRPr lang="tr-TR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390172"/>
            <a:ext cx="4114800" cy="39131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440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51521" y="404664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ÖNCESİNDE HAZIRLANMASI GEREKEN BELGELER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32049" y="1916832"/>
            <a:ext cx="8532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2) Gideceğiniz Üniversitenin Talep Ettiği/Edeceği Belgeler</a:t>
            </a:r>
          </a:p>
          <a:p>
            <a:pPr marL="82296" indent="0" algn="just">
              <a:buNone/>
            </a:pP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68046" indent="-28575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Öğrenciler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bu belgelerin hangi belgeler olduğunu gidecekleri üniversitelerin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Dış İlişkiler biriminin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sitesinden (International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Relations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, Erasmus+)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öğrenebilirler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368046" indent="-28575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Bazı üniversiteler koordinatörlüğümüzün hareketlilikten faydalanacak öğrencileri bildirmesinden sonra, bilgilendirme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maili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göndermektedir.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Arial" panose="020B0604020202020204" pitchFamily="34" charset="0"/>
              </a:rPr>
              <a:t>Öğrencilerin bu mail içeriklerini dikkatlice okuyup işlemlerini tamamlaması gerekmektedir.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8</a:t>
            </a:fld>
            <a:endParaRPr lang="tr-TR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198990"/>
            <a:ext cx="4114800" cy="582494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1424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39553" y="2193935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Learning </a:t>
            </a:r>
            <a:r>
              <a:rPr lang="tr-TR" sz="2800" b="1" u="sng" dirty="0" err="1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Agreement</a:t>
            </a:r>
            <a:r>
              <a:rPr lang="tr-TR" sz="2800" b="1" u="sng" dirty="0" smtClean="0">
                <a:solidFill>
                  <a:srgbClr val="F55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(Öğrenim Anlaşması)</a:t>
            </a:r>
            <a:endParaRPr lang="tr-TR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Öğrenim anlaşması gittiğiniz kurumda alacağınız dersler hakkında bilgi veren bir belgedir.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Bilgisayar ortamında doldurulduktan sonra karşı kurum tarafından imzalanan öğrenim anlaşması Dış İlişkiler Koordinatörlüğü’ne teslim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edilir. Dış İlişkiler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Wingdings" panose="05000000000000000000" pitchFamily="2" charset="2"/>
              </a:rPr>
              <a:t>Koordinatörlüğü tarafından da imzalandıktan sonra vize görüşmesinde kullanılması için öğrenciye geri verilir.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39DD-418E-4E4F-B3CD-B1AA08A5DE3A}" type="slidenum">
              <a:rPr lang="tr-TR" smtClean="0"/>
              <a:t>9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51521" y="404664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HAREKETLİLİK ÖNCESİNDE HAZIRLANMASI GEREKEN BELGELER</a:t>
            </a:r>
          </a:p>
        </p:txBody>
      </p:sp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514600" y="6237312"/>
            <a:ext cx="4114800" cy="544171"/>
          </a:xfrm>
        </p:spPr>
        <p:txBody>
          <a:bodyPr/>
          <a:lstStyle/>
          <a:p>
            <a:r>
              <a:rPr lang="tr-TR" dirty="0"/>
              <a:t>2019 Proje Yılı Ortak Ülkelerle Hareketlilik (KA107) 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Öğrenci Öğrenim Hareketliliği Bilgilendirme Sunumu</a:t>
            </a:r>
          </a:p>
          <a:p>
            <a:r>
              <a:rPr lang="tr-TR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19.08.2021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908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1493</Words>
  <Application>Microsoft Office PowerPoint</Application>
  <PresentationFormat>Ekran Gösterisi (4:3)</PresentationFormat>
  <Paragraphs>416</Paragraphs>
  <Slides>45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7" baseType="lpstr">
      <vt:lpstr>Arial</vt:lpstr>
      <vt:lpstr>Arial Unicode MS</vt:lpstr>
      <vt:lpstr>Bahnschrift</vt:lpstr>
      <vt:lpstr>Bahnschrift Light</vt:lpstr>
      <vt:lpstr>Calibri</vt:lpstr>
      <vt:lpstr>Calibri Light</vt:lpstr>
      <vt:lpstr>Comic Sans MS</vt:lpstr>
      <vt:lpstr>Jokerman</vt:lpstr>
      <vt:lpstr>Narkisim</vt:lpstr>
      <vt:lpstr>Wingdings</vt:lpstr>
      <vt:lpstr>Wingdings 2</vt:lpstr>
      <vt:lpstr>HDOfficeLightV0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DPU IRO</dc:creator>
  <cp:lastModifiedBy>Windows Kullanıcısı</cp:lastModifiedBy>
  <cp:revision>99</cp:revision>
  <dcterms:created xsi:type="dcterms:W3CDTF">2015-04-01T11:26:51Z</dcterms:created>
  <dcterms:modified xsi:type="dcterms:W3CDTF">2021-08-18T08:22:30Z</dcterms:modified>
</cp:coreProperties>
</file>