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75"/>
  </p:notesMasterIdLst>
  <p:sldIdLst>
    <p:sldId id="327" r:id="rId2"/>
    <p:sldId id="292" r:id="rId3"/>
    <p:sldId id="364" r:id="rId4"/>
    <p:sldId id="257" r:id="rId5"/>
    <p:sldId id="426" r:id="rId6"/>
    <p:sldId id="425" r:id="rId7"/>
    <p:sldId id="386" r:id="rId8"/>
    <p:sldId id="387" r:id="rId9"/>
    <p:sldId id="258" r:id="rId10"/>
    <p:sldId id="377" r:id="rId11"/>
    <p:sldId id="278" r:id="rId12"/>
    <p:sldId id="333" r:id="rId13"/>
    <p:sldId id="260" r:id="rId14"/>
    <p:sldId id="262" r:id="rId15"/>
    <p:sldId id="301" r:id="rId16"/>
    <p:sldId id="269" r:id="rId17"/>
    <p:sldId id="305" r:id="rId18"/>
    <p:sldId id="302" r:id="rId19"/>
    <p:sldId id="266" r:id="rId20"/>
    <p:sldId id="272" r:id="rId21"/>
    <p:sldId id="381" r:id="rId22"/>
    <p:sldId id="382" r:id="rId23"/>
    <p:sldId id="383" r:id="rId24"/>
    <p:sldId id="385" r:id="rId25"/>
    <p:sldId id="271" r:id="rId26"/>
    <p:sldId id="273" r:id="rId27"/>
    <p:sldId id="359" r:id="rId28"/>
    <p:sldId id="304" r:id="rId29"/>
    <p:sldId id="268" r:id="rId30"/>
    <p:sldId id="274" r:id="rId31"/>
    <p:sldId id="311" r:id="rId32"/>
    <p:sldId id="329" r:id="rId33"/>
    <p:sldId id="360" r:id="rId34"/>
    <p:sldId id="331" r:id="rId35"/>
    <p:sldId id="362" r:id="rId36"/>
    <p:sldId id="363" r:id="rId37"/>
    <p:sldId id="378" r:id="rId38"/>
    <p:sldId id="290" r:id="rId39"/>
    <p:sldId id="379" r:id="rId40"/>
    <p:sldId id="332" r:id="rId41"/>
    <p:sldId id="365" r:id="rId42"/>
    <p:sldId id="371" r:id="rId43"/>
    <p:sldId id="376" r:id="rId44"/>
    <p:sldId id="372" r:id="rId45"/>
    <p:sldId id="375" r:id="rId46"/>
    <p:sldId id="417" r:id="rId47"/>
    <p:sldId id="397" r:id="rId48"/>
    <p:sldId id="398" r:id="rId49"/>
    <p:sldId id="418" r:id="rId50"/>
    <p:sldId id="419" r:id="rId51"/>
    <p:sldId id="420" r:id="rId52"/>
    <p:sldId id="421" r:id="rId53"/>
    <p:sldId id="400" r:id="rId54"/>
    <p:sldId id="402" r:id="rId55"/>
    <p:sldId id="404" r:id="rId56"/>
    <p:sldId id="406" r:id="rId57"/>
    <p:sldId id="407" r:id="rId58"/>
    <p:sldId id="408" r:id="rId59"/>
    <p:sldId id="409" r:id="rId60"/>
    <p:sldId id="410" r:id="rId61"/>
    <p:sldId id="411" r:id="rId62"/>
    <p:sldId id="412" r:id="rId63"/>
    <p:sldId id="413" r:id="rId64"/>
    <p:sldId id="414" r:id="rId65"/>
    <p:sldId id="415" r:id="rId66"/>
    <p:sldId id="391" r:id="rId67"/>
    <p:sldId id="358" r:id="rId68"/>
    <p:sldId id="356" r:id="rId69"/>
    <p:sldId id="424" r:id="rId70"/>
    <p:sldId id="394" r:id="rId71"/>
    <p:sldId id="324" r:id="rId72"/>
    <p:sldId id="325" r:id="rId73"/>
    <p:sldId id="277" r:id="rId7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4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504A9-4291-4681-8A45-CB058A1DB93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7C5C43CF-D5EB-4A2A-B2BE-864458F64F7E}">
      <dgm:prSet phldrT="[Metin]"/>
      <dgm:spPr/>
      <dgm:t>
        <a:bodyPr/>
        <a:lstStyle/>
        <a:p>
          <a:r>
            <a:rPr lang="tr-TR" dirty="0" smtClean="0"/>
            <a:t>Avrupa Birliği Komisyonu</a:t>
          </a:r>
          <a:endParaRPr lang="tr-TR" dirty="0"/>
        </a:p>
      </dgm:t>
    </dgm:pt>
    <dgm:pt modelId="{CE39941A-73E6-4E33-B5BC-E56B1D9472E7}" type="parTrans" cxnId="{9E4D19CE-CCA5-4471-9677-945E4A577F59}">
      <dgm:prSet/>
      <dgm:spPr/>
      <dgm:t>
        <a:bodyPr/>
        <a:lstStyle/>
        <a:p>
          <a:endParaRPr lang="tr-TR"/>
        </a:p>
      </dgm:t>
    </dgm:pt>
    <dgm:pt modelId="{9BC67906-6BF4-445C-A112-A4E35F80065A}" type="sibTrans" cxnId="{9E4D19CE-CCA5-4471-9677-945E4A577F59}">
      <dgm:prSet/>
      <dgm:spPr/>
      <dgm:t>
        <a:bodyPr/>
        <a:lstStyle/>
        <a:p>
          <a:endParaRPr lang="tr-TR"/>
        </a:p>
      </dgm:t>
    </dgm:pt>
    <dgm:pt modelId="{7BE36A7B-2ACD-44EA-8179-8D40C0E21665}">
      <dgm:prSet phldrT="[Metin]"/>
      <dgm:spPr/>
      <dgm:t>
        <a:bodyPr/>
        <a:lstStyle/>
        <a:p>
          <a:r>
            <a:rPr lang="tr-TR" dirty="0" smtClean="0"/>
            <a:t>Avrupa Birliği Eğitim ve Gençlik Programları Merkezi Başkanlığı (Ulusal Ajans)</a:t>
          </a:r>
          <a:endParaRPr lang="tr-TR" dirty="0"/>
        </a:p>
      </dgm:t>
    </dgm:pt>
    <dgm:pt modelId="{1508CCAE-4CFC-49A2-A0EC-11A6E3EF06B5}" type="parTrans" cxnId="{F61E16F6-5C31-4D95-9EDA-475878F5C908}">
      <dgm:prSet/>
      <dgm:spPr/>
      <dgm:t>
        <a:bodyPr/>
        <a:lstStyle/>
        <a:p>
          <a:endParaRPr lang="tr-TR"/>
        </a:p>
      </dgm:t>
    </dgm:pt>
    <dgm:pt modelId="{0DB73BD9-EEA8-45AD-81DD-378DA2C4169E}" type="sibTrans" cxnId="{F61E16F6-5C31-4D95-9EDA-475878F5C908}">
      <dgm:prSet/>
      <dgm:spPr/>
      <dgm:t>
        <a:bodyPr/>
        <a:lstStyle/>
        <a:p>
          <a:endParaRPr lang="tr-TR"/>
        </a:p>
      </dgm:t>
    </dgm:pt>
    <dgm:pt modelId="{BAE462D4-8BE0-42BD-B6E1-68B3D8ECACEA}">
      <dgm:prSet/>
      <dgm:spPr/>
      <dgm:t>
        <a:bodyPr/>
        <a:lstStyle/>
        <a:p>
          <a:r>
            <a:rPr lang="tr-TR" dirty="0" smtClean="0"/>
            <a:t>Yükseköğretim Kurumları</a:t>
          </a:r>
          <a:endParaRPr lang="tr-TR" dirty="0"/>
        </a:p>
      </dgm:t>
    </dgm:pt>
    <dgm:pt modelId="{16EF39BC-86C2-4AD0-8D25-C4519A3A3EEF}" type="parTrans" cxnId="{EA39481B-02BF-4CB0-81E3-328AC1ED2296}">
      <dgm:prSet/>
      <dgm:spPr/>
      <dgm:t>
        <a:bodyPr/>
        <a:lstStyle/>
        <a:p>
          <a:endParaRPr lang="tr-TR"/>
        </a:p>
      </dgm:t>
    </dgm:pt>
    <dgm:pt modelId="{E3095D03-41C6-447F-9650-E7697B25ABEB}" type="sibTrans" cxnId="{EA39481B-02BF-4CB0-81E3-328AC1ED2296}">
      <dgm:prSet/>
      <dgm:spPr/>
      <dgm:t>
        <a:bodyPr/>
        <a:lstStyle/>
        <a:p>
          <a:endParaRPr lang="tr-TR"/>
        </a:p>
      </dgm:t>
    </dgm:pt>
    <dgm:pt modelId="{27BF604B-69BC-4F65-8C6C-C2AB541D348C}">
      <dgm:prSet/>
      <dgm:spPr/>
      <dgm:t>
        <a:bodyPr/>
        <a:lstStyle/>
        <a:p>
          <a:r>
            <a:rPr lang="tr-TR" dirty="0" smtClean="0"/>
            <a:t>DPÜ</a:t>
          </a:r>
        </a:p>
        <a:p>
          <a:r>
            <a:rPr lang="tr-TR" dirty="0" smtClean="0"/>
            <a:t>DIŞ İLİŞKİLER VE ULUSLARARASI ÖĞRENCİ KOORDİNASYON UYGULAMA VE ARAŞTIRMA MERKEZİ</a:t>
          </a:r>
          <a:endParaRPr lang="tr-TR" dirty="0"/>
        </a:p>
      </dgm:t>
    </dgm:pt>
    <dgm:pt modelId="{95DB6C17-692B-4FC7-9D19-E26A19F0E49D}" type="parTrans" cxnId="{7B937E81-3D77-4435-B8FC-35F32C72EFC8}">
      <dgm:prSet/>
      <dgm:spPr/>
      <dgm:t>
        <a:bodyPr/>
        <a:lstStyle/>
        <a:p>
          <a:endParaRPr lang="tr-TR"/>
        </a:p>
      </dgm:t>
    </dgm:pt>
    <dgm:pt modelId="{0D4B2926-4275-4B78-916A-D2DBDD1D451D}" type="sibTrans" cxnId="{7B937E81-3D77-4435-B8FC-35F32C72EFC8}">
      <dgm:prSet/>
      <dgm:spPr/>
      <dgm:t>
        <a:bodyPr/>
        <a:lstStyle/>
        <a:p>
          <a:endParaRPr lang="tr-TR"/>
        </a:p>
      </dgm:t>
    </dgm:pt>
    <dgm:pt modelId="{17B1B085-F69E-491A-970B-EB8B63476359}" type="pres">
      <dgm:prSet presAssocID="{80E504A9-4291-4681-8A45-CB058A1DB930}" presName="outerComposite" presStyleCnt="0">
        <dgm:presLayoutVars>
          <dgm:chMax val="5"/>
          <dgm:dir/>
          <dgm:resizeHandles val="exact"/>
        </dgm:presLayoutVars>
      </dgm:prSet>
      <dgm:spPr/>
      <dgm:t>
        <a:bodyPr/>
        <a:lstStyle/>
        <a:p>
          <a:endParaRPr lang="tr-TR"/>
        </a:p>
      </dgm:t>
    </dgm:pt>
    <dgm:pt modelId="{A508E836-07C9-49D8-BA78-C50E63DA5B41}" type="pres">
      <dgm:prSet presAssocID="{80E504A9-4291-4681-8A45-CB058A1DB930}" presName="dummyMaxCanvas" presStyleCnt="0">
        <dgm:presLayoutVars/>
      </dgm:prSet>
      <dgm:spPr/>
    </dgm:pt>
    <dgm:pt modelId="{A356998A-9715-4D56-A9AA-5C63CC889899}" type="pres">
      <dgm:prSet presAssocID="{80E504A9-4291-4681-8A45-CB058A1DB930}" presName="FourNodes_1" presStyleLbl="node1" presStyleIdx="0" presStyleCnt="4">
        <dgm:presLayoutVars>
          <dgm:bulletEnabled val="1"/>
        </dgm:presLayoutVars>
      </dgm:prSet>
      <dgm:spPr/>
      <dgm:t>
        <a:bodyPr/>
        <a:lstStyle/>
        <a:p>
          <a:endParaRPr lang="tr-TR"/>
        </a:p>
      </dgm:t>
    </dgm:pt>
    <dgm:pt modelId="{E5B08A4E-08ED-4BB3-A912-EDC99B7493BD}" type="pres">
      <dgm:prSet presAssocID="{80E504A9-4291-4681-8A45-CB058A1DB930}" presName="FourNodes_2" presStyleLbl="node1" presStyleIdx="1" presStyleCnt="4">
        <dgm:presLayoutVars>
          <dgm:bulletEnabled val="1"/>
        </dgm:presLayoutVars>
      </dgm:prSet>
      <dgm:spPr/>
      <dgm:t>
        <a:bodyPr/>
        <a:lstStyle/>
        <a:p>
          <a:endParaRPr lang="tr-TR"/>
        </a:p>
      </dgm:t>
    </dgm:pt>
    <dgm:pt modelId="{E3CF7629-9CD1-4FC6-A431-543057DB69E6}" type="pres">
      <dgm:prSet presAssocID="{80E504A9-4291-4681-8A45-CB058A1DB930}" presName="FourNodes_3" presStyleLbl="node1" presStyleIdx="2" presStyleCnt="4">
        <dgm:presLayoutVars>
          <dgm:bulletEnabled val="1"/>
        </dgm:presLayoutVars>
      </dgm:prSet>
      <dgm:spPr/>
      <dgm:t>
        <a:bodyPr/>
        <a:lstStyle/>
        <a:p>
          <a:endParaRPr lang="tr-TR"/>
        </a:p>
      </dgm:t>
    </dgm:pt>
    <dgm:pt modelId="{5DB4CB94-B733-4F85-A3D0-5647514A6EA6}" type="pres">
      <dgm:prSet presAssocID="{80E504A9-4291-4681-8A45-CB058A1DB930}" presName="FourNodes_4" presStyleLbl="node1" presStyleIdx="3" presStyleCnt="4">
        <dgm:presLayoutVars>
          <dgm:bulletEnabled val="1"/>
        </dgm:presLayoutVars>
      </dgm:prSet>
      <dgm:spPr/>
      <dgm:t>
        <a:bodyPr/>
        <a:lstStyle/>
        <a:p>
          <a:endParaRPr lang="tr-TR"/>
        </a:p>
      </dgm:t>
    </dgm:pt>
    <dgm:pt modelId="{F58E4AEA-B193-49C2-A1E5-E24D70B2F61E}" type="pres">
      <dgm:prSet presAssocID="{80E504A9-4291-4681-8A45-CB058A1DB930}" presName="FourConn_1-2" presStyleLbl="fgAccFollowNode1" presStyleIdx="0" presStyleCnt="3">
        <dgm:presLayoutVars>
          <dgm:bulletEnabled val="1"/>
        </dgm:presLayoutVars>
      </dgm:prSet>
      <dgm:spPr/>
      <dgm:t>
        <a:bodyPr/>
        <a:lstStyle/>
        <a:p>
          <a:endParaRPr lang="tr-TR"/>
        </a:p>
      </dgm:t>
    </dgm:pt>
    <dgm:pt modelId="{2C939230-0F68-4D39-957C-D6D841EE32B7}" type="pres">
      <dgm:prSet presAssocID="{80E504A9-4291-4681-8A45-CB058A1DB930}" presName="FourConn_2-3" presStyleLbl="fgAccFollowNode1" presStyleIdx="1" presStyleCnt="3">
        <dgm:presLayoutVars>
          <dgm:bulletEnabled val="1"/>
        </dgm:presLayoutVars>
      </dgm:prSet>
      <dgm:spPr/>
      <dgm:t>
        <a:bodyPr/>
        <a:lstStyle/>
        <a:p>
          <a:endParaRPr lang="tr-TR"/>
        </a:p>
      </dgm:t>
    </dgm:pt>
    <dgm:pt modelId="{6EA2A2FE-9E36-4BF3-90F6-CF23632374EA}" type="pres">
      <dgm:prSet presAssocID="{80E504A9-4291-4681-8A45-CB058A1DB930}" presName="FourConn_3-4" presStyleLbl="fgAccFollowNode1" presStyleIdx="2" presStyleCnt="3">
        <dgm:presLayoutVars>
          <dgm:bulletEnabled val="1"/>
        </dgm:presLayoutVars>
      </dgm:prSet>
      <dgm:spPr/>
      <dgm:t>
        <a:bodyPr/>
        <a:lstStyle/>
        <a:p>
          <a:endParaRPr lang="tr-TR"/>
        </a:p>
      </dgm:t>
    </dgm:pt>
    <dgm:pt modelId="{2A5F8001-F0DE-4572-BC59-99E22D750AA9}" type="pres">
      <dgm:prSet presAssocID="{80E504A9-4291-4681-8A45-CB058A1DB930}" presName="FourNodes_1_text" presStyleLbl="node1" presStyleIdx="3" presStyleCnt="4">
        <dgm:presLayoutVars>
          <dgm:bulletEnabled val="1"/>
        </dgm:presLayoutVars>
      </dgm:prSet>
      <dgm:spPr/>
      <dgm:t>
        <a:bodyPr/>
        <a:lstStyle/>
        <a:p>
          <a:endParaRPr lang="tr-TR"/>
        </a:p>
      </dgm:t>
    </dgm:pt>
    <dgm:pt modelId="{A43E038F-4B39-4E66-AC6A-F3A764E6A829}" type="pres">
      <dgm:prSet presAssocID="{80E504A9-4291-4681-8A45-CB058A1DB930}" presName="FourNodes_2_text" presStyleLbl="node1" presStyleIdx="3" presStyleCnt="4">
        <dgm:presLayoutVars>
          <dgm:bulletEnabled val="1"/>
        </dgm:presLayoutVars>
      </dgm:prSet>
      <dgm:spPr/>
      <dgm:t>
        <a:bodyPr/>
        <a:lstStyle/>
        <a:p>
          <a:endParaRPr lang="tr-TR"/>
        </a:p>
      </dgm:t>
    </dgm:pt>
    <dgm:pt modelId="{6EC2CA99-88E9-48AA-9C73-663BF8DDD10F}" type="pres">
      <dgm:prSet presAssocID="{80E504A9-4291-4681-8A45-CB058A1DB930}" presName="FourNodes_3_text" presStyleLbl="node1" presStyleIdx="3" presStyleCnt="4">
        <dgm:presLayoutVars>
          <dgm:bulletEnabled val="1"/>
        </dgm:presLayoutVars>
      </dgm:prSet>
      <dgm:spPr/>
      <dgm:t>
        <a:bodyPr/>
        <a:lstStyle/>
        <a:p>
          <a:endParaRPr lang="tr-TR"/>
        </a:p>
      </dgm:t>
    </dgm:pt>
    <dgm:pt modelId="{D982A2EE-9172-4131-A6D0-FF1AE5ADBDAD}" type="pres">
      <dgm:prSet presAssocID="{80E504A9-4291-4681-8A45-CB058A1DB930}" presName="FourNodes_4_text" presStyleLbl="node1" presStyleIdx="3" presStyleCnt="4">
        <dgm:presLayoutVars>
          <dgm:bulletEnabled val="1"/>
        </dgm:presLayoutVars>
      </dgm:prSet>
      <dgm:spPr/>
      <dgm:t>
        <a:bodyPr/>
        <a:lstStyle/>
        <a:p>
          <a:endParaRPr lang="tr-TR"/>
        </a:p>
      </dgm:t>
    </dgm:pt>
  </dgm:ptLst>
  <dgm:cxnLst>
    <dgm:cxn modelId="{EA39481B-02BF-4CB0-81E3-328AC1ED2296}" srcId="{80E504A9-4291-4681-8A45-CB058A1DB930}" destId="{BAE462D4-8BE0-42BD-B6E1-68B3D8ECACEA}" srcOrd="2" destOrd="0" parTransId="{16EF39BC-86C2-4AD0-8D25-C4519A3A3EEF}" sibTransId="{E3095D03-41C6-447F-9650-E7697B25ABEB}"/>
    <dgm:cxn modelId="{B0A4DEAF-EEA0-4A97-8B40-A25E5D0E4BBF}" type="presOf" srcId="{E3095D03-41C6-447F-9650-E7697B25ABEB}" destId="{6EA2A2FE-9E36-4BF3-90F6-CF23632374EA}" srcOrd="0" destOrd="0" presId="urn:microsoft.com/office/officeart/2005/8/layout/vProcess5"/>
    <dgm:cxn modelId="{363ECD04-C772-49C6-BC63-5B94D6065386}" type="presOf" srcId="{7BE36A7B-2ACD-44EA-8179-8D40C0E21665}" destId="{A43E038F-4B39-4E66-AC6A-F3A764E6A829}" srcOrd="1" destOrd="0" presId="urn:microsoft.com/office/officeart/2005/8/layout/vProcess5"/>
    <dgm:cxn modelId="{238E2106-741B-4722-A8AB-F5FDB3E5317D}" type="presOf" srcId="{7C5C43CF-D5EB-4A2A-B2BE-864458F64F7E}" destId="{2A5F8001-F0DE-4572-BC59-99E22D750AA9}" srcOrd="1" destOrd="0" presId="urn:microsoft.com/office/officeart/2005/8/layout/vProcess5"/>
    <dgm:cxn modelId="{8A19B608-3404-4AAE-832D-D55D5CA11A51}" type="presOf" srcId="{27BF604B-69BC-4F65-8C6C-C2AB541D348C}" destId="{D982A2EE-9172-4131-A6D0-FF1AE5ADBDAD}" srcOrd="1" destOrd="0" presId="urn:microsoft.com/office/officeart/2005/8/layout/vProcess5"/>
    <dgm:cxn modelId="{9E4D19CE-CCA5-4471-9677-945E4A577F59}" srcId="{80E504A9-4291-4681-8A45-CB058A1DB930}" destId="{7C5C43CF-D5EB-4A2A-B2BE-864458F64F7E}" srcOrd="0" destOrd="0" parTransId="{CE39941A-73E6-4E33-B5BC-E56B1D9472E7}" sibTransId="{9BC67906-6BF4-445C-A112-A4E35F80065A}"/>
    <dgm:cxn modelId="{9399CCDF-8F33-427A-9A02-668E28157664}" type="presOf" srcId="{BAE462D4-8BE0-42BD-B6E1-68B3D8ECACEA}" destId="{6EC2CA99-88E9-48AA-9C73-663BF8DDD10F}" srcOrd="1" destOrd="0" presId="urn:microsoft.com/office/officeart/2005/8/layout/vProcess5"/>
    <dgm:cxn modelId="{69767672-A801-4AA3-A3FD-5083EED241B2}" type="presOf" srcId="{7C5C43CF-D5EB-4A2A-B2BE-864458F64F7E}" destId="{A356998A-9715-4D56-A9AA-5C63CC889899}" srcOrd="0" destOrd="0" presId="urn:microsoft.com/office/officeart/2005/8/layout/vProcess5"/>
    <dgm:cxn modelId="{4CAF1BA1-0491-4FC9-9501-4E6AE3E79B7D}" type="presOf" srcId="{27BF604B-69BC-4F65-8C6C-C2AB541D348C}" destId="{5DB4CB94-B733-4F85-A3D0-5647514A6EA6}" srcOrd="0" destOrd="0" presId="urn:microsoft.com/office/officeart/2005/8/layout/vProcess5"/>
    <dgm:cxn modelId="{D7F9DC1F-9A76-463E-95DA-26C3A9B176F3}" type="presOf" srcId="{9BC67906-6BF4-445C-A112-A4E35F80065A}" destId="{F58E4AEA-B193-49C2-A1E5-E24D70B2F61E}" srcOrd="0" destOrd="0" presId="urn:microsoft.com/office/officeart/2005/8/layout/vProcess5"/>
    <dgm:cxn modelId="{AD3547E0-5243-4A95-9DE1-BAE3A12B35DD}" type="presOf" srcId="{BAE462D4-8BE0-42BD-B6E1-68B3D8ECACEA}" destId="{E3CF7629-9CD1-4FC6-A431-543057DB69E6}" srcOrd="0" destOrd="0" presId="urn:microsoft.com/office/officeart/2005/8/layout/vProcess5"/>
    <dgm:cxn modelId="{F61E16F6-5C31-4D95-9EDA-475878F5C908}" srcId="{80E504A9-4291-4681-8A45-CB058A1DB930}" destId="{7BE36A7B-2ACD-44EA-8179-8D40C0E21665}" srcOrd="1" destOrd="0" parTransId="{1508CCAE-4CFC-49A2-A0EC-11A6E3EF06B5}" sibTransId="{0DB73BD9-EEA8-45AD-81DD-378DA2C4169E}"/>
    <dgm:cxn modelId="{6FB735CF-5938-417F-8796-38C615FC4B95}" type="presOf" srcId="{0DB73BD9-EEA8-45AD-81DD-378DA2C4169E}" destId="{2C939230-0F68-4D39-957C-D6D841EE32B7}" srcOrd="0" destOrd="0" presId="urn:microsoft.com/office/officeart/2005/8/layout/vProcess5"/>
    <dgm:cxn modelId="{80708515-7E04-4DA5-8BA0-1541F307F649}" type="presOf" srcId="{7BE36A7B-2ACD-44EA-8179-8D40C0E21665}" destId="{E5B08A4E-08ED-4BB3-A912-EDC99B7493BD}" srcOrd="0" destOrd="0" presId="urn:microsoft.com/office/officeart/2005/8/layout/vProcess5"/>
    <dgm:cxn modelId="{7B803BC7-AD80-4B10-8542-612735189B08}" type="presOf" srcId="{80E504A9-4291-4681-8A45-CB058A1DB930}" destId="{17B1B085-F69E-491A-970B-EB8B63476359}" srcOrd="0" destOrd="0" presId="urn:microsoft.com/office/officeart/2005/8/layout/vProcess5"/>
    <dgm:cxn modelId="{7B937E81-3D77-4435-B8FC-35F32C72EFC8}" srcId="{80E504A9-4291-4681-8A45-CB058A1DB930}" destId="{27BF604B-69BC-4F65-8C6C-C2AB541D348C}" srcOrd="3" destOrd="0" parTransId="{95DB6C17-692B-4FC7-9D19-E26A19F0E49D}" sibTransId="{0D4B2926-4275-4B78-916A-D2DBDD1D451D}"/>
    <dgm:cxn modelId="{5A0F667B-8ECA-4322-BFCB-85D676BF1B53}" type="presParOf" srcId="{17B1B085-F69E-491A-970B-EB8B63476359}" destId="{A508E836-07C9-49D8-BA78-C50E63DA5B41}" srcOrd="0" destOrd="0" presId="urn:microsoft.com/office/officeart/2005/8/layout/vProcess5"/>
    <dgm:cxn modelId="{CD46E783-C8E1-42C8-99AE-AF6E15B641AD}" type="presParOf" srcId="{17B1B085-F69E-491A-970B-EB8B63476359}" destId="{A356998A-9715-4D56-A9AA-5C63CC889899}" srcOrd="1" destOrd="0" presId="urn:microsoft.com/office/officeart/2005/8/layout/vProcess5"/>
    <dgm:cxn modelId="{CF62B0C9-F754-42D4-86DF-6EA98F2FB2B2}" type="presParOf" srcId="{17B1B085-F69E-491A-970B-EB8B63476359}" destId="{E5B08A4E-08ED-4BB3-A912-EDC99B7493BD}" srcOrd="2" destOrd="0" presId="urn:microsoft.com/office/officeart/2005/8/layout/vProcess5"/>
    <dgm:cxn modelId="{7F8502D0-9C13-4BCD-9495-05C4C6E036B5}" type="presParOf" srcId="{17B1B085-F69E-491A-970B-EB8B63476359}" destId="{E3CF7629-9CD1-4FC6-A431-543057DB69E6}" srcOrd="3" destOrd="0" presId="urn:microsoft.com/office/officeart/2005/8/layout/vProcess5"/>
    <dgm:cxn modelId="{4DC4FD89-3FB6-4A4E-97B8-EF19A9196722}" type="presParOf" srcId="{17B1B085-F69E-491A-970B-EB8B63476359}" destId="{5DB4CB94-B733-4F85-A3D0-5647514A6EA6}" srcOrd="4" destOrd="0" presId="urn:microsoft.com/office/officeart/2005/8/layout/vProcess5"/>
    <dgm:cxn modelId="{065A1252-EE10-48EE-91FF-856D394ED2B7}" type="presParOf" srcId="{17B1B085-F69E-491A-970B-EB8B63476359}" destId="{F58E4AEA-B193-49C2-A1E5-E24D70B2F61E}" srcOrd="5" destOrd="0" presId="urn:microsoft.com/office/officeart/2005/8/layout/vProcess5"/>
    <dgm:cxn modelId="{BEA6CD0E-8805-4C2C-BF0A-E1551AAD8853}" type="presParOf" srcId="{17B1B085-F69E-491A-970B-EB8B63476359}" destId="{2C939230-0F68-4D39-957C-D6D841EE32B7}" srcOrd="6" destOrd="0" presId="urn:microsoft.com/office/officeart/2005/8/layout/vProcess5"/>
    <dgm:cxn modelId="{EF71D072-9436-4E51-B159-42BCDF4CA624}" type="presParOf" srcId="{17B1B085-F69E-491A-970B-EB8B63476359}" destId="{6EA2A2FE-9E36-4BF3-90F6-CF23632374EA}" srcOrd="7" destOrd="0" presId="urn:microsoft.com/office/officeart/2005/8/layout/vProcess5"/>
    <dgm:cxn modelId="{67144529-4B77-47D1-870A-A3F9208884F3}" type="presParOf" srcId="{17B1B085-F69E-491A-970B-EB8B63476359}" destId="{2A5F8001-F0DE-4572-BC59-99E22D750AA9}" srcOrd="8" destOrd="0" presId="urn:microsoft.com/office/officeart/2005/8/layout/vProcess5"/>
    <dgm:cxn modelId="{A1566592-9DAC-4AD2-A09A-C9B7896E4A52}" type="presParOf" srcId="{17B1B085-F69E-491A-970B-EB8B63476359}" destId="{A43E038F-4B39-4E66-AC6A-F3A764E6A829}" srcOrd="9" destOrd="0" presId="urn:microsoft.com/office/officeart/2005/8/layout/vProcess5"/>
    <dgm:cxn modelId="{CA67C481-3653-4DC2-AF34-1EA50F2BFB61}" type="presParOf" srcId="{17B1B085-F69E-491A-970B-EB8B63476359}" destId="{6EC2CA99-88E9-48AA-9C73-663BF8DDD10F}" srcOrd="10" destOrd="0" presId="urn:microsoft.com/office/officeart/2005/8/layout/vProcess5"/>
    <dgm:cxn modelId="{6CA7CFC7-AE52-414A-81B5-C5E9A363DD71}" type="presParOf" srcId="{17B1B085-F69E-491A-970B-EB8B63476359}" destId="{D982A2EE-9172-4131-A6D0-FF1AE5ADBDA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6998A-9715-4D56-A9AA-5C63CC889899}">
      <dsp:nvSpPr>
        <dsp:cNvPr id="0" name=""/>
        <dsp:cNvSpPr/>
      </dsp:nvSpPr>
      <dsp:spPr>
        <a:xfrm>
          <a:off x="0" y="0"/>
          <a:ext cx="6912768" cy="1394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dirty="0" smtClean="0"/>
            <a:t>Avrupa Birliği Komisyonu</a:t>
          </a:r>
          <a:endParaRPr lang="tr-TR" sz="1900" kern="1200" dirty="0"/>
        </a:p>
      </dsp:txBody>
      <dsp:txXfrm>
        <a:off x="40831" y="40831"/>
        <a:ext cx="5290653" cy="1312412"/>
      </dsp:txXfrm>
    </dsp:sp>
    <dsp:sp modelId="{E5B08A4E-08ED-4BB3-A912-EDC99B7493BD}">
      <dsp:nvSpPr>
        <dsp:cNvPr id="0" name=""/>
        <dsp:cNvSpPr/>
      </dsp:nvSpPr>
      <dsp:spPr>
        <a:xfrm>
          <a:off x="578944" y="1647543"/>
          <a:ext cx="6912768" cy="1394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dirty="0" smtClean="0"/>
            <a:t>Avrupa Birliği Eğitim ve Gençlik Programları Merkezi Başkanlığı (Ulusal Ajans)</a:t>
          </a:r>
          <a:endParaRPr lang="tr-TR" sz="1900" kern="1200" dirty="0"/>
        </a:p>
      </dsp:txBody>
      <dsp:txXfrm>
        <a:off x="619775" y="1688374"/>
        <a:ext cx="5346013" cy="1312412"/>
      </dsp:txXfrm>
    </dsp:sp>
    <dsp:sp modelId="{E3CF7629-9CD1-4FC6-A431-543057DB69E6}">
      <dsp:nvSpPr>
        <dsp:cNvPr id="0" name=""/>
        <dsp:cNvSpPr/>
      </dsp:nvSpPr>
      <dsp:spPr>
        <a:xfrm>
          <a:off x="1149247" y="3295086"/>
          <a:ext cx="6912768" cy="1394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dirty="0" smtClean="0"/>
            <a:t>Yükseköğretim Kurumları</a:t>
          </a:r>
          <a:endParaRPr lang="tr-TR" sz="1900" kern="1200" dirty="0"/>
        </a:p>
      </dsp:txBody>
      <dsp:txXfrm>
        <a:off x="1190078" y="3335917"/>
        <a:ext cx="5354653" cy="1312412"/>
      </dsp:txXfrm>
    </dsp:sp>
    <dsp:sp modelId="{5DB4CB94-B733-4F85-A3D0-5647514A6EA6}">
      <dsp:nvSpPr>
        <dsp:cNvPr id="0" name=""/>
        <dsp:cNvSpPr/>
      </dsp:nvSpPr>
      <dsp:spPr>
        <a:xfrm>
          <a:off x="1728191" y="4942629"/>
          <a:ext cx="6912768" cy="1394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dirty="0" smtClean="0"/>
            <a:t>DPÜ</a:t>
          </a:r>
        </a:p>
        <a:p>
          <a:pPr lvl="0" algn="l" defTabSz="844550">
            <a:lnSpc>
              <a:spcPct val="90000"/>
            </a:lnSpc>
            <a:spcBef>
              <a:spcPct val="0"/>
            </a:spcBef>
            <a:spcAft>
              <a:spcPct val="35000"/>
            </a:spcAft>
          </a:pPr>
          <a:r>
            <a:rPr lang="tr-TR" sz="1900" kern="1200" dirty="0" smtClean="0"/>
            <a:t>DIŞ İLİŞKİLER VE ULUSLARARASI ÖĞRENCİ KOORDİNASYON UYGULAMA VE ARAŞTIRMA MERKEZİ</a:t>
          </a:r>
          <a:endParaRPr lang="tr-TR" sz="1900" kern="1200" dirty="0"/>
        </a:p>
      </dsp:txBody>
      <dsp:txXfrm>
        <a:off x="1769022" y="4983460"/>
        <a:ext cx="5346013" cy="1312412"/>
      </dsp:txXfrm>
    </dsp:sp>
    <dsp:sp modelId="{F58E4AEA-B193-49C2-A1E5-E24D70B2F61E}">
      <dsp:nvSpPr>
        <dsp:cNvPr id="0" name=""/>
        <dsp:cNvSpPr/>
      </dsp:nvSpPr>
      <dsp:spPr>
        <a:xfrm>
          <a:off x="6006619" y="1067734"/>
          <a:ext cx="906148" cy="90614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6210502" y="1067734"/>
        <a:ext cx="498382" cy="681876"/>
      </dsp:txXfrm>
    </dsp:sp>
    <dsp:sp modelId="{2C939230-0F68-4D39-957C-D6D841EE32B7}">
      <dsp:nvSpPr>
        <dsp:cNvPr id="0" name=""/>
        <dsp:cNvSpPr/>
      </dsp:nvSpPr>
      <dsp:spPr>
        <a:xfrm>
          <a:off x="6585563" y="2715277"/>
          <a:ext cx="906148" cy="90614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6789446" y="2715277"/>
        <a:ext cx="498382" cy="681876"/>
      </dsp:txXfrm>
    </dsp:sp>
    <dsp:sp modelId="{6EA2A2FE-9E36-4BF3-90F6-CF23632374EA}">
      <dsp:nvSpPr>
        <dsp:cNvPr id="0" name=""/>
        <dsp:cNvSpPr/>
      </dsp:nvSpPr>
      <dsp:spPr>
        <a:xfrm>
          <a:off x="7155867" y="4362820"/>
          <a:ext cx="906148" cy="90614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7359750" y="4362820"/>
        <a:ext cx="498382" cy="68187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D6F3D-2C48-4120-9122-47B07CF50D11}" type="datetimeFigureOut">
              <a:rPr lang="tr-TR" smtClean="0"/>
              <a:t>13.11.2025</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D0243-8564-4E7B-B05E-F4BDBEF92F15}" type="slidenum">
              <a:rPr lang="tr-TR" smtClean="0"/>
              <a:t>‹#›</a:t>
            </a:fld>
            <a:endParaRPr lang="tr-TR"/>
          </a:p>
        </p:txBody>
      </p:sp>
    </p:spTree>
    <p:extLst>
      <p:ext uri="{BB962C8B-B14F-4D97-AF65-F5344CB8AC3E}">
        <p14:creationId xmlns:p14="http://schemas.microsoft.com/office/powerpoint/2010/main" val="61971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41D0243-8564-4E7B-B05E-F4BDBEF92F15}" type="slidenum">
              <a:rPr lang="tr-TR" smtClean="0"/>
              <a:t>1</a:t>
            </a:fld>
            <a:endParaRPr lang="tr-TR"/>
          </a:p>
        </p:txBody>
      </p:sp>
    </p:spTree>
    <p:extLst>
      <p:ext uri="{BB962C8B-B14F-4D97-AF65-F5344CB8AC3E}">
        <p14:creationId xmlns:p14="http://schemas.microsoft.com/office/powerpoint/2010/main" val="350582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41D0243-8564-4E7B-B05E-F4BDBEF92F15}" type="slidenum">
              <a:rPr lang="tr-TR" smtClean="0"/>
              <a:t>2</a:t>
            </a:fld>
            <a:endParaRPr lang="tr-TR"/>
          </a:p>
        </p:txBody>
      </p:sp>
    </p:spTree>
    <p:extLst>
      <p:ext uri="{BB962C8B-B14F-4D97-AF65-F5344CB8AC3E}">
        <p14:creationId xmlns:p14="http://schemas.microsoft.com/office/powerpoint/2010/main" val="391264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41D0243-8564-4E7B-B05E-F4BDBEF92F15}" type="slidenum">
              <a:rPr lang="tr-TR" smtClean="0"/>
              <a:t>30</a:t>
            </a:fld>
            <a:endParaRPr lang="tr-TR"/>
          </a:p>
        </p:txBody>
      </p:sp>
    </p:spTree>
    <p:extLst>
      <p:ext uri="{BB962C8B-B14F-4D97-AF65-F5344CB8AC3E}">
        <p14:creationId xmlns:p14="http://schemas.microsoft.com/office/powerpoint/2010/main" val="828005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D0243-8564-4E7B-B05E-F4BDBEF92F1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225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41D0243-8564-4E7B-B05E-F4BDBEF92F15}" type="slidenum">
              <a:rPr lang="tr-TR" smtClean="0"/>
              <a:t>39</a:t>
            </a:fld>
            <a:endParaRPr lang="tr-TR"/>
          </a:p>
        </p:txBody>
      </p:sp>
    </p:spTree>
    <p:extLst>
      <p:ext uri="{BB962C8B-B14F-4D97-AF65-F5344CB8AC3E}">
        <p14:creationId xmlns:p14="http://schemas.microsoft.com/office/powerpoint/2010/main" val="341593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41D0243-8564-4E7B-B05E-F4BDBEF92F15}" type="slidenum">
              <a:rPr lang="tr-TR" smtClean="0"/>
              <a:t>40</a:t>
            </a:fld>
            <a:endParaRPr lang="tr-TR"/>
          </a:p>
        </p:txBody>
      </p:sp>
    </p:spTree>
    <p:extLst>
      <p:ext uri="{BB962C8B-B14F-4D97-AF65-F5344CB8AC3E}">
        <p14:creationId xmlns:p14="http://schemas.microsoft.com/office/powerpoint/2010/main" val="3088843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41D0243-8564-4E7B-B05E-F4BDBEF92F15}" type="slidenum">
              <a:rPr lang="tr-TR" smtClean="0"/>
              <a:t>47</a:t>
            </a:fld>
            <a:endParaRPr lang="tr-TR"/>
          </a:p>
        </p:txBody>
      </p:sp>
    </p:spTree>
    <p:extLst>
      <p:ext uri="{BB962C8B-B14F-4D97-AF65-F5344CB8AC3E}">
        <p14:creationId xmlns:p14="http://schemas.microsoft.com/office/powerpoint/2010/main" val="2810874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89A1097-37FF-43D8-B9EB-911CE641556A}" type="datetimeFigureOut">
              <a:rPr lang="tr-TR" smtClean="0"/>
              <a:pPr/>
              <a:t>13.11.2025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A21F58-586A-45EC-8C79-4A3F53DF745E}" type="slidenum">
              <a:rPr lang="tr-TR" smtClean="0"/>
              <a:pPr/>
              <a:t>‹#›</a:t>
            </a:fld>
            <a:endParaRPr lang="tr-TR"/>
          </a:p>
        </p:txBody>
      </p:sp>
    </p:spTree>
    <p:extLst>
      <p:ext uri="{BB962C8B-B14F-4D97-AF65-F5344CB8AC3E}">
        <p14:creationId xmlns:p14="http://schemas.microsoft.com/office/powerpoint/2010/main" val="280254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89A1097-37FF-43D8-B9EB-911CE641556A}" type="datetimeFigureOut">
              <a:rPr lang="tr-TR" smtClean="0"/>
              <a:pPr/>
              <a:t>13.11.2025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A21F58-586A-45EC-8C79-4A3F53DF745E}" type="slidenum">
              <a:rPr lang="tr-TR" smtClean="0"/>
              <a:pPr/>
              <a:t>‹#›</a:t>
            </a:fld>
            <a:endParaRPr lang="tr-TR"/>
          </a:p>
        </p:txBody>
      </p:sp>
    </p:spTree>
    <p:extLst>
      <p:ext uri="{BB962C8B-B14F-4D97-AF65-F5344CB8AC3E}">
        <p14:creationId xmlns:p14="http://schemas.microsoft.com/office/powerpoint/2010/main" val="3929071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89A1097-37FF-43D8-B9EB-911CE641556A}" type="datetimeFigureOut">
              <a:rPr lang="tr-TR" smtClean="0"/>
              <a:pPr/>
              <a:t>13.11.2025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A21F58-586A-45EC-8C79-4A3F53DF745E}" type="slidenum">
              <a:rPr lang="tr-TR" smtClean="0"/>
              <a:pPr/>
              <a:t>‹#›</a:t>
            </a:fld>
            <a:endParaRPr lang="tr-TR"/>
          </a:p>
        </p:txBody>
      </p:sp>
    </p:spTree>
    <p:extLst>
      <p:ext uri="{BB962C8B-B14F-4D97-AF65-F5344CB8AC3E}">
        <p14:creationId xmlns:p14="http://schemas.microsoft.com/office/powerpoint/2010/main" val="388608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89A1097-37FF-43D8-B9EB-911CE641556A}" type="datetimeFigureOut">
              <a:rPr lang="tr-TR" smtClean="0"/>
              <a:pPr/>
              <a:t>13.11.2025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A21F58-586A-45EC-8C79-4A3F53DF745E}" type="slidenum">
              <a:rPr lang="tr-TR" smtClean="0"/>
              <a:pPr/>
              <a:t>‹#›</a:t>
            </a:fld>
            <a:endParaRPr lang="tr-TR"/>
          </a:p>
        </p:txBody>
      </p:sp>
    </p:spTree>
    <p:extLst>
      <p:ext uri="{BB962C8B-B14F-4D97-AF65-F5344CB8AC3E}">
        <p14:creationId xmlns:p14="http://schemas.microsoft.com/office/powerpoint/2010/main" val="290199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B89A1097-37FF-43D8-B9EB-911CE641556A}" type="datetimeFigureOut">
              <a:rPr lang="tr-TR" smtClean="0"/>
              <a:pPr/>
              <a:t>13.11.2025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A21F58-586A-45EC-8C79-4A3F53DF745E}" type="slidenum">
              <a:rPr lang="tr-TR" smtClean="0"/>
              <a:pPr/>
              <a:t>‹#›</a:t>
            </a:fld>
            <a:endParaRPr lang="tr-TR"/>
          </a:p>
        </p:txBody>
      </p:sp>
    </p:spTree>
    <p:extLst>
      <p:ext uri="{BB962C8B-B14F-4D97-AF65-F5344CB8AC3E}">
        <p14:creationId xmlns:p14="http://schemas.microsoft.com/office/powerpoint/2010/main" val="303984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89A1097-37FF-43D8-B9EB-911CE641556A}" type="datetimeFigureOut">
              <a:rPr lang="tr-TR" smtClean="0"/>
              <a:pPr/>
              <a:t>13.11.2025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FA21F58-586A-45EC-8C79-4A3F53DF745E}" type="slidenum">
              <a:rPr lang="tr-TR" smtClean="0"/>
              <a:pPr/>
              <a:t>‹#›</a:t>
            </a:fld>
            <a:endParaRPr lang="tr-TR"/>
          </a:p>
        </p:txBody>
      </p:sp>
    </p:spTree>
    <p:extLst>
      <p:ext uri="{BB962C8B-B14F-4D97-AF65-F5344CB8AC3E}">
        <p14:creationId xmlns:p14="http://schemas.microsoft.com/office/powerpoint/2010/main" val="241829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89A1097-37FF-43D8-B9EB-911CE641556A}" type="datetimeFigureOut">
              <a:rPr lang="tr-TR" smtClean="0"/>
              <a:pPr/>
              <a:t>13.11.2025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FA21F58-586A-45EC-8C79-4A3F53DF745E}" type="slidenum">
              <a:rPr lang="tr-TR" smtClean="0"/>
              <a:pPr/>
              <a:t>‹#›</a:t>
            </a:fld>
            <a:endParaRPr lang="tr-TR"/>
          </a:p>
        </p:txBody>
      </p:sp>
    </p:spTree>
    <p:extLst>
      <p:ext uri="{BB962C8B-B14F-4D97-AF65-F5344CB8AC3E}">
        <p14:creationId xmlns:p14="http://schemas.microsoft.com/office/powerpoint/2010/main" val="198469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89A1097-37FF-43D8-B9EB-911CE641556A}" type="datetimeFigureOut">
              <a:rPr lang="tr-TR" smtClean="0"/>
              <a:pPr/>
              <a:t>13.11.2025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FA21F58-586A-45EC-8C79-4A3F53DF745E}" type="slidenum">
              <a:rPr lang="tr-TR" smtClean="0"/>
              <a:pPr/>
              <a:t>‹#›</a:t>
            </a:fld>
            <a:endParaRPr lang="tr-TR"/>
          </a:p>
        </p:txBody>
      </p:sp>
    </p:spTree>
    <p:extLst>
      <p:ext uri="{BB962C8B-B14F-4D97-AF65-F5344CB8AC3E}">
        <p14:creationId xmlns:p14="http://schemas.microsoft.com/office/powerpoint/2010/main" val="413488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9A1097-37FF-43D8-B9EB-911CE641556A}" type="datetimeFigureOut">
              <a:rPr lang="tr-TR" smtClean="0"/>
              <a:pPr/>
              <a:t>13.11.2025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FA21F58-586A-45EC-8C79-4A3F53DF745E}" type="slidenum">
              <a:rPr lang="tr-TR" smtClean="0"/>
              <a:pPr/>
              <a:t>‹#›</a:t>
            </a:fld>
            <a:endParaRPr lang="tr-TR"/>
          </a:p>
        </p:txBody>
      </p:sp>
    </p:spTree>
    <p:extLst>
      <p:ext uri="{BB962C8B-B14F-4D97-AF65-F5344CB8AC3E}">
        <p14:creationId xmlns:p14="http://schemas.microsoft.com/office/powerpoint/2010/main" val="6205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89A1097-37FF-43D8-B9EB-911CE641556A}" type="datetimeFigureOut">
              <a:rPr lang="tr-TR" smtClean="0"/>
              <a:pPr/>
              <a:t>13.11.2025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FA21F58-586A-45EC-8C79-4A3F53DF745E}" type="slidenum">
              <a:rPr lang="tr-TR" smtClean="0"/>
              <a:pPr/>
              <a:t>‹#›</a:t>
            </a:fld>
            <a:endParaRPr lang="tr-TR"/>
          </a:p>
        </p:txBody>
      </p:sp>
    </p:spTree>
    <p:extLst>
      <p:ext uri="{BB962C8B-B14F-4D97-AF65-F5344CB8AC3E}">
        <p14:creationId xmlns:p14="http://schemas.microsoft.com/office/powerpoint/2010/main" val="52378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89A1097-37FF-43D8-B9EB-911CE641556A}" type="datetimeFigureOut">
              <a:rPr lang="tr-TR" smtClean="0"/>
              <a:pPr/>
              <a:t>13.11.2025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FA21F58-586A-45EC-8C79-4A3F53DF745E}" type="slidenum">
              <a:rPr lang="tr-TR" smtClean="0"/>
              <a:pPr/>
              <a:t>‹#›</a:t>
            </a:fld>
            <a:endParaRPr lang="tr-TR"/>
          </a:p>
        </p:txBody>
      </p:sp>
    </p:spTree>
    <p:extLst>
      <p:ext uri="{BB962C8B-B14F-4D97-AF65-F5344CB8AC3E}">
        <p14:creationId xmlns:p14="http://schemas.microsoft.com/office/powerpoint/2010/main" val="381565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89A1097-37FF-43D8-B9EB-911CE641556A}" type="datetimeFigureOut">
              <a:rPr lang="tr-TR" smtClean="0"/>
              <a:pPr/>
              <a:t>13.11.2025</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A21F58-586A-45EC-8C79-4A3F53DF745E}" type="slidenum">
              <a:rPr lang="tr-TR" smtClean="0"/>
              <a:pPr/>
              <a:t>‹#›</a:t>
            </a:fld>
            <a:endParaRPr lang="tr-TR"/>
          </a:p>
        </p:txBody>
      </p:sp>
    </p:spTree>
    <p:extLst>
      <p:ext uri="{BB962C8B-B14F-4D97-AF65-F5344CB8AC3E}">
        <p14:creationId xmlns:p14="http://schemas.microsoft.com/office/powerpoint/2010/main" val="7810592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2.jpe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jpe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jpe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jpe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3.jpeg"/></Relationships>
</file>

<file path=ppt/slides/_rels/slide6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38.png"/><Relationship Id="rId7" Type="http://schemas.openxmlformats.org/officeDocument/2006/relationships/image" Target="../media/image17.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2" Type="http://schemas.openxmlformats.org/officeDocument/2006/relationships/hyperlink" Target="http://www.erasmus.edu.tr/"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hyperlink" Target="http://www.dpu.edu.tr/"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3.xml.rels><?xml version="1.0" encoding="UTF-8" standalone="yes"?>
<Relationships xmlns="http://schemas.openxmlformats.org/package/2006/relationships"><Relationship Id="rId3" Type="http://schemas.openxmlformats.org/officeDocument/2006/relationships/hyperlink" Target="mailto:iro@dpu.edu.tr" TargetMode="External"/><Relationship Id="rId2" Type="http://schemas.openxmlformats.org/officeDocument/2006/relationships/hyperlink" Target="http://erasmus.dpu.edu.tr/" TargetMode="Externa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3602038"/>
            <a:ext cx="7776864" cy="1655762"/>
          </a:xfrm>
        </p:spPr>
        <p:txBody>
          <a:bodyPr>
            <a:normAutofit/>
          </a:bodyPr>
          <a:lstStyle/>
          <a:p>
            <a:r>
              <a:rPr lang="tr-TR" sz="3600" dirty="0" smtClean="0"/>
              <a:t>ERASMUS+ BİLGİLENDİRME TOPLANTISI</a:t>
            </a:r>
          </a:p>
          <a:p>
            <a:pPr lvl="0"/>
            <a:endParaRPr lang="tr-TR" dirty="0" smtClean="0">
              <a:solidFill>
                <a:prstClr val="black"/>
              </a:solidFill>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6632"/>
            <a:ext cx="9128085" cy="304800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0797" y="5363479"/>
            <a:ext cx="2137287" cy="1368153"/>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5247986"/>
            <a:ext cx="1621567" cy="1585533"/>
          </a:xfrm>
          <a:prstGeom prst="rect">
            <a:avLst/>
          </a:prstGeom>
        </p:spPr>
      </p:pic>
    </p:spTree>
    <p:extLst>
      <p:ext uri="{BB962C8B-B14F-4D97-AF65-F5344CB8AC3E}">
        <p14:creationId xmlns:p14="http://schemas.microsoft.com/office/powerpoint/2010/main" val="744289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Hangi Ülkelerle Değişim Yapılır?</a:t>
            </a:r>
            <a:endParaRPr lang="tr-TR"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484784"/>
            <a:ext cx="5837134" cy="4464496"/>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6401225"/>
            <a:ext cx="6840760" cy="266523"/>
          </a:xfrm>
          <a:prstGeom prst="rect">
            <a:avLst/>
          </a:prstGeom>
        </p:spPr>
      </p:pic>
    </p:spTree>
    <p:extLst>
      <p:ext uri="{BB962C8B-B14F-4D97-AF65-F5344CB8AC3E}">
        <p14:creationId xmlns:p14="http://schemas.microsoft.com/office/powerpoint/2010/main" val="1729275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788245025"/>
              </p:ext>
            </p:extLst>
          </p:nvPr>
        </p:nvGraphicFramePr>
        <p:xfrm>
          <a:off x="251520" y="260648"/>
          <a:ext cx="8640960"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5856" y="404664"/>
            <a:ext cx="1189982" cy="1152128"/>
          </a:xfrm>
          <a:prstGeom prst="rect">
            <a:avLst/>
          </a:prstGeom>
        </p:spPr>
      </p:pic>
      <p:pic>
        <p:nvPicPr>
          <p:cNvPr id="7" name="Resim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0192" y="2276872"/>
            <a:ext cx="1369110" cy="825624"/>
          </a:xfrm>
          <a:prstGeom prst="rect">
            <a:avLst/>
          </a:prstGeom>
        </p:spPr>
      </p:pic>
    </p:spTree>
    <p:extLst>
      <p:ext uri="{BB962C8B-B14F-4D97-AF65-F5344CB8AC3E}">
        <p14:creationId xmlns:p14="http://schemas.microsoft.com/office/powerpoint/2010/main" val="2819288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İş Bulma</a:t>
            </a:r>
          </a:p>
          <a:p>
            <a:r>
              <a:rPr lang="tr-TR" dirty="0" smtClean="0"/>
              <a:t>Deneyim</a:t>
            </a:r>
          </a:p>
          <a:p>
            <a:r>
              <a:rPr lang="tr-TR" dirty="0" smtClean="0"/>
              <a:t>Yeni yerler</a:t>
            </a:r>
          </a:p>
          <a:p>
            <a:r>
              <a:rPr lang="tr-TR" dirty="0" smtClean="0"/>
              <a:t>Yeni insanlar</a:t>
            </a:r>
          </a:p>
          <a:p>
            <a:r>
              <a:rPr lang="tr-TR" dirty="0" smtClean="0"/>
              <a:t>Dil gelişimi</a:t>
            </a:r>
          </a:p>
          <a:p>
            <a:r>
              <a:rPr lang="tr-TR" dirty="0" smtClean="0"/>
              <a:t>Cesaret</a:t>
            </a:r>
          </a:p>
          <a:p>
            <a:r>
              <a:rPr lang="tr-TR" dirty="0" smtClean="0"/>
              <a:t>Özgüven</a:t>
            </a:r>
          </a:p>
          <a:p>
            <a:r>
              <a:rPr lang="tr-TR" dirty="0" smtClean="0"/>
              <a:t>Sorumluluk</a:t>
            </a:r>
          </a:p>
          <a:p>
            <a:r>
              <a:rPr lang="tr-TR" dirty="0" smtClean="0"/>
              <a:t>Konfor alanından çıkmak</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844" y="522168"/>
            <a:ext cx="4531604" cy="2834823"/>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2844" y="3861048"/>
            <a:ext cx="4608512" cy="2755029"/>
          </a:xfrm>
          <a:prstGeom prst="rect">
            <a:avLst/>
          </a:prstGeom>
        </p:spPr>
      </p:pic>
    </p:spTree>
    <p:extLst>
      <p:ext uri="{BB962C8B-B14F-4D97-AF65-F5344CB8AC3E}">
        <p14:creationId xmlns:p14="http://schemas.microsoft.com/office/powerpoint/2010/main" val="3003666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b="1" dirty="0" err="1" smtClean="0"/>
              <a:t>Erasmus</a:t>
            </a:r>
            <a:r>
              <a:rPr lang="tr-TR" b="1" dirty="0" smtClean="0"/>
              <a:t>+ Programı Ne Değildir?</a:t>
            </a:r>
            <a:endParaRPr lang="tr-TR" b="1" dirty="0"/>
          </a:p>
        </p:txBody>
      </p:sp>
      <p:sp>
        <p:nvSpPr>
          <p:cNvPr id="2" name="İçerik Yer Tutucusu 1"/>
          <p:cNvSpPr>
            <a:spLocks noGrp="1"/>
          </p:cNvSpPr>
          <p:nvPr>
            <p:ph idx="1"/>
          </p:nvPr>
        </p:nvSpPr>
        <p:spPr/>
        <p:txBody>
          <a:bodyPr/>
          <a:lstStyle/>
          <a:p>
            <a:r>
              <a:rPr lang="tr-TR" dirty="0" err="1" smtClean="0"/>
              <a:t>Erasmus</a:t>
            </a:r>
            <a:r>
              <a:rPr lang="tr-TR" dirty="0" smtClean="0"/>
              <a:t>+ Programı,</a:t>
            </a:r>
          </a:p>
          <a:p>
            <a:endParaRPr lang="tr-TR" dirty="0"/>
          </a:p>
          <a:p>
            <a:r>
              <a:rPr lang="tr-TR" dirty="0" smtClean="0"/>
              <a:t>Yabancı Dil Öğrenme Programı,</a:t>
            </a:r>
          </a:p>
          <a:p>
            <a:r>
              <a:rPr lang="tr-TR" dirty="0" smtClean="0"/>
              <a:t>Burs Programı,</a:t>
            </a:r>
          </a:p>
          <a:p>
            <a:r>
              <a:rPr lang="tr-TR" dirty="0" smtClean="0"/>
              <a:t>Diploma Programı</a:t>
            </a:r>
          </a:p>
          <a:p>
            <a:r>
              <a:rPr lang="tr-TR" dirty="0" smtClean="0"/>
              <a:t>Araştırma Programı</a:t>
            </a:r>
          </a:p>
          <a:p>
            <a:r>
              <a:rPr lang="tr-TR" dirty="0" smtClean="0"/>
              <a:t>Seyahat Programı</a:t>
            </a:r>
          </a:p>
          <a:p>
            <a:endParaRPr lang="tr-TR" dirty="0"/>
          </a:p>
          <a:p>
            <a:r>
              <a:rPr lang="tr-TR" dirty="0" smtClean="0"/>
              <a:t>DEĞİLDİR !!!</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5013176"/>
            <a:ext cx="5817544" cy="1681634"/>
          </a:xfrm>
          <a:prstGeom prst="rect">
            <a:avLst/>
          </a:prstGeom>
        </p:spPr>
      </p:pic>
    </p:spTree>
    <p:extLst>
      <p:ext uri="{BB962C8B-B14F-4D97-AF65-F5344CB8AC3E}">
        <p14:creationId xmlns:p14="http://schemas.microsoft.com/office/powerpoint/2010/main" val="3381738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b="1" dirty="0" err="1"/>
              <a:t>E</a:t>
            </a:r>
            <a:r>
              <a:rPr lang="tr-TR" b="1" dirty="0" err="1" smtClean="0"/>
              <a:t>rasmus</a:t>
            </a:r>
            <a:r>
              <a:rPr lang="tr-TR" b="1" dirty="0" smtClean="0"/>
              <a:t>+ Öğrenci </a:t>
            </a:r>
            <a:r>
              <a:rPr lang="tr-TR" b="1" dirty="0"/>
              <a:t>H</a:t>
            </a:r>
            <a:r>
              <a:rPr lang="tr-TR" b="1" dirty="0" smtClean="0"/>
              <a:t>areketliliği</a:t>
            </a:r>
            <a:endParaRPr lang="tr-TR" b="1" dirty="0"/>
          </a:p>
        </p:txBody>
      </p:sp>
      <p:sp>
        <p:nvSpPr>
          <p:cNvPr id="2" name="İçerik Yer Tutucusu 1"/>
          <p:cNvSpPr>
            <a:spLocks noGrp="1"/>
          </p:cNvSpPr>
          <p:nvPr>
            <p:ph idx="1"/>
          </p:nvPr>
        </p:nvSpPr>
        <p:spPr>
          <a:xfrm>
            <a:off x="457200" y="1481328"/>
            <a:ext cx="8229600" cy="4395944"/>
          </a:xfrm>
        </p:spPr>
        <p:txBody>
          <a:bodyPr>
            <a:normAutofit/>
          </a:bodyPr>
          <a:lstStyle/>
          <a:p>
            <a:pPr>
              <a:buNone/>
            </a:pPr>
            <a:endParaRPr lang="tr-TR" dirty="0" smtClean="0"/>
          </a:p>
          <a:p>
            <a:pPr>
              <a:buNone/>
            </a:pPr>
            <a:endParaRPr lang="tr-TR" dirty="0" smtClean="0"/>
          </a:p>
        </p:txBody>
      </p:sp>
      <p:sp>
        <p:nvSpPr>
          <p:cNvPr id="4" name="Dikdörtgen 3"/>
          <p:cNvSpPr/>
          <p:nvPr/>
        </p:nvSpPr>
        <p:spPr>
          <a:xfrm>
            <a:off x="3239852" y="1690689"/>
            <a:ext cx="2664296" cy="1522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ÖĞRENCİ</a:t>
            </a:r>
            <a:endParaRPr lang="tr-TR" sz="4000" dirty="0"/>
          </a:p>
        </p:txBody>
      </p:sp>
      <p:sp>
        <p:nvSpPr>
          <p:cNvPr id="5" name="Dikdörtgen 4"/>
          <p:cNvSpPr/>
          <p:nvPr/>
        </p:nvSpPr>
        <p:spPr>
          <a:xfrm>
            <a:off x="2020996" y="3953925"/>
            <a:ext cx="2088232"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ÖĞRENİM HAREKETLİLİĞİ</a:t>
            </a:r>
            <a:endParaRPr lang="tr-TR" sz="2400" dirty="0"/>
          </a:p>
        </p:txBody>
      </p:sp>
      <p:sp>
        <p:nvSpPr>
          <p:cNvPr id="6" name="Dikdörtgen 5"/>
          <p:cNvSpPr/>
          <p:nvPr/>
        </p:nvSpPr>
        <p:spPr>
          <a:xfrm>
            <a:off x="5148064" y="3935007"/>
            <a:ext cx="2088232"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STAJ HAREKETLİLİĞİ</a:t>
            </a:r>
            <a:endParaRPr lang="tr-TR" sz="2400" dirty="0"/>
          </a:p>
        </p:txBody>
      </p:sp>
      <p:sp>
        <p:nvSpPr>
          <p:cNvPr id="7" name="Aşağı Ok 6"/>
          <p:cNvSpPr/>
          <p:nvPr/>
        </p:nvSpPr>
        <p:spPr>
          <a:xfrm rot="1956747">
            <a:off x="3338080" y="3321816"/>
            <a:ext cx="421647" cy="5628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şağı Ok 7"/>
          <p:cNvSpPr/>
          <p:nvPr/>
        </p:nvSpPr>
        <p:spPr>
          <a:xfrm rot="19316585">
            <a:off x="5520886" y="3302022"/>
            <a:ext cx="421647" cy="5628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92370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b="1" dirty="0" err="1" smtClean="0"/>
              <a:t>Erasmus</a:t>
            </a:r>
            <a:r>
              <a:rPr lang="tr-TR" b="1" dirty="0" smtClean="0"/>
              <a:t>+ Öğrenci Öğrenim Hareketliliği</a:t>
            </a:r>
            <a:endParaRPr lang="tr-TR" b="1" dirty="0"/>
          </a:p>
        </p:txBody>
      </p:sp>
      <p:sp>
        <p:nvSpPr>
          <p:cNvPr id="2" name="İçerik Yer Tutucusu 1"/>
          <p:cNvSpPr>
            <a:spLocks noGrp="1"/>
          </p:cNvSpPr>
          <p:nvPr>
            <p:ph idx="1"/>
          </p:nvPr>
        </p:nvSpPr>
        <p:spPr>
          <a:xfrm>
            <a:off x="395536" y="1628800"/>
            <a:ext cx="8229600" cy="4525963"/>
          </a:xfrm>
        </p:spPr>
        <p:txBody>
          <a:bodyPr>
            <a:normAutofit/>
          </a:bodyPr>
          <a:lstStyle/>
          <a:p>
            <a:pPr algn="just"/>
            <a:r>
              <a:rPr lang="tr-TR" dirty="0"/>
              <a:t>Öğrencilere; yükseköğretimin ilk yılındaki öğrenciler hariç, </a:t>
            </a:r>
            <a:r>
              <a:rPr lang="tr-TR" dirty="0" smtClean="0"/>
              <a:t>ön </a:t>
            </a:r>
            <a:r>
              <a:rPr lang="tr-TR" dirty="0"/>
              <a:t>lisans, lisans, yüksek lisans ve doktora düzeyinde diğer Program ülkesi üniversitesinde eğitim imkanı ve desteği sağlar.</a:t>
            </a:r>
          </a:p>
          <a:p>
            <a:pPr algn="just"/>
            <a:endParaRPr lang="tr-TR" dirty="0"/>
          </a:p>
          <a:p>
            <a:pPr algn="just"/>
            <a:r>
              <a:rPr lang="tr-TR" dirty="0"/>
              <a:t>Gönderen ve misafir eden her iki kurumun ECHE (Yükseköğretim </a:t>
            </a:r>
            <a:r>
              <a:rPr lang="tr-TR" dirty="0" err="1"/>
              <a:t>Erasmus</a:t>
            </a:r>
            <a:r>
              <a:rPr lang="tr-TR" dirty="0"/>
              <a:t> Beyannamesi) sahibi bir yükseköğretim kurumu olması gerekir</a:t>
            </a:r>
          </a:p>
          <a:p>
            <a:pPr algn="just"/>
            <a:endParaRPr lang="tr-TR" dirty="0"/>
          </a:p>
          <a:p>
            <a:pPr algn="just"/>
            <a:r>
              <a:rPr lang="tr-TR" dirty="0" err="1"/>
              <a:t>Kurumlararası</a:t>
            </a:r>
            <a:r>
              <a:rPr lang="tr-TR" dirty="0"/>
              <a:t> anlaşmalar (Inter-</a:t>
            </a:r>
            <a:r>
              <a:rPr lang="tr-TR" dirty="0" err="1"/>
              <a:t>Institutional</a:t>
            </a:r>
            <a:r>
              <a:rPr lang="tr-TR" dirty="0"/>
              <a:t> </a:t>
            </a:r>
            <a:r>
              <a:rPr lang="tr-TR" dirty="0" err="1"/>
              <a:t>Agreements</a:t>
            </a:r>
            <a:r>
              <a:rPr lang="tr-TR" dirty="0"/>
              <a:t>) çerçevesinde </a:t>
            </a:r>
            <a:r>
              <a:rPr lang="tr-TR" dirty="0" smtClean="0"/>
              <a:t>2-12 </a:t>
            </a:r>
            <a:r>
              <a:rPr lang="tr-TR" dirty="0"/>
              <a:t>ay arası gerçekleştirilebilir.</a:t>
            </a:r>
          </a:p>
          <a:p>
            <a:endParaRPr lang="tr-TR" dirty="0"/>
          </a:p>
        </p:txBody>
      </p:sp>
    </p:spTree>
    <p:extLst>
      <p:ext uri="{BB962C8B-B14F-4D97-AF65-F5344CB8AC3E}">
        <p14:creationId xmlns:p14="http://schemas.microsoft.com/office/powerpoint/2010/main" val="937629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b="1" dirty="0" smtClean="0"/>
              <a:t>Öğrenim Hareketliliği</a:t>
            </a:r>
            <a:endParaRPr lang="tr-TR" b="1" dirty="0"/>
          </a:p>
        </p:txBody>
      </p:sp>
      <p:sp>
        <p:nvSpPr>
          <p:cNvPr id="2" name="İçerik Yer Tutucusu 1"/>
          <p:cNvSpPr>
            <a:spLocks noGrp="1"/>
          </p:cNvSpPr>
          <p:nvPr>
            <p:ph idx="1"/>
          </p:nvPr>
        </p:nvSpPr>
        <p:spPr>
          <a:xfrm>
            <a:off x="428596" y="1844824"/>
            <a:ext cx="8229600" cy="4392488"/>
          </a:xfrm>
        </p:spPr>
        <p:txBody>
          <a:bodyPr>
            <a:normAutofit/>
          </a:bodyPr>
          <a:lstStyle/>
          <a:p>
            <a:pPr lvl="0"/>
            <a:r>
              <a:rPr lang="tr-TR" dirty="0">
                <a:solidFill>
                  <a:prstClr val="black"/>
                </a:solidFill>
              </a:rPr>
              <a:t>2</a:t>
            </a:r>
            <a:r>
              <a:rPr lang="tr-TR" dirty="0" smtClean="0">
                <a:solidFill>
                  <a:prstClr val="black"/>
                </a:solidFill>
              </a:rPr>
              <a:t>-12 </a:t>
            </a:r>
            <a:r>
              <a:rPr lang="tr-TR" dirty="0">
                <a:solidFill>
                  <a:prstClr val="black"/>
                </a:solidFill>
              </a:rPr>
              <a:t>ay arası gerçekleşebilir.</a:t>
            </a:r>
            <a:br>
              <a:rPr lang="tr-TR" dirty="0">
                <a:solidFill>
                  <a:prstClr val="black"/>
                </a:solidFill>
              </a:rPr>
            </a:br>
            <a:endParaRPr lang="tr-TR" dirty="0">
              <a:solidFill>
                <a:prstClr val="black"/>
              </a:solidFill>
            </a:endParaRPr>
          </a:p>
          <a:p>
            <a:pPr lvl="0"/>
            <a:r>
              <a:rPr lang="tr-TR" dirty="0">
                <a:solidFill>
                  <a:prstClr val="black"/>
                </a:solidFill>
              </a:rPr>
              <a:t>Öğrenci her öğrenim kademesinde hibeli olabilir. </a:t>
            </a:r>
            <a:br>
              <a:rPr lang="tr-TR" dirty="0">
                <a:solidFill>
                  <a:prstClr val="black"/>
                </a:solidFill>
              </a:rPr>
            </a:br>
            <a:r>
              <a:rPr lang="tr-TR" dirty="0" smtClean="0">
                <a:solidFill>
                  <a:prstClr val="black"/>
                </a:solidFill>
              </a:rPr>
              <a:t>Kütahya Dumlupınar </a:t>
            </a:r>
            <a:r>
              <a:rPr lang="tr-TR" dirty="0">
                <a:solidFill>
                  <a:prstClr val="black"/>
                </a:solidFill>
              </a:rPr>
              <a:t>Üniversitesi’nde değişim, tek yarıyıl için en fazla 5 ay, bir akademik yıl için en fazla 10 ay olarak planlanmaktadır. </a:t>
            </a:r>
          </a:p>
          <a:p>
            <a:endParaRPr lang="tr-TR"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7780" y="3717032"/>
            <a:ext cx="2488441" cy="2781889"/>
          </a:xfrm>
          <a:prstGeom prst="rect">
            <a:avLst/>
          </a:prstGeom>
        </p:spPr>
      </p:pic>
    </p:spTree>
    <p:extLst>
      <p:ext uri="{BB962C8B-B14F-4D97-AF65-F5344CB8AC3E}">
        <p14:creationId xmlns:p14="http://schemas.microsoft.com/office/powerpoint/2010/main" val="3981085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b="1" dirty="0" smtClean="0"/>
              <a:t>Öğrenim Hareketliliği</a:t>
            </a:r>
            <a:endParaRPr lang="tr-TR" b="1" dirty="0"/>
          </a:p>
        </p:txBody>
      </p:sp>
      <p:sp>
        <p:nvSpPr>
          <p:cNvPr id="2" name="1 İçerik Yer Tutucusu"/>
          <p:cNvSpPr>
            <a:spLocks noGrp="1"/>
          </p:cNvSpPr>
          <p:nvPr>
            <p:ph idx="1"/>
          </p:nvPr>
        </p:nvSpPr>
        <p:spPr/>
        <p:txBody>
          <a:bodyPr>
            <a:normAutofit/>
          </a:bodyPr>
          <a:lstStyle/>
          <a:p>
            <a:r>
              <a:rPr lang="tr-TR" dirty="0" smtClean="0"/>
              <a:t>Faaliyete katılacak öğrencilerin tam zamanlı öğrenci olmaları gerekmekte olup, bu öğrencilerin planlanan faaliyet döneminde bir yarıyıl için 30, iki yarıyıl için ise  60 </a:t>
            </a:r>
            <a:r>
              <a:rPr lang="tr-TR" dirty="0" err="1" smtClean="0"/>
              <a:t>ECTS’lik</a:t>
            </a:r>
            <a:r>
              <a:rPr lang="tr-TR" dirty="0" smtClean="0"/>
              <a:t> ders yüküne sahip olmaları ve misafir olacakları kurumda da bu kredi sayılarına denk gelen bir programı takip etmeleri istenmektedir. </a:t>
            </a:r>
            <a:br>
              <a:rPr lang="tr-TR" dirty="0" smtClean="0"/>
            </a:br>
            <a:endParaRPr lang="tr-TR" dirty="0" smtClean="0"/>
          </a:p>
          <a:p>
            <a:r>
              <a:rPr lang="tr-TR" dirty="0" smtClean="0"/>
              <a:t>Bu nedenle mezun durumunda olan öğrenciler ERASMUS+ öğrenciliğinden yararlanamazlar.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29200"/>
            <a:ext cx="9144000" cy="162880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6032920"/>
            <a:ext cx="767786" cy="750725"/>
          </a:xfrm>
          <a:prstGeom prst="rect">
            <a:avLst/>
          </a:prstGeom>
        </p:spPr>
      </p:pic>
    </p:spTree>
    <p:extLst>
      <p:ext uri="{BB962C8B-B14F-4D97-AF65-F5344CB8AC3E}">
        <p14:creationId xmlns:p14="http://schemas.microsoft.com/office/powerpoint/2010/main" val="2225169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normAutofit lnSpcReduction="10000"/>
          </a:bodyPr>
          <a:lstStyle/>
          <a:p>
            <a:pPr algn="just"/>
            <a:r>
              <a:rPr lang="tr-TR" dirty="0" smtClean="0"/>
              <a:t>Lisans döneminde 12 ay</a:t>
            </a:r>
          </a:p>
          <a:p>
            <a:pPr algn="just"/>
            <a:r>
              <a:rPr lang="tr-TR" dirty="0" smtClean="0"/>
              <a:t>Yüksek Lisans döneminde 12 ay</a:t>
            </a:r>
          </a:p>
          <a:p>
            <a:pPr algn="just"/>
            <a:r>
              <a:rPr lang="tr-TR" dirty="0" smtClean="0"/>
              <a:t>Doktora döneminde 12 ay</a:t>
            </a:r>
          </a:p>
          <a:p>
            <a:pPr algn="just"/>
            <a:endParaRPr lang="tr-TR" dirty="0"/>
          </a:p>
          <a:p>
            <a:pPr algn="just"/>
            <a:r>
              <a:rPr lang="tr-TR" dirty="0" smtClean="0"/>
              <a:t>TOPLAM 36 Ay </a:t>
            </a:r>
            <a:r>
              <a:rPr lang="tr-TR" dirty="0" err="1" smtClean="0"/>
              <a:t>Erasmus</a:t>
            </a:r>
            <a:r>
              <a:rPr lang="tr-TR" dirty="0" smtClean="0"/>
              <a:t>+ Öğrenci-Öğrenim/Staj Faaliyetlerinden hibeli/</a:t>
            </a:r>
            <a:r>
              <a:rPr lang="tr-TR" dirty="0" err="1" smtClean="0"/>
              <a:t>hibesiz</a:t>
            </a:r>
            <a:r>
              <a:rPr lang="tr-TR" dirty="0" smtClean="0"/>
              <a:t> faydalanabilirsiniz!</a:t>
            </a:r>
          </a:p>
          <a:p>
            <a:pPr algn="just"/>
            <a:endParaRPr lang="tr-TR" dirty="0"/>
          </a:p>
          <a:p>
            <a:r>
              <a:rPr lang="tr-TR" dirty="0"/>
              <a:t>Örneğin;</a:t>
            </a:r>
            <a:br>
              <a:rPr lang="tr-TR" dirty="0"/>
            </a:br>
            <a:r>
              <a:rPr lang="tr-TR" dirty="0"/>
              <a:t>lisans programı boyunca bir öğrenci 10 ay öğrenim hareketliliği ve 2 ay staj yapabilir. Aynı öğrenci hibeli olarak Yüksek </a:t>
            </a:r>
            <a:r>
              <a:rPr lang="tr-TR" dirty="0" err="1"/>
              <a:t>Lisans’da</a:t>
            </a:r>
            <a:r>
              <a:rPr lang="tr-TR" dirty="0"/>
              <a:t> da 12 ay hareketlilikten faydalanabilir.  </a:t>
            </a:r>
          </a:p>
          <a:p>
            <a:pPr algn="just"/>
            <a:endParaRPr lang="tr-TR" dirty="0"/>
          </a:p>
          <a:p>
            <a:pPr algn="just"/>
            <a:r>
              <a:rPr lang="tr-TR" dirty="0"/>
              <a:t>Ancak hibe toplamda 12 ayı geçemez. </a:t>
            </a:r>
          </a:p>
          <a:p>
            <a:pPr algn="just"/>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54419"/>
            <a:ext cx="9144000" cy="1603581"/>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3" y="6017473"/>
            <a:ext cx="767786" cy="750725"/>
          </a:xfrm>
          <a:prstGeom prst="rect">
            <a:avLst/>
          </a:prstGeom>
        </p:spPr>
      </p:pic>
    </p:spTree>
    <p:extLst>
      <p:ext uri="{BB962C8B-B14F-4D97-AF65-F5344CB8AC3E}">
        <p14:creationId xmlns:p14="http://schemas.microsoft.com/office/powerpoint/2010/main" val="1506072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b="1" dirty="0"/>
              <a:t>K</a:t>
            </a:r>
            <a:r>
              <a:rPr lang="tr-TR" b="1" dirty="0" smtClean="0"/>
              <a:t>ayıt ve Ücretler</a:t>
            </a:r>
            <a:endParaRPr lang="tr-TR" b="1" dirty="0"/>
          </a:p>
        </p:txBody>
      </p:sp>
      <p:sp>
        <p:nvSpPr>
          <p:cNvPr id="2" name="İçerik Yer Tutucusu 1"/>
          <p:cNvSpPr>
            <a:spLocks noGrp="1"/>
          </p:cNvSpPr>
          <p:nvPr>
            <p:ph idx="1"/>
          </p:nvPr>
        </p:nvSpPr>
        <p:spPr>
          <a:xfrm>
            <a:off x="457200" y="908720"/>
            <a:ext cx="8229600" cy="5616624"/>
          </a:xfrm>
        </p:spPr>
        <p:txBody>
          <a:bodyPr>
            <a:normAutofit/>
          </a:bodyPr>
          <a:lstStyle/>
          <a:p>
            <a:pPr algn="just"/>
            <a:endParaRPr lang="tr-TR" dirty="0" smtClean="0"/>
          </a:p>
          <a:p>
            <a:pPr algn="just"/>
            <a:endParaRPr lang="tr-TR" dirty="0"/>
          </a:p>
          <a:p>
            <a:pPr algn="just"/>
            <a:r>
              <a:rPr lang="tr-TR" dirty="0" err="1" smtClean="0"/>
              <a:t>Erasmus</a:t>
            </a:r>
            <a:r>
              <a:rPr lang="tr-TR" dirty="0" smtClean="0"/>
              <a:t>+ </a:t>
            </a:r>
            <a:r>
              <a:rPr lang="tr-TR" dirty="0"/>
              <a:t>öğrencileri, Türkiye'de öğrencisi oldukları üniversiteye kayıtlarını yaptırıp, kayıt ve harç ücretlerini ödemekle </a:t>
            </a:r>
            <a:r>
              <a:rPr lang="tr-TR" dirty="0" smtClean="0"/>
              <a:t>yükümlüdürler.</a:t>
            </a:r>
          </a:p>
          <a:p>
            <a:pPr algn="just"/>
            <a:r>
              <a:rPr lang="tr-TR" u="sng" dirty="0" smtClean="0"/>
              <a:t>Yurt </a:t>
            </a:r>
            <a:r>
              <a:rPr lang="tr-TR" u="sng" dirty="0"/>
              <a:t>dışında geçirecekleri süre için öğrencilerin </a:t>
            </a:r>
            <a:r>
              <a:rPr lang="tr-TR" u="sng" dirty="0" smtClean="0"/>
              <a:t>kayıt dondurması söz </a:t>
            </a:r>
            <a:r>
              <a:rPr lang="tr-TR" u="sng" dirty="0"/>
              <a:t>konusu </a:t>
            </a:r>
            <a:r>
              <a:rPr lang="tr-TR" u="sng" dirty="0" smtClean="0"/>
              <a:t>değildir.</a:t>
            </a:r>
          </a:p>
          <a:p>
            <a:pPr algn="just"/>
            <a:endParaRPr lang="tr-TR" u="sng" dirty="0"/>
          </a:p>
          <a:p>
            <a:pPr algn="just"/>
            <a:r>
              <a:rPr lang="tr-TR" u="sng" dirty="0"/>
              <a:t>Gidilecek üniversiteye herhangi bir kayıt ve harç ücreti ödenmez</a:t>
            </a:r>
            <a:r>
              <a:rPr lang="tr-TR" u="sng" dirty="0" smtClean="0"/>
              <a:t>.</a:t>
            </a:r>
            <a:endParaRPr lang="tr-TR" u="sng" dirty="0"/>
          </a:p>
          <a:p>
            <a:pPr algn="just"/>
            <a:r>
              <a:rPr lang="tr-TR" dirty="0"/>
              <a:t>Gidilecek üniversite, kendi öğrencilerinden talep ettiği kayıt ve harç ücreti harici ödemeleri </a:t>
            </a:r>
            <a:r>
              <a:rPr lang="tr-TR" dirty="0" err="1"/>
              <a:t>Erasmus</a:t>
            </a:r>
            <a:r>
              <a:rPr lang="tr-TR" dirty="0"/>
              <a:t>+ öğrencilerinden de talep edebilir. Bu çeşit ödemeler; örneğin spor tesisleri abonelik ücreti, ulaşım ücreti, yurt ücreti vb.</a:t>
            </a:r>
          </a:p>
          <a:p>
            <a:pPr algn="just"/>
            <a:endParaRPr lang="tr-TR" u="sng" dirty="0" smtClean="0"/>
          </a:p>
          <a:p>
            <a:pPr algn="just"/>
            <a:endParaRPr lang="tr-TR" u="sng"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7950"/>
            <a:ext cx="9144000" cy="1603581"/>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3" y="6017473"/>
            <a:ext cx="767786" cy="750725"/>
          </a:xfrm>
          <a:prstGeom prst="rect">
            <a:avLst/>
          </a:prstGeom>
        </p:spPr>
      </p:pic>
    </p:spTree>
    <p:extLst>
      <p:ext uri="{BB962C8B-B14F-4D97-AF65-F5344CB8AC3E}">
        <p14:creationId xmlns:p14="http://schemas.microsoft.com/office/powerpoint/2010/main" val="2649109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b="1" dirty="0" smtClean="0"/>
              <a:t>Neler Anlatacağız???</a:t>
            </a:r>
            <a:endParaRPr lang="tr-TR" b="1" dirty="0"/>
          </a:p>
        </p:txBody>
      </p:sp>
      <p:sp>
        <p:nvSpPr>
          <p:cNvPr id="2" name="1 İçerik Yer Tutucusu"/>
          <p:cNvSpPr>
            <a:spLocks noGrp="1"/>
          </p:cNvSpPr>
          <p:nvPr>
            <p:ph idx="1"/>
          </p:nvPr>
        </p:nvSpPr>
        <p:spPr>
          <a:xfrm>
            <a:off x="628650" y="1825625"/>
            <a:ext cx="4735438" cy="4351338"/>
          </a:xfrm>
        </p:spPr>
        <p:txBody>
          <a:bodyPr/>
          <a:lstStyle/>
          <a:p>
            <a:r>
              <a:rPr lang="tr-TR" dirty="0" err="1" smtClean="0"/>
              <a:t>Erasmus</a:t>
            </a:r>
            <a:r>
              <a:rPr lang="tr-TR" dirty="0" smtClean="0"/>
              <a:t>+ Programı</a:t>
            </a:r>
          </a:p>
          <a:p>
            <a:r>
              <a:rPr lang="tr-TR" dirty="0" smtClean="0"/>
              <a:t>Öğrenci Hareketliliği</a:t>
            </a:r>
          </a:p>
          <a:p>
            <a:pPr marL="109728" indent="0">
              <a:buNone/>
            </a:pPr>
            <a:r>
              <a:rPr lang="tr-TR" dirty="0"/>
              <a:t> </a:t>
            </a:r>
            <a:r>
              <a:rPr lang="tr-TR" dirty="0" smtClean="0"/>
              <a:t>       Öğrenci Öğrenim Hareketliliği (KA131- KA171)</a:t>
            </a:r>
          </a:p>
          <a:p>
            <a:pPr marL="109728" indent="0">
              <a:buNone/>
            </a:pPr>
            <a:r>
              <a:rPr lang="tr-TR" dirty="0"/>
              <a:t> </a:t>
            </a:r>
            <a:r>
              <a:rPr lang="tr-TR" dirty="0" smtClean="0"/>
              <a:t>       Öğrenci Staj Hareketliliği (Konsorsiyum)</a:t>
            </a:r>
          </a:p>
          <a:p>
            <a:r>
              <a:rPr lang="tr-TR" dirty="0" smtClean="0"/>
              <a:t>Hibe Miktarları</a:t>
            </a:r>
          </a:p>
          <a:p>
            <a:r>
              <a:rPr lang="tr-TR" dirty="0" smtClean="0"/>
              <a:t>Temel Seçim Kriterleri</a:t>
            </a:r>
          </a:p>
          <a:p>
            <a:r>
              <a:rPr lang="tr-TR" dirty="0" smtClean="0"/>
              <a:t>Başvuru Süreçleri</a:t>
            </a:r>
          </a:p>
          <a:p>
            <a:r>
              <a:rPr lang="tr-TR" dirty="0" smtClean="0"/>
              <a:t>Yabancı Dil Sınavı</a:t>
            </a:r>
          </a:p>
          <a:p>
            <a:r>
              <a:rPr lang="tr-TR" dirty="0" smtClean="0"/>
              <a:t>Soru -Cevap</a:t>
            </a:r>
          </a:p>
          <a:p>
            <a:endParaRPr lang="tr-TR" dirty="0" smtClean="0"/>
          </a:p>
          <a:p>
            <a:endParaRPr lang="tr-TR" dirty="0" smtClean="0"/>
          </a:p>
          <a:p>
            <a:endParaRPr lang="tr-T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b="1" dirty="0" err="1" smtClean="0"/>
              <a:t>Erasmus</a:t>
            </a:r>
            <a:r>
              <a:rPr lang="tr-TR" b="1" dirty="0" smtClean="0"/>
              <a:t>+ Hibe Miktarları</a:t>
            </a:r>
            <a:endParaRPr lang="tr-TR"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46995049"/>
              </p:ext>
            </p:extLst>
          </p:nvPr>
        </p:nvGraphicFramePr>
        <p:xfrm>
          <a:off x="755576" y="1844822"/>
          <a:ext cx="7920880" cy="4474820"/>
        </p:xfrm>
        <a:graphic>
          <a:graphicData uri="http://schemas.openxmlformats.org/drawingml/2006/table">
            <a:tbl>
              <a:tblPr firstRow="1" firstCol="1" bandRow="1">
                <a:tableStyleId>{5C22544A-7EE6-4342-B048-85BDC9FD1C3A}</a:tableStyleId>
              </a:tblPr>
              <a:tblGrid>
                <a:gridCol w="1205254">
                  <a:extLst>
                    <a:ext uri="{9D8B030D-6E8A-4147-A177-3AD203B41FA5}">
                      <a16:colId xmlns:a16="http://schemas.microsoft.com/office/drawing/2014/main" val="3908365070"/>
                    </a:ext>
                  </a:extLst>
                </a:gridCol>
                <a:gridCol w="4339362">
                  <a:extLst>
                    <a:ext uri="{9D8B030D-6E8A-4147-A177-3AD203B41FA5}">
                      <a16:colId xmlns:a16="http://schemas.microsoft.com/office/drawing/2014/main" val="3397975513"/>
                    </a:ext>
                  </a:extLst>
                </a:gridCol>
                <a:gridCol w="1296144">
                  <a:extLst>
                    <a:ext uri="{9D8B030D-6E8A-4147-A177-3AD203B41FA5}">
                      <a16:colId xmlns:a16="http://schemas.microsoft.com/office/drawing/2014/main" val="3299591155"/>
                    </a:ext>
                  </a:extLst>
                </a:gridCol>
                <a:gridCol w="1080120">
                  <a:extLst>
                    <a:ext uri="{9D8B030D-6E8A-4147-A177-3AD203B41FA5}">
                      <a16:colId xmlns:a16="http://schemas.microsoft.com/office/drawing/2014/main" val="857005183"/>
                    </a:ext>
                  </a:extLst>
                </a:gridCol>
              </a:tblGrid>
              <a:tr h="1576700">
                <a:tc>
                  <a:txBody>
                    <a:bodyPr/>
                    <a:lstStyle/>
                    <a:p>
                      <a:pPr algn="ctr">
                        <a:lnSpc>
                          <a:spcPct val="107000"/>
                        </a:lnSpc>
                        <a:spcAft>
                          <a:spcPts val="800"/>
                        </a:spcAft>
                      </a:pPr>
                      <a:r>
                        <a:rPr lang="tr-TR" sz="1600" b="1" dirty="0">
                          <a:effectLst/>
                        </a:rPr>
                        <a:t>Ülke Grupları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600" b="1" dirty="0">
                          <a:effectLst/>
                        </a:rPr>
                        <a:t>Hareketlilikte Misafir Olunan Ülkeler</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600" b="1">
                          <a:effectLst/>
                        </a:rPr>
                        <a:t>Aylık Hibe Öğrenim</a:t>
                      </a:r>
                    </a:p>
                    <a:p>
                      <a:pPr algn="ctr">
                        <a:lnSpc>
                          <a:spcPct val="107000"/>
                        </a:lnSpc>
                        <a:spcAft>
                          <a:spcPts val="800"/>
                        </a:spcAft>
                      </a:pPr>
                      <a:r>
                        <a:rPr lang="tr-TR" sz="1600" b="1">
                          <a:effectLst/>
                        </a:rPr>
                        <a:t>(Avro)</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600" b="1">
                          <a:effectLst/>
                        </a:rPr>
                        <a:t>Aylık Hibe Staj</a:t>
                      </a:r>
                    </a:p>
                    <a:p>
                      <a:pPr algn="ctr">
                        <a:lnSpc>
                          <a:spcPct val="107000"/>
                        </a:lnSpc>
                        <a:spcAft>
                          <a:spcPts val="800"/>
                        </a:spcAft>
                      </a:pPr>
                      <a:r>
                        <a:rPr lang="tr-TR" sz="1600" b="1">
                          <a:effectLst/>
                        </a:rPr>
                        <a:t>(Avro)</a:t>
                      </a:r>
                    </a:p>
                    <a:p>
                      <a:pPr algn="ctr">
                        <a:lnSpc>
                          <a:spcPct val="107000"/>
                        </a:lnSpc>
                        <a:spcAft>
                          <a:spcPts val="800"/>
                        </a:spcAft>
                      </a:pPr>
                      <a:r>
                        <a:rPr lang="tr-TR" sz="1600" b="1">
                          <a:effectLst/>
                        </a:rPr>
                        <a:t> </a:t>
                      </a:r>
                    </a:p>
                    <a:p>
                      <a:pPr algn="ctr">
                        <a:lnSpc>
                          <a:spcPct val="107000"/>
                        </a:lnSpc>
                        <a:spcAft>
                          <a:spcPts val="80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9998430"/>
                  </a:ext>
                </a:extLst>
              </a:tr>
              <a:tr h="1299883">
                <a:tc>
                  <a:txBody>
                    <a:bodyPr/>
                    <a:lstStyle/>
                    <a:p>
                      <a:pPr algn="just">
                        <a:lnSpc>
                          <a:spcPct val="107000"/>
                        </a:lnSpc>
                        <a:spcAft>
                          <a:spcPts val="800"/>
                        </a:spcAft>
                      </a:pPr>
                      <a:r>
                        <a:rPr lang="tr-TR" sz="1600" b="1">
                          <a:effectLst/>
                        </a:rPr>
                        <a:t>1. ve 2. Grup Program Ülkeleri</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Almanya, Avusturya, Belçika, Çek</a:t>
                      </a:r>
                      <a:r>
                        <a:rPr lang="tr-TR" sz="16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Cumhuriyeti, Danimarka, Estonya, Finlandiya, Fransa, Güney Kıbrıs Rum Yönetimi, Hollanda, İrlanda, İspanya, İsveç, İtalya, İzlanda, Letonya, Lihtenştayn, Lüksemburg, Malta, Norveç, Portekiz, Slovakya, Slovenya, Yunanistan</a:t>
                      </a:r>
                    </a:p>
                  </a:txBody>
                  <a:tcPr marL="68580" marR="68580" marT="0" marB="0" anchor="ctr"/>
                </a:tc>
                <a:tc>
                  <a:txBody>
                    <a:bodyPr/>
                    <a:lstStyle/>
                    <a:p>
                      <a:pPr algn="just">
                        <a:lnSpc>
                          <a:spcPct val="107000"/>
                        </a:lnSpc>
                        <a:spcAft>
                          <a:spcPts val="800"/>
                        </a:spcAft>
                      </a:pPr>
                      <a:r>
                        <a:rPr lang="tr-TR" sz="1600" b="1" dirty="0">
                          <a:effectLst/>
                        </a:rPr>
                        <a:t>600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tr-TR" sz="1600" b="1">
                          <a:effectLst/>
                        </a:rPr>
                        <a:t>750</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29251647"/>
                  </a:ext>
                </a:extLst>
              </a:tr>
              <a:tr h="1299883">
                <a:tc>
                  <a:txBody>
                    <a:bodyPr/>
                    <a:lstStyle/>
                    <a:p>
                      <a:pPr algn="just">
                        <a:lnSpc>
                          <a:spcPct val="107000"/>
                        </a:lnSpc>
                        <a:spcAft>
                          <a:spcPts val="800"/>
                        </a:spcAft>
                      </a:pPr>
                      <a:r>
                        <a:rPr lang="tr-TR" sz="1600" b="1">
                          <a:effectLst/>
                        </a:rPr>
                        <a:t>3. Grup Program Ülkeleri</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Bulgaristan, Hırvatistan, Kuzey Makedonya,</a:t>
                      </a:r>
                    </a:p>
                    <a:p>
                      <a:pPr>
                        <a:lnSpc>
                          <a:spcPct val="107000"/>
                        </a:lnSpc>
                        <a:spcAft>
                          <a:spcPts val="800"/>
                        </a:spcAft>
                      </a:pP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Litvanya, Macaristan, Polonya, Romanya,</a:t>
                      </a:r>
                    </a:p>
                    <a:p>
                      <a:pPr>
                        <a:lnSpc>
                          <a:spcPct val="107000"/>
                        </a:lnSpc>
                        <a:spcAft>
                          <a:spcPts val="800"/>
                        </a:spcAft>
                      </a:pP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Sırbistan</a:t>
                      </a:r>
                    </a:p>
                  </a:txBody>
                  <a:tcPr marL="68580" marR="68580" marT="0" marB="0" anchor="ctr"/>
                </a:tc>
                <a:tc>
                  <a:txBody>
                    <a:bodyPr/>
                    <a:lstStyle/>
                    <a:p>
                      <a:pPr algn="just">
                        <a:lnSpc>
                          <a:spcPct val="107000"/>
                        </a:lnSpc>
                        <a:spcAft>
                          <a:spcPts val="800"/>
                        </a:spcAft>
                      </a:pPr>
                      <a:r>
                        <a:rPr lang="tr-TR" sz="1600" b="1" dirty="0">
                          <a:effectLst/>
                        </a:rPr>
                        <a:t>450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tr-TR" sz="1600" b="1" dirty="0">
                          <a:effectLst/>
                        </a:rPr>
                        <a:t>600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22313008"/>
                  </a:ext>
                </a:extLst>
              </a:tr>
            </a:tbl>
          </a:graphicData>
        </a:graphic>
      </p:graphicFrame>
    </p:spTree>
    <p:extLst>
      <p:ext uri="{BB962C8B-B14F-4D97-AF65-F5344CB8AC3E}">
        <p14:creationId xmlns:p14="http://schemas.microsoft.com/office/powerpoint/2010/main" val="1257894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Seyahat Desteği</a:t>
            </a:r>
            <a:endParaRPr lang="tr-TR" b="1" dirty="0"/>
          </a:p>
        </p:txBody>
      </p:sp>
      <p:sp>
        <p:nvSpPr>
          <p:cNvPr id="3" name="İçerik Yer Tutucusu 2"/>
          <p:cNvSpPr>
            <a:spLocks noGrp="1"/>
          </p:cNvSpPr>
          <p:nvPr>
            <p:ph idx="1"/>
          </p:nvPr>
        </p:nvSpPr>
        <p:spPr/>
        <p:txBody>
          <a:bodyPr/>
          <a:lstStyle/>
          <a:p>
            <a:pPr algn="just"/>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648252212"/>
              </p:ext>
            </p:extLst>
          </p:nvPr>
        </p:nvGraphicFramePr>
        <p:xfrm>
          <a:off x="628650" y="1484781"/>
          <a:ext cx="8119815" cy="4692180"/>
        </p:xfrm>
        <a:graphic>
          <a:graphicData uri="http://schemas.openxmlformats.org/drawingml/2006/table">
            <a:tbl>
              <a:tblPr firstRow="1" firstCol="1" bandRow="1">
                <a:tableStyleId>{5C22544A-7EE6-4342-B048-85BDC9FD1C3A}</a:tableStyleId>
              </a:tblPr>
              <a:tblGrid>
                <a:gridCol w="2706056">
                  <a:extLst>
                    <a:ext uri="{9D8B030D-6E8A-4147-A177-3AD203B41FA5}">
                      <a16:colId xmlns:a16="http://schemas.microsoft.com/office/drawing/2014/main" val="3828896759"/>
                    </a:ext>
                  </a:extLst>
                </a:gridCol>
                <a:gridCol w="2706056">
                  <a:extLst>
                    <a:ext uri="{9D8B030D-6E8A-4147-A177-3AD203B41FA5}">
                      <a16:colId xmlns:a16="http://schemas.microsoft.com/office/drawing/2014/main" val="2949222983"/>
                    </a:ext>
                  </a:extLst>
                </a:gridCol>
                <a:gridCol w="2707703">
                  <a:extLst>
                    <a:ext uri="{9D8B030D-6E8A-4147-A177-3AD203B41FA5}">
                      <a16:colId xmlns:a16="http://schemas.microsoft.com/office/drawing/2014/main" val="3876100276"/>
                    </a:ext>
                  </a:extLst>
                </a:gridCol>
              </a:tblGrid>
              <a:tr h="951222">
                <a:tc>
                  <a:txBody>
                    <a:bodyPr/>
                    <a:lstStyle/>
                    <a:p>
                      <a:pPr algn="just">
                        <a:lnSpc>
                          <a:spcPct val="107000"/>
                        </a:lnSpc>
                        <a:spcAft>
                          <a:spcPts val="0"/>
                        </a:spcAft>
                      </a:pPr>
                      <a:r>
                        <a:rPr lang="tr-TR" sz="1800" b="1" dirty="0">
                          <a:effectLst/>
                        </a:rPr>
                        <a:t>Seyahat Mesafesi</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dirty="0">
                          <a:effectLst/>
                        </a:rPr>
                        <a:t>Standart Seyahat Hibe Desteği (Avro)</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a:effectLst/>
                        </a:rPr>
                        <a:t>Yeşil Seyahat Hibe Desteği (Avro)</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5774200"/>
                  </a:ext>
                </a:extLst>
              </a:tr>
              <a:tr h="464956">
                <a:tc>
                  <a:txBody>
                    <a:bodyPr/>
                    <a:lstStyle/>
                    <a:p>
                      <a:pPr algn="just">
                        <a:lnSpc>
                          <a:spcPct val="107000"/>
                        </a:lnSpc>
                        <a:spcAft>
                          <a:spcPts val="0"/>
                        </a:spcAft>
                      </a:pPr>
                      <a:r>
                        <a:rPr lang="tr-TR" sz="1800" b="1">
                          <a:effectLst/>
                        </a:rPr>
                        <a:t>10 ila 99 KM arası</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dirty="0">
                          <a:effectLst/>
                        </a:rPr>
                        <a:t>28</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a:effectLst/>
                        </a:rPr>
                        <a:t>56</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060444"/>
                  </a:ext>
                </a:extLst>
              </a:tr>
              <a:tr h="464956">
                <a:tc>
                  <a:txBody>
                    <a:bodyPr/>
                    <a:lstStyle/>
                    <a:p>
                      <a:pPr algn="just">
                        <a:lnSpc>
                          <a:spcPct val="107000"/>
                        </a:lnSpc>
                        <a:spcAft>
                          <a:spcPts val="0"/>
                        </a:spcAft>
                      </a:pPr>
                      <a:r>
                        <a:rPr lang="tr-TR" sz="1800" b="1">
                          <a:effectLst/>
                        </a:rPr>
                        <a:t>100 ila 499 KM</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dirty="0">
                          <a:effectLst/>
                        </a:rPr>
                        <a:t>211</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dirty="0">
                          <a:effectLst/>
                        </a:rPr>
                        <a:t>285</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6139850"/>
                  </a:ext>
                </a:extLst>
              </a:tr>
              <a:tr h="464956">
                <a:tc>
                  <a:txBody>
                    <a:bodyPr/>
                    <a:lstStyle/>
                    <a:p>
                      <a:pPr algn="just">
                        <a:lnSpc>
                          <a:spcPct val="107000"/>
                        </a:lnSpc>
                        <a:spcAft>
                          <a:spcPts val="0"/>
                        </a:spcAft>
                      </a:pPr>
                      <a:r>
                        <a:rPr lang="tr-TR" sz="1800" b="1">
                          <a:effectLst/>
                        </a:rPr>
                        <a:t>500 ila 1999 KM</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a:effectLst/>
                        </a:rPr>
                        <a:t>309</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dirty="0" smtClean="0">
                          <a:effectLst/>
                        </a:rPr>
                        <a:t>417</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937816"/>
                  </a:ext>
                </a:extLst>
              </a:tr>
              <a:tr h="464956">
                <a:tc>
                  <a:txBody>
                    <a:bodyPr/>
                    <a:lstStyle/>
                    <a:p>
                      <a:pPr algn="just">
                        <a:lnSpc>
                          <a:spcPct val="107000"/>
                        </a:lnSpc>
                        <a:spcAft>
                          <a:spcPts val="0"/>
                        </a:spcAft>
                      </a:pPr>
                      <a:r>
                        <a:rPr lang="tr-TR" sz="1800" b="1">
                          <a:effectLst/>
                        </a:rPr>
                        <a:t>2000 ila 2999 KM</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a:effectLst/>
                        </a:rPr>
                        <a:t>395</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dirty="0">
                          <a:effectLst/>
                        </a:rPr>
                        <a:t>535</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6367779"/>
                  </a:ext>
                </a:extLst>
              </a:tr>
              <a:tr h="464956">
                <a:tc>
                  <a:txBody>
                    <a:bodyPr/>
                    <a:lstStyle/>
                    <a:p>
                      <a:pPr algn="just">
                        <a:lnSpc>
                          <a:spcPct val="107000"/>
                        </a:lnSpc>
                        <a:spcAft>
                          <a:spcPts val="0"/>
                        </a:spcAft>
                      </a:pPr>
                      <a:r>
                        <a:rPr lang="tr-TR" sz="1800" b="1">
                          <a:effectLst/>
                        </a:rPr>
                        <a:t>3000 ila 3999 KM</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a:effectLst/>
                        </a:rPr>
                        <a:t>580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dirty="0">
                          <a:effectLst/>
                        </a:rPr>
                        <a:t>785</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0570495"/>
                  </a:ext>
                </a:extLst>
              </a:tr>
              <a:tr h="464956">
                <a:tc>
                  <a:txBody>
                    <a:bodyPr/>
                    <a:lstStyle/>
                    <a:p>
                      <a:pPr algn="just">
                        <a:lnSpc>
                          <a:spcPct val="107000"/>
                        </a:lnSpc>
                        <a:spcAft>
                          <a:spcPts val="0"/>
                        </a:spcAft>
                      </a:pPr>
                      <a:r>
                        <a:rPr lang="tr-TR" sz="1800" b="1">
                          <a:effectLst/>
                        </a:rPr>
                        <a:t>4000 ila 7999 KM</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a:effectLst/>
                        </a:rPr>
                        <a:t>1188</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dirty="0">
                          <a:effectLst/>
                        </a:rPr>
                        <a:t>1188</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8958048"/>
                  </a:ext>
                </a:extLst>
              </a:tr>
              <a:tr h="951222">
                <a:tc>
                  <a:txBody>
                    <a:bodyPr/>
                    <a:lstStyle/>
                    <a:p>
                      <a:pPr algn="just">
                        <a:lnSpc>
                          <a:spcPct val="107000"/>
                        </a:lnSpc>
                        <a:spcAft>
                          <a:spcPts val="0"/>
                        </a:spcAft>
                      </a:pPr>
                      <a:r>
                        <a:rPr lang="tr-TR" sz="1800" b="1">
                          <a:effectLst/>
                        </a:rPr>
                        <a:t>8000 KM veya daha fazlası</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a:effectLst/>
                        </a:rPr>
                        <a:t>1735</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dirty="0">
                          <a:effectLst/>
                        </a:rPr>
                        <a:t>1735</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9776866"/>
                  </a:ext>
                </a:extLst>
              </a:tr>
            </a:tbl>
          </a:graphicData>
        </a:graphic>
      </p:graphicFrame>
    </p:spTree>
    <p:extLst>
      <p:ext uri="{BB962C8B-B14F-4D97-AF65-F5344CB8AC3E}">
        <p14:creationId xmlns:p14="http://schemas.microsoft.com/office/powerpoint/2010/main" val="1375144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Seyahat Desteği</a:t>
            </a:r>
            <a:endParaRPr lang="tr-TR" b="1" dirty="0"/>
          </a:p>
        </p:txBody>
      </p:sp>
      <p:sp>
        <p:nvSpPr>
          <p:cNvPr id="3" name="İçerik Yer Tutucusu 2"/>
          <p:cNvSpPr>
            <a:spLocks noGrp="1"/>
          </p:cNvSpPr>
          <p:nvPr>
            <p:ph idx="1"/>
          </p:nvPr>
        </p:nvSpPr>
        <p:spPr/>
        <p:txBody>
          <a:bodyPr/>
          <a:lstStyle/>
          <a:p>
            <a:pPr algn="just"/>
            <a:r>
              <a:rPr lang="tr-TR" dirty="0"/>
              <a:t>Öğrencilerin seyahat masraflarına katkı sağlamak amacıyla, Avrupa Komisyonu </a:t>
            </a:r>
            <a:r>
              <a:rPr lang="tr-TR" dirty="0" smtClean="0"/>
              <a:t>tarafından sağlanan </a:t>
            </a:r>
            <a:r>
              <a:rPr lang="tr-TR" dirty="0"/>
              <a:t>mesafe </a:t>
            </a:r>
            <a:r>
              <a:rPr lang="tr-TR" dirty="0" smtClean="0"/>
              <a:t>hesaplayıcısı </a:t>
            </a:r>
            <a:r>
              <a:rPr lang="tr-TR" dirty="0"/>
              <a:t>aracılığı ile hareketliliğin başlangıç noktası ve </a:t>
            </a:r>
            <a:r>
              <a:rPr lang="tr-TR" dirty="0" smtClean="0"/>
              <a:t>faaliyetin gerçekleştiği </a:t>
            </a:r>
            <a:r>
              <a:rPr lang="tr-TR" dirty="0"/>
              <a:t>yer arasındaki km </a:t>
            </a:r>
            <a:r>
              <a:rPr lang="tr-TR" dirty="0" smtClean="0"/>
              <a:t>değeri tespit </a:t>
            </a:r>
            <a:r>
              <a:rPr lang="tr-TR" dirty="0"/>
              <a:t>edilmeli ve </a:t>
            </a:r>
            <a:r>
              <a:rPr lang="tr-TR" dirty="0" smtClean="0"/>
              <a:t>yukarıdaki </a:t>
            </a:r>
            <a:r>
              <a:rPr lang="tr-TR" dirty="0"/>
              <a:t>tablo kullanılarak </a:t>
            </a:r>
            <a:r>
              <a:rPr lang="tr-TR" dirty="0" smtClean="0"/>
              <a:t>seyahat hibesi </a:t>
            </a:r>
            <a:r>
              <a:rPr lang="tr-TR" dirty="0"/>
              <a:t>hesaplanmalıdır. </a:t>
            </a:r>
            <a:endParaRPr lang="tr-TR" dirty="0" smtClean="0"/>
          </a:p>
          <a:p>
            <a:pPr algn="just"/>
            <a:endParaRPr lang="tr-TR" dirty="0"/>
          </a:p>
          <a:p>
            <a:pPr algn="just"/>
            <a:r>
              <a:rPr lang="tr-TR" dirty="0" smtClean="0"/>
              <a:t>Mesafe </a:t>
            </a:r>
            <a:r>
              <a:rPr lang="tr-TR" dirty="0"/>
              <a:t>bandı hesaplayıcısında çıkan kilometrenin </a:t>
            </a:r>
            <a:r>
              <a:rPr lang="tr-TR" dirty="0" smtClean="0"/>
              <a:t>yukarıdaki tablodaki </a:t>
            </a:r>
            <a:r>
              <a:rPr lang="tr-TR" dirty="0"/>
              <a:t>hibe karşılığı gidiş-dönüş rakamı olup, söz konusu </a:t>
            </a:r>
            <a:r>
              <a:rPr lang="tr-TR" dirty="0" smtClean="0"/>
              <a:t>miktar </a:t>
            </a:r>
            <a:r>
              <a:rPr lang="tr-TR" dirty="0"/>
              <a:t>ikiyle çarpılmaz</a:t>
            </a:r>
            <a:r>
              <a:rPr lang="tr-TR" dirty="0" smtClean="0"/>
              <a:t>.</a:t>
            </a:r>
          </a:p>
          <a:p>
            <a:endParaRPr lang="tr-TR" dirty="0"/>
          </a:p>
        </p:txBody>
      </p:sp>
    </p:spTree>
    <p:extLst>
      <p:ext uri="{BB962C8B-B14F-4D97-AF65-F5344CB8AC3E}">
        <p14:creationId xmlns:p14="http://schemas.microsoft.com/office/powerpoint/2010/main" val="2561879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806" y="332656"/>
            <a:ext cx="8860915" cy="6192688"/>
          </a:xfrm>
        </p:spPr>
      </p:pic>
    </p:spTree>
    <p:extLst>
      <p:ext uri="{BB962C8B-B14F-4D97-AF65-F5344CB8AC3E}">
        <p14:creationId xmlns:p14="http://schemas.microsoft.com/office/powerpoint/2010/main" val="1431936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620688"/>
            <a:ext cx="8959536" cy="5472608"/>
          </a:xfrm>
        </p:spPr>
      </p:pic>
    </p:spTree>
    <p:extLst>
      <p:ext uri="{BB962C8B-B14F-4D97-AF65-F5344CB8AC3E}">
        <p14:creationId xmlns:p14="http://schemas.microsoft.com/office/powerpoint/2010/main" val="1406286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b="1" dirty="0" smtClean="0"/>
              <a:t>Hibe Hesaplamaları ve Ödemeler</a:t>
            </a:r>
            <a:endParaRPr lang="tr-TR" b="1" dirty="0"/>
          </a:p>
        </p:txBody>
      </p:sp>
      <p:sp>
        <p:nvSpPr>
          <p:cNvPr id="2" name="İçerik Yer Tutucusu 1"/>
          <p:cNvSpPr>
            <a:spLocks noGrp="1"/>
          </p:cNvSpPr>
          <p:nvPr>
            <p:ph idx="1"/>
          </p:nvPr>
        </p:nvSpPr>
        <p:spPr>
          <a:xfrm>
            <a:off x="628650" y="1556792"/>
            <a:ext cx="7886700" cy="4351338"/>
          </a:xfrm>
        </p:spPr>
        <p:txBody>
          <a:bodyPr/>
          <a:lstStyle/>
          <a:p>
            <a:pPr marL="109728" indent="0" algn="just">
              <a:buNone/>
            </a:pPr>
            <a:endParaRPr lang="tr-TR" dirty="0"/>
          </a:p>
          <a:p>
            <a:pPr algn="just"/>
            <a:r>
              <a:rPr lang="tr-TR" dirty="0"/>
              <a:t>Ödemeler iki taksitte yapılır. </a:t>
            </a:r>
          </a:p>
          <a:p>
            <a:pPr algn="just"/>
            <a:endParaRPr lang="tr-TR" dirty="0"/>
          </a:p>
          <a:p>
            <a:pPr algn="just"/>
            <a:r>
              <a:rPr lang="tr-TR" dirty="0"/>
              <a:t>Gitmeden önce toplam hibenin %80’lik kısmı yatırılır. </a:t>
            </a:r>
          </a:p>
          <a:p>
            <a:pPr algn="just"/>
            <a:endParaRPr lang="tr-TR" dirty="0"/>
          </a:p>
          <a:p>
            <a:pPr algn="just"/>
            <a:r>
              <a:rPr lang="tr-TR" dirty="0" smtClean="0"/>
              <a:t>Öğrenci başarılı bir şekilde </a:t>
            </a:r>
            <a:r>
              <a:rPr lang="tr-TR" dirty="0"/>
              <a:t>döndükten sonra bütün belgelerini tamamlar ve hibesinin %20’lik kısmı </a:t>
            </a:r>
            <a:r>
              <a:rPr lang="tr-TR" dirty="0" smtClean="0"/>
              <a:t>yatırılır.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416" y="4509120"/>
            <a:ext cx="4941168" cy="2132856"/>
          </a:xfrm>
          <a:prstGeom prst="rect">
            <a:avLst/>
          </a:prstGeom>
        </p:spPr>
      </p:pic>
    </p:spTree>
    <p:extLst>
      <p:ext uri="{BB962C8B-B14F-4D97-AF65-F5344CB8AC3E}">
        <p14:creationId xmlns:p14="http://schemas.microsoft.com/office/powerpoint/2010/main" val="554973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b="1" dirty="0" smtClean="0"/>
              <a:t>Hibe Hesaplamaları ve Ödemeler</a:t>
            </a:r>
            <a:endParaRPr lang="tr-TR" b="1" dirty="0"/>
          </a:p>
        </p:txBody>
      </p:sp>
      <p:sp>
        <p:nvSpPr>
          <p:cNvPr id="2" name="İçerik Yer Tutucusu 1"/>
          <p:cNvSpPr>
            <a:spLocks noGrp="1"/>
          </p:cNvSpPr>
          <p:nvPr>
            <p:ph idx="1"/>
          </p:nvPr>
        </p:nvSpPr>
        <p:spPr>
          <a:xfrm>
            <a:off x="457200" y="1481328"/>
            <a:ext cx="8229600" cy="4827992"/>
          </a:xfrm>
        </p:spPr>
        <p:txBody>
          <a:bodyPr>
            <a:normAutofit/>
          </a:bodyPr>
          <a:lstStyle/>
          <a:p>
            <a:endParaRPr lang="tr-TR" dirty="0"/>
          </a:p>
          <a:p>
            <a:pPr algn="just"/>
            <a:r>
              <a:rPr lang="tr-TR" dirty="0"/>
              <a:t>Verilen hibeler destek niteliğindedir. Yurtdışındaki bütün masraflarınızı karşılamaya yetmeyebilir.</a:t>
            </a:r>
          </a:p>
          <a:p>
            <a:pPr algn="just"/>
            <a:endParaRPr lang="tr-TR" dirty="0" smtClean="0"/>
          </a:p>
          <a:p>
            <a:pPr algn="just"/>
            <a:endParaRPr lang="tr-TR" dirty="0"/>
          </a:p>
          <a:p>
            <a:pPr algn="just"/>
            <a:r>
              <a:rPr lang="tr-TR" dirty="0"/>
              <a:t>Öğrenciye bu </a:t>
            </a:r>
            <a:r>
              <a:rPr lang="tr-TR" dirty="0" smtClean="0"/>
              <a:t>hibe ve seyahat desteği </a:t>
            </a:r>
            <a:r>
              <a:rPr lang="tr-TR" dirty="0"/>
              <a:t>dışında herhangi bir hibe verilmez (yurt parası, </a:t>
            </a:r>
            <a:r>
              <a:rPr lang="tr-TR" dirty="0" smtClean="0"/>
              <a:t>vize başvuru ücreti, pasaport-sigorta ücreti vb</a:t>
            </a:r>
            <a:r>
              <a:rPr lang="tr-TR" dirty="0"/>
              <a:t>.)</a:t>
            </a:r>
          </a:p>
          <a:p>
            <a:pPr algn="just"/>
            <a:endParaRPr lang="tr-TR" dirty="0" smtClean="0"/>
          </a:p>
          <a:p>
            <a:pPr algn="just"/>
            <a:endParaRPr lang="tr-TR" dirty="0"/>
          </a:p>
          <a:p>
            <a:pPr algn="just"/>
            <a:r>
              <a:rPr lang="tr-TR" dirty="0"/>
              <a:t>Öğrencinin derslerinden başarılı olmak için gerekli sorumlulukları yerine getirmediğinin tespiti halinde hibesinin %20’lik kısmı kesinlikle ödenmez, verilen %80’lik kısmın da geri alınması ihtimali de vardır.</a:t>
            </a:r>
          </a:p>
          <a:p>
            <a:endParaRPr lang="tr-TR" dirty="0"/>
          </a:p>
        </p:txBody>
      </p:sp>
    </p:spTree>
    <p:extLst>
      <p:ext uri="{BB962C8B-B14F-4D97-AF65-F5344CB8AC3E}">
        <p14:creationId xmlns:p14="http://schemas.microsoft.com/office/powerpoint/2010/main" val="1702547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Ekonomik Açıdan İmkânları Kısıtlı Öğrencilere</a:t>
            </a:r>
            <a:br>
              <a:rPr lang="tr-TR" b="1" dirty="0" smtClean="0"/>
            </a:br>
            <a:r>
              <a:rPr lang="tr-TR" b="1" dirty="0" smtClean="0"/>
              <a:t>İlave Hibe</a:t>
            </a:r>
            <a:br>
              <a:rPr lang="tr-TR" b="1" dirty="0" smtClean="0"/>
            </a:br>
            <a:endParaRPr lang="tr-TR"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669430"/>
            <a:ext cx="8721914" cy="4348407"/>
          </a:xfrm>
        </p:spPr>
      </p:pic>
    </p:spTree>
    <p:extLst>
      <p:ext uri="{BB962C8B-B14F-4D97-AF65-F5344CB8AC3E}">
        <p14:creationId xmlns:p14="http://schemas.microsoft.com/office/powerpoint/2010/main" val="1260343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b="1" dirty="0" err="1" smtClean="0"/>
              <a:t>Hibesiz</a:t>
            </a:r>
            <a:r>
              <a:rPr lang="tr-TR" b="1" dirty="0" smtClean="0"/>
              <a:t> Hareketlilik</a:t>
            </a:r>
            <a:endParaRPr lang="tr-TR" b="1" dirty="0"/>
          </a:p>
        </p:txBody>
      </p:sp>
      <p:sp>
        <p:nvSpPr>
          <p:cNvPr id="2" name="İçerik Yer Tutucusu 1"/>
          <p:cNvSpPr>
            <a:spLocks noGrp="1"/>
          </p:cNvSpPr>
          <p:nvPr>
            <p:ph idx="1"/>
          </p:nvPr>
        </p:nvSpPr>
        <p:spPr/>
        <p:txBody>
          <a:bodyPr/>
          <a:lstStyle/>
          <a:p>
            <a:pPr algn="just"/>
            <a:r>
              <a:rPr lang="tr-TR" dirty="0"/>
              <a:t>İsteyen öğrenciler hibe almaksızın </a:t>
            </a:r>
            <a:r>
              <a:rPr lang="tr-TR" dirty="0" err="1" smtClean="0"/>
              <a:t>Erasmus</a:t>
            </a:r>
            <a:r>
              <a:rPr lang="tr-TR" dirty="0" smtClean="0"/>
              <a:t>+ </a:t>
            </a:r>
            <a:r>
              <a:rPr lang="tr-TR" dirty="0"/>
              <a:t>öğrencisi olabilirler. </a:t>
            </a:r>
            <a:endParaRPr lang="tr-TR" dirty="0" smtClean="0"/>
          </a:p>
          <a:p>
            <a:pPr algn="just"/>
            <a:endParaRPr lang="tr-TR" dirty="0"/>
          </a:p>
          <a:p>
            <a:pPr algn="just"/>
            <a:r>
              <a:rPr lang="tr-TR" dirty="0" err="1" smtClean="0"/>
              <a:t>Hibesiz</a:t>
            </a:r>
            <a:r>
              <a:rPr lang="tr-TR" dirty="0" smtClean="0"/>
              <a:t> </a:t>
            </a:r>
            <a:r>
              <a:rPr lang="tr-TR" dirty="0"/>
              <a:t>öğrenciler de diğer başvurularla birlikte genel değerlendirmeye tabi tutulur, hibeli </a:t>
            </a:r>
            <a:r>
              <a:rPr lang="tr-TR" dirty="0" err="1" smtClean="0"/>
              <a:t>Erasmus</a:t>
            </a:r>
            <a:r>
              <a:rPr lang="tr-TR" dirty="0" smtClean="0"/>
              <a:t>+ </a:t>
            </a:r>
            <a:r>
              <a:rPr lang="tr-TR" dirty="0"/>
              <a:t>öğrencileriyle aynı süreçten geçerler ve </a:t>
            </a:r>
            <a:r>
              <a:rPr lang="tr-TR" dirty="0" err="1"/>
              <a:t>kurumlararası</a:t>
            </a:r>
            <a:r>
              <a:rPr lang="tr-TR" dirty="0"/>
              <a:t> anlaşma kontenjanları dahilinde bu değişimden faydalanabilirler.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54419"/>
            <a:ext cx="9144000" cy="1603581"/>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3" y="6017473"/>
            <a:ext cx="767786" cy="750725"/>
          </a:xfrm>
          <a:prstGeom prst="rect">
            <a:avLst/>
          </a:prstGeom>
        </p:spPr>
      </p:pic>
    </p:spTree>
    <p:extLst>
      <p:ext uri="{BB962C8B-B14F-4D97-AF65-F5344CB8AC3E}">
        <p14:creationId xmlns:p14="http://schemas.microsoft.com/office/powerpoint/2010/main" val="583714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332656"/>
            <a:ext cx="8229600" cy="1224136"/>
          </a:xfrm>
        </p:spPr>
        <p:txBody>
          <a:bodyPr>
            <a:normAutofit/>
          </a:bodyPr>
          <a:lstStyle/>
          <a:p>
            <a:r>
              <a:rPr lang="tr-TR" b="1" dirty="0" err="1" smtClean="0">
                <a:effectLst/>
              </a:rPr>
              <a:t>Erasmus</a:t>
            </a:r>
            <a:r>
              <a:rPr lang="tr-TR" b="1" dirty="0" smtClean="0"/>
              <a:t>+ P</a:t>
            </a:r>
            <a:r>
              <a:rPr lang="tr-TR" b="1" dirty="0" smtClean="0">
                <a:effectLst/>
              </a:rPr>
              <a:t>rogramından Kimler Yararlanabilir?</a:t>
            </a:r>
            <a:r>
              <a:rPr lang="tr-TR" b="1" dirty="0"/>
              <a:t/>
            </a:r>
            <a:br>
              <a:rPr lang="tr-TR" b="1" dirty="0"/>
            </a:br>
            <a:endParaRPr lang="tr-TR" b="1" dirty="0"/>
          </a:p>
        </p:txBody>
      </p:sp>
      <p:sp>
        <p:nvSpPr>
          <p:cNvPr id="2" name="İçerik Yer Tutucusu 1"/>
          <p:cNvSpPr>
            <a:spLocks noGrp="1"/>
          </p:cNvSpPr>
          <p:nvPr>
            <p:ph idx="1"/>
          </p:nvPr>
        </p:nvSpPr>
        <p:spPr>
          <a:xfrm>
            <a:off x="357158" y="1500150"/>
            <a:ext cx="8229600" cy="5025194"/>
          </a:xfrm>
        </p:spPr>
        <p:txBody>
          <a:bodyPr>
            <a:normAutofit/>
          </a:bodyPr>
          <a:lstStyle/>
          <a:p>
            <a:pPr marL="0" indent="0" algn="just">
              <a:buNone/>
            </a:pPr>
            <a:endParaRPr lang="tr-TR" dirty="0" smtClean="0"/>
          </a:p>
          <a:p>
            <a:pPr algn="just"/>
            <a:r>
              <a:rPr lang="tr-TR" dirty="0" smtClean="0"/>
              <a:t>Üniversitemizde kayıtlı tam zamanlı öğrenci olmak (30 ECTS ders yüküne sahip olmak).</a:t>
            </a:r>
            <a:r>
              <a:rPr lang="tr-TR" dirty="0"/>
              <a:t> </a:t>
            </a:r>
            <a:endParaRPr lang="tr-TR" dirty="0" smtClean="0"/>
          </a:p>
          <a:p>
            <a:pPr algn="just"/>
            <a:endParaRPr lang="tr-TR" dirty="0" smtClean="0"/>
          </a:p>
          <a:p>
            <a:pPr algn="just"/>
            <a:r>
              <a:rPr lang="tr-TR" dirty="0" smtClean="0"/>
              <a:t>Akademik </a:t>
            </a:r>
            <a:r>
              <a:rPr lang="tr-TR" dirty="0"/>
              <a:t>Genel Not </a:t>
            </a:r>
            <a:r>
              <a:rPr lang="tr-TR" dirty="0" smtClean="0"/>
              <a:t>Ortalaması (AGNO</a:t>
            </a:r>
            <a:r>
              <a:rPr lang="tr-TR" dirty="0"/>
              <a:t>): </a:t>
            </a:r>
            <a:endParaRPr lang="tr-TR" dirty="0" smtClean="0"/>
          </a:p>
          <a:p>
            <a:pPr algn="just">
              <a:buNone/>
            </a:pPr>
            <a:r>
              <a:rPr lang="tr-TR" dirty="0" smtClean="0"/>
              <a:t>   </a:t>
            </a:r>
            <a:r>
              <a:rPr lang="tr-TR" dirty="0" err="1" smtClean="0"/>
              <a:t>Önlisans</a:t>
            </a:r>
            <a:r>
              <a:rPr lang="tr-TR" dirty="0" smtClean="0"/>
              <a:t> </a:t>
            </a:r>
            <a:r>
              <a:rPr lang="tr-TR" dirty="0"/>
              <a:t>ve Lisans öğrencileri için asgari </a:t>
            </a:r>
            <a:r>
              <a:rPr lang="tr-TR" dirty="0" smtClean="0"/>
              <a:t>2.20/4.00</a:t>
            </a:r>
            <a:r>
              <a:rPr lang="tr-TR" dirty="0"/>
              <a:t/>
            </a:r>
            <a:br>
              <a:rPr lang="tr-TR" dirty="0"/>
            </a:br>
            <a:r>
              <a:rPr lang="tr-TR" dirty="0"/>
              <a:t>Yüksek Lisans ve Doktora öğrencileri için asgari </a:t>
            </a:r>
            <a:r>
              <a:rPr lang="tr-TR" dirty="0" smtClean="0"/>
              <a:t>2.50/4.00</a:t>
            </a:r>
          </a:p>
          <a:p>
            <a:pPr algn="just"/>
            <a:endParaRPr lang="tr-TR" dirty="0" smtClean="0"/>
          </a:p>
          <a:p>
            <a:pPr algn="just"/>
            <a:r>
              <a:rPr lang="tr-TR" dirty="0" smtClean="0"/>
              <a:t>Ön </a:t>
            </a:r>
            <a:r>
              <a:rPr lang="tr-TR" dirty="0"/>
              <a:t>lisans ve lisans programlarının </a:t>
            </a:r>
            <a:r>
              <a:rPr lang="tr-TR" dirty="0" smtClean="0"/>
              <a:t>hazırlık </a:t>
            </a:r>
            <a:r>
              <a:rPr lang="tr-TR" dirty="0"/>
              <a:t>ve birinci </a:t>
            </a:r>
            <a:r>
              <a:rPr lang="tr-TR" dirty="0" smtClean="0"/>
              <a:t>sınıfında</a:t>
            </a:r>
            <a:r>
              <a:rPr lang="tr-TR" dirty="0"/>
              <a:t> </a:t>
            </a:r>
            <a:r>
              <a:rPr lang="tr-TR" dirty="0" smtClean="0"/>
              <a:t>okuyan </a:t>
            </a:r>
            <a:r>
              <a:rPr lang="tr-TR" dirty="0"/>
              <a:t>öğrenciler </a:t>
            </a:r>
            <a:r>
              <a:rPr lang="tr-TR" dirty="0" smtClean="0"/>
              <a:t>eğer transkriptleri oluşmadı ise başvuramazlar.</a:t>
            </a:r>
            <a:r>
              <a:rPr lang="tr-TR" dirty="0"/>
              <a:t/>
            </a:r>
            <a:br>
              <a:rPr lang="tr-TR" dirty="0"/>
            </a:br>
            <a:endParaRPr lang="tr-TR" dirty="0"/>
          </a:p>
        </p:txBody>
      </p:sp>
    </p:spTree>
    <p:extLst>
      <p:ext uri="{BB962C8B-B14F-4D97-AF65-F5344CB8AC3E}">
        <p14:creationId xmlns:p14="http://schemas.microsoft.com/office/powerpoint/2010/main" val="1734714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Erasmus</a:t>
            </a:r>
            <a:r>
              <a:rPr lang="tr-TR" b="1" dirty="0"/>
              <a:t>+ </a:t>
            </a:r>
            <a:r>
              <a:rPr lang="tr-TR" b="1" dirty="0" smtClean="0"/>
              <a:t>Programı</a:t>
            </a:r>
            <a:endParaRPr lang="tr-TR" b="1" dirty="0"/>
          </a:p>
        </p:txBody>
      </p:sp>
      <p:sp>
        <p:nvSpPr>
          <p:cNvPr id="3" name="İçerik Yer Tutucusu 2"/>
          <p:cNvSpPr>
            <a:spLocks noGrp="1"/>
          </p:cNvSpPr>
          <p:nvPr>
            <p:ph idx="1"/>
          </p:nvPr>
        </p:nvSpPr>
        <p:spPr>
          <a:xfrm>
            <a:off x="628650" y="1825624"/>
            <a:ext cx="8047806" cy="4483695"/>
          </a:xfrm>
        </p:spPr>
        <p:txBody>
          <a:bodyPr>
            <a:normAutofit fontScale="92500" lnSpcReduction="10000"/>
          </a:bodyPr>
          <a:lstStyle/>
          <a:p>
            <a:pPr algn="just"/>
            <a:r>
              <a:rPr lang="tr-TR" dirty="0" err="1"/>
              <a:t>Erasmus</a:t>
            </a:r>
            <a:r>
              <a:rPr lang="tr-TR" dirty="0"/>
              <a:t>+ Programı ilk olarak 1987 yılında, yükseköğretim öğrencilerinin bir ya da iki dönemlik değişimini teşvik etmek üzere öğrenci değişim programı olarak başlamıştır. </a:t>
            </a:r>
            <a:endParaRPr lang="tr-TR" dirty="0" smtClean="0"/>
          </a:p>
          <a:p>
            <a:pPr algn="just"/>
            <a:endParaRPr lang="tr-TR" dirty="0"/>
          </a:p>
          <a:p>
            <a:pPr algn="just"/>
            <a:r>
              <a:rPr lang="tr-TR" dirty="0" smtClean="0"/>
              <a:t>Program</a:t>
            </a:r>
            <a:r>
              <a:rPr lang="tr-TR" dirty="0"/>
              <a:t>, zaman içerisinde yapısal değişikliklere uğrayarak öğrenci değişiminin yanı sıra okul eğitimi, mesleki eğitim, yetişkin eğitimi ve gençlik alanlarını da kapsayacak şekilde genişlemiş ve 2013 yılına kadar </a:t>
            </a:r>
            <a:r>
              <a:rPr lang="tr-TR" dirty="0" err="1"/>
              <a:t>Socrates</a:t>
            </a:r>
            <a:r>
              <a:rPr lang="tr-TR" dirty="0"/>
              <a:t>, Leonardo da Vinci, Hayat Boyu Öğrenme gibi farklı bileşenler altında uygulanmıştır. </a:t>
            </a:r>
            <a:endParaRPr lang="tr-TR" dirty="0" smtClean="0"/>
          </a:p>
          <a:p>
            <a:pPr algn="just"/>
            <a:endParaRPr lang="tr-TR" dirty="0"/>
          </a:p>
          <a:p>
            <a:pPr algn="just"/>
            <a:r>
              <a:rPr lang="tr-TR" dirty="0" smtClean="0"/>
              <a:t>2014-2020 </a:t>
            </a:r>
            <a:r>
              <a:rPr lang="tr-TR" dirty="0"/>
              <a:t>döneminde eğitim ve gençlik alanlarının yanı sıra spor alanının da ilave edilmesiyle tek program çatısı altında birleştirilmiş ve </a:t>
            </a:r>
            <a:r>
              <a:rPr lang="tr-TR" dirty="0" err="1"/>
              <a:t>Erasmus</a:t>
            </a:r>
            <a:r>
              <a:rPr lang="tr-TR" dirty="0"/>
              <a:t>+ adını almıştır. </a:t>
            </a:r>
            <a:endParaRPr lang="tr-TR" dirty="0" smtClean="0"/>
          </a:p>
          <a:p>
            <a:pPr algn="just"/>
            <a:endParaRPr lang="tr-TR" dirty="0"/>
          </a:p>
          <a:p>
            <a:pPr algn="just"/>
            <a:r>
              <a:rPr lang="tr-TR" dirty="0" smtClean="0"/>
              <a:t>Avrupa </a:t>
            </a:r>
            <a:r>
              <a:rPr lang="tr-TR" dirty="0"/>
              <a:t>Komisyonu tarafından 2021-2027 yıllarını kapsayacak yeni programın adının da </a:t>
            </a:r>
            <a:r>
              <a:rPr lang="tr-TR" dirty="0" err="1"/>
              <a:t>Erasmus</a:t>
            </a:r>
            <a:r>
              <a:rPr lang="tr-TR" dirty="0"/>
              <a:t>+ olarak devam etmesi yönünde karar alınmıştır. </a:t>
            </a:r>
          </a:p>
        </p:txBody>
      </p:sp>
    </p:spTree>
    <p:extLst>
      <p:ext uri="{BB962C8B-B14F-4D97-AF65-F5344CB8AC3E}">
        <p14:creationId xmlns:p14="http://schemas.microsoft.com/office/powerpoint/2010/main" val="3166816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b="1" dirty="0" smtClean="0"/>
              <a:t>Temel Değerlendirme Kriterleri</a:t>
            </a:r>
            <a:endParaRPr lang="tr-TR" b="1" dirty="0"/>
          </a:p>
        </p:txBody>
      </p:sp>
      <p:sp>
        <p:nvSpPr>
          <p:cNvPr id="2" name="İçerik Yer Tutucusu 1"/>
          <p:cNvSpPr>
            <a:spLocks noGrp="1"/>
          </p:cNvSpPr>
          <p:nvPr>
            <p:ph idx="1"/>
          </p:nvPr>
        </p:nvSpPr>
        <p:spPr>
          <a:xfrm>
            <a:off x="457200" y="1481328"/>
            <a:ext cx="8229600" cy="4827992"/>
          </a:xfrm>
        </p:spPr>
        <p:txBody>
          <a:bodyPr>
            <a:normAutofit/>
          </a:bodyPr>
          <a:lstStyle/>
          <a:p>
            <a:r>
              <a:rPr lang="tr-TR" dirty="0" err="1" smtClean="0"/>
              <a:t>Erasmus</a:t>
            </a:r>
            <a:r>
              <a:rPr lang="tr-TR" dirty="0" smtClean="0"/>
              <a:t>+ </a:t>
            </a:r>
            <a:r>
              <a:rPr lang="tr-TR" dirty="0"/>
              <a:t>Puanının hesaplanması</a:t>
            </a:r>
            <a:r>
              <a:rPr lang="tr-TR" dirty="0" smtClean="0"/>
              <a:t>:</a:t>
            </a:r>
          </a:p>
          <a:p>
            <a:endParaRPr lang="tr-TR" dirty="0"/>
          </a:p>
          <a:p>
            <a:r>
              <a:rPr lang="tr-TR" b="1" dirty="0"/>
              <a:t>Öğrenim hareketliliği için</a:t>
            </a:r>
            <a:r>
              <a:rPr lang="tr-TR" b="1" dirty="0" smtClean="0"/>
              <a:t>;</a:t>
            </a:r>
            <a:endParaRPr lang="tr-TR" dirty="0"/>
          </a:p>
          <a:p>
            <a:r>
              <a:rPr lang="tr-TR" dirty="0"/>
              <a:t>Not ortalamasının %50’si + Yabancı Dil notunun %</a:t>
            </a:r>
            <a:r>
              <a:rPr lang="tr-TR" dirty="0" smtClean="0"/>
              <a:t>50’si</a:t>
            </a:r>
          </a:p>
          <a:p>
            <a:endParaRPr lang="tr-TR" dirty="0"/>
          </a:p>
          <a:p>
            <a:r>
              <a:rPr lang="tr-TR" dirty="0" err="1"/>
              <a:t>Erasmus</a:t>
            </a:r>
            <a:r>
              <a:rPr lang="tr-TR" dirty="0"/>
              <a:t> puanına göre bölümünüzün öğrencileri arasında sıralama yapılır</a:t>
            </a:r>
            <a:r>
              <a:rPr lang="tr-TR" dirty="0" smtClean="0"/>
              <a:t>.</a:t>
            </a:r>
            <a:endParaRPr lang="tr-TR" dirty="0"/>
          </a:p>
          <a:p>
            <a:r>
              <a:rPr lang="tr-TR" dirty="0"/>
              <a:t>Bölümüzün anlaşmalı olduğu üniversitelerde </a:t>
            </a:r>
            <a:r>
              <a:rPr lang="tr-TR" dirty="0" smtClean="0"/>
              <a:t>Üniversitemiz </a:t>
            </a:r>
            <a:r>
              <a:rPr lang="tr-TR" dirty="0"/>
              <a:t>öğrencileri için ayrılan kontenjanlara başvuru sırasında yapılan tercihler göz önünde bulundurularak yerleştirme yapılır. </a:t>
            </a:r>
          </a:p>
          <a:p>
            <a:pPr marL="0" indent="0">
              <a:buNone/>
            </a:pP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54419"/>
            <a:ext cx="9144000" cy="1603581"/>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6056210"/>
            <a:ext cx="733708" cy="717404"/>
          </a:xfrm>
          <a:prstGeom prst="rect">
            <a:avLst/>
          </a:prstGeom>
        </p:spPr>
      </p:pic>
    </p:spTree>
    <p:extLst>
      <p:ext uri="{BB962C8B-B14F-4D97-AF65-F5344CB8AC3E}">
        <p14:creationId xmlns:p14="http://schemas.microsoft.com/office/powerpoint/2010/main" val="534353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b="1" dirty="0" smtClean="0"/>
              <a:t>Değerlendirme Kriterleri</a:t>
            </a:r>
            <a:endParaRPr lang="tr-TR" b="1" dirty="0"/>
          </a:p>
        </p:txBody>
      </p:sp>
      <p:sp>
        <p:nvSpPr>
          <p:cNvPr id="5" name="Rectangle 1"/>
          <p:cNvSpPr>
            <a:spLocks noChangeArrowheads="1"/>
          </p:cNvSpPr>
          <p:nvPr/>
        </p:nvSpPr>
        <p:spPr bwMode="auto">
          <a:xfrm>
            <a:off x="1760538"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anose="020B0604020202020204" pitchFamily="34" charset="0"/>
              </a:rPr>
              <a:t/>
            </a:r>
            <a:br>
              <a:rPr kumimoji="0" lang="tr-TR" altLang="tr-TR" sz="1800" b="0" i="0" u="none" strike="noStrike" cap="none" normalizeH="0" baseline="0" smtClean="0">
                <a:ln>
                  <a:noFill/>
                </a:ln>
                <a:solidFill>
                  <a:schemeClr val="tx1"/>
                </a:solidFill>
                <a:effectLst/>
                <a:latin typeface="Arial" panose="020B0604020202020204" pitchFamily="34" charset="0"/>
              </a:rPr>
            </a:b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 name="İçerik Yer Tutucusu 1"/>
          <p:cNvSpPr>
            <a:spLocks noGrp="1"/>
          </p:cNvSpPr>
          <p:nvPr>
            <p:ph idx="1"/>
          </p:nvPr>
        </p:nvSpPr>
        <p:spPr>
          <a:xfrm>
            <a:off x="323528" y="1484784"/>
            <a:ext cx="8640960" cy="5184576"/>
          </a:xfrm>
        </p:spPr>
        <p:txBody>
          <a:bodyPr>
            <a:normAutofit fontScale="92500" lnSpcReduction="20000"/>
          </a:bodyPr>
          <a:lstStyle/>
          <a:p>
            <a:pPr algn="just"/>
            <a:r>
              <a:rPr lang="tr-TR" dirty="0" smtClean="0"/>
              <a:t>Akademik </a:t>
            </a:r>
            <a:r>
              <a:rPr lang="tr-TR" dirty="0"/>
              <a:t>başarı düzeyi %50 (toplam 100 puan üzerinden)</a:t>
            </a:r>
          </a:p>
          <a:p>
            <a:pPr algn="just"/>
            <a:r>
              <a:rPr lang="tr-TR" dirty="0"/>
              <a:t>Dil seviyesi %50 (toplam 100 puan üzerinden)</a:t>
            </a:r>
          </a:p>
          <a:p>
            <a:pPr algn="just"/>
            <a:r>
              <a:rPr lang="tr-TR" dirty="0"/>
              <a:t>Şehit ve gazi çocuklarına +15 </a:t>
            </a:r>
            <a:r>
              <a:rPr lang="tr-TR" dirty="0" smtClean="0"/>
              <a:t>puan</a:t>
            </a:r>
            <a:endParaRPr lang="tr-TR" dirty="0"/>
          </a:p>
          <a:p>
            <a:pPr algn="just"/>
            <a:r>
              <a:rPr lang="tr-TR" dirty="0"/>
              <a:t>Engelli öğrencilere (engelliliğin </a:t>
            </a:r>
            <a:r>
              <a:rPr lang="tr-TR" dirty="0" smtClean="0"/>
              <a:t>belgelenmesi kaydıyla</a:t>
            </a:r>
            <a:r>
              <a:rPr lang="tr-TR" dirty="0"/>
              <a:t>) +10 </a:t>
            </a:r>
            <a:r>
              <a:rPr lang="tr-TR" dirty="0" smtClean="0"/>
              <a:t>puan</a:t>
            </a:r>
          </a:p>
          <a:p>
            <a:pPr algn="just"/>
            <a:r>
              <a:rPr lang="tr-TR" dirty="0" smtClean="0"/>
              <a:t>2828 </a:t>
            </a:r>
            <a:r>
              <a:rPr lang="tr-TR" dirty="0"/>
              <a:t>Sayılı Sosyal Hizmetler Kanunu ile </a:t>
            </a:r>
            <a:r>
              <a:rPr lang="tr-TR" dirty="0" smtClean="0"/>
              <a:t>5395 sayılı </a:t>
            </a:r>
            <a:r>
              <a:rPr lang="tr-TR" dirty="0"/>
              <a:t>Çocuk Koruma </a:t>
            </a:r>
            <a:r>
              <a:rPr lang="tr-TR" dirty="0" smtClean="0"/>
              <a:t>Kanunu kapsamında </a:t>
            </a:r>
            <a:r>
              <a:rPr lang="tr-TR" dirty="0"/>
              <a:t>haklarında korunma, bakım </a:t>
            </a:r>
            <a:r>
              <a:rPr lang="tr-TR" dirty="0" smtClean="0"/>
              <a:t>veya barınma </a:t>
            </a:r>
            <a:r>
              <a:rPr lang="tr-TR" dirty="0"/>
              <a:t>kararı alınmış </a:t>
            </a:r>
            <a:r>
              <a:rPr lang="tr-TR" dirty="0" smtClean="0"/>
              <a:t>öğrencilere +10 puan</a:t>
            </a:r>
            <a:endParaRPr lang="tr-TR" dirty="0"/>
          </a:p>
          <a:p>
            <a:pPr algn="just"/>
            <a:r>
              <a:rPr lang="tr-TR" dirty="0" smtClean="0"/>
              <a:t>Kendileri </a:t>
            </a:r>
            <a:r>
              <a:rPr lang="tr-TR" dirty="0"/>
              <a:t>veya 1. derece yakınları </a:t>
            </a:r>
            <a:r>
              <a:rPr lang="tr-TR" dirty="0" err="1" smtClean="0"/>
              <a:t>AFAD’dan</a:t>
            </a:r>
            <a:r>
              <a:rPr lang="tr-TR" dirty="0" smtClean="0"/>
              <a:t> afetzede </a:t>
            </a:r>
            <a:r>
              <a:rPr lang="tr-TR" dirty="0"/>
              <a:t>yardımı alanlar +10 puan</a:t>
            </a:r>
          </a:p>
          <a:p>
            <a:pPr algn="just"/>
            <a:r>
              <a:rPr lang="tr-TR" dirty="0" smtClean="0"/>
              <a:t>Daha </a:t>
            </a:r>
            <a:r>
              <a:rPr lang="tr-TR" dirty="0"/>
              <a:t>önce yararlanma (hibeli veya </a:t>
            </a:r>
            <a:r>
              <a:rPr lang="tr-TR" dirty="0" err="1"/>
              <a:t>hibesiz</a:t>
            </a:r>
            <a:r>
              <a:rPr lang="tr-TR" dirty="0"/>
              <a:t>) -10 puan</a:t>
            </a:r>
          </a:p>
          <a:p>
            <a:pPr algn="just"/>
            <a:r>
              <a:rPr lang="tr-TR" dirty="0"/>
              <a:t>Vatandaşı olunan ülkede hareketliliğe katılma -10 puan</a:t>
            </a:r>
          </a:p>
          <a:p>
            <a:pPr algn="just"/>
            <a:r>
              <a:rPr lang="tr-TR" dirty="0" smtClean="0"/>
              <a:t>Hareketliliğe </a:t>
            </a:r>
            <a:r>
              <a:rPr lang="tr-TR" dirty="0"/>
              <a:t>seçildiği halde süresinde </a:t>
            </a:r>
            <a:r>
              <a:rPr lang="tr-TR" dirty="0" smtClean="0"/>
              <a:t>feragat bildiriminde </a:t>
            </a:r>
            <a:r>
              <a:rPr lang="tr-TR" dirty="0"/>
              <a:t>bulunmaksızın </a:t>
            </a:r>
            <a:r>
              <a:rPr lang="tr-TR" dirty="0" smtClean="0"/>
              <a:t>hareketliliğe katılmama </a:t>
            </a:r>
            <a:r>
              <a:rPr lang="tr-TR" dirty="0"/>
              <a:t>-10 puan</a:t>
            </a:r>
          </a:p>
          <a:p>
            <a:pPr algn="just"/>
            <a:r>
              <a:rPr lang="tr-TR" dirty="0" smtClean="0"/>
              <a:t>Hareketliliğe </a:t>
            </a:r>
            <a:r>
              <a:rPr lang="tr-TR" dirty="0"/>
              <a:t>seçilen öğrenciler için:</a:t>
            </a:r>
          </a:p>
          <a:p>
            <a:pPr algn="just"/>
            <a:r>
              <a:rPr lang="tr-TR" dirty="0"/>
              <a:t>Yükseköğretim kurumu tarafından </a:t>
            </a:r>
            <a:r>
              <a:rPr lang="tr-TR" dirty="0" smtClean="0"/>
              <a:t>hareketlilikle ilgili </a:t>
            </a:r>
            <a:r>
              <a:rPr lang="tr-TR" dirty="0"/>
              <a:t>olarak düzenlenen </a:t>
            </a:r>
            <a:r>
              <a:rPr lang="tr-TR" dirty="0" smtClean="0"/>
              <a:t>toplantılara/eğitimlere mazeretsiz </a:t>
            </a:r>
            <a:r>
              <a:rPr lang="tr-TR" dirty="0"/>
              <a:t>katılmama (öğrencinin </a:t>
            </a:r>
            <a:r>
              <a:rPr lang="tr-TR" dirty="0" err="1" smtClean="0"/>
              <a:t>Erasmus’a</a:t>
            </a:r>
            <a:r>
              <a:rPr lang="tr-TR" dirty="0" smtClean="0"/>
              <a:t> tekrar </a:t>
            </a:r>
            <a:r>
              <a:rPr lang="tr-TR" dirty="0"/>
              <a:t>başvurması halinde </a:t>
            </a:r>
            <a:r>
              <a:rPr lang="tr-TR" dirty="0" smtClean="0"/>
              <a:t>uygulanır) -5 puan</a:t>
            </a:r>
          </a:p>
          <a:p>
            <a:pPr algn="just"/>
            <a:r>
              <a:rPr lang="tr-TR" dirty="0" smtClean="0"/>
              <a:t>Dil </a:t>
            </a:r>
            <a:r>
              <a:rPr lang="tr-TR" dirty="0"/>
              <a:t>sınavına gireceğini beyan edip </a:t>
            </a:r>
            <a:r>
              <a:rPr lang="tr-TR" dirty="0" smtClean="0"/>
              <a:t>mazeretsiz girmeme </a:t>
            </a:r>
            <a:r>
              <a:rPr lang="tr-TR" dirty="0"/>
              <a:t>( öğrencinin </a:t>
            </a:r>
            <a:r>
              <a:rPr lang="tr-TR" dirty="0" err="1"/>
              <a:t>Erasmus’a</a:t>
            </a:r>
            <a:r>
              <a:rPr lang="tr-TR" dirty="0"/>
              <a:t> </a:t>
            </a:r>
            <a:r>
              <a:rPr lang="tr-TR" dirty="0" smtClean="0"/>
              <a:t>tekrar başvurması </a:t>
            </a:r>
            <a:r>
              <a:rPr lang="tr-TR" dirty="0"/>
              <a:t>halinde uygulanır</a:t>
            </a:r>
            <a:r>
              <a:rPr lang="tr-TR" dirty="0" smtClean="0"/>
              <a:t>) -</a:t>
            </a:r>
            <a:r>
              <a:rPr lang="tr-TR" dirty="0"/>
              <a:t>5 puan</a:t>
            </a:r>
          </a:p>
        </p:txBody>
      </p:sp>
    </p:spTree>
    <p:extLst>
      <p:ext uri="{BB962C8B-B14F-4D97-AF65-F5344CB8AC3E}">
        <p14:creationId xmlns:p14="http://schemas.microsoft.com/office/powerpoint/2010/main" val="3626894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b="1" dirty="0" err="1" smtClean="0"/>
              <a:t>Erasmus</a:t>
            </a:r>
            <a:r>
              <a:rPr lang="tr-TR" b="1" dirty="0" smtClean="0"/>
              <a:t>+ Yabancı Dil Yeterlilik Sınavı</a:t>
            </a:r>
            <a:endParaRPr lang="tr-TR" b="1" dirty="0"/>
          </a:p>
        </p:txBody>
      </p:sp>
      <p:sp>
        <p:nvSpPr>
          <p:cNvPr id="2" name="1 İçerik Yer Tutucusu"/>
          <p:cNvSpPr>
            <a:spLocks noGrp="1"/>
          </p:cNvSpPr>
          <p:nvPr>
            <p:ph idx="1"/>
          </p:nvPr>
        </p:nvSpPr>
        <p:spPr>
          <a:xfrm>
            <a:off x="628650" y="1556792"/>
            <a:ext cx="7886700" cy="4374540"/>
          </a:xfrm>
        </p:spPr>
        <p:txBody>
          <a:bodyPr>
            <a:normAutofit/>
          </a:bodyPr>
          <a:lstStyle/>
          <a:p>
            <a:pPr>
              <a:buNone/>
            </a:pPr>
            <a:endParaRPr lang="tr-TR" dirty="0" smtClean="0"/>
          </a:p>
          <a:p>
            <a:pPr algn="just"/>
            <a:r>
              <a:rPr lang="tr-TR" dirty="0" smtClean="0"/>
              <a:t>Üniversitemiz Yabancı Diller Bölümü tarafından yapılmaktadır.</a:t>
            </a:r>
          </a:p>
          <a:p>
            <a:pPr algn="just"/>
            <a:endParaRPr lang="tr-TR" dirty="0" smtClean="0"/>
          </a:p>
          <a:p>
            <a:pPr algn="just"/>
            <a:r>
              <a:rPr lang="tr-TR" b="1" i="0" u="sng" dirty="0" err="1" smtClean="0">
                <a:solidFill>
                  <a:srgbClr val="333333"/>
                </a:solidFill>
                <a:effectLst/>
                <a:latin typeface="Open Sans"/>
              </a:rPr>
              <a:t>Erasmus</a:t>
            </a:r>
            <a:r>
              <a:rPr lang="tr-TR" b="1" i="0" u="sng" dirty="0" smtClean="0">
                <a:solidFill>
                  <a:srgbClr val="333333"/>
                </a:solidFill>
                <a:effectLst/>
                <a:latin typeface="Open Sans"/>
              </a:rPr>
              <a:t>+ Yabancı Dil Yeterlilik Sınavı başvurulardan önce yapılır!!!</a:t>
            </a:r>
            <a:endParaRPr lang="tr-TR" dirty="0" smtClean="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432" y="3933056"/>
            <a:ext cx="6561137" cy="2376264"/>
          </a:xfrm>
          <a:prstGeom prst="rect">
            <a:avLst/>
          </a:prstGeom>
        </p:spPr>
      </p:pic>
    </p:spTree>
    <p:extLst>
      <p:ext uri="{BB962C8B-B14F-4D97-AF65-F5344CB8AC3E}">
        <p14:creationId xmlns:p14="http://schemas.microsoft.com/office/powerpoint/2010/main" val="3320059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t>Erasmus</a:t>
            </a:r>
            <a:r>
              <a:rPr lang="tr-TR" b="1" dirty="0" smtClean="0"/>
              <a:t>+ Yabancı Dil Yeterlilik Sınavı</a:t>
            </a:r>
            <a:endParaRPr lang="tr-TR" b="1" dirty="0"/>
          </a:p>
        </p:txBody>
      </p:sp>
      <p:sp>
        <p:nvSpPr>
          <p:cNvPr id="3" name="İçerik Yer Tutucusu 2"/>
          <p:cNvSpPr>
            <a:spLocks noGrp="1"/>
          </p:cNvSpPr>
          <p:nvPr>
            <p:ph idx="1"/>
          </p:nvPr>
        </p:nvSpPr>
        <p:spPr/>
        <p:txBody>
          <a:bodyPr/>
          <a:lstStyle/>
          <a:p>
            <a:pPr algn="just"/>
            <a:r>
              <a:rPr lang="tr-TR" dirty="0"/>
              <a:t>Merkezimiz bünyesinde yürütmekte olduğumuz </a:t>
            </a:r>
            <a:r>
              <a:rPr lang="tr-TR" dirty="0" err="1"/>
              <a:t>Erasmus</a:t>
            </a:r>
            <a:r>
              <a:rPr lang="tr-TR" dirty="0"/>
              <a:t>+ (KA131) (Öğrenim–Staj), </a:t>
            </a:r>
            <a:r>
              <a:rPr lang="tr-TR" dirty="0" err="1"/>
              <a:t>Erasmus</a:t>
            </a:r>
            <a:r>
              <a:rPr lang="tr-TR" dirty="0"/>
              <a:t>+ Uluslararası Kredi Hareketliliği (KA171), </a:t>
            </a:r>
            <a:r>
              <a:rPr lang="tr-TR" dirty="0" err="1"/>
              <a:t>Erasmus</a:t>
            </a:r>
            <a:r>
              <a:rPr lang="tr-TR" dirty="0"/>
              <a:t>+ Konsorsiyum Staj Hareketlilikleri (</a:t>
            </a:r>
            <a:r>
              <a:rPr lang="tr-TR" dirty="0" smtClean="0"/>
              <a:t>KA131) </a:t>
            </a:r>
            <a:r>
              <a:rPr lang="tr-TR" dirty="0"/>
              <a:t>Değişim Programları kapsamında başvuru yapacak öğrencilerin seçilmesi amacıyla Yabancı Dil Yeterlilik Sınavı yapılacaktır.</a:t>
            </a:r>
          </a:p>
          <a:p>
            <a:pPr algn="just"/>
            <a:endParaRPr lang="tr-TR" dirty="0"/>
          </a:p>
          <a:p>
            <a:pPr algn="just"/>
            <a:r>
              <a:rPr lang="tr-TR" dirty="0"/>
              <a:t>Değişim programlarına başvuru yapmak isteyen öğrencilerin </a:t>
            </a:r>
            <a:r>
              <a:rPr lang="tr-TR" dirty="0" err="1" smtClean="0"/>
              <a:t>Erasmus</a:t>
            </a:r>
            <a:r>
              <a:rPr lang="tr-TR" dirty="0" smtClean="0"/>
              <a:t> </a:t>
            </a:r>
            <a:r>
              <a:rPr lang="tr-TR" dirty="0"/>
              <a:t>Yabancı Dil Yeterlilik sınavına girmeleri gerekmektedir.</a:t>
            </a:r>
          </a:p>
        </p:txBody>
      </p:sp>
    </p:spTree>
    <p:extLst>
      <p:ext uri="{BB962C8B-B14F-4D97-AF65-F5344CB8AC3E}">
        <p14:creationId xmlns:p14="http://schemas.microsoft.com/office/powerpoint/2010/main" val="948204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b="1" dirty="0" err="1" smtClean="0"/>
              <a:t>Erasmus</a:t>
            </a:r>
            <a:r>
              <a:rPr lang="tr-TR" b="1" dirty="0"/>
              <a:t>+ Yabancı Dil Yeterlilik Sınavı</a:t>
            </a:r>
          </a:p>
        </p:txBody>
      </p:sp>
      <p:sp>
        <p:nvSpPr>
          <p:cNvPr id="2" name="1 İçerik Yer Tutucusu"/>
          <p:cNvSpPr>
            <a:spLocks noGrp="1"/>
          </p:cNvSpPr>
          <p:nvPr>
            <p:ph idx="1"/>
          </p:nvPr>
        </p:nvSpPr>
        <p:spPr>
          <a:xfrm>
            <a:off x="457200" y="1556792"/>
            <a:ext cx="8229600" cy="4586852"/>
          </a:xfrm>
        </p:spPr>
        <p:txBody>
          <a:bodyPr>
            <a:normAutofit/>
          </a:bodyPr>
          <a:lstStyle/>
          <a:p>
            <a:pPr algn="just"/>
            <a:r>
              <a:rPr lang="tr-TR" dirty="0"/>
              <a:t>Değişim programlarına başvurmak isteyen öğrencilerin kendi isteklerine bağlı olarak, son 5 yıl içerisinde alınmış YÖK tarafından denkliği kabul edilen bir yabancı dil sınav sonucunu iro@dpu.edu.tr adresine e-postayla iletmeleri durumunda, yazılı sınavdan muaf olabilecektir. YÖK tarafından denkliği kabul edilen sınav listesine ulaşmak için:</a:t>
            </a:r>
          </a:p>
          <a:p>
            <a:pPr algn="just"/>
            <a:endParaRPr lang="tr-TR" dirty="0" smtClean="0"/>
          </a:p>
          <a:p>
            <a:pPr algn="just"/>
            <a:r>
              <a:rPr lang="tr-TR" dirty="0" smtClean="0"/>
              <a:t>https</a:t>
            </a:r>
            <a:r>
              <a:rPr lang="tr-TR" dirty="0"/>
              <a:t>://dokuman.osym.gov.tr/pdfdokuman/2021/GENEL/esdegerlikdokuman06042021.pdf</a:t>
            </a:r>
          </a:p>
          <a:p>
            <a:pPr algn="just"/>
            <a:endParaRPr lang="tr-TR" dirty="0"/>
          </a:p>
          <a:p>
            <a:pPr algn="just"/>
            <a:r>
              <a:rPr lang="tr-TR" dirty="0"/>
              <a:t>Yukarıda belirtilen sınav sonuçlarından herhangi biri bulunmayıp değişim programlarına başvurmak isteyen öğrencilerin yapılacak yeterlilik sınavına girmeleri gerekmektedir.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5641866"/>
            <a:ext cx="3582144" cy="1216134"/>
          </a:xfrm>
          <a:prstGeom prst="rect">
            <a:avLst/>
          </a:prstGeom>
        </p:spPr>
      </p:pic>
    </p:spTree>
    <p:extLst>
      <p:ext uri="{BB962C8B-B14F-4D97-AF65-F5344CB8AC3E}">
        <p14:creationId xmlns:p14="http://schemas.microsoft.com/office/powerpoint/2010/main" val="2911068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Erasmus</a:t>
            </a:r>
            <a:r>
              <a:rPr lang="tr-TR" b="1" dirty="0"/>
              <a:t>+ Yabancı Dil Yeterlilik Sınavı</a:t>
            </a:r>
          </a:p>
        </p:txBody>
      </p:sp>
      <p:sp>
        <p:nvSpPr>
          <p:cNvPr id="3" name="İçerik Yer Tutucusu 2"/>
          <p:cNvSpPr>
            <a:spLocks noGrp="1"/>
          </p:cNvSpPr>
          <p:nvPr>
            <p:ph idx="1"/>
          </p:nvPr>
        </p:nvSpPr>
        <p:spPr>
          <a:xfrm>
            <a:off x="467544" y="1690690"/>
            <a:ext cx="8208912" cy="4762646"/>
          </a:xfrm>
        </p:spPr>
        <p:txBody>
          <a:bodyPr>
            <a:normAutofit/>
          </a:bodyPr>
          <a:lstStyle/>
          <a:p>
            <a:pPr algn="just"/>
            <a:r>
              <a:rPr lang="tr-TR" dirty="0" smtClean="0"/>
              <a:t>Çap</a:t>
            </a:r>
            <a:r>
              <a:rPr lang="tr-TR" dirty="0"/>
              <a:t>, Yan dal, Yatay Geçiş öğrencileri dâhil tüm öğrenciler tek bir öğrenci numarası üzerinden başvuru yapmalıdır.</a:t>
            </a:r>
          </a:p>
          <a:p>
            <a:pPr algn="just"/>
            <a:r>
              <a:rPr lang="tr-TR" dirty="0" smtClean="0"/>
              <a:t>Yabancı </a:t>
            </a:r>
            <a:r>
              <a:rPr lang="tr-TR" dirty="0"/>
              <a:t>Dil </a:t>
            </a:r>
            <a:r>
              <a:rPr lang="tr-TR" dirty="0" smtClean="0"/>
              <a:t>Sınavı yılda bir </a:t>
            </a:r>
            <a:r>
              <a:rPr lang="tr-TR" dirty="0"/>
              <a:t>kez yapılmaktadır.​</a:t>
            </a:r>
          </a:p>
          <a:p>
            <a:pPr algn="just"/>
            <a:r>
              <a:rPr lang="tr-TR" dirty="0" smtClean="0"/>
              <a:t>Yapılan </a:t>
            </a:r>
            <a:r>
              <a:rPr lang="tr-TR" dirty="0"/>
              <a:t>Yabancı Dil Sınavı’nın geçerlilik süresi ilan tarihinden itibaren 2 yıldır.  </a:t>
            </a:r>
          </a:p>
          <a:p>
            <a:pPr algn="just"/>
            <a:r>
              <a:rPr lang="tr-TR" dirty="0" smtClean="0"/>
              <a:t>Bu </a:t>
            </a:r>
            <a:r>
              <a:rPr lang="tr-TR" dirty="0"/>
              <a:t>sınava girmiş olmanız öğrenci seçimine başvuru yapıp seçildiğiniz anlamına gelmez.​</a:t>
            </a:r>
          </a:p>
          <a:p>
            <a:pPr algn="just"/>
            <a:r>
              <a:rPr lang="tr-TR" dirty="0" smtClean="0"/>
              <a:t>Öğrenim-Staj </a:t>
            </a:r>
            <a:r>
              <a:rPr lang="tr-TR" dirty="0"/>
              <a:t>öğrenci seçimi ilanlarına daha sonraki bir tarihte çıkılacak olup ilanlar dpu.edu.tr ve erasmus.dpu.edu.tr adreslerinde yayınlanacaktır.</a:t>
            </a:r>
          </a:p>
          <a:p>
            <a:pPr algn="just"/>
            <a:r>
              <a:rPr lang="tr-TR" dirty="0" smtClean="0"/>
              <a:t>Sınava </a:t>
            </a:r>
            <a:r>
              <a:rPr lang="tr-TR" dirty="0"/>
              <a:t>başvurup mücbir sebep olmaksızın sınava girmeyen öğrencilerin bir sonraki öğrenci seçimi başvurularında </a:t>
            </a:r>
            <a:r>
              <a:rPr lang="tr-TR" dirty="0" err="1"/>
              <a:t>Erasmus</a:t>
            </a:r>
            <a:r>
              <a:rPr lang="tr-TR" dirty="0"/>
              <a:t> puanlarından -5 puan düşürülecektir.</a:t>
            </a:r>
          </a:p>
        </p:txBody>
      </p:sp>
    </p:spTree>
    <p:extLst>
      <p:ext uri="{BB962C8B-B14F-4D97-AF65-F5344CB8AC3E}">
        <p14:creationId xmlns:p14="http://schemas.microsoft.com/office/powerpoint/2010/main" val="968131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5949" y="44624"/>
            <a:ext cx="4632103" cy="6557923"/>
          </a:xfrm>
        </p:spPr>
      </p:pic>
    </p:spTree>
    <p:extLst>
      <p:ext uri="{BB962C8B-B14F-4D97-AF65-F5344CB8AC3E}">
        <p14:creationId xmlns:p14="http://schemas.microsoft.com/office/powerpoint/2010/main" val="1879742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t>2026-2027 Akademik Yılı </a:t>
            </a:r>
            <a:br>
              <a:rPr lang="tr-TR" b="1" dirty="0" smtClean="0"/>
            </a:br>
            <a:r>
              <a:rPr lang="tr-TR" b="1" dirty="0" err="1" smtClean="0"/>
              <a:t>Erasmus</a:t>
            </a:r>
            <a:r>
              <a:rPr lang="tr-TR" b="1" dirty="0" smtClean="0"/>
              <a:t> Öğrenci Öğrenim Hareketliliği Başvuruları</a:t>
            </a:r>
            <a:endParaRPr lang="tr-TR" b="1" dirty="0"/>
          </a:p>
        </p:txBody>
      </p:sp>
      <p:sp>
        <p:nvSpPr>
          <p:cNvPr id="3" name="İçerik Yer Tutucusu 2"/>
          <p:cNvSpPr>
            <a:spLocks noGrp="1"/>
          </p:cNvSpPr>
          <p:nvPr>
            <p:ph idx="1"/>
          </p:nvPr>
        </p:nvSpPr>
        <p:spPr/>
        <p:txBody>
          <a:bodyPr/>
          <a:lstStyle/>
          <a:p>
            <a:pPr algn="just"/>
            <a:r>
              <a:rPr lang="tr-TR" dirty="0" smtClean="0"/>
              <a:t>Öğrenci Öğrenim Hareketliliği seçimlerinin Şubat - Mart 2026 aylarında yapılması planlanmaktadır.</a:t>
            </a:r>
          </a:p>
          <a:p>
            <a:pPr algn="just"/>
            <a:endParaRPr lang="tr-TR" dirty="0"/>
          </a:p>
          <a:p>
            <a:pPr algn="just"/>
            <a:endParaRPr lang="tr-TR" dirty="0"/>
          </a:p>
          <a:p>
            <a:pPr algn="just"/>
            <a:r>
              <a:rPr lang="tr-TR" dirty="0" smtClean="0"/>
              <a:t>Duyuruları takip etmek için web sayfamızı ve sosyal medya hesaplarımızı takip etmeyi unutmayınız.</a:t>
            </a:r>
          </a:p>
          <a:p>
            <a:endParaRPr lang="tr-TR" dirty="0"/>
          </a:p>
          <a:p>
            <a:endParaRPr lang="tr-TR" dirty="0"/>
          </a:p>
        </p:txBody>
      </p:sp>
    </p:spTree>
    <p:extLst>
      <p:ext uri="{BB962C8B-B14F-4D97-AF65-F5344CB8AC3E}">
        <p14:creationId xmlns:p14="http://schemas.microsoft.com/office/powerpoint/2010/main" val="2717278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Nasıl Başvuru Yapabilirim???</a:t>
            </a:r>
            <a:endParaRPr lang="tr-TR"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772816"/>
            <a:ext cx="8738822" cy="3744416"/>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548680"/>
            <a:ext cx="8119814" cy="6048671"/>
          </a:xfrm>
        </p:spPr>
        <p:txBody>
          <a:bodyPr>
            <a:normAutofit/>
          </a:bodyPr>
          <a:lstStyle/>
          <a:p>
            <a:pPr algn="just"/>
            <a:r>
              <a:rPr lang="tr-TR" dirty="0" smtClean="0"/>
              <a:t>Lütfen </a:t>
            </a:r>
            <a:r>
              <a:rPr lang="tr-TR" dirty="0"/>
              <a:t>başvuru yapmadan önce aşağıdaki belgeleri </a:t>
            </a:r>
            <a:r>
              <a:rPr lang="tr-TR" dirty="0" smtClean="0"/>
              <a:t>dikkatlice okuyunuz</a:t>
            </a:r>
            <a:r>
              <a:rPr lang="tr-TR" dirty="0"/>
              <a:t>!</a:t>
            </a:r>
          </a:p>
          <a:p>
            <a:pPr algn="just"/>
            <a:r>
              <a:rPr lang="tr-TR" dirty="0"/>
              <a:t>Başvuru </a:t>
            </a:r>
            <a:r>
              <a:rPr lang="tr-TR" dirty="0" smtClean="0"/>
              <a:t>Duyurusu</a:t>
            </a:r>
            <a:endParaRPr lang="tr-TR" dirty="0"/>
          </a:p>
          <a:p>
            <a:pPr algn="just"/>
            <a:r>
              <a:rPr lang="tr-TR" dirty="0"/>
              <a:t>Bölümlere göre ayrılmış Kontenjan listesi </a:t>
            </a:r>
            <a:endParaRPr lang="tr-TR" dirty="0" smtClean="0"/>
          </a:p>
          <a:p>
            <a:pPr algn="just"/>
            <a:r>
              <a:rPr lang="tr-TR" dirty="0" smtClean="0"/>
              <a:t>İkili </a:t>
            </a:r>
            <a:r>
              <a:rPr lang="tr-TR" dirty="0"/>
              <a:t>Anlaşmalar </a:t>
            </a:r>
            <a:r>
              <a:rPr lang="tr-TR" dirty="0" smtClean="0"/>
              <a:t>Listesi</a:t>
            </a:r>
          </a:p>
          <a:p>
            <a:pPr algn="just"/>
            <a:endParaRPr lang="tr-TR" dirty="0" smtClean="0"/>
          </a:p>
          <a:p>
            <a:pPr algn="just"/>
            <a:r>
              <a:rPr lang="tr-TR" dirty="0" smtClean="0"/>
              <a:t>Başvuru </a:t>
            </a:r>
            <a:r>
              <a:rPr lang="tr-TR" dirty="0"/>
              <a:t>yapmak için https://erasmusbasvuru.ua.gov.tr/ ve </a:t>
            </a:r>
            <a:r>
              <a:rPr lang="tr-TR" dirty="0" smtClean="0"/>
              <a:t>form.dpu.edu.tr </a:t>
            </a:r>
            <a:r>
              <a:rPr lang="tr-TR" dirty="0"/>
              <a:t>adreslerini ziyaret ediniz ve online başvuru sistemi üzerinden başvurunuzu gerçekleştiriniz. </a:t>
            </a:r>
            <a:endParaRPr lang="tr-TR" dirty="0" smtClean="0"/>
          </a:p>
          <a:p>
            <a:pPr algn="just"/>
            <a:endParaRPr lang="tr-TR" dirty="0" smtClean="0"/>
          </a:p>
          <a:p>
            <a:pPr algn="just"/>
            <a:r>
              <a:rPr lang="tr-TR" dirty="0" smtClean="0"/>
              <a:t>Başvurunuzu </a:t>
            </a:r>
            <a:r>
              <a:rPr lang="tr-TR" dirty="0"/>
              <a:t>tamamlamadan önce web sitemizde yer alan https://erasmus.dpu.edu.tr/tr/index/sayfa/140/sikca-sorulan-sorular  linkinden Sıkça Sorulan Sorular kısmını dikkatlice okuyunuz. </a:t>
            </a:r>
            <a:endParaRPr lang="tr-TR" dirty="0" smtClean="0"/>
          </a:p>
          <a:p>
            <a:pPr algn="just"/>
            <a:endParaRPr lang="tr-TR" dirty="0"/>
          </a:p>
          <a:p>
            <a:pPr algn="just"/>
            <a:r>
              <a:rPr lang="tr-TR" dirty="0"/>
              <a:t>ÖNEMLİ NOT: Her iki </a:t>
            </a:r>
            <a:r>
              <a:rPr lang="tr-TR" dirty="0" err="1"/>
              <a:t>portalda</a:t>
            </a:r>
            <a:r>
              <a:rPr lang="tr-TR" dirty="0"/>
              <a:t> başvurunun tamamlanması gerekmektedir. Her iki </a:t>
            </a:r>
            <a:r>
              <a:rPr lang="tr-TR" dirty="0" err="1"/>
              <a:t>portaldan</a:t>
            </a:r>
            <a:r>
              <a:rPr lang="tr-TR" dirty="0"/>
              <a:t> başvurunun yapılmaması durumunda başvuru geçersiz sayılacaktır.  </a:t>
            </a:r>
          </a:p>
          <a:p>
            <a:endParaRPr lang="tr-TR" dirty="0"/>
          </a:p>
          <a:p>
            <a:endParaRPr lang="tr-TR" dirty="0"/>
          </a:p>
        </p:txBody>
      </p:sp>
    </p:spTree>
    <p:extLst>
      <p:ext uri="{BB962C8B-B14F-4D97-AF65-F5344CB8AC3E}">
        <p14:creationId xmlns:p14="http://schemas.microsoft.com/office/powerpoint/2010/main" val="3931089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pPr algn="ctr"/>
            <a:r>
              <a:rPr lang="tr-TR" b="1" dirty="0" smtClean="0"/>
              <a:t>ERASMUS+</a:t>
            </a:r>
            <a:endParaRPr lang="tr-TR" b="1" dirty="0"/>
          </a:p>
        </p:txBody>
      </p:sp>
      <p:sp>
        <p:nvSpPr>
          <p:cNvPr id="2" name="İçerik Yer Tutucusu 1"/>
          <p:cNvSpPr>
            <a:spLocks noGrp="1"/>
          </p:cNvSpPr>
          <p:nvPr>
            <p:ph idx="1"/>
          </p:nvPr>
        </p:nvSpPr>
        <p:spPr/>
        <p:txBody>
          <a:bodyPr/>
          <a:lstStyle/>
          <a:p>
            <a:endParaRPr lang="tr-TR" dirty="0"/>
          </a:p>
        </p:txBody>
      </p:sp>
      <p:pic>
        <p:nvPicPr>
          <p:cNvPr id="4" name="3 İçerik Yer Tutucusu" descr="Erasmus_NEW-664x609.gif"/>
          <p:cNvPicPr>
            <a:picLocks noChangeAspect="1"/>
          </p:cNvPicPr>
          <p:nvPr/>
        </p:nvPicPr>
        <p:blipFill>
          <a:blip r:embed="rId2" cstate="print"/>
          <a:stretch>
            <a:fillRect/>
          </a:stretch>
        </p:blipFill>
        <p:spPr>
          <a:xfrm>
            <a:off x="0" y="1412776"/>
            <a:ext cx="9144000" cy="5445224"/>
          </a:xfrm>
          <a:prstGeom prst="rect">
            <a:avLst/>
          </a:prstGeom>
          <a:effectLst>
            <a:outerShdw blurRad="190500" algn="tl" rotWithShape="0">
              <a:srgbClr val="000000">
                <a:alpha val="70000"/>
              </a:srgbClr>
            </a:outerShdw>
          </a:effectLst>
        </p:spPr>
      </p:pic>
    </p:spTree>
    <p:extLst>
      <p:ext uri="{BB962C8B-B14F-4D97-AF65-F5344CB8AC3E}">
        <p14:creationId xmlns:p14="http://schemas.microsoft.com/office/powerpoint/2010/main" val="3728089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548680"/>
            <a:ext cx="8047806" cy="5904655"/>
          </a:xfrm>
        </p:spPr>
        <p:txBody>
          <a:bodyPr>
            <a:normAutofit/>
          </a:bodyPr>
          <a:lstStyle/>
          <a:p>
            <a:pPr marL="0" indent="0">
              <a:buNone/>
            </a:pPr>
            <a:r>
              <a:rPr lang="tr-TR" b="1" dirty="0" smtClean="0"/>
              <a:t>Önemli</a:t>
            </a:r>
            <a:r>
              <a:rPr lang="tr-TR" b="1" dirty="0"/>
              <a:t>!!!</a:t>
            </a:r>
          </a:p>
          <a:p>
            <a:r>
              <a:rPr lang="tr-TR" dirty="0"/>
              <a:t>Başvuru tamamlandıktan sonra Dış İlişkiler </a:t>
            </a:r>
            <a:r>
              <a:rPr lang="tr-TR" dirty="0" smtClean="0"/>
              <a:t>ve </a:t>
            </a:r>
            <a:r>
              <a:rPr lang="tr-TR" dirty="0"/>
              <a:t>Uluslararası Öğrenci Koordinasyon Uygulama Ve Araştırma Merkezi’ne elden veya fiziki olarak bir belge teslim edilmeyecektir.</a:t>
            </a:r>
          </a:p>
          <a:p>
            <a:r>
              <a:rPr lang="tr-TR" dirty="0"/>
              <a:t>Başvuru süresince yeni anlaşmaların eklenmesi söz konusudur. Bu değişiklikleri takip etmek öğrenci sorumluluğundadır</a:t>
            </a:r>
            <a:r>
              <a:rPr lang="tr-TR" dirty="0" smtClean="0"/>
              <a:t>.</a:t>
            </a:r>
          </a:p>
          <a:p>
            <a:endParaRPr lang="tr-TR" dirty="0"/>
          </a:p>
          <a:p>
            <a:pPr marL="0" indent="0">
              <a:buNone/>
            </a:pPr>
            <a:endParaRPr lang="tr-TR" dirty="0" smtClean="0"/>
          </a:p>
          <a:p>
            <a:pPr marL="0" indent="0">
              <a:buNone/>
            </a:pPr>
            <a:r>
              <a:rPr lang="tr-TR" b="1" dirty="0" smtClean="0"/>
              <a:t>DİKKAT</a:t>
            </a:r>
            <a:r>
              <a:rPr lang="tr-TR" b="1" dirty="0"/>
              <a:t>! </a:t>
            </a:r>
            <a:endParaRPr lang="tr-TR" b="1" dirty="0" smtClean="0"/>
          </a:p>
          <a:p>
            <a:pPr algn="just"/>
            <a:r>
              <a:rPr lang="tr-TR" dirty="0" smtClean="0"/>
              <a:t>Faaliyete </a:t>
            </a:r>
            <a:r>
              <a:rPr lang="tr-TR" dirty="0"/>
              <a:t>katılmak üzere tercih edeceğiniz üniversitelerin </a:t>
            </a:r>
            <a:r>
              <a:rPr lang="tr-TR" dirty="0" err="1" smtClean="0"/>
              <a:t>Erasmus</a:t>
            </a:r>
            <a:r>
              <a:rPr lang="tr-TR" dirty="0" smtClean="0"/>
              <a:t>+ </a:t>
            </a:r>
            <a:r>
              <a:rPr lang="tr-TR" dirty="0"/>
              <a:t>sayfalarını mutlaka inceleyiniz ve başta dil yeterliliklerine ilişkin koşullar olmak üzere, bilgi sahibi olarak tercihte bulununuz. Bu koşullarda eksik bilgi sahibi olunarak yapılacak tercihlerin sonucunda, öğrencinin karşı üniversite tarafından kabul edilmemesi veya vize alamaması gibi olası mağduriyetlerde, sorumluluk yararlanıcı adayının kendisine ait olacaktır. </a:t>
            </a:r>
          </a:p>
          <a:p>
            <a:endParaRPr lang="tr-TR" dirty="0"/>
          </a:p>
        </p:txBody>
      </p:sp>
    </p:spTree>
    <p:extLst>
      <p:ext uri="{BB962C8B-B14F-4D97-AF65-F5344CB8AC3E}">
        <p14:creationId xmlns:p14="http://schemas.microsoft.com/office/powerpoint/2010/main" val="323776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Sıkça Sorulan Sorular</a:t>
            </a:r>
            <a:endParaRPr lang="tr-TR" b="1" dirty="0"/>
          </a:p>
        </p:txBody>
      </p:sp>
      <p:sp>
        <p:nvSpPr>
          <p:cNvPr id="3" name="İçerik Yer Tutucusu 2"/>
          <p:cNvSpPr>
            <a:spLocks noGrp="1"/>
          </p:cNvSpPr>
          <p:nvPr>
            <p:ph idx="1"/>
          </p:nvPr>
        </p:nvSpPr>
        <p:spPr/>
        <p:txBody>
          <a:bodyPr/>
          <a:lstStyle/>
          <a:p>
            <a:pPr algn="just"/>
            <a:r>
              <a:rPr lang="tr-TR" b="1" dirty="0"/>
              <a:t>Avrupa’daki istediğim herhangi bir üniversiteye </a:t>
            </a:r>
            <a:r>
              <a:rPr lang="tr-TR" b="1" dirty="0" err="1"/>
              <a:t>Erasmus</a:t>
            </a:r>
            <a:r>
              <a:rPr lang="tr-TR" b="1" dirty="0"/>
              <a:t>+ öğrencisi olarak gidebilir miyim</a:t>
            </a:r>
            <a:r>
              <a:rPr lang="tr-TR" b="1" dirty="0" smtClean="0"/>
              <a:t>?</a:t>
            </a:r>
          </a:p>
          <a:p>
            <a:pPr algn="just"/>
            <a:endParaRPr lang="tr-TR" dirty="0"/>
          </a:p>
          <a:p>
            <a:pPr algn="just"/>
            <a:r>
              <a:rPr lang="tr-TR" dirty="0"/>
              <a:t>Hayır, Bölümünüz/Yüksek Okulunuz/Enstitünüzün, sizin devam ettiğiniz programla ya da bölüm ile ilgili karşılıklı Anlaşması (</a:t>
            </a:r>
            <a:r>
              <a:rPr lang="tr-TR" dirty="0" err="1"/>
              <a:t>Bilateral</a:t>
            </a:r>
            <a:r>
              <a:rPr lang="tr-TR" dirty="0"/>
              <a:t> </a:t>
            </a:r>
            <a:r>
              <a:rPr lang="tr-TR" dirty="0" err="1"/>
              <a:t>Agreement</a:t>
            </a:r>
            <a:r>
              <a:rPr lang="tr-TR" dirty="0"/>
              <a:t> ) olması gerekir. Anlaşma tablosundan bölümünüzle ilgili anlaşma olup olmadığını varsa hangi ülke/üniversiteyle olduğunu öğrenebilirsiniz.</a:t>
            </a:r>
          </a:p>
        </p:txBody>
      </p:sp>
    </p:spTree>
    <p:extLst>
      <p:ext uri="{BB962C8B-B14F-4D97-AF65-F5344CB8AC3E}">
        <p14:creationId xmlns:p14="http://schemas.microsoft.com/office/powerpoint/2010/main" val="1489108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Sıkça Sorulan Sorular</a:t>
            </a:r>
            <a:endParaRPr lang="tr-TR" b="1" dirty="0"/>
          </a:p>
        </p:txBody>
      </p:sp>
      <p:sp>
        <p:nvSpPr>
          <p:cNvPr id="3" name="İçerik Yer Tutucusu 2"/>
          <p:cNvSpPr>
            <a:spLocks noGrp="1"/>
          </p:cNvSpPr>
          <p:nvPr>
            <p:ph idx="1"/>
          </p:nvPr>
        </p:nvSpPr>
        <p:spPr/>
        <p:txBody>
          <a:bodyPr/>
          <a:lstStyle/>
          <a:p>
            <a:pPr algn="just"/>
            <a:r>
              <a:rPr lang="tr-TR" b="1" dirty="0" err="1"/>
              <a:t>Erasmus</a:t>
            </a:r>
            <a:r>
              <a:rPr lang="tr-TR" b="1" dirty="0"/>
              <a:t>+ Programı'na kabul edilirsem, Kredi Yurtlar Kurumu'ndan aldığım kredi kesilir mi</a:t>
            </a:r>
            <a:r>
              <a:rPr lang="tr-TR" b="1" dirty="0" smtClean="0"/>
              <a:t>?</a:t>
            </a:r>
          </a:p>
          <a:p>
            <a:pPr algn="just"/>
            <a:endParaRPr lang="tr-TR" dirty="0"/>
          </a:p>
          <a:p>
            <a:pPr algn="just"/>
            <a:r>
              <a:rPr lang="tr-TR" dirty="0"/>
              <a:t>Hayır krediniz kesilmez. </a:t>
            </a:r>
            <a:r>
              <a:rPr lang="tr-TR" dirty="0" err="1"/>
              <a:t>Erasmus</a:t>
            </a:r>
            <a:r>
              <a:rPr lang="tr-TR" dirty="0"/>
              <a:t>+ programından yararlanan öğrencilerin başka kurumdan aldığı hiçbir burs/kredi kesilmez.</a:t>
            </a:r>
          </a:p>
        </p:txBody>
      </p:sp>
    </p:spTree>
    <p:extLst>
      <p:ext uri="{BB962C8B-B14F-4D97-AF65-F5344CB8AC3E}">
        <p14:creationId xmlns:p14="http://schemas.microsoft.com/office/powerpoint/2010/main" val="3631057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Sıkça Sorulan Sorular</a:t>
            </a:r>
          </a:p>
        </p:txBody>
      </p:sp>
      <p:sp>
        <p:nvSpPr>
          <p:cNvPr id="3" name="İçerik Yer Tutucusu 2"/>
          <p:cNvSpPr>
            <a:spLocks noGrp="1"/>
          </p:cNvSpPr>
          <p:nvPr>
            <p:ph idx="1"/>
          </p:nvPr>
        </p:nvSpPr>
        <p:spPr/>
        <p:txBody>
          <a:bodyPr/>
          <a:lstStyle/>
          <a:p>
            <a:r>
              <a:rPr lang="tr-TR" b="1" dirty="0"/>
              <a:t>Başarılı olduğum derslerden </a:t>
            </a:r>
            <a:r>
              <a:rPr lang="tr-TR" b="1" dirty="0" err="1"/>
              <a:t>DPÜ’de</a:t>
            </a:r>
            <a:r>
              <a:rPr lang="tr-TR" b="1" dirty="0"/>
              <a:t> geçmiş sayılacak mıyım</a:t>
            </a:r>
            <a:r>
              <a:rPr lang="tr-TR" b="1" dirty="0" smtClean="0"/>
              <a:t>?</a:t>
            </a:r>
          </a:p>
          <a:p>
            <a:endParaRPr lang="tr-TR" b="1" dirty="0"/>
          </a:p>
          <a:p>
            <a:pPr algn="just"/>
            <a:r>
              <a:rPr lang="tr-TR" dirty="0" smtClean="0"/>
              <a:t>Evet, üniversitemizde tam tanınma vardır. </a:t>
            </a:r>
          </a:p>
          <a:p>
            <a:pPr algn="just"/>
            <a:r>
              <a:rPr lang="tr-TR" dirty="0" err="1" smtClean="0"/>
              <a:t>Erasmus</a:t>
            </a:r>
            <a:r>
              <a:rPr lang="tr-TR" dirty="0" smtClean="0"/>
              <a:t> ile gittiğiniz üniversitede aldığınız derslerden başarılı olduğunuzda </a:t>
            </a:r>
            <a:r>
              <a:rPr lang="tr-TR" dirty="0" err="1" smtClean="0"/>
              <a:t>DPÜ’de</a:t>
            </a:r>
            <a:r>
              <a:rPr lang="tr-TR" dirty="0" smtClean="0"/>
              <a:t> eşleştirdiğiniz dersler de başarılı olarak sayılacaktır. Aynı şekilde </a:t>
            </a:r>
            <a:r>
              <a:rPr lang="tr-TR" dirty="0" err="1" smtClean="0"/>
              <a:t>Erasmus</a:t>
            </a:r>
            <a:r>
              <a:rPr lang="tr-TR" dirty="0" smtClean="0"/>
              <a:t> ile gittiğiniz üniversitede aldığınız derslerden başarısız olursanız </a:t>
            </a:r>
            <a:r>
              <a:rPr lang="tr-TR" dirty="0" err="1" smtClean="0"/>
              <a:t>DPÜ’de</a:t>
            </a:r>
            <a:r>
              <a:rPr lang="tr-TR" dirty="0" smtClean="0"/>
              <a:t> eşleştirdiğiniz dersler de başarısız olarak sayılacaktır. </a:t>
            </a:r>
            <a:endParaRPr lang="tr-TR" dirty="0"/>
          </a:p>
          <a:p>
            <a:endParaRPr lang="tr-TR" dirty="0"/>
          </a:p>
        </p:txBody>
      </p:sp>
    </p:spTree>
    <p:extLst>
      <p:ext uri="{BB962C8B-B14F-4D97-AF65-F5344CB8AC3E}">
        <p14:creationId xmlns:p14="http://schemas.microsoft.com/office/powerpoint/2010/main" val="2719080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Sıkça Sorulan Sorular</a:t>
            </a:r>
            <a:endParaRPr lang="tr-TR" b="1" dirty="0"/>
          </a:p>
        </p:txBody>
      </p:sp>
      <p:sp>
        <p:nvSpPr>
          <p:cNvPr id="3" name="İçerik Yer Tutucusu 2"/>
          <p:cNvSpPr>
            <a:spLocks noGrp="1"/>
          </p:cNvSpPr>
          <p:nvPr>
            <p:ph idx="1"/>
          </p:nvPr>
        </p:nvSpPr>
        <p:spPr/>
        <p:txBody>
          <a:bodyPr/>
          <a:lstStyle/>
          <a:p>
            <a:pPr algn="just"/>
            <a:r>
              <a:rPr lang="tr-TR" b="1" dirty="0"/>
              <a:t>Gittiğim üniversite bana kalacak yer bulmak zorunda mıdır </a:t>
            </a:r>
            <a:r>
              <a:rPr lang="tr-TR" b="1" dirty="0" smtClean="0"/>
              <a:t>?</a:t>
            </a:r>
          </a:p>
          <a:p>
            <a:pPr algn="just"/>
            <a:endParaRPr lang="tr-TR" dirty="0"/>
          </a:p>
          <a:p>
            <a:pPr algn="just"/>
            <a:r>
              <a:rPr lang="tr-TR" dirty="0"/>
              <a:t>Gittiğiniz üniversite kalacak yer bulmak zorunda değildir ama genelde </a:t>
            </a:r>
            <a:r>
              <a:rPr lang="tr-TR" dirty="0" err="1"/>
              <a:t>Erasmus</a:t>
            </a:r>
            <a:r>
              <a:rPr lang="tr-TR" dirty="0"/>
              <a:t>+ öğrencilerinin kalacak yerle ilgili  sorunlarına çözüm getirilmektedir ve çoğu üniversite öğrenim döneminiz başlamadan önce bu konuyla ilgili sizi bilgilendirmektedir.</a:t>
            </a:r>
          </a:p>
        </p:txBody>
      </p:sp>
    </p:spTree>
    <p:extLst>
      <p:ext uri="{BB962C8B-B14F-4D97-AF65-F5344CB8AC3E}">
        <p14:creationId xmlns:p14="http://schemas.microsoft.com/office/powerpoint/2010/main" val="885400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Sıkça Sorulan Sorular</a:t>
            </a:r>
            <a:endParaRPr lang="tr-TR" b="1" dirty="0"/>
          </a:p>
        </p:txBody>
      </p:sp>
      <p:sp>
        <p:nvSpPr>
          <p:cNvPr id="3" name="İçerik Yer Tutucusu 2"/>
          <p:cNvSpPr>
            <a:spLocks noGrp="1"/>
          </p:cNvSpPr>
          <p:nvPr>
            <p:ph idx="1"/>
          </p:nvPr>
        </p:nvSpPr>
        <p:spPr/>
        <p:txBody>
          <a:bodyPr/>
          <a:lstStyle/>
          <a:p>
            <a:pPr algn="just"/>
            <a:r>
              <a:rPr lang="tr-TR" b="1" dirty="0" smtClean="0"/>
              <a:t>Gitmek istediğim üniversiteyi nasıl seçmeliyim? </a:t>
            </a:r>
          </a:p>
          <a:p>
            <a:pPr algn="just"/>
            <a:endParaRPr lang="tr-TR" b="1" dirty="0"/>
          </a:p>
          <a:p>
            <a:pPr algn="just"/>
            <a:r>
              <a:rPr lang="tr-TR" dirty="0" smtClean="0"/>
              <a:t>Öğrencilerin gitmek istedikleri üniversitenin web sayfasını incelemesi, verilen dersleri kontrol etmesi, eğitim dili, yurt ve konaklama imkanları hakkında bilgi sahibi olarak tercih etmeleri tavsiye edilir. </a:t>
            </a:r>
            <a:endParaRPr lang="tr-TR" dirty="0"/>
          </a:p>
        </p:txBody>
      </p:sp>
    </p:spTree>
    <p:extLst>
      <p:ext uri="{BB962C8B-B14F-4D97-AF65-F5344CB8AC3E}">
        <p14:creationId xmlns:p14="http://schemas.microsoft.com/office/powerpoint/2010/main" val="1469304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2238179"/>
            <a:ext cx="6192688" cy="3810885"/>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0109" y="254397"/>
            <a:ext cx="1983782" cy="1983782"/>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628" y="1412776"/>
            <a:ext cx="1573462" cy="94885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704" y="1268760"/>
            <a:ext cx="1480377" cy="1489236"/>
          </a:xfrm>
          <a:prstGeom prst="rect">
            <a:avLst/>
          </a:prstGeom>
        </p:spPr>
      </p:pic>
    </p:spTree>
    <p:extLst>
      <p:ext uri="{BB962C8B-B14F-4D97-AF65-F5344CB8AC3E}">
        <p14:creationId xmlns:p14="http://schemas.microsoft.com/office/powerpoint/2010/main" val="33378355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39552" y="252280"/>
            <a:ext cx="4824536" cy="932656"/>
          </a:xfrm>
        </p:spPr>
        <p:txBody>
          <a:bodyPr>
            <a:normAutofit/>
          </a:bodyPr>
          <a:lstStyle/>
          <a:p>
            <a:r>
              <a:rPr lang="tr-TR" b="1" dirty="0" err="1" smtClean="0"/>
              <a:t>Erasmus</a:t>
            </a:r>
            <a:r>
              <a:rPr lang="tr-TR" b="1" dirty="0" smtClean="0"/>
              <a:t>+ Öğrenci </a:t>
            </a:r>
            <a:r>
              <a:rPr lang="tr-TR" b="1" dirty="0"/>
              <a:t>Staj Hareketliliği</a:t>
            </a:r>
          </a:p>
        </p:txBody>
      </p:sp>
      <p:sp>
        <p:nvSpPr>
          <p:cNvPr id="2" name="İçerik Yer Tutucusu 1"/>
          <p:cNvSpPr>
            <a:spLocks noGrp="1"/>
          </p:cNvSpPr>
          <p:nvPr>
            <p:ph type="body" sz="half" idx="2"/>
          </p:nvPr>
        </p:nvSpPr>
        <p:spPr>
          <a:xfrm>
            <a:off x="629840" y="1340768"/>
            <a:ext cx="4374208" cy="4536504"/>
          </a:xfrm>
        </p:spPr>
        <p:txBody>
          <a:bodyPr/>
          <a:lstStyle/>
          <a:p>
            <a:pPr marL="0" indent="0" algn="just">
              <a:buNone/>
            </a:pPr>
            <a:endParaRPr lang="tr-TR" dirty="0" smtClean="0"/>
          </a:p>
          <a:p>
            <a:r>
              <a:rPr lang="tr-TR" sz="1400" dirty="0" smtClean="0"/>
              <a:t>-Öğrenci </a:t>
            </a:r>
            <a:r>
              <a:rPr lang="tr-TR" sz="1400" dirty="0"/>
              <a:t>Staj </a:t>
            </a:r>
            <a:r>
              <a:rPr lang="tr-TR" sz="1400" dirty="0" smtClean="0"/>
              <a:t>Hareketliliği, </a:t>
            </a:r>
            <a:r>
              <a:rPr lang="tr-TR" sz="1400" dirty="0"/>
              <a:t>yükseköğretim kurumunda kayıtlı bir </a:t>
            </a:r>
            <a:r>
              <a:rPr lang="tr-TR" sz="1400" dirty="0" smtClean="0"/>
              <a:t>öğrencinin akademik </a:t>
            </a:r>
            <a:r>
              <a:rPr lang="tr-TR" sz="1400" dirty="0"/>
              <a:t>çalışma alanıyla ilgili olarak yurtdışındaki bir </a:t>
            </a:r>
            <a:r>
              <a:rPr lang="tr-TR" sz="1400" u="sng" dirty="0"/>
              <a:t>işletmede,</a:t>
            </a:r>
            <a:r>
              <a:rPr lang="tr-TR" sz="1400" dirty="0"/>
              <a:t> bir </a:t>
            </a:r>
            <a:r>
              <a:rPr lang="tr-TR" sz="1400" u="sng" dirty="0"/>
              <a:t>araştırma </a:t>
            </a:r>
            <a:r>
              <a:rPr lang="tr-TR" sz="1400" u="sng" dirty="0" smtClean="0"/>
              <a:t>enstitüsünde</a:t>
            </a:r>
            <a:r>
              <a:rPr lang="tr-TR" sz="1400" dirty="0" smtClean="0"/>
              <a:t>, bir </a:t>
            </a:r>
            <a:r>
              <a:rPr lang="tr-TR" sz="1400" u="sng" dirty="0" smtClean="0"/>
              <a:t>laboratuvarda</a:t>
            </a:r>
            <a:r>
              <a:rPr lang="tr-TR" sz="1400" dirty="0" smtClean="0"/>
              <a:t>, bir </a:t>
            </a:r>
            <a:r>
              <a:rPr lang="tr-TR" sz="1400" u="sng" dirty="0"/>
              <a:t>kurum</a:t>
            </a:r>
            <a:r>
              <a:rPr lang="tr-TR" sz="1400" dirty="0"/>
              <a:t> veya </a:t>
            </a:r>
            <a:r>
              <a:rPr lang="tr-TR" sz="1400" u="sng" dirty="0"/>
              <a:t>kuruluşta </a:t>
            </a:r>
            <a:r>
              <a:rPr lang="tr-TR" sz="1400" dirty="0"/>
              <a:t>staj yapmasıdır</a:t>
            </a:r>
            <a:r>
              <a:rPr lang="tr-TR" sz="1400" dirty="0" smtClean="0"/>
              <a:t>.</a:t>
            </a:r>
          </a:p>
          <a:p>
            <a:endParaRPr lang="tr-TR" sz="1400" dirty="0" smtClean="0"/>
          </a:p>
          <a:p>
            <a:r>
              <a:rPr lang="tr-TR" sz="1400" dirty="0" smtClean="0"/>
              <a:t>-Yükseköğretim kurumunda ders </a:t>
            </a:r>
            <a:r>
              <a:rPr lang="tr-TR" sz="1400" dirty="0"/>
              <a:t>takibi staj olarak kabul edilmez.</a:t>
            </a:r>
            <a:endParaRPr lang="tr-TR" sz="1400" dirty="0" smtClean="0"/>
          </a:p>
          <a:p>
            <a:endParaRPr lang="tr-TR" sz="1400" dirty="0">
              <a:solidFill>
                <a:prstClr val="black"/>
              </a:solidFill>
            </a:endParaRPr>
          </a:p>
          <a:p>
            <a:pPr lvl="0" algn="just"/>
            <a:r>
              <a:rPr lang="tr-TR" sz="1400" dirty="0" smtClean="0">
                <a:solidFill>
                  <a:prstClr val="black"/>
                </a:solidFill>
              </a:rPr>
              <a:t>-Staj </a:t>
            </a:r>
            <a:r>
              <a:rPr lang="tr-TR" sz="1400" dirty="0">
                <a:solidFill>
                  <a:prstClr val="black"/>
                </a:solidFill>
              </a:rPr>
              <a:t>faaliyetinin öğrencinin diploma programı için </a:t>
            </a:r>
            <a:r>
              <a:rPr lang="tr-TR" sz="1400" u="sng" dirty="0">
                <a:solidFill>
                  <a:prstClr val="black"/>
                </a:solidFill>
              </a:rPr>
              <a:t>zorunlu olması beklenmez.</a:t>
            </a:r>
            <a:r>
              <a:rPr lang="tr-TR" sz="1400" dirty="0">
                <a:solidFill>
                  <a:prstClr val="black"/>
                </a:solidFill>
              </a:rPr>
              <a:t> Ancak staj yapılacak ekonomik sektör, öğrencinin mevcut mesleki eğitim programı ile ilgili bir sektör olmalıdır</a:t>
            </a:r>
            <a:r>
              <a:rPr lang="tr-TR" sz="1400" dirty="0" smtClean="0">
                <a:solidFill>
                  <a:prstClr val="black"/>
                </a:solidFill>
              </a:rPr>
              <a:t>.</a:t>
            </a:r>
          </a:p>
          <a:p>
            <a:pPr lvl="0" algn="just"/>
            <a:endParaRPr lang="tr-TR" sz="1400" dirty="0" smtClean="0">
              <a:solidFill>
                <a:prstClr val="black"/>
              </a:solidFill>
            </a:endParaRPr>
          </a:p>
          <a:p>
            <a:pPr algn="just"/>
            <a:r>
              <a:rPr lang="tr-TR" sz="1400" dirty="0" smtClean="0"/>
              <a:t>-Staj </a:t>
            </a:r>
            <a:r>
              <a:rPr lang="tr-TR" sz="1400" dirty="0"/>
              <a:t>hareketliliği için kurumlar arası anlaşma olması </a:t>
            </a:r>
            <a:r>
              <a:rPr lang="tr-TR" sz="1400" u="sng" dirty="0"/>
              <a:t>beklenmez.</a:t>
            </a:r>
            <a:r>
              <a:rPr lang="tr-TR" sz="1400" dirty="0"/>
              <a:t> </a:t>
            </a:r>
            <a:endParaRPr lang="tr-TR" sz="1400" dirty="0">
              <a:solidFill>
                <a:prstClr val="black"/>
              </a:solidFill>
            </a:endParaRPr>
          </a:p>
          <a:p>
            <a:pPr algn="just"/>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01208"/>
            <a:ext cx="9144000" cy="1556792"/>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6048868"/>
            <a:ext cx="805597" cy="723895"/>
          </a:xfrm>
          <a:prstGeom prst="rect">
            <a:avLst/>
          </a:prstGeom>
        </p:spPr>
      </p:pic>
      <p:pic>
        <p:nvPicPr>
          <p:cNvPr id="8" name="Picture 4" descr="Erasmus+ Staj Hareketliliğ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916832"/>
            <a:ext cx="3819996"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138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629841" y="1136422"/>
            <a:ext cx="2949178" cy="428600"/>
          </a:xfrm>
        </p:spPr>
        <p:txBody>
          <a:bodyPr/>
          <a:lstStyle/>
          <a:p>
            <a:r>
              <a:rPr lang="tr-TR" b="1" dirty="0" smtClean="0"/>
              <a:t>Staj Hareketliliği</a:t>
            </a:r>
            <a:endParaRPr lang="tr-TR" b="1" dirty="0"/>
          </a:p>
        </p:txBody>
      </p:sp>
      <p:sp>
        <p:nvSpPr>
          <p:cNvPr id="12" name="Metin Yer Tutucusu 11"/>
          <p:cNvSpPr>
            <a:spLocks noGrp="1"/>
          </p:cNvSpPr>
          <p:nvPr>
            <p:ph type="body" sz="half" idx="2"/>
          </p:nvPr>
        </p:nvSpPr>
        <p:spPr>
          <a:xfrm>
            <a:off x="629840" y="2057400"/>
            <a:ext cx="8190631" cy="3459832"/>
          </a:xfrm>
        </p:spPr>
        <p:txBody>
          <a:bodyPr>
            <a:normAutofit/>
          </a:bodyPr>
          <a:lstStyle/>
          <a:p>
            <a:r>
              <a:rPr lang="tr-TR" sz="1800" b="1" dirty="0" smtClean="0"/>
              <a:t>Staj süreleri;</a:t>
            </a:r>
          </a:p>
          <a:p>
            <a:r>
              <a:rPr lang="tr-TR" sz="1800" dirty="0" smtClean="0"/>
              <a:t>-Min. 2 ay (60 gün)</a:t>
            </a:r>
          </a:p>
          <a:p>
            <a:r>
              <a:rPr lang="tr-TR" sz="1800" dirty="0" smtClean="0"/>
              <a:t>-</a:t>
            </a:r>
            <a:r>
              <a:rPr lang="tr-TR" sz="1800" dirty="0" err="1" smtClean="0"/>
              <a:t>Max</a:t>
            </a:r>
            <a:r>
              <a:rPr lang="tr-TR" sz="1800" dirty="0" smtClean="0"/>
              <a:t>. 12 ay (1 yıl)</a:t>
            </a:r>
            <a:r>
              <a:rPr lang="tr-TR" sz="1800" dirty="0"/>
              <a:t/>
            </a:r>
            <a:br>
              <a:rPr lang="tr-TR" sz="1800" dirty="0"/>
            </a:br>
            <a:endParaRPr lang="tr-TR" sz="1800" dirty="0"/>
          </a:p>
          <a:p>
            <a:r>
              <a:rPr lang="tr-TR" sz="1800" dirty="0" smtClean="0"/>
              <a:t>-Yeni </a:t>
            </a:r>
            <a:r>
              <a:rPr lang="tr-TR" sz="1800" dirty="0"/>
              <a:t>mezun öğrenciler, öğrenciyken başvurmaları ve </a:t>
            </a:r>
            <a:r>
              <a:rPr lang="tr-TR" sz="1800" dirty="0" err="1"/>
              <a:t>Erasmus</a:t>
            </a:r>
            <a:r>
              <a:rPr lang="tr-TR" sz="1800" dirty="0"/>
              <a:t> öğrencisi olarak seçilmeleri halinde mezuniyetlerinden itibaren 12 ay içinde de staj yapabilirler. </a:t>
            </a:r>
          </a:p>
          <a:p>
            <a:r>
              <a:rPr lang="tr-TR" sz="1800" b="1" dirty="0" smtClean="0"/>
              <a:t>Temel Başvuru Şartları;</a:t>
            </a:r>
          </a:p>
          <a:p>
            <a:r>
              <a:rPr lang="tr-TR" sz="1800" dirty="0" smtClean="0"/>
              <a:t>-Min. 2.20 GANO (Lisans öğrencileri)</a:t>
            </a:r>
          </a:p>
          <a:p>
            <a:r>
              <a:rPr lang="tr-TR" sz="1800" dirty="0" smtClean="0"/>
              <a:t>-Min. 55 Dil Puanı</a:t>
            </a:r>
          </a:p>
          <a:p>
            <a:r>
              <a:rPr lang="tr-TR" sz="1800" dirty="0" smtClean="0"/>
              <a:t>-Kabul Mektubu</a:t>
            </a:r>
            <a:endParaRPr lang="tr-TR" sz="1800" dirty="0"/>
          </a:p>
        </p:txBody>
      </p:sp>
      <p:pic>
        <p:nvPicPr>
          <p:cNvPr id="15" name="İçerik Yer Tutucusu 14"/>
          <p:cNvPicPr>
            <a:picLocks noGrp="1" noChangeAspect="1"/>
          </p:cNvPicPr>
          <p:nvPr>
            <p:ph idx="1"/>
          </p:nvPr>
        </p:nvPicPr>
        <p:blipFill>
          <a:blip r:embed="rId2"/>
          <a:stretch>
            <a:fillRect/>
          </a:stretch>
        </p:blipFill>
        <p:spPr>
          <a:xfrm>
            <a:off x="4467294" y="290997"/>
            <a:ext cx="4629150" cy="2548050"/>
          </a:xfrm>
          <a:prstGeom prst="rect">
            <a:avLst/>
          </a:prstGeom>
        </p:spPr>
      </p:pic>
      <p:pic>
        <p:nvPicPr>
          <p:cNvPr id="18" name="Resim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54419"/>
            <a:ext cx="9144000" cy="1603581"/>
          </a:xfrm>
          <a:prstGeom prst="rect">
            <a:avLst/>
          </a:prstGeom>
        </p:spPr>
      </p:pic>
      <p:pic>
        <p:nvPicPr>
          <p:cNvPr id="19" name="Resim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6048868"/>
            <a:ext cx="805597" cy="723895"/>
          </a:xfrm>
          <a:prstGeom prst="rect">
            <a:avLst/>
          </a:prstGeom>
        </p:spPr>
      </p:pic>
    </p:spTree>
    <p:extLst>
      <p:ext uri="{BB962C8B-B14F-4D97-AF65-F5344CB8AC3E}">
        <p14:creationId xmlns:p14="http://schemas.microsoft.com/office/powerpoint/2010/main" val="40762667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b="1" dirty="0" err="1" smtClean="0">
                <a:solidFill>
                  <a:schemeClr val="tx1">
                    <a:lumMod val="75000"/>
                    <a:lumOff val="25000"/>
                  </a:schemeClr>
                </a:solidFill>
                <a:latin typeface="Playfair Display" panose="00000500000000000000" pitchFamily="50" charset="0"/>
              </a:rPr>
              <a:t>Erasmus</a:t>
            </a:r>
            <a:r>
              <a:rPr lang="tr-TR" b="1" dirty="0">
                <a:solidFill>
                  <a:schemeClr val="tx1">
                    <a:lumMod val="75000"/>
                    <a:lumOff val="25000"/>
                  </a:schemeClr>
                </a:solidFill>
                <a:latin typeface="Playfair Display" panose="00000500000000000000" pitchFamily="50" charset="0"/>
              </a:rPr>
              <a:t>+ KA131</a:t>
            </a:r>
            <a:br>
              <a:rPr lang="tr-TR" b="1" dirty="0">
                <a:solidFill>
                  <a:schemeClr val="tx1">
                    <a:lumMod val="75000"/>
                    <a:lumOff val="25000"/>
                  </a:schemeClr>
                </a:solidFill>
                <a:latin typeface="Playfair Display" panose="00000500000000000000" pitchFamily="50" charset="0"/>
              </a:rPr>
            </a:br>
            <a:r>
              <a:rPr lang="tr-TR" b="1" dirty="0">
                <a:solidFill>
                  <a:schemeClr val="tx1">
                    <a:lumMod val="75000"/>
                    <a:lumOff val="25000"/>
                  </a:schemeClr>
                </a:solidFill>
                <a:latin typeface="Playfair Display" panose="00000500000000000000" pitchFamily="50" charset="0"/>
              </a:rPr>
              <a:t>Staj Hareketliliği İçin Hibeler</a:t>
            </a:r>
            <a:endParaRPr lang="tr-TR" b="1" dirty="0"/>
          </a:p>
        </p:txBody>
      </p:sp>
      <p:graphicFrame>
        <p:nvGraphicFramePr>
          <p:cNvPr id="4" name="İçerik Yer Tutucusu 3"/>
          <p:cNvGraphicFramePr>
            <a:graphicFrameLocks noGrp="1"/>
          </p:cNvGraphicFramePr>
          <p:nvPr>
            <p:ph idx="1"/>
            <p:extLst/>
          </p:nvPr>
        </p:nvGraphicFramePr>
        <p:xfrm>
          <a:off x="755576" y="1844822"/>
          <a:ext cx="7920880" cy="4442112"/>
        </p:xfrm>
        <a:graphic>
          <a:graphicData uri="http://schemas.openxmlformats.org/drawingml/2006/table">
            <a:tbl>
              <a:tblPr firstRow="1" firstCol="1" bandRow="1">
                <a:tableStyleId>{5C22544A-7EE6-4342-B048-85BDC9FD1C3A}</a:tableStyleId>
              </a:tblPr>
              <a:tblGrid>
                <a:gridCol w="1205254">
                  <a:extLst>
                    <a:ext uri="{9D8B030D-6E8A-4147-A177-3AD203B41FA5}">
                      <a16:colId xmlns:a16="http://schemas.microsoft.com/office/drawing/2014/main" val="3908365070"/>
                    </a:ext>
                  </a:extLst>
                </a:gridCol>
                <a:gridCol w="4195346">
                  <a:extLst>
                    <a:ext uri="{9D8B030D-6E8A-4147-A177-3AD203B41FA5}">
                      <a16:colId xmlns:a16="http://schemas.microsoft.com/office/drawing/2014/main" val="3397975513"/>
                    </a:ext>
                  </a:extLst>
                </a:gridCol>
                <a:gridCol w="1174852">
                  <a:extLst>
                    <a:ext uri="{9D8B030D-6E8A-4147-A177-3AD203B41FA5}">
                      <a16:colId xmlns:a16="http://schemas.microsoft.com/office/drawing/2014/main" val="3299591155"/>
                    </a:ext>
                  </a:extLst>
                </a:gridCol>
                <a:gridCol w="1345428">
                  <a:extLst>
                    <a:ext uri="{9D8B030D-6E8A-4147-A177-3AD203B41FA5}">
                      <a16:colId xmlns:a16="http://schemas.microsoft.com/office/drawing/2014/main" val="857005183"/>
                    </a:ext>
                  </a:extLst>
                </a:gridCol>
              </a:tblGrid>
              <a:tr h="1576700">
                <a:tc>
                  <a:txBody>
                    <a:bodyPr/>
                    <a:lstStyle/>
                    <a:p>
                      <a:pPr algn="ctr">
                        <a:lnSpc>
                          <a:spcPct val="107000"/>
                        </a:lnSpc>
                        <a:spcAft>
                          <a:spcPts val="800"/>
                        </a:spcAft>
                      </a:pPr>
                      <a:r>
                        <a:rPr lang="tr-TR" sz="1600" b="1" dirty="0">
                          <a:effectLst/>
                        </a:rPr>
                        <a:t>Ülke Grupları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600" b="1" dirty="0">
                          <a:effectLst/>
                        </a:rPr>
                        <a:t>Hareketlilikte Misafir Olunan Ülkeler</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600" b="1">
                          <a:effectLst/>
                        </a:rPr>
                        <a:t>Aylık Hibe Öğrenim</a:t>
                      </a:r>
                    </a:p>
                    <a:p>
                      <a:pPr algn="ctr">
                        <a:lnSpc>
                          <a:spcPct val="107000"/>
                        </a:lnSpc>
                        <a:spcAft>
                          <a:spcPts val="800"/>
                        </a:spcAft>
                      </a:pPr>
                      <a:r>
                        <a:rPr lang="tr-TR" sz="1600" b="1">
                          <a:effectLst/>
                        </a:rPr>
                        <a:t>(Avro)</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600" b="1">
                          <a:effectLst/>
                        </a:rPr>
                        <a:t>Aylık Hibe Staj</a:t>
                      </a:r>
                    </a:p>
                    <a:p>
                      <a:pPr algn="ctr">
                        <a:lnSpc>
                          <a:spcPct val="107000"/>
                        </a:lnSpc>
                        <a:spcAft>
                          <a:spcPts val="800"/>
                        </a:spcAft>
                      </a:pPr>
                      <a:r>
                        <a:rPr lang="tr-TR" sz="1600" b="1">
                          <a:effectLst/>
                        </a:rPr>
                        <a:t>(Avro)</a:t>
                      </a:r>
                    </a:p>
                    <a:p>
                      <a:pPr algn="ctr">
                        <a:lnSpc>
                          <a:spcPct val="107000"/>
                        </a:lnSpc>
                        <a:spcAft>
                          <a:spcPts val="800"/>
                        </a:spcAft>
                      </a:pPr>
                      <a:r>
                        <a:rPr lang="tr-TR" sz="1600" b="1">
                          <a:effectLst/>
                        </a:rPr>
                        <a:t> </a:t>
                      </a:r>
                    </a:p>
                    <a:p>
                      <a:pPr algn="ctr">
                        <a:lnSpc>
                          <a:spcPct val="107000"/>
                        </a:lnSpc>
                        <a:spcAft>
                          <a:spcPts val="80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9998430"/>
                  </a:ext>
                </a:extLst>
              </a:tr>
              <a:tr h="1299883">
                <a:tc>
                  <a:txBody>
                    <a:bodyPr/>
                    <a:lstStyle/>
                    <a:p>
                      <a:pPr algn="just">
                        <a:lnSpc>
                          <a:spcPct val="107000"/>
                        </a:lnSpc>
                        <a:spcAft>
                          <a:spcPts val="800"/>
                        </a:spcAft>
                      </a:pPr>
                      <a:r>
                        <a:rPr lang="tr-TR" sz="1600" b="1">
                          <a:effectLst/>
                        </a:rPr>
                        <a:t>1. ve 2. Grup Program Ülkeleri</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Almanya, Avusturya, Belçika, Çek</a:t>
                      </a:r>
                      <a:r>
                        <a:rPr lang="tr-TR" sz="16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Cumhuriyeti, Danimarka, Estonya, Finlandiya,</a:t>
                      </a:r>
                      <a:r>
                        <a:rPr lang="tr-TR" sz="16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Fransa, Güney Kıbrıs Rum Yönetimi,</a:t>
                      </a:r>
                      <a:r>
                        <a:rPr lang="tr-TR" sz="16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Hollanda, İrlanda, İspanya, İsveç, İtalya,</a:t>
                      </a:r>
                      <a:r>
                        <a:rPr lang="tr-TR" sz="16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İzlanda, Letonya, Lihtenştayn, Lüksemburg,</a:t>
                      </a:r>
                      <a:r>
                        <a:rPr lang="tr-TR" sz="16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Malta, Norveç, Portekiz, Slovakya, </a:t>
                      </a:r>
                      <a:r>
                        <a:rPr lang="tr-TR" sz="1600" b="1" smtClean="0">
                          <a:effectLst/>
                          <a:latin typeface="Calibri" panose="020F0502020204030204" pitchFamily="34" charset="0"/>
                          <a:ea typeface="Calibri" panose="020F0502020204030204" pitchFamily="34" charset="0"/>
                          <a:cs typeface="Times New Roman" panose="02020603050405020304" pitchFamily="18" charset="0"/>
                        </a:rPr>
                        <a:t>Slovenya,</a:t>
                      </a:r>
                      <a:r>
                        <a:rPr lang="tr-TR" sz="1600" b="1" baseline="0" smtClean="0">
                          <a:effectLst/>
                          <a:latin typeface="Calibri" panose="020F0502020204030204" pitchFamily="34" charset="0"/>
                          <a:ea typeface="Calibri" panose="020F0502020204030204" pitchFamily="34" charset="0"/>
                          <a:cs typeface="Times New Roman" panose="02020603050405020304" pitchFamily="18" charset="0"/>
                        </a:rPr>
                        <a:t> </a:t>
                      </a:r>
                      <a:r>
                        <a:rPr lang="tr-TR" sz="1600" b="1" smtClean="0">
                          <a:effectLst/>
                          <a:latin typeface="Calibri" panose="020F0502020204030204" pitchFamily="34" charset="0"/>
                          <a:ea typeface="Calibri" panose="020F0502020204030204" pitchFamily="34" charset="0"/>
                          <a:cs typeface="Times New Roman" panose="02020603050405020304" pitchFamily="18" charset="0"/>
                        </a:rPr>
                        <a:t>Yunanistan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tr-TR" sz="1600" b="1" dirty="0">
                          <a:effectLst/>
                        </a:rPr>
                        <a:t>600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tr-TR" sz="1600" b="1">
                          <a:effectLst/>
                        </a:rPr>
                        <a:t>750</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29251647"/>
                  </a:ext>
                </a:extLst>
              </a:tr>
              <a:tr h="1299883">
                <a:tc>
                  <a:txBody>
                    <a:bodyPr/>
                    <a:lstStyle/>
                    <a:p>
                      <a:pPr algn="just">
                        <a:lnSpc>
                          <a:spcPct val="107000"/>
                        </a:lnSpc>
                        <a:spcAft>
                          <a:spcPts val="800"/>
                        </a:spcAft>
                      </a:pPr>
                      <a:r>
                        <a:rPr lang="tr-TR" sz="1600" b="1">
                          <a:effectLst/>
                        </a:rPr>
                        <a:t>3. Grup Program Ülkeleri</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Bulgaristan, Hırvatistan, Kuzey Makedonya,</a:t>
                      </a:r>
                    </a:p>
                    <a:p>
                      <a:pPr>
                        <a:lnSpc>
                          <a:spcPct val="107000"/>
                        </a:lnSpc>
                        <a:spcAft>
                          <a:spcPts val="800"/>
                        </a:spcAft>
                      </a:pP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Litvanya, Macaristan, Polonya, Romanya,</a:t>
                      </a:r>
                    </a:p>
                    <a:p>
                      <a:pPr>
                        <a:lnSpc>
                          <a:spcPct val="107000"/>
                        </a:lnSpc>
                        <a:spcAft>
                          <a:spcPts val="800"/>
                        </a:spcAft>
                      </a:pP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Sırbistan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tr-TR" sz="1600" b="1" dirty="0">
                          <a:effectLst/>
                        </a:rPr>
                        <a:t>450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tr-TR" sz="1600" b="1" dirty="0">
                          <a:effectLst/>
                        </a:rPr>
                        <a:t>600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22313008"/>
                  </a:ext>
                </a:extLst>
              </a:tr>
            </a:tbl>
          </a:graphicData>
        </a:graphic>
      </p:graphicFrame>
    </p:spTree>
    <p:extLst>
      <p:ext uri="{BB962C8B-B14F-4D97-AF65-F5344CB8AC3E}">
        <p14:creationId xmlns:p14="http://schemas.microsoft.com/office/powerpoint/2010/main" val="3561123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dirty="0"/>
              <a:t>Kimdir </a:t>
            </a:r>
            <a:r>
              <a:rPr lang="tr-TR" dirty="0" err="1"/>
              <a:t>Erasmus</a:t>
            </a:r>
            <a:r>
              <a:rPr lang="tr-TR" dirty="0"/>
              <a:t> ?</a:t>
            </a:r>
          </a:p>
        </p:txBody>
      </p:sp>
      <p:sp>
        <p:nvSpPr>
          <p:cNvPr id="3" name="İçerik Yer Tutucusu 2"/>
          <p:cNvSpPr>
            <a:spLocks noGrp="1"/>
          </p:cNvSpPr>
          <p:nvPr>
            <p:ph idx="1"/>
          </p:nvPr>
        </p:nvSpPr>
        <p:spPr>
          <a:xfrm>
            <a:off x="457200" y="1916832"/>
            <a:ext cx="5122912" cy="4209331"/>
          </a:xfrm>
        </p:spPr>
        <p:txBody>
          <a:bodyPr>
            <a:normAutofit/>
          </a:bodyPr>
          <a:lstStyle/>
          <a:p>
            <a:pPr algn="just"/>
            <a:r>
              <a:rPr lang="tr-TR" dirty="0" err="1"/>
              <a:t>Desiderius</a:t>
            </a:r>
            <a:r>
              <a:rPr lang="tr-TR" dirty="0"/>
              <a:t> </a:t>
            </a:r>
            <a:r>
              <a:rPr lang="tr-TR" dirty="0" err="1"/>
              <a:t>Erasmus</a:t>
            </a:r>
            <a:r>
              <a:rPr lang="tr-TR" dirty="0"/>
              <a:t> 1465 - 1536 yılları arasında yaşamış Hollandalı bir felsefe adamıdır. </a:t>
            </a:r>
            <a:endParaRPr lang="tr-TR" dirty="0" smtClean="0"/>
          </a:p>
          <a:p>
            <a:pPr algn="just"/>
            <a:endParaRPr lang="tr-TR" dirty="0" smtClean="0"/>
          </a:p>
          <a:p>
            <a:pPr algn="just"/>
            <a:r>
              <a:rPr lang="tr-TR" dirty="0" err="1" smtClean="0"/>
              <a:t>Erasmus</a:t>
            </a:r>
            <a:r>
              <a:rPr lang="tr-TR" dirty="0"/>
              <a:t>, Avrupa'nın ortak bir sanat ve bilim çatısı altında birleşmesine yaptığı katkılardan dolayı ve çağının eğitim felsefesine olan etkisi ile programa uygun bir isim olarak düşünülmüştür.</a:t>
            </a:r>
          </a:p>
        </p:txBody>
      </p:sp>
      <p:pic>
        <p:nvPicPr>
          <p:cNvPr id="5" name="Picture 2" descr="C:\Users\engin\AppData\Local\Microsoft\Windows\Temporary Internet Files\Content.IE5\0NJ1TU7F\Portret_van_Desiderius_Erasmus,_ca_1530,_bijgesneden53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908720"/>
            <a:ext cx="2613010" cy="3532526"/>
          </a:xfrm>
          <a:prstGeom prst="roundRect">
            <a:avLst>
              <a:gd name="adj" fmla="val 44135"/>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582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Seyahat Desteği</a:t>
            </a:r>
            <a:endParaRPr lang="tr-TR" b="1" dirty="0"/>
          </a:p>
        </p:txBody>
      </p:sp>
      <p:sp>
        <p:nvSpPr>
          <p:cNvPr id="3" name="İçerik Yer Tutucusu 2"/>
          <p:cNvSpPr>
            <a:spLocks noGrp="1"/>
          </p:cNvSpPr>
          <p:nvPr>
            <p:ph idx="1"/>
          </p:nvPr>
        </p:nvSpPr>
        <p:spPr/>
        <p:txBody>
          <a:bodyPr/>
          <a:lstStyle/>
          <a:p>
            <a:pPr algn="just"/>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490203456"/>
              </p:ext>
            </p:extLst>
          </p:nvPr>
        </p:nvGraphicFramePr>
        <p:xfrm>
          <a:off x="628650" y="1484781"/>
          <a:ext cx="8119815" cy="4692180"/>
        </p:xfrm>
        <a:graphic>
          <a:graphicData uri="http://schemas.openxmlformats.org/drawingml/2006/table">
            <a:tbl>
              <a:tblPr firstRow="1" firstCol="1" bandRow="1">
                <a:tableStyleId>{5C22544A-7EE6-4342-B048-85BDC9FD1C3A}</a:tableStyleId>
              </a:tblPr>
              <a:tblGrid>
                <a:gridCol w="2706056">
                  <a:extLst>
                    <a:ext uri="{9D8B030D-6E8A-4147-A177-3AD203B41FA5}">
                      <a16:colId xmlns:a16="http://schemas.microsoft.com/office/drawing/2014/main" val="3828896759"/>
                    </a:ext>
                  </a:extLst>
                </a:gridCol>
                <a:gridCol w="2706056">
                  <a:extLst>
                    <a:ext uri="{9D8B030D-6E8A-4147-A177-3AD203B41FA5}">
                      <a16:colId xmlns:a16="http://schemas.microsoft.com/office/drawing/2014/main" val="2949222983"/>
                    </a:ext>
                  </a:extLst>
                </a:gridCol>
                <a:gridCol w="2707703">
                  <a:extLst>
                    <a:ext uri="{9D8B030D-6E8A-4147-A177-3AD203B41FA5}">
                      <a16:colId xmlns:a16="http://schemas.microsoft.com/office/drawing/2014/main" val="3876100276"/>
                    </a:ext>
                  </a:extLst>
                </a:gridCol>
              </a:tblGrid>
              <a:tr h="951222">
                <a:tc>
                  <a:txBody>
                    <a:bodyPr/>
                    <a:lstStyle/>
                    <a:p>
                      <a:pPr algn="just">
                        <a:lnSpc>
                          <a:spcPct val="107000"/>
                        </a:lnSpc>
                        <a:spcAft>
                          <a:spcPts val="0"/>
                        </a:spcAft>
                      </a:pPr>
                      <a:r>
                        <a:rPr lang="tr-TR" sz="1800" b="1" dirty="0">
                          <a:effectLst/>
                        </a:rPr>
                        <a:t>Seyahat Mesafesi</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dirty="0">
                          <a:effectLst/>
                        </a:rPr>
                        <a:t>Standart Seyahat Hibe Desteği (Avro)</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a:effectLst/>
                        </a:rPr>
                        <a:t>Yeşil Seyahat Hibe Desteği (Avro)</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5774200"/>
                  </a:ext>
                </a:extLst>
              </a:tr>
              <a:tr h="464956">
                <a:tc>
                  <a:txBody>
                    <a:bodyPr/>
                    <a:lstStyle/>
                    <a:p>
                      <a:pPr algn="just">
                        <a:lnSpc>
                          <a:spcPct val="107000"/>
                        </a:lnSpc>
                        <a:spcAft>
                          <a:spcPts val="0"/>
                        </a:spcAft>
                      </a:pPr>
                      <a:r>
                        <a:rPr lang="tr-TR" sz="1800" b="1">
                          <a:effectLst/>
                        </a:rPr>
                        <a:t>10 ila 99 KM arası</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dirty="0">
                          <a:effectLst/>
                        </a:rPr>
                        <a:t>28</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a:effectLst/>
                        </a:rPr>
                        <a:t>56</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060444"/>
                  </a:ext>
                </a:extLst>
              </a:tr>
              <a:tr h="464956">
                <a:tc>
                  <a:txBody>
                    <a:bodyPr/>
                    <a:lstStyle/>
                    <a:p>
                      <a:pPr algn="just">
                        <a:lnSpc>
                          <a:spcPct val="107000"/>
                        </a:lnSpc>
                        <a:spcAft>
                          <a:spcPts val="0"/>
                        </a:spcAft>
                      </a:pPr>
                      <a:r>
                        <a:rPr lang="tr-TR" sz="1800" b="1">
                          <a:effectLst/>
                        </a:rPr>
                        <a:t>100 ila 499 KM</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dirty="0">
                          <a:effectLst/>
                        </a:rPr>
                        <a:t>211</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dirty="0">
                          <a:effectLst/>
                        </a:rPr>
                        <a:t>285</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6139850"/>
                  </a:ext>
                </a:extLst>
              </a:tr>
              <a:tr h="464956">
                <a:tc>
                  <a:txBody>
                    <a:bodyPr/>
                    <a:lstStyle/>
                    <a:p>
                      <a:pPr algn="just">
                        <a:lnSpc>
                          <a:spcPct val="107000"/>
                        </a:lnSpc>
                        <a:spcAft>
                          <a:spcPts val="0"/>
                        </a:spcAft>
                      </a:pPr>
                      <a:r>
                        <a:rPr lang="tr-TR" sz="1800" b="1">
                          <a:effectLst/>
                        </a:rPr>
                        <a:t>500 ila 1999 KM</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a:effectLst/>
                        </a:rPr>
                        <a:t>309</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dirty="0" smtClean="0">
                          <a:effectLst/>
                        </a:rPr>
                        <a:t>417</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937816"/>
                  </a:ext>
                </a:extLst>
              </a:tr>
              <a:tr h="464956">
                <a:tc>
                  <a:txBody>
                    <a:bodyPr/>
                    <a:lstStyle/>
                    <a:p>
                      <a:pPr algn="just">
                        <a:lnSpc>
                          <a:spcPct val="107000"/>
                        </a:lnSpc>
                        <a:spcAft>
                          <a:spcPts val="0"/>
                        </a:spcAft>
                      </a:pPr>
                      <a:r>
                        <a:rPr lang="tr-TR" sz="1800" b="1">
                          <a:effectLst/>
                        </a:rPr>
                        <a:t>2000 ila 2999 KM</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a:effectLst/>
                        </a:rPr>
                        <a:t>395</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dirty="0">
                          <a:effectLst/>
                        </a:rPr>
                        <a:t>535</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6367779"/>
                  </a:ext>
                </a:extLst>
              </a:tr>
              <a:tr h="464956">
                <a:tc>
                  <a:txBody>
                    <a:bodyPr/>
                    <a:lstStyle/>
                    <a:p>
                      <a:pPr algn="just">
                        <a:lnSpc>
                          <a:spcPct val="107000"/>
                        </a:lnSpc>
                        <a:spcAft>
                          <a:spcPts val="0"/>
                        </a:spcAft>
                      </a:pPr>
                      <a:r>
                        <a:rPr lang="tr-TR" sz="1800" b="1">
                          <a:effectLst/>
                        </a:rPr>
                        <a:t>3000 ila 3999 KM</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a:effectLst/>
                        </a:rPr>
                        <a:t>580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dirty="0">
                          <a:effectLst/>
                        </a:rPr>
                        <a:t>785</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0570495"/>
                  </a:ext>
                </a:extLst>
              </a:tr>
              <a:tr h="464956">
                <a:tc>
                  <a:txBody>
                    <a:bodyPr/>
                    <a:lstStyle/>
                    <a:p>
                      <a:pPr algn="just">
                        <a:lnSpc>
                          <a:spcPct val="107000"/>
                        </a:lnSpc>
                        <a:spcAft>
                          <a:spcPts val="0"/>
                        </a:spcAft>
                      </a:pPr>
                      <a:r>
                        <a:rPr lang="tr-TR" sz="1800" b="1">
                          <a:effectLst/>
                        </a:rPr>
                        <a:t>4000 ila 7999 KM</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a:effectLst/>
                        </a:rPr>
                        <a:t>1188</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dirty="0">
                          <a:effectLst/>
                        </a:rPr>
                        <a:t>1188</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8958048"/>
                  </a:ext>
                </a:extLst>
              </a:tr>
              <a:tr h="951222">
                <a:tc>
                  <a:txBody>
                    <a:bodyPr/>
                    <a:lstStyle/>
                    <a:p>
                      <a:pPr algn="just">
                        <a:lnSpc>
                          <a:spcPct val="107000"/>
                        </a:lnSpc>
                        <a:spcAft>
                          <a:spcPts val="0"/>
                        </a:spcAft>
                      </a:pPr>
                      <a:r>
                        <a:rPr lang="tr-TR" sz="1800" b="1">
                          <a:effectLst/>
                        </a:rPr>
                        <a:t>8000 KM veya daha fazlası</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a:effectLst/>
                        </a:rPr>
                        <a:t>1735</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b="1" dirty="0">
                          <a:effectLst/>
                        </a:rPr>
                        <a:t>1735</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9776866"/>
                  </a:ext>
                </a:extLst>
              </a:tr>
            </a:tbl>
          </a:graphicData>
        </a:graphic>
      </p:graphicFrame>
    </p:spTree>
    <p:extLst>
      <p:ext uri="{BB962C8B-B14F-4D97-AF65-F5344CB8AC3E}">
        <p14:creationId xmlns:p14="http://schemas.microsoft.com/office/powerpoint/2010/main" val="4852227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Seyahat Desteği</a:t>
            </a:r>
            <a:endParaRPr lang="tr-TR" b="1" dirty="0"/>
          </a:p>
        </p:txBody>
      </p:sp>
      <p:sp>
        <p:nvSpPr>
          <p:cNvPr id="3" name="İçerik Yer Tutucusu 2"/>
          <p:cNvSpPr>
            <a:spLocks noGrp="1"/>
          </p:cNvSpPr>
          <p:nvPr>
            <p:ph idx="1"/>
          </p:nvPr>
        </p:nvSpPr>
        <p:spPr/>
        <p:txBody>
          <a:bodyPr/>
          <a:lstStyle/>
          <a:p>
            <a:pPr algn="just"/>
            <a:r>
              <a:rPr lang="tr-TR" dirty="0"/>
              <a:t>Öğrencilerin seyahat masraflarına katkı sağlamak amacıyla, Avrupa Komisyonu </a:t>
            </a:r>
            <a:r>
              <a:rPr lang="tr-TR" dirty="0" smtClean="0"/>
              <a:t>tarafından sağlanan </a:t>
            </a:r>
            <a:r>
              <a:rPr lang="tr-TR" dirty="0"/>
              <a:t>mesafe </a:t>
            </a:r>
            <a:r>
              <a:rPr lang="tr-TR" dirty="0" smtClean="0"/>
              <a:t>hesaplayıcısı </a:t>
            </a:r>
            <a:r>
              <a:rPr lang="tr-TR" dirty="0"/>
              <a:t>aracılığı ile hareketliliğin başlangıç noktası ve </a:t>
            </a:r>
            <a:r>
              <a:rPr lang="tr-TR" dirty="0" smtClean="0"/>
              <a:t>faaliyetin gerçekleştiği </a:t>
            </a:r>
            <a:r>
              <a:rPr lang="tr-TR" dirty="0"/>
              <a:t>yer arasındaki km </a:t>
            </a:r>
            <a:r>
              <a:rPr lang="tr-TR" dirty="0" smtClean="0"/>
              <a:t>değeri tespit </a:t>
            </a:r>
            <a:r>
              <a:rPr lang="tr-TR" dirty="0"/>
              <a:t>edilmeli ve </a:t>
            </a:r>
            <a:r>
              <a:rPr lang="tr-TR" dirty="0" smtClean="0"/>
              <a:t>yukarıdaki </a:t>
            </a:r>
            <a:r>
              <a:rPr lang="tr-TR" dirty="0"/>
              <a:t>tablo kullanılarak </a:t>
            </a:r>
            <a:r>
              <a:rPr lang="tr-TR" dirty="0" smtClean="0"/>
              <a:t>seyahat hibesi </a:t>
            </a:r>
            <a:r>
              <a:rPr lang="tr-TR" dirty="0"/>
              <a:t>hesaplanmalıdır. </a:t>
            </a:r>
            <a:endParaRPr lang="tr-TR" dirty="0" smtClean="0"/>
          </a:p>
          <a:p>
            <a:pPr algn="just"/>
            <a:endParaRPr lang="tr-TR" dirty="0"/>
          </a:p>
          <a:p>
            <a:pPr algn="just"/>
            <a:r>
              <a:rPr lang="tr-TR" dirty="0" smtClean="0"/>
              <a:t>Mesafe </a:t>
            </a:r>
            <a:r>
              <a:rPr lang="tr-TR" dirty="0"/>
              <a:t>bandı hesaplayıcısında çıkan kilometrenin </a:t>
            </a:r>
            <a:r>
              <a:rPr lang="tr-TR" dirty="0" smtClean="0"/>
              <a:t>yukarıdaki tablodaki </a:t>
            </a:r>
            <a:r>
              <a:rPr lang="tr-TR" dirty="0"/>
              <a:t>hibe karşılığı gidiş-dönüş rakamı olup, söz konusu </a:t>
            </a:r>
            <a:r>
              <a:rPr lang="tr-TR" dirty="0" smtClean="0"/>
              <a:t>miktar </a:t>
            </a:r>
            <a:r>
              <a:rPr lang="tr-TR" dirty="0"/>
              <a:t>ikiyle çarpılmaz</a:t>
            </a:r>
            <a:r>
              <a:rPr lang="tr-TR" dirty="0" smtClean="0"/>
              <a:t>.</a:t>
            </a:r>
          </a:p>
          <a:p>
            <a:endParaRPr lang="tr-TR" dirty="0"/>
          </a:p>
        </p:txBody>
      </p:sp>
    </p:spTree>
    <p:extLst>
      <p:ext uri="{BB962C8B-B14F-4D97-AF65-F5344CB8AC3E}">
        <p14:creationId xmlns:p14="http://schemas.microsoft.com/office/powerpoint/2010/main" val="35767235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806" y="332656"/>
            <a:ext cx="8860915" cy="6192688"/>
          </a:xfrm>
        </p:spPr>
      </p:pic>
    </p:spTree>
    <p:extLst>
      <p:ext uri="{BB962C8B-B14F-4D97-AF65-F5344CB8AC3E}">
        <p14:creationId xmlns:p14="http://schemas.microsoft.com/office/powerpoint/2010/main" val="13158051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64352" y="1139308"/>
            <a:ext cx="2949178" cy="500608"/>
          </a:xfrm>
        </p:spPr>
        <p:txBody>
          <a:bodyPr/>
          <a:lstStyle/>
          <a:p>
            <a:r>
              <a:rPr lang="tr-TR" b="1" dirty="0" smtClean="0"/>
              <a:t>Staj Hareketliliği</a:t>
            </a:r>
            <a:endParaRPr lang="tr-TR" b="1" dirty="0"/>
          </a:p>
        </p:txBody>
      </p:sp>
      <p:sp>
        <p:nvSpPr>
          <p:cNvPr id="3" name="İçerik Yer Tutucusu 2"/>
          <p:cNvSpPr>
            <a:spLocks noGrp="1"/>
          </p:cNvSpPr>
          <p:nvPr>
            <p:ph type="body" sz="half" idx="2"/>
          </p:nvPr>
        </p:nvSpPr>
        <p:spPr>
          <a:xfrm>
            <a:off x="629840" y="2057400"/>
            <a:ext cx="4734248" cy="3531840"/>
          </a:xfrm>
        </p:spPr>
        <p:txBody>
          <a:bodyPr>
            <a:normAutofit fontScale="62500" lnSpcReduction="20000"/>
          </a:bodyPr>
          <a:lstStyle/>
          <a:p>
            <a:pPr algn="just"/>
            <a:r>
              <a:rPr lang="tr-TR" sz="2600" dirty="0" smtClean="0"/>
              <a:t>-Ödemeler </a:t>
            </a:r>
            <a:r>
              <a:rPr lang="tr-TR" sz="2600" dirty="0"/>
              <a:t>iki taksitte EURO olarak yapılır. </a:t>
            </a:r>
          </a:p>
          <a:p>
            <a:pPr algn="just"/>
            <a:endParaRPr lang="tr-TR" sz="2600" dirty="0"/>
          </a:p>
          <a:p>
            <a:pPr algn="just"/>
            <a:r>
              <a:rPr lang="tr-TR" sz="2600" dirty="0" smtClean="0"/>
              <a:t>-Gitmeden </a:t>
            </a:r>
            <a:r>
              <a:rPr lang="tr-TR" sz="2600" dirty="0"/>
              <a:t>önce toplam hibenin %80’lik kısmı yatırılır. </a:t>
            </a:r>
          </a:p>
          <a:p>
            <a:pPr algn="just"/>
            <a:endParaRPr lang="tr-TR" sz="2600" dirty="0"/>
          </a:p>
          <a:p>
            <a:pPr algn="just"/>
            <a:r>
              <a:rPr lang="tr-TR" sz="2600" dirty="0" smtClean="0"/>
              <a:t>-Öğrenci </a:t>
            </a:r>
            <a:r>
              <a:rPr lang="tr-TR" sz="2600" dirty="0"/>
              <a:t>başarılı bir şekilde döndükten sonra bütün belgelerini </a:t>
            </a:r>
            <a:r>
              <a:rPr lang="tr-TR" sz="2600" dirty="0" smtClean="0"/>
              <a:t>tamamlarsa hibesinin </a:t>
            </a:r>
            <a:r>
              <a:rPr lang="tr-TR" sz="2600" dirty="0"/>
              <a:t>%20’lik kısmı yatırılır.</a:t>
            </a:r>
          </a:p>
          <a:p>
            <a:pPr algn="just"/>
            <a:endParaRPr lang="tr-TR" sz="2600" dirty="0"/>
          </a:p>
          <a:p>
            <a:pPr algn="just"/>
            <a:r>
              <a:rPr lang="tr-TR" sz="2600" dirty="0" smtClean="0"/>
              <a:t>-Verilen </a:t>
            </a:r>
            <a:r>
              <a:rPr lang="tr-TR" sz="2600" dirty="0"/>
              <a:t>hibeler destek niteliğindedir. Yurtdışındaki bütün masraflarınızı karşılamaya yetmeyebilir.</a:t>
            </a:r>
          </a:p>
          <a:p>
            <a:pPr algn="just"/>
            <a:endParaRPr lang="tr-TR" sz="2600" dirty="0"/>
          </a:p>
          <a:p>
            <a:pPr algn="just"/>
            <a:r>
              <a:rPr lang="tr-TR" sz="2600" dirty="0" smtClean="0"/>
              <a:t>-Öğrenciye </a:t>
            </a:r>
            <a:r>
              <a:rPr lang="tr-TR" sz="2600" dirty="0"/>
              <a:t>bu </a:t>
            </a:r>
            <a:r>
              <a:rPr lang="tr-TR" sz="2600" dirty="0" smtClean="0"/>
              <a:t>hibe ve seyahat desteği </a:t>
            </a:r>
            <a:r>
              <a:rPr lang="tr-TR" sz="2600" dirty="0"/>
              <a:t>dışında herhangi bir hibe verilmez (yurt parası, </a:t>
            </a:r>
            <a:r>
              <a:rPr lang="tr-TR" sz="2600" dirty="0" smtClean="0"/>
              <a:t>sigorta-vize </a:t>
            </a:r>
            <a:r>
              <a:rPr lang="tr-TR" sz="2600" dirty="0"/>
              <a:t>masraflarının karşılanması vb.)</a:t>
            </a:r>
          </a:p>
          <a:p>
            <a:pPr algn="just"/>
            <a:endParaRPr lang="tr-TR" sz="2400" dirty="0"/>
          </a:p>
          <a:p>
            <a:endParaRPr lang="tr-TR" dirty="0"/>
          </a:p>
        </p:txBody>
      </p:sp>
      <p:pic>
        <p:nvPicPr>
          <p:cNvPr id="15" name="Picture 6" descr="Rûdaw Graf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236039"/>
            <a:ext cx="3024336"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11222"/>
            <a:ext cx="9144000" cy="1603581"/>
          </a:xfrm>
          <a:prstGeom prst="rect">
            <a:avLst/>
          </a:prstGeom>
        </p:spPr>
      </p:pic>
      <p:pic>
        <p:nvPicPr>
          <p:cNvPr id="17" name="Resim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0103" y="6113012"/>
            <a:ext cx="805597" cy="723895"/>
          </a:xfrm>
          <a:prstGeom prst="rect">
            <a:avLst/>
          </a:prstGeom>
        </p:spPr>
      </p:pic>
    </p:spTree>
    <p:extLst>
      <p:ext uri="{BB962C8B-B14F-4D97-AF65-F5344CB8AC3E}">
        <p14:creationId xmlns:p14="http://schemas.microsoft.com/office/powerpoint/2010/main" val="32398486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1462" y="971914"/>
            <a:ext cx="2949178" cy="428600"/>
          </a:xfrm>
        </p:spPr>
        <p:txBody>
          <a:bodyPr/>
          <a:lstStyle/>
          <a:p>
            <a:r>
              <a:rPr lang="tr-TR" b="1" dirty="0" smtClean="0"/>
              <a:t>Staj Hareketliliği</a:t>
            </a:r>
            <a:endParaRPr lang="tr-TR" b="1" dirty="0"/>
          </a:p>
        </p:txBody>
      </p:sp>
      <p:sp>
        <p:nvSpPr>
          <p:cNvPr id="3" name="İçerik Yer Tutucusu 2"/>
          <p:cNvSpPr>
            <a:spLocks noGrp="1"/>
          </p:cNvSpPr>
          <p:nvPr>
            <p:ph type="body" sz="half" idx="2"/>
          </p:nvPr>
        </p:nvSpPr>
        <p:spPr>
          <a:xfrm>
            <a:off x="629840" y="2057400"/>
            <a:ext cx="5670352" cy="3977716"/>
          </a:xfrm>
        </p:spPr>
        <p:txBody>
          <a:bodyPr>
            <a:normAutofit/>
          </a:bodyPr>
          <a:lstStyle/>
          <a:p>
            <a:pPr marL="285750" indent="-285750" algn="just">
              <a:buFont typeface="Wingdings" panose="05000000000000000000" pitchFamily="2" charset="2"/>
              <a:buChar char="§"/>
            </a:pPr>
            <a:r>
              <a:rPr lang="tr-TR" sz="1800" dirty="0"/>
              <a:t>Staj hareketliliğine başvuracak öğrencilerin seçildikleri dönemde üzerlerinde 30 </a:t>
            </a:r>
            <a:r>
              <a:rPr lang="tr-TR" sz="1800" dirty="0" err="1"/>
              <a:t>AKTS’lik</a:t>
            </a:r>
            <a:r>
              <a:rPr lang="tr-TR" sz="1800" dirty="0"/>
              <a:t> ders yükü olması şartı </a:t>
            </a:r>
            <a:r>
              <a:rPr lang="tr-TR" sz="1800" b="1" u="sng" dirty="0"/>
              <a:t>aranmaz.</a:t>
            </a:r>
          </a:p>
          <a:p>
            <a:pPr marL="285750" indent="-285750" algn="just">
              <a:buFont typeface="Wingdings" panose="05000000000000000000" pitchFamily="2" charset="2"/>
              <a:buChar char="§"/>
            </a:pPr>
            <a:endParaRPr lang="tr-TR" sz="1800" dirty="0"/>
          </a:p>
          <a:p>
            <a:pPr marL="285750" indent="-285750" algn="just">
              <a:buFont typeface="Wingdings" panose="05000000000000000000" pitchFamily="2" charset="2"/>
              <a:buChar char="§"/>
            </a:pPr>
            <a:r>
              <a:rPr lang="tr-TR" sz="1800" dirty="0"/>
              <a:t>Alttan dersinin kalmış olması, okulu uzatmış olması ya da disiplin cezası olması gibi durumlar öğrencinin </a:t>
            </a:r>
            <a:r>
              <a:rPr lang="tr-TR" sz="1800" dirty="0" err="1"/>
              <a:t>Erasmus</a:t>
            </a:r>
            <a:r>
              <a:rPr lang="tr-TR" sz="1800" dirty="0"/>
              <a:t>+ Öğrenim/Staj Faaliyetine başvurmasına engel teşkil etmez.</a:t>
            </a:r>
          </a:p>
        </p:txBody>
      </p:sp>
      <p:pic>
        <p:nvPicPr>
          <p:cNvPr id="5122" name="Picture 2" descr="Erasmus+ project ArtIST | Cnam portal | C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33375"/>
            <a:ext cx="26479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11222"/>
            <a:ext cx="9144000" cy="1603581"/>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0103" y="6113012"/>
            <a:ext cx="805597" cy="723895"/>
          </a:xfrm>
          <a:prstGeom prst="rect">
            <a:avLst/>
          </a:prstGeom>
        </p:spPr>
      </p:pic>
    </p:spTree>
    <p:extLst>
      <p:ext uri="{BB962C8B-B14F-4D97-AF65-F5344CB8AC3E}">
        <p14:creationId xmlns:p14="http://schemas.microsoft.com/office/powerpoint/2010/main" val="12492615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Staj Hareketliliği</a:t>
            </a:r>
            <a:endParaRPr lang="tr-TR" b="1" dirty="0"/>
          </a:p>
        </p:txBody>
      </p:sp>
      <p:sp>
        <p:nvSpPr>
          <p:cNvPr id="3" name="İçerik Yer Tutucusu 2"/>
          <p:cNvSpPr>
            <a:spLocks noGrp="1"/>
          </p:cNvSpPr>
          <p:nvPr>
            <p:ph idx="1"/>
          </p:nvPr>
        </p:nvSpPr>
        <p:spPr/>
        <p:txBody>
          <a:bodyPr/>
          <a:lstStyle/>
          <a:p>
            <a:pPr marL="285750" indent="-285750">
              <a:buFont typeface="Wingdings" panose="05000000000000000000" pitchFamily="2" charset="2"/>
              <a:buChar char="§"/>
            </a:pPr>
            <a:r>
              <a:rPr lang="tr-TR" dirty="0" err="1"/>
              <a:t>Erasmus</a:t>
            </a:r>
            <a:r>
              <a:rPr lang="tr-TR" dirty="0"/>
              <a:t> Öğrenim &amp; Staj Hareketliliğine başvuru yapacak </a:t>
            </a:r>
            <a:r>
              <a:rPr lang="tr-TR" dirty="0" err="1"/>
              <a:t>Önlisans</a:t>
            </a:r>
            <a:r>
              <a:rPr lang="tr-TR" dirty="0"/>
              <a:t>/Lisans Öğrencileri için akademik başarı ortalaması en az 2.20/4.00 olmalıdır.</a:t>
            </a:r>
          </a:p>
          <a:p>
            <a:pPr marL="285750" indent="-285750">
              <a:buFont typeface="Wingdings" panose="05000000000000000000" pitchFamily="2" charset="2"/>
              <a:buChar char="§"/>
            </a:pPr>
            <a:endParaRPr lang="tr-TR" dirty="0"/>
          </a:p>
          <a:p>
            <a:pPr marL="285750" indent="-285750">
              <a:buFont typeface="Wingdings" panose="05000000000000000000" pitchFamily="2" charset="2"/>
              <a:buChar char="§"/>
            </a:pPr>
            <a:r>
              <a:rPr lang="tr-TR" dirty="0"/>
              <a:t>Yüksek Lisans ve doktora öğrencileri için ise akademik başarı ortalaması en az 2.50/4.00 olmalıdır.</a:t>
            </a:r>
          </a:p>
          <a:p>
            <a:pPr marL="285750" indent="-285750">
              <a:buFont typeface="Wingdings" panose="05000000000000000000" pitchFamily="2" charset="2"/>
              <a:buChar char="§"/>
            </a:pPr>
            <a:endParaRPr lang="tr-TR" dirty="0"/>
          </a:p>
          <a:p>
            <a:pPr marL="285750" indent="-285750">
              <a:buFont typeface="Wingdings" panose="05000000000000000000" pitchFamily="2" charset="2"/>
              <a:buChar char="§"/>
            </a:pPr>
            <a:r>
              <a:rPr lang="tr-TR" dirty="0"/>
              <a:t>Hazırlık sınıfında okuyan öğrenciler başvuru yapamaz</a:t>
            </a:r>
            <a:r>
              <a:rPr lang="tr-TR" dirty="0" smtClean="0"/>
              <a:t>.</a:t>
            </a:r>
          </a:p>
          <a:p>
            <a:pPr marL="0" indent="0">
              <a:buNone/>
            </a:pPr>
            <a:endParaRPr lang="tr-TR" dirty="0" smtClean="0"/>
          </a:p>
          <a:p>
            <a:pPr marL="285750" indent="-285750">
              <a:buFont typeface="Wingdings" panose="05000000000000000000" pitchFamily="2" charset="2"/>
              <a:buChar char="§"/>
            </a:pPr>
            <a:r>
              <a:rPr lang="tr-TR" dirty="0" smtClean="0"/>
              <a:t>Mezun öğrenciler başvuru yapamaz.</a:t>
            </a:r>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11222"/>
            <a:ext cx="9144000" cy="1603581"/>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103" y="6113012"/>
            <a:ext cx="805597" cy="723895"/>
          </a:xfrm>
          <a:prstGeom prst="rect">
            <a:avLst/>
          </a:prstGeom>
        </p:spPr>
      </p:pic>
    </p:spTree>
    <p:extLst>
      <p:ext uri="{BB962C8B-B14F-4D97-AF65-F5344CB8AC3E}">
        <p14:creationId xmlns:p14="http://schemas.microsoft.com/office/powerpoint/2010/main" val="41225794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9841" y="1556792"/>
            <a:ext cx="2949178" cy="500608"/>
          </a:xfrm>
        </p:spPr>
        <p:txBody>
          <a:bodyPr/>
          <a:lstStyle/>
          <a:p>
            <a:r>
              <a:rPr lang="tr-TR" b="1" dirty="0" smtClean="0"/>
              <a:t>Staj Hareketliliği</a:t>
            </a:r>
            <a:endParaRPr lang="tr-TR" b="1" dirty="0"/>
          </a:p>
        </p:txBody>
      </p:sp>
      <p:sp>
        <p:nvSpPr>
          <p:cNvPr id="3" name="İçerik Yer Tutucusu 2"/>
          <p:cNvSpPr>
            <a:spLocks noGrp="1"/>
          </p:cNvSpPr>
          <p:nvPr>
            <p:ph type="body" sz="half" idx="2"/>
          </p:nvPr>
        </p:nvSpPr>
        <p:spPr>
          <a:xfrm>
            <a:off x="467544" y="2636912"/>
            <a:ext cx="3456383" cy="2674310"/>
          </a:xfrm>
        </p:spPr>
        <p:txBody>
          <a:bodyPr/>
          <a:lstStyle/>
          <a:p>
            <a:r>
              <a:rPr lang="tr-TR" sz="1800" b="1" dirty="0" err="1"/>
              <a:t>Erasmus</a:t>
            </a:r>
            <a:r>
              <a:rPr lang="tr-TR" sz="1800" b="1" dirty="0"/>
              <a:t>+ Puanının hesaplanması:</a:t>
            </a:r>
          </a:p>
          <a:p>
            <a:endParaRPr lang="tr-TR" sz="1800" dirty="0"/>
          </a:p>
          <a:p>
            <a:r>
              <a:rPr lang="tr-TR" sz="1800" dirty="0"/>
              <a:t>Öğrenim/Staj hareketliliği için;</a:t>
            </a:r>
          </a:p>
          <a:p>
            <a:endParaRPr lang="tr-TR" sz="1800" dirty="0"/>
          </a:p>
          <a:p>
            <a:r>
              <a:rPr lang="tr-TR" sz="1800" b="1" dirty="0"/>
              <a:t>Not ortalamasının %50’si + Yabancı Dil notunun %50’si</a:t>
            </a:r>
          </a:p>
          <a:p>
            <a:endParaRPr lang="tr-TR" dirty="0"/>
          </a:p>
        </p:txBody>
      </p:sp>
      <p:pic>
        <p:nvPicPr>
          <p:cNvPr id="8" name="Picture 6" descr="Arel Üniversitesi | Erasmus-P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255718"/>
            <a:ext cx="3960440" cy="3867944"/>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11222"/>
            <a:ext cx="9144000" cy="1603581"/>
          </a:xfrm>
          <a:prstGeom prst="rect">
            <a:avLst/>
          </a:prstGeom>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0103" y="6113012"/>
            <a:ext cx="805597" cy="723895"/>
          </a:xfrm>
          <a:prstGeom prst="rect">
            <a:avLst/>
          </a:prstGeom>
        </p:spPr>
      </p:pic>
    </p:spTree>
    <p:extLst>
      <p:ext uri="{BB962C8B-B14F-4D97-AF65-F5344CB8AC3E}">
        <p14:creationId xmlns:p14="http://schemas.microsoft.com/office/powerpoint/2010/main" val="29215124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nvPr>
        </p:nvGraphicFramePr>
        <p:xfrm>
          <a:off x="628650" y="908721"/>
          <a:ext cx="7327726" cy="4924936"/>
        </p:xfrm>
        <a:graphic>
          <a:graphicData uri="http://schemas.openxmlformats.org/drawingml/2006/table">
            <a:tbl>
              <a:tblPr firstRow="1" firstCol="1" bandRow="1">
                <a:tableStyleId>{5C22544A-7EE6-4342-B048-85BDC9FD1C3A}</a:tableStyleId>
              </a:tblPr>
              <a:tblGrid>
                <a:gridCol w="5743549">
                  <a:extLst>
                    <a:ext uri="{9D8B030D-6E8A-4147-A177-3AD203B41FA5}">
                      <a16:colId xmlns:a16="http://schemas.microsoft.com/office/drawing/2014/main" val="3614268292"/>
                    </a:ext>
                  </a:extLst>
                </a:gridCol>
                <a:gridCol w="1584177">
                  <a:extLst>
                    <a:ext uri="{9D8B030D-6E8A-4147-A177-3AD203B41FA5}">
                      <a16:colId xmlns:a16="http://schemas.microsoft.com/office/drawing/2014/main" val="3285830238"/>
                    </a:ext>
                  </a:extLst>
                </a:gridCol>
              </a:tblGrid>
              <a:tr h="143816">
                <a:tc>
                  <a:txBody>
                    <a:bodyPr/>
                    <a:lstStyle/>
                    <a:p>
                      <a:pPr algn="ctr">
                        <a:lnSpc>
                          <a:spcPct val="107000"/>
                        </a:lnSpc>
                        <a:spcAft>
                          <a:spcPts val="0"/>
                        </a:spcAft>
                      </a:pPr>
                      <a:r>
                        <a:rPr lang="tr-TR" sz="1100" dirty="0">
                          <a:effectLst/>
                        </a:rPr>
                        <a:t>Ölçüt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gn="ctr">
                        <a:lnSpc>
                          <a:spcPct val="107000"/>
                        </a:lnSpc>
                        <a:spcAft>
                          <a:spcPts val="0"/>
                        </a:spcAft>
                      </a:pPr>
                      <a:r>
                        <a:rPr lang="tr-TR" sz="1100">
                          <a:effectLst/>
                        </a:rPr>
                        <a:t>Ağırlıklı Puan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extLst>
                  <a:ext uri="{0D108BD9-81ED-4DB2-BD59-A6C34878D82A}">
                    <a16:rowId xmlns:a16="http://schemas.microsoft.com/office/drawing/2014/main" val="1717541531"/>
                  </a:ext>
                </a:extLst>
              </a:tr>
              <a:tr h="294291">
                <a:tc>
                  <a:txBody>
                    <a:bodyPr/>
                    <a:lstStyle/>
                    <a:p>
                      <a:pPr algn="just">
                        <a:lnSpc>
                          <a:spcPct val="107000"/>
                        </a:lnSpc>
                        <a:spcAft>
                          <a:spcPts val="0"/>
                        </a:spcAft>
                      </a:pPr>
                      <a:r>
                        <a:rPr lang="tr-TR" sz="1100">
                          <a:effectLst/>
                        </a:rPr>
                        <a:t>Akademik başarı düzeyi*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gn="ctr">
                        <a:lnSpc>
                          <a:spcPct val="107000"/>
                        </a:lnSpc>
                        <a:spcAft>
                          <a:spcPts val="0"/>
                        </a:spcAft>
                      </a:pPr>
                      <a:r>
                        <a:rPr lang="tr-TR" sz="1100">
                          <a:effectLst/>
                        </a:rPr>
                        <a:t>%50 (toplam 100 puan üzerinden)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extLst>
                  <a:ext uri="{0D108BD9-81ED-4DB2-BD59-A6C34878D82A}">
                    <a16:rowId xmlns:a16="http://schemas.microsoft.com/office/drawing/2014/main" val="3841267734"/>
                  </a:ext>
                </a:extLst>
              </a:tr>
              <a:tr h="294291">
                <a:tc>
                  <a:txBody>
                    <a:bodyPr/>
                    <a:lstStyle/>
                    <a:p>
                      <a:pPr algn="just">
                        <a:lnSpc>
                          <a:spcPct val="107000"/>
                        </a:lnSpc>
                        <a:spcAft>
                          <a:spcPts val="0"/>
                        </a:spcAft>
                      </a:pPr>
                      <a:r>
                        <a:rPr lang="tr-TR" sz="1100">
                          <a:effectLst/>
                        </a:rPr>
                        <a:t>Dil seviyesi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gn="ctr">
                        <a:lnSpc>
                          <a:spcPct val="107000"/>
                        </a:lnSpc>
                        <a:spcAft>
                          <a:spcPts val="0"/>
                        </a:spcAft>
                      </a:pPr>
                      <a:r>
                        <a:rPr lang="tr-TR" sz="1100">
                          <a:effectLst/>
                        </a:rPr>
                        <a:t>%50 (toplam 100 puan üzerinden)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extLst>
                  <a:ext uri="{0D108BD9-81ED-4DB2-BD59-A6C34878D82A}">
                    <a16:rowId xmlns:a16="http://schemas.microsoft.com/office/drawing/2014/main" val="2302796894"/>
                  </a:ext>
                </a:extLst>
              </a:tr>
              <a:tr h="143816">
                <a:tc>
                  <a:txBody>
                    <a:bodyPr/>
                    <a:lstStyle/>
                    <a:p>
                      <a:pPr algn="just">
                        <a:lnSpc>
                          <a:spcPct val="107000"/>
                        </a:lnSpc>
                        <a:spcAft>
                          <a:spcPts val="0"/>
                        </a:spcAft>
                      </a:pPr>
                      <a:r>
                        <a:rPr lang="tr-TR" sz="1100">
                          <a:effectLst/>
                        </a:rPr>
                        <a:t>Şehit ve gazi çocuklarına**</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gn="ctr">
                        <a:lnSpc>
                          <a:spcPct val="107000"/>
                        </a:lnSpc>
                        <a:spcAft>
                          <a:spcPts val="0"/>
                        </a:spcAft>
                      </a:pPr>
                      <a:r>
                        <a:rPr lang="tr-TR" sz="1100">
                          <a:effectLst/>
                        </a:rPr>
                        <a:t>+15 puan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extLst>
                  <a:ext uri="{0D108BD9-81ED-4DB2-BD59-A6C34878D82A}">
                    <a16:rowId xmlns:a16="http://schemas.microsoft.com/office/drawing/2014/main" val="1624351622"/>
                  </a:ext>
                </a:extLst>
              </a:tr>
              <a:tr h="143816">
                <a:tc>
                  <a:txBody>
                    <a:bodyPr/>
                    <a:lstStyle/>
                    <a:p>
                      <a:pPr algn="just">
                        <a:lnSpc>
                          <a:spcPct val="107000"/>
                        </a:lnSpc>
                        <a:spcAft>
                          <a:spcPts val="0"/>
                        </a:spcAft>
                      </a:pPr>
                      <a:r>
                        <a:rPr lang="tr-TR" sz="1100">
                          <a:effectLst/>
                        </a:rPr>
                        <a:t>Engelli öğrencilere (engelliliğin belgelenmesi kaydıyla)</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gn="ctr">
                        <a:lnSpc>
                          <a:spcPct val="107000"/>
                        </a:lnSpc>
                        <a:spcAft>
                          <a:spcPts val="0"/>
                        </a:spcAft>
                      </a:pPr>
                      <a:r>
                        <a:rPr lang="tr-TR" sz="1100">
                          <a:effectLst/>
                        </a:rPr>
                        <a:t>+10 puan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extLst>
                  <a:ext uri="{0D108BD9-81ED-4DB2-BD59-A6C34878D82A}">
                    <a16:rowId xmlns:a16="http://schemas.microsoft.com/office/drawing/2014/main" val="3691343844"/>
                  </a:ext>
                </a:extLst>
              </a:tr>
              <a:tr h="294291">
                <a:tc>
                  <a:txBody>
                    <a:bodyPr/>
                    <a:lstStyle/>
                    <a:p>
                      <a:pPr algn="just">
                        <a:lnSpc>
                          <a:spcPct val="107000"/>
                        </a:lnSpc>
                        <a:spcAft>
                          <a:spcPts val="0"/>
                        </a:spcAft>
                      </a:pPr>
                      <a:r>
                        <a:rPr lang="tr-TR" sz="1100">
                          <a:effectLst/>
                        </a:rPr>
                        <a:t>2828 Sayılı Sosyal Hizmetler Kanunu Kapsamında haklarında korunma, bakım veya barınma kararı alınmış öğrencilere***</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gn="ctr">
                        <a:lnSpc>
                          <a:spcPct val="107000"/>
                        </a:lnSpc>
                        <a:spcAft>
                          <a:spcPts val="0"/>
                        </a:spcAft>
                      </a:pPr>
                      <a:r>
                        <a:rPr lang="tr-TR" sz="1100">
                          <a:effectLst/>
                        </a:rPr>
                        <a:t>+10 puan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extLst>
                  <a:ext uri="{0D108BD9-81ED-4DB2-BD59-A6C34878D82A}">
                    <a16:rowId xmlns:a16="http://schemas.microsoft.com/office/drawing/2014/main" val="2712073278"/>
                  </a:ext>
                </a:extLst>
              </a:tr>
              <a:tr h="143816">
                <a:tc>
                  <a:txBody>
                    <a:bodyPr/>
                    <a:lstStyle/>
                    <a:p>
                      <a:pPr algn="just">
                        <a:lnSpc>
                          <a:spcPct val="107000"/>
                        </a:lnSpc>
                        <a:spcAft>
                          <a:spcPts val="0"/>
                        </a:spcAft>
                      </a:pPr>
                      <a:r>
                        <a:rPr lang="tr-TR" sz="1100" dirty="0">
                          <a:effectLst/>
                        </a:rPr>
                        <a:t>Başvuru esnasında staj yeri kabul mektubu sunma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gn="ctr">
                        <a:lnSpc>
                          <a:spcPct val="107000"/>
                        </a:lnSpc>
                        <a:spcAft>
                          <a:spcPts val="0"/>
                        </a:spcAft>
                      </a:pPr>
                      <a:r>
                        <a:rPr lang="tr-TR" sz="1100" dirty="0">
                          <a:effectLst/>
                        </a:rPr>
                        <a:t>+10 Puan</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extLst>
                  <a:ext uri="{0D108BD9-81ED-4DB2-BD59-A6C34878D82A}">
                    <a16:rowId xmlns:a16="http://schemas.microsoft.com/office/drawing/2014/main" val="4008147481"/>
                  </a:ext>
                </a:extLst>
              </a:tr>
              <a:tr h="376905">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tr-TR" sz="1100" b="1" kern="1200" dirty="0" smtClean="0">
                          <a:solidFill>
                            <a:schemeClr val="lt1"/>
                          </a:solidFill>
                          <a:effectLst/>
                          <a:latin typeface="+mn-lt"/>
                          <a:ea typeface="+mn-ea"/>
                          <a:cs typeface="+mn-cs"/>
                        </a:rPr>
                        <a:t>Dijital becerileri geliştirmeye yönelik stajlar (</a:t>
                      </a:r>
                      <a:r>
                        <a:rPr lang="tr-TR" sz="1100" b="1" kern="1200" dirty="0" err="1" smtClean="0">
                          <a:solidFill>
                            <a:schemeClr val="lt1"/>
                          </a:solidFill>
                          <a:effectLst/>
                          <a:latin typeface="+mn-lt"/>
                          <a:ea typeface="+mn-ea"/>
                          <a:cs typeface="+mn-cs"/>
                        </a:rPr>
                        <a:t>DOTs</a:t>
                      </a:r>
                      <a:r>
                        <a:rPr lang="tr-TR" sz="1100" b="1" kern="1200" dirty="0" smtClean="0">
                          <a:solidFill>
                            <a:schemeClr val="lt1"/>
                          </a:solidFill>
                          <a:effectLst/>
                          <a:latin typeface="+mn-lt"/>
                          <a:ea typeface="+mn-ea"/>
                          <a:cs typeface="+mn-cs"/>
                        </a:rPr>
                        <a:t>) </a:t>
                      </a:r>
                      <a:r>
                        <a:rPr lang="tr-TR" sz="1100" b="1" kern="1200" dirty="0" err="1" smtClean="0">
                          <a:solidFill>
                            <a:schemeClr val="lt1"/>
                          </a:solidFill>
                          <a:effectLst/>
                          <a:latin typeface="+mn-lt"/>
                          <a:ea typeface="+mn-ea"/>
                          <a:cs typeface="+mn-cs"/>
                        </a:rPr>
                        <a:t>önceliklendirilir</a:t>
                      </a:r>
                      <a:r>
                        <a:rPr lang="tr-TR" sz="1800" b="0" i="1" u="none" strike="noStrike" kern="1200" baseline="0" dirty="0" smtClean="0">
                          <a:solidFill>
                            <a:schemeClr val="lt1"/>
                          </a:solidFill>
                          <a:latin typeface="+mn-lt"/>
                          <a:ea typeface="+mn-ea"/>
                          <a:cs typeface="+mn-cs"/>
                        </a:rPr>
                        <a:t> </a:t>
                      </a:r>
                      <a:r>
                        <a:rPr lang="tr-TR" sz="1800" b="0" i="0" u="none" strike="noStrike" kern="1200" baseline="0" dirty="0" smtClean="0">
                          <a:solidFill>
                            <a:schemeClr val="lt1"/>
                          </a:solidFill>
                          <a:latin typeface="+mn-lt"/>
                          <a:ea typeface="+mn-ea"/>
                          <a:cs typeface="+mn-cs"/>
                        </a:rPr>
                        <a:t>	</a:t>
                      </a:r>
                    </a:p>
                    <a:p>
                      <a:pPr algn="just">
                        <a:lnSpc>
                          <a:spcPct val="107000"/>
                        </a:lnSpc>
                        <a:spcAft>
                          <a:spcPts val="0"/>
                        </a:spcAft>
                      </a:pP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tr-TR" sz="1000" dirty="0" smtClean="0">
                          <a:effectLst/>
                        </a:rPr>
                        <a:t>+5 Puan</a:t>
                      </a:r>
                      <a:endParaRPr lang="tr-TR" sz="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extLst>
                  <a:ext uri="{0D108BD9-81ED-4DB2-BD59-A6C34878D82A}">
                    <a16:rowId xmlns:a16="http://schemas.microsoft.com/office/drawing/2014/main" val="605188567"/>
                  </a:ext>
                </a:extLst>
              </a:tr>
              <a:tr h="294291">
                <a:tc>
                  <a:txBody>
                    <a:bodyPr/>
                    <a:lstStyle/>
                    <a:p>
                      <a:pPr algn="just">
                        <a:lnSpc>
                          <a:spcPct val="107000"/>
                        </a:lnSpc>
                        <a:spcAft>
                          <a:spcPts val="0"/>
                        </a:spcAft>
                      </a:pPr>
                      <a:r>
                        <a:rPr lang="tr-TR" sz="1100">
                          <a:effectLst/>
                        </a:rPr>
                        <a:t>Daha önceki bir seçim döneminde seçilmiş, fakat verilen feragat süresi dışında feragat eden öğrenciler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gn="ctr">
                        <a:lnSpc>
                          <a:spcPct val="107000"/>
                        </a:lnSpc>
                        <a:spcAft>
                          <a:spcPts val="0"/>
                        </a:spcAft>
                      </a:pPr>
                      <a:r>
                        <a:rPr lang="tr-TR" sz="1100">
                          <a:effectLst/>
                        </a:rPr>
                        <a:t>-10 puan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extLst>
                  <a:ext uri="{0D108BD9-81ED-4DB2-BD59-A6C34878D82A}">
                    <a16:rowId xmlns:a16="http://schemas.microsoft.com/office/drawing/2014/main" val="1735338163"/>
                  </a:ext>
                </a:extLst>
              </a:tr>
              <a:tr h="294291">
                <a:tc>
                  <a:txBody>
                    <a:bodyPr/>
                    <a:lstStyle/>
                    <a:p>
                      <a:pPr algn="just">
                        <a:lnSpc>
                          <a:spcPct val="107000"/>
                        </a:lnSpc>
                        <a:spcAft>
                          <a:spcPts val="0"/>
                        </a:spcAft>
                      </a:pPr>
                      <a:r>
                        <a:rPr lang="tr-TR" sz="1100" dirty="0">
                          <a:effectLst/>
                        </a:rPr>
                        <a:t>Daha önce yararlanma (</a:t>
                      </a:r>
                      <a:r>
                        <a:rPr lang="tr-TR" sz="1100" u="sng" dirty="0">
                          <a:effectLst/>
                        </a:rPr>
                        <a:t>her bir faaliyet</a:t>
                      </a:r>
                      <a:r>
                        <a:rPr lang="tr-TR" sz="1100" dirty="0">
                          <a:effectLst/>
                        </a:rPr>
                        <a:t> için (öğrenim-staj ayrımı yapılmaksızın hibeli veya </a:t>
                      </a:r>
                      <a:r>
                        <a:rPr lang="tr-TR" sz="1100" dirty="0" err="1">
                          <a:effectLst/>
                        </a:rPr>
                        <a:t>hibesiz</a:t>
                      </a:r>
                      <a:r>
                        <a:rPr lang="tr-TR" sz="11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gn="ctr">
                        <a:lnSpc>
                          <a:spcPct val="107000"/>
                        </a:lnSpc>
                        <a:spcAft>
                          <a:spcPts val="0"/>
                        </a:spcAft>
                      </a:pPr>
                      <a:r>
                        <a:rPr lang="tr-TR" sz="1100" dirty="0">
                          <a:effectLst/>
                        </a:rPr>
                        <a:t>-10 puan</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extLst>
                  <a:ext uri="{0D108BD9-81ED-4DB2-BD59-A6C34878D82A}">
                    <a16:rowId xmlns:a16="http://schemas.microsoft.com/office/drawing/2014/main" val="1217201935"/>
                  </a:ext>
                </a:extLst>
              </a:tr>
              <a:tr h="143816">
                <a:tc>
                  <a:txBody>
                    <a:bodyPr/>
                    <a:lstStyle/>
                    <a:p>
                      <a:pPr algn="just">
                        <a:lnSpc>
                          <a:spcPct val="107000"/>
                        </a:lnSpc>
                        <a:spcAft>
                          <a:spcPts val="0"/>
                        </a:spcAft>
                      </a:pPr>
                      <a:r>
                        <a:rPr lang="tr-TR" sz="1100" dirty="0">
                          <a:effectLst/>
                        </a:rPr>
                        <a:t>Vatandaşı olunan ülkede hareketliliğe katılma</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gn="ctr">
                        <a:lnSpc>
                          <a:spcPct val="107000"/>
                        </a:lnSpc>
                        <a:spcAft>
                          <a:spcPts val="0"/>
                        </a:spcAft>
                      </a:pPr>
                      <a:r>
                        <a:rPr lang="tr-TR" sz="1100" dirty="0">
                          <a:effectLst/>
                        </a:rPr>
                        <a:t>-10 puan</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extLst>
                  <a:ext uri="{0D108BD9-81ED-4DB2-BD59-A6C34878D82A}">
                    <a16:rowId xmlns:a16="http://schemas.microsoft.com/office/drawing/2014/main" val="2493805913"/>
                  </a:ext>
                </a:extLst>
              </a:tr>
              <a:tr h="431661">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tr-TR" sz="1100" b="1" kern="1200" dirty="0" smtClean="0">
                          <a:solidFill>
                            <a:schemeClr val="lt1"/>
                          </a:solidFill>
                          <a:effectLst/>
                          <a:latin typeface="+mn-lt"/>
                          <a:ea typeface="+mn-ea"/>
                          <a:cs typeface="+mn-cs"/>
                        </a:rPr>
                        <a:t>Hareketliliğe seçildiği halde süresinde feragat bildiriminde bulunmaksızın hareketliliğe katılmama </a:t>
                      </a:r>
                    </a:p>
                    <a:p>
                      <a:pPr algn="just">
                        <a:lnSpc>
                          <a:spcPct val="107000"/>
                        </a:lnSpc>
                        <a:spcAft>
                          <a:spcPts val="0"/>
                        </a:spcAft>
                      </a:pP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marL="0" algn="ctr" defTabSz="914400" rtl="0" eaLnBrk="1" latinLnBrk="0" hangingPunct="1">
                        <a:lnSpc>
                          <a:spcPct val="107000"/>
                        </a:lnSpc>
                        <a:spcAft>
                          <a:spcPts val="0"/>
                        </a:spcAft>
                      </a:pPr>
                      <a:r>
                        <a:rPr lang="tr-TR" sz="1000" dirty="0" smtClean="0">
                          <a:effectLst/>
                          <a:latin typeface="Calibri" panose="020F0502020204030204" pitchFamily="34" charset="0"/>
                          <a:ea typeface="Calibri" panose="020F0502020204030204" pitchFamily="34" charset="0"/>
                          <a:cs typeface="Times New Roman" panose="02020603050405020304" pitchFamily="18" charset="0"/>
                        </a:rPr>
                        <a:t>-</a:t>
                      </a:r>
                      <a:r>
                        <a:rPr lang="tr-TR" sz="1100" kern="1200" dirty="0" smtClean="0">
                          <a:solidFill>
                            <a:schemeClr val="dk1"/>
                          </a:solidFill>
                          <a:effectLst/>
                          <a:latin typeface="+mn-lt"/>
                          <a:ea typeface="+mn-ea"/>
                          <a:cs typeface="+mn-cs"/>
                        </a:rPr>
                        <a:t>10 puan</a:t>
                      </a:r>
                      <a:endParaRPr lang="tr-TR" sz="1100" kern="1200" dirty="0">
                        <a:solidFill>
                          <a:schemeClr val="dk1"/>
                        </a:solidFill>
                        <a:effectLst/>
                        <a:latin typeface="+mn-lt"/>
                        <a:ea typeface="+mn-ea"/>
                        <a:cs typeface="+mn-cs"/>
                      </a:endParaRPr>
                    </a:p>
                  </a:txBody>
                  <a:tcPr marL="61692" marR="61692" marT="0" marB="0" anchor="ctr"/>
                </a:tc>
                <a:extLst>
                  <a:ext uri="{0D108BD9-81ED-4DB2-BD59-A6C34878D82A}">
                    <a16:rowId xmlns:a16="http://schemas.microsoft.com/office/drawing/2014/main" val="3626021588"/>
                  </a:ext>
                </a:extLst>
              </a:tr>
              <a:tr h="294291">
                <a:tc>
                  <a:txBody>
                    <a:bodyPr/>
                    <a:lstStyle/>
                    <a:p>
                      <a:pPr algn="just">
                        <a:lnSpc>
                          <a:spcPct val="107000"/>
                        </a:lnSpc>
                        <a:spcAft>
                          <a:spcPts val="0"/>
                        </a:spcAft>
                      </a:pPr>
                      <a:r>
                        <a:rPr lang="tr-TR" sz="1100">
                          <a:effectLst/>
                        </a:rPr>
                        <a:t>İki hareketlilik türüne birden aynı anda başvurma (öğrencinin tercih ettiği hareketlilik türüne azaltma uygulanır)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gn="ctr">
                        <a:lnSpc>
                          <a:spcPct val="107000"/>
                        </a:lnSpc>
                        <a:spcAft>
                          <a:spcPts val="0"/>
                        </a:spcAft>
                      </a:pPr>
                      <a:r>
                        <a:rPr lang="tr-TR" sz="1100">
                          <a:effectLst/>
                        </a:rPr>
                        <a:t>-10 puan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extLst>
                  <a:ext uri="{0D108BD9-81ED-4DB2-BD59-A6C34878D82A}">
                    <a16:rowId xmlns:a16="http://schemas.microsoft.com/office/drawing/2014/main" val="870950577"/>
                  </a:ext>
                </a:extLst>
              </a:tr>
              <a:tr h="444765">
                <a:tc>
                  <a:txBody>
                    <a:bodyPr/>
                    <a:lstStyle/>
                    <a:p>
                      <a:pPr algn="just">
                        <a:lnSpc>
                          <a:spcPct val="107000"/>
                        </a:lnSpc>
                        <a:spcAft>
                          <a:spcPts val="0"/>
                        </a:spcAft>
                      </a:pPr>
                      <a:r>
                        <a:rPr lang="tr-TR" sz="1100" dirty="0">
                          <a:effectLst/>
                        </a:rPr>
                        <a:t>Hareketliliğe seçilen öğrenciler için: Yükseköğretim kurumu tarafından hareketlilikle ilgili olarak düzenlenen toplantılara/eğitimlere mazeretsiz katılmama (öğrencinin </a:t>
                      </a:r>
                      <a:r>
                        <a:rPr lang="tr-TR" sz="1100" dirty="0" err="1">
                          <a:effectLst/>
                        </a:rPr>
                        <a:t>Erasmus’a</a:t>
                      </a:r>
                      <a:r>
                        <a:rPr lang="tr-TR" sz="1100" dirty="0">
                          <a:effectLst/>
                        </a:rPr>
                        <a:t> tekrar başvurması halinde uygulanır)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gn="ctr">
                        <a:lnSpc>
                          <a:spcPct val="107000"/>
                        </a:lnSpc>
                        <a:spcAft>
                          <a:spcPts val="0"/>
                        </a:spcAft>
                      </a:pPr>
                      <a:r>
                        <a:rPr lang="tr-TR" sz="1100">
                          <a:effectLst/>
                        </a:rPr>
                        <a:t>-5 puan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extLst>
                  <a:ext uri="{0D108BD9-81ED-4DB2-BD59-A6C34878D82A}">
                    <a16:rowId xmlns:a16="http://schemas.microsoft.com/office/drawing/2014/main" val="3188965421"/>
                  </a:ext>
                </a:extLst>
              </a:tr>
              <a:tr h="294291">
                <a:tc>
                  <a:txBody>
                    <a:bodyPr/>
                    <a:lstStyle/>
                    <a:p>
                      <a:pPr algn="just">
                        <a:lnSpc>
                          <a:spcPct val="107000"/>
                        </a:lnSpc>
                        <a:spcAft>
                          <a:spcPts val="0"/>
                        </a:spcAft>
                      </a:pPr>
                      <a:r>
                        <a:rPr lang="tr-TR" sz="1100">
                          <a:effectLst/>
                        </a:rPr>
                        <a:t>Geçtiğimiz yıllarda Üniversitemiz Erasmus+ Yabancı dil sınavlarına başvurduğu halde girmemiş olanlardan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gn="ctr">
                        <a:lnSpc>
                          <a:spcPct val="107000"/>
                        </a:lnSpc>
                        <a:spcAft>
                          <a:spcPts val="0"/>
                        </a:spcAft>
                      </a:pPr>
                      <a:r>
                        <a:rPr lang="tr-TR" sz="1100" dirty="0">
                          <a:effectLst/>
                        </a:rPr>
                        <a:t>-5 puan</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extLst>
                  <a:ext uri="{0D108BD9-81ED-4DB2-BD59-A6C34878D82A}">
                    <a16:rowId xmlns:a16="http://schemas.microsoft.com/office/drawing/2014/main" val="733283546"/>
                  </a:ext>
                </a:extLst>
              </a:tr>
            </a:tbl>
          </a:graphicData>
        </a:graphic>
      </p:graphicFrame>
      <p:sp>
        <p:nvSpPr>
          <p:cNvPr id="6" name="Unvan 5"/>
          <p:cNvSpPr>
            <a:spLocks noGrp="1"/>
          </p:cNvSpPr>
          <p:nvPr>
            <p:ph type="title"/>
          </p:nvPr>
        </p:nvSpPr>
        <p:spPr>
          <a:xfrm>
            <a:off x="628650" y="365127"/>
            <a:ext cx="7886700" cy="543594"/>
          </a:xfrm>
        </p:spPr>
        <p:txBody>
          <a:bodyPr>
            <a:normAutofit fontScale="90000"/>
          </a:bodyPr>
          <a:lstStyle/>
          <a:p>
            <a:r>
              <a:rPr lang="tr-TR" dirty="0" smtClean="0"/>
              <a:t>Staj Hareketliliği</a:t>
            </a:r>
            <a:endParaRPr lang="tr-TR"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5264"/>
            <a:ext cx="9144000" cy="1109539"/>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103" y="6259586"/>
            <a:ext cx="805597" cy="577321"/>
          </a:xfrm>
          <a:prstGeom prst="rect">
            <a:avLst/>
          </a:prstGeom>
        </p:spPr>
      </p:pic>
    </p:spTree>
    <p:extLst>
      <p:ext uri="{BB962C8B-B14F-4D97-AF65-F5344CB8AC3E}">
        <p14:creationId xmlns:p14="http://schemas.microsoft.com/office/powerpoint/2010/main" val="26251279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Erasmus</a:t>
            </a:r>
            <a:r>
              <a:rPr lang="tr-TR" dirty="0" smtClean="0"/>
              <a:t>+ Staj Konsorsiyumları</a:t>
            </a:r>
            <a:endParaRPr lang="tr-TR" dirty="0"/>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l="52779" t="87407" r="39861" b="5679"/>
          <a:stretch>
            <a:fillRect/>
          </a:stretch>
        </p:blipFill>
        <p:spPr bwMode="auto">
          <a:xfrm>
            <a:off x="1115616" y="2637314"/>
            <a:ext cx="2304256" cy="1368152"/>
          </a:xfrm>
          <a:prstGeom prst="rect">
            <a:avLst/>
          </a:prstGeom>
          <a:noFill/>
          <a:ln>
            <a:noFill/>
          </a:ln>
        </p:spPr>
      </p:pic>
      <p:pic>
        <p:nvPicPr>
          <p:cNvPr id="5" name="Resim 4"/>
          <p:cNvPicPr>
            <a:picLocks noChangeAspect="1"/>
          </p:cNvPicPr>
          <p:nvPr/>
        </p:nvPicPr>
        <p:blipFill>
          <a:blip r:embed="rId3"/>
          <a:stretch>
            <a:fillRect/>
          </a:stretch>
        </p:blipFill>
        <p:spPr>
          <a:xfrm>
            <a:off x="3635896" y="2390432"/>
            <a:ext cx="2117971" cy="1915445"/>
          </a:xfrm>
          <a:prstGeom prst="rect">
            <a:avLst/>
          </a:prstGeom>
        </p:spPr>
      </p:pic>
      <p:sp>
        <p:nvSpPr>
          <p:cNvPr id="9" name="Metin kutusu 8"/>
          <p:cNvSpPr txBox="1"/>
          <p:nvPr/>
        </p:nvSpPr>
        <p:spPr>
          <a:xfrm>
            <a:off x="6372200" y="2852936"/>
            <a:ext cx="2376264" cy="830997"/>
          </a:xfrm>
          <a:prstGeom prst="rect">
            <a:avLst/>
          </a:prstGeom>
          <a:noFill/>
        </p:spPr>
        <p:txBody>
          <a:bodyPr wrap="square" rtlCol="0">
            <a:spAutoFit/>
          </a:bodyPr>
          <a:lstStyle/>
          <a:p>
            <a:pPr algn="ctr"/>
            <a:r>
              <a:rPr lang="tr-TR" sz="2400" dirty="0" smtClean="0">
                <a:solidFill>
                  <a:srgbClr val="C00000"/>
                </a:solidFill>
                <a:latin typeface="Algerian" panose="04020705040A02060702" pitchFamily="82" charset="0"/>
              </a:rPr>
              <a:t>FRİGYA KONSORSİYUMU</a:t>
            </a:r>
            <a:endParaRPr lang="tr-TR" sz="2400" dirty="0">
              <a:solidFill>
                <a:srgbClr val="C00000"/>
              </a:solidFill>
              <a:latin typeface="Algerian" panose="04020705040A02060702" pitchFamily="82" charset="0"/>
            </a:endParaRPr>
          </a:p>
        </p:txBody>
      </p:sp>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11222"/>
            <a:ext cx="9144000" cy="1603581"/>
          </a:xfrm>
          <a:prstGeom prst="rect">
            <a:avLst/>
          </a:prstGeom>
        </p:spPr>
      </p:pic>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0103" y="6113012"/>
            <a:ext cx="805597" cy="723895"/>
          </a:xfrm>
          <a:prstGeom prst="rect">
            <a:avLst/>
          </a:prstGeom>
        </p:spPr>
      </p:pic>
    </p:spTree>
    <p:extLst>
      <p:ext uri="{BB962C8B-B14F-4D97-AF65-F5344CB8AC3E}">
        <p14:creationId xmlns:p14="http://schemas.microsoft.com/office/powerpoint/2010/main" val="33932227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42985" y="1214771"/>
            <a:ext cx="3114395" cy="1405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E6CCC4"/>
              </a:solidFill>
            </a:endParaRPr>
          </a:p>
        </p:txBody>
      </p:sp>
      <p:sp>
        <p:nvSpPr>
          <p:cNvPr id="3" name="Rectangle 2"/>
          <p:cNvSpPr/>
          <p:nvPr/>
        </p:nvSpPr>
        <p:spPr>
          <a:xfrm rot="5400000">
            <a:off x="-2497230" y="3351122"/>
            <a:ext cx="5143499" cy="155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Shape 130"/>
          <p:cNvSpPr/>
          <p:nvPr/>
        </p:nvSpPr>
        <p:spPr>
          <a:xfrm>
            <a:off x="621162" y="1664619"/>
            <a:ext cx="2789134" cy="538609"/>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lvl1pPr algn="l">
              <a:defRPr sz="2500" cap="all">
                <a:latin typeface="Roboto Medium"/>
                <a:ea typeface="Roboto Medium"/>
                <a:cs typeface="Roboto Medium"/>
                <a:sym typeface="Roboto Medium"/>
              </a:defRPr>
            </a:lvl1pPr>
          </a:lstStyle>
          <a:p>
            <a:r>
              <a:rPr lang="tr-TR" sz="1500" b="1" dirty="0" err="1">
                <a:solidFill>
                  <a:schemeClr val="tx1">
                    <a:lumMod val="75000"/>
                    <a:lumOff val="25000"/>
                  </a:schemeClr>
                </a:solidFill>
                <a:latin typeface="Playfair Display" panose="00000500000000000000" pitchFamily="50" charset="0"/>
              </a:rPr>
              <a:t>Erasmus</a:t>
            </a:r>
            <a:r>
              <a:rPr lang="tr-TR" sz="1500" b="1" dirty="0">
                <a:solidFill>
                  <a:schemeClr val="tx1">
                    <a:lumMod val="75000"/>
                    <a:lumOff val="25000"/>
                  </a:schemeClr>
                </a:solidFill>
                <a:latin typeface="Playfair Display" panose="00000500000000000000" pitchFamily="50" charset="0"/>
              </a:rPr>
              <a:t>+ KA131</a:t>
            </a:r>
          </a:p>
          <a:p>
            <a:r>
              <a:rPr lang="tr-TR" sz="1500" b="1" dirty="0" smtClean="0">
                <a:solidFill>
                  <a:schemeClr val="tx1">
                    <a:lumMod val="75000"/>
                    <a:lumOff val="25000"/>
                  </a:schemeClr>
                </a:solidFill>
                <a:latin typeface="Playfair Display" panose="00000500000000000000" pitchFamily="50" charset="0"/>
              </a:rPr>
              <a:t>EPO </a:t>
            </a:r>
            <a:r>
              <a:rPr lang="tr-TR" sz="1500" b="1" dirty="0">
                <a:solidFill>
                  <a:schemeClr val="tx1">
                    <a:lumMod val="75000"/>
                    <a:lumOff val="25000"/>
                  </a:schemeClr>
                </a:solidFill>
                <a:latin typeface="Playfair Display" panose="00000500000000000000" pitchFamily="50" charset="0"/>
              </a:rPr>
              <a:t>Staj KONSORSİYUMU</a:t>
            </a:r>
            <a:endParaRPr lang="en-US" sz="2100" b="1" dirty="0">
              <a:latin typeface="Playfair Display" panose="00000500000000000000" pitchFamily="50" charset="0"/>
            </a:endParaRPr>
          </a:p>
        </p:txBody>
      </p:sp>
      <p:sp>
        <p:nvSpPr>
          <p:cNvPr id="2" name="Dikdörtgen 1"/>
          <p:cNvSpPr/>
          <p:nvPr/>
        </p:nvSpPr>
        <p:spPr>
          <a:xfrm>
            <a:off x="449070" y="2808733"/>
            <a:ext cx="4572000" cy="2377574"/>
          </a:xfrm>
          <a:prstGeom prst="rect">
            <a:avLst/>
          </a:prstGeom>
        </p:spPr>
        <p:txBody>
          <a:bodyPr>
            <a:spAutoFit/>
          </a:bodyPr>
          <a:lstStyle/>
          <a:p>
            <a:r>
              <a:rPr lang="tr-TR" sz="1350" dirty="0"/>
              <a:t>Manisa Celal Bayar Üniversitesi</a:t>
            </a:r>
          </a:p>
          <a:p>
            <a:r>
              <a:rPr lang="tr-TR" sz="1350" dirty="0"/>
              <a:t>İzmir Ekonomi Üniversitesi,</a:t>
            </a:r>
          </a:p>
          <a:p>
            <a:r>
              <a:rPr lang="tr-TR" sz="1350" dirty="0"/>
              <a:t>Afyon Kocatepe Üniversitesi (Koordinatör) </a:t>
            </a:r>
          </a:p>
          <a:p>
            <a:r>
              <a:rPr lang="tr-TR" sz="1350" dirty="0"/>
              <a:t>Kütahya Dumlupınar Üniversitesi,</a:t>
            </a:r>
          </a:p>
          <a:p>
            <a:r>
              <a:rPr lang="tr-TR" sz="1350" dirty="0"/>
              <a:t>Uşak Üniversitesi,</a:t>
            </a:r>
          </a:p>
          <a:p>
            <a:r>
              <a:rPr lang="tr-TR" sz="1350" dirty="0"/>
              <a:t>Uşak Ticaret Odası,</a:t>
            </a:r>
          </a:p>
          <a:p>
            <a:r>
              <a:rPr lang="tr-TR" sz="1350" dirty="0"/>
              <a:t>İzmir Ticaret Odası,</a:t>
            </a:r>
          </a:p>
          <a:p>
            <a:r>
              <a:rPr lang="tr-TR" sz="1350" dirty="0" err="1"/>
              <a:t>Twin</a:t>
            </a:r>
            <a:r>
              <a:rPr lang="tr-TR" sz="1350" dirty="0"/>
              <a:t> AR-GE Firması,</a:t>
            </a:r>
          </a:p>
          <a:p>
            <a:r>
              <a:rPr lang="tr-TR" sz="1350" dirty="0"/>
              <a:t>MCBÜ </a:t>
            </a:r>
            <a:r>
              <a:rPr lang="tr-TR" sz="1350" dirty="0" err="1"/>
              <a:t>Teknokent</a:t>
            </a:r>
            <a:r>
              <a:rPr lang="tr-TR" sz="1350" dirty="0"/>
              <a:t> Müdürlüğü,</a:t>
            </a:r>
          </a:p>
          <a:p>
            <a:r>
              <a:rPr lang="tr-TR" sz="1350" dirty="0"/>
              <a:t>Manisa Organize Sanayi Bölge Müdürlüğü (MOSB),</a:t>
            </a:r>
          </a:p>
          <a:p>
            <a:r>
              <a:rPr lang="tr-TR" sz="1350" dirty="0"/>
              <a:t>Yunus Emre Enstitüsü Vakfı (ANKARA)</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1664619"/>
            <a:ext cx="4149089" cy="3482272"/>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11222"/>
            <a:ext cx="9144000" cy="1603581"/>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0103" y="6113012"/>
            <a:ext cx="805597" cy="723895"/>
          </a:xfrm>
          <a:prstGeom prst="rect">
            <a:avLst/>
          </a:prstGeom>
        </p:spPr>
      </p:pic>
    </p:spTree>
    <p:extLst>
      <p:ext uri="{BB962C8B-B14F-4D97-AF65-F5344CB8AC3E}">
        <p14:creationId xmlns:p14="http://schemas.microsoft.com/office/powerpoint/2010/main" val="1098307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055" y="476672"/>
            <a:ext cx="8678367" cy="5760640"/>
          </a:xfrm>
        </p:spPr>
      </p:pic>
    </p:spTree>
    <p:extLst>
      <p:ext uri="{BB962C8B-B14F-4D97-AF65-F5344CB8AC3E}">
        <p14:creationId xmlns:p14="http://schemas.microsoft.com/office/powerpoint/2010/main" val="25730999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42985" y="1214771"/>
            <a:ext cx="3114395" cy="1405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E6CCC4"/>
              </a:solidFill>
            </a:endParaRPr>
          </a:p>
        </p:txBody>
      </p:sp>
      <p:sp>
        <p:nvSpPr>
          <p:cNvPr id="3" name="Rectangle 2"/>
          <p:cNvSpPr/>
          <p:nvPr/>
        </p:nvSpPr>
        <p:spPr>
          <a:xfrm rot="5400000">
            <a:off x="-2497230" y="3351122"/>
            <a:ext cx="5143499" cy="155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Shape 130"/>
          <p:cNvSpPr/>
          <p:nvPr/>
        </p:nvSpPr>
        <p:spPr>
          <a:xfrm>
            <a:off x="621162" y="1549203"/>
            <a:ext cx="2789134" cy="769441"/>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lvl1pPr algn="l">
              <a:defRPr sz="2500" cap="all">
                <a:latin typeface="Roboto Medium"/>
                <a:ea typeface="Roboto Medium"/>
                <a:cs typeface="Roboto Medium"/>
                <a:sym typeface="Roboto Medium"/>
              </a:defRPr>
            </a:lvl1pPr>
          </a:lstStyle>
          <a:p>
            <a:r>
              <a:rPr lang="tr-TR" sz="1500" b="1" dirty="0" err="1">
                <a:solidFill>
                  <a:schemeClr val="tx1">
                    <a:lumMod val="75000"/>
                    <a:lumOff val="25000"/>
                  </a:schemeClr>
                </a:solidFill>
                <a:latin typeface="Playfair Display" panose="00000500000000000000" pitchFamily="50" charset="0"/>
              </a:rPr>
              <a:t>Erasmus</a:t>
            </a:r>
            <a:r>
              <a:rPr lang="tr-TR" sz="1500" b="1" dirty="0">
                <a:solidFill>
                  <a:schemeClr val="tx1">
                    <a:lumMod val="75000"/>
                    <a:lumOff val="25000"/>
                  </a:schemeClr>
                </a:solidFill>
                <a:latin typeface="Playfair Display" panose="00000500000000000000" pitchFamily="50" charset="0"/>
              </a:rPr>
              <a:t>+ KA131</a:t>
            </a:r>
          </a:p>
          <a:p>
            <a:r>
              <a:rPr lang="tr-TR" sz="1500" b="1" dirty="0" smtClean="0">
                <a:solidFill>
                  <a:schemeClr val="tx1">
                    <a:lumMod val="75000"/>
                    <a:lumOff val="25000"/>
                  </a:schemeClr>
                </a:solidFill>
                <a:latin typeface="Playfair Display" panose="00000500000000000000" pitchFamily="50" charset="0"/>
              </a:rPr>
              <a:t>DUMLUPINAR Staj </a:t>
            </a:r>
            <a:r>
              <a:rPr lang="tr-TR" sz="1500" b="1" dirty="0">
                <a:solidFill>
                  <a:schemeClr val="tx1">
                    <a:lumMod val="75000"/>
                    <a:lumOff val="25000"/>
                  </a:schemeClr>
                </a:solidFill>
                <a:latin typeface="Playfair Display" panose="00000500000000000000" pitchFamily="50" charset="0"/>
              </a:rPr>
              <a:t>KONSORSİYUMU</a:t>
            </a:r>
            <a:endParaRPr lang="en-US" sz="2100" b="1" dirty="0">
              <a:latin typeface="Playfair Display" panose="00000500000000000000" pitchFamily="50" charset="0"/>
            </a:endParaRPr>
          </a:p>
        </p:txBody>
      </p:sp>
      <p:sp>
        <p:nvSpPr>
          <p:cNvPr id="2" name="Dikdörtgen 1"/>
          <p:cNvSpPr/>
          <p:nvPr/>
        </p:nvSpPr>
        <p:spPr>
          <a:xfrm>
            <a:off x="546562" y="3051890"/>
            <a:ext cx="4572000" cy="1338828"/>
          </a:xfrm>
          <a:prstGeom prst="rect">
            <a:avLst/>
          </a:prstGeom>
        </p:spPr>
        <p:txBody>
          <a:bodyPr>
            <a:spAutoFit/>
          </a:bodyPr>
          <a:lstStyle/>
          <a:p>
            <a:r>
              <a:rPr lang="tr-TR" sz="1350" dirty="0"/>
              <a:t>Kütahya Dumlupınar Üniversitesi (Koordinatör</a:t>
            </a:r>
            <a:r>
              <a:rPr lang="tr-TR" sz="1350" dirty="0" smtClean="0"/>
              <a:t>),</a:t>
            </a:r>
          </a:p>
          <a:p>
            <a:r>
              <a:rPr lang="tr-TR" sz="1350" dirty="0" smtClean="0"/>
              <a:t>Afyon </a:t>
            </a:r>
            <a:r>
              <a:rPr lang="tr-TR" sz="1350" dirty="0"/>
              <a:t>Kocatepe </a:t>
            </a:r>
            <a:r>
              <a:rPr lang="tr-TR" sz="1350" dirty="0" smtClean="0"/>
              <a:t>Üniversitesi </a:t>
            </a:r>
            <a:endParaRPr lang="tr-TR" sz="1350" dirty="0"/>
          </a:p>
          <a:p>
            <a:r>
              <a:rPr lang="tr-TR" sz="1350" dirty="0" smtClean="0"/>
              <a:t>Anadolu </a:t>
            </a:r>
            <a:r>
              <a:rPr lang="tr-TR" sz="1350" dirty="0"/>
              <a:t>Üniversitesi,</a:t>
            </a:r>
          </a:p>
          <a:p>
            <a:r>
              <a:rPr lang="tr-TR" sz="1350" dirty="0"/>
              <a:t>Eskişehir Osmangazi Üniversitesi,</a:t>
            </a:r>
          </a:p>
          <a:p>
            <a:r>
              <a:rPr lang="tr-TR" sz="1350" dirty="0"/>
              <a:t>Afyon Ticaret Odası,</a:t>
            </a:r>
          </a:p>
          <a:p>
            <a:r>
              <a:rPr lang="tr-TR" sz="1350" dirty="0"/>
              <a:t>Kütahya Ticaret Odası,</a:t>
            </a:r>
          </a:p>
        </p:txBody>
      </p:sp>
      <p:pic>
        <p:nvPicPr>
          <p:cNvPr id="8" name="Resim 7"/>
          <p:cNvPicPr>
            <a:picLocks noChangeAspect="1"/>
          </p:cNvPicPr>
          <p:nvPr/>
        </p:nvPicPr>
        <p:blipFill>
          <a:blip r:embed="rId2"/>
          <a:stretch>
            <a:fillRect/>
          </a:stretch>
        </p:blipFill>
        <p:spPr>
          <a:xfrm>
            <a:off x="5220072" y="1412776"/>
            <a:ext cx="1588478" cy="1436584"/>
          </a:xfrm>
          <a:prstGeom prst="rect">
            <a:avLst/>
          </a:prstGeom>
        </p:spPr>
      </p:pic>
      <p:pic>
        <p:nvPicPr>
          <p:cNvPr id="9" name="image3.png"/>
          <p:cNvPicPr/>
          <p:nvPr/>
        </p:nvPicPr>
        <p:blipFill>
          <a:blip r:embed="rId3" cstate="print"/>
          <a:stretch>
            <a:fillRect/>
          </a:stretch>
        </p:blipFill>
        <p:spPr>
          <a:xfrm>
            <a:off x="4904567" y="3122930"/>
            <a:ext cx="685800" cy="612140"/>
          </a:xfrm>
          <a:prstGeom prst="rect">
            <a:avLst/>
          </a:prstGeom>
        </p:spPr>
      </p:pic>
      <p:pic>
        <p:nvPicPr>
          <p:cNvPr id="10" name="image2.png"/>
          <p:cNvPicPr/>
          <p:nvPr/>
        </p:nvPicPr>
        <p:blipFill>
          <a:blip r:embed="rId4" cstate="print"/>
          <a:stretch>
            <a:fillRect/>
          </a:stretch>
        </p:blipFill>
        <p:spPr>
          <a:xfrm>
            <a:off x="5751836" y="3122930"/>
            <a:ext cx="647700" cy="612775"/>
          </a:xfrm>
          <a:prstGeom prst="rect">
            <a:avLst/>
          </a:prstGeom>
        </p:spPr>
      </p:pic>
      <p:pic>
        <p:nvPicPr>
          <p:cNvPr id="12" name="image6.png"/>
          <p:cNvPicPr/>
          <p:nvPr/>
        </p:nvPicPr>
        <p:blipFill>
          <a:blip r:embed="rId5" cstate="print"/>
          <a:stretch>
            <a:fillRect/>
          </a:stretch>
        </p:blipFill>
        <p:spPr>
          <a:xfrm>
            <a:off x="6594723" y="3122930"/>
            <a:ext cx="638175" cy="612140"/>
          </a:xfrm>
          <a:prstGeom prst="rect">
            <a:avLst/>
          </a:prstGeom>
        </p:spPr>
      </p:pic>
      <p:pic>
        <p:nvPicPr>
          <p:cNvPr id="13" name="Resim 12"/>
          <p:cNvPicPr/>
          <p:nvPr/>
        </p:nvPicPr>
        <p:blipFill>
          <a:blip r:embed="rId6">
            <a:extLst>
              <a:ext uri="{28A0092B-C50C-407E-A947-70E740481C1C}">
                <a14:useLocalDpi xmlns:a14="http://schemas.microsoft.com/office/drawing/2010/main" val="0"/>
              </a:ext>
            </a:extLst>
          </a:blip>
          <a:stretch>
            <a:fillRect/>
          </a:stretch>
        </p:blipFill>
        <p:spPr>
          <a:xfrm>
            <a:off x="7361803" y="3137852"/>
            <a:ext cx="704850" cy="638175"/>
          </a:xfrm>
          <a:prstGeom prst="rect">
            <a:avLst/>
          </a:prstGeom>
        </p:spPr>
      </p:pic>
      <p:pic>
        <p:nvPicPr>
          <p:cNvPr id="14" name="image5.png"/>
          <p:cNvPicPr/>
          <p:nvPr/>
        </p:nvPicPr>
        <p:blipFill>
          <a:blip r:embed="rId7" cstate="print"/>
          <a:stretch>
            <a:fillRect/>
          </a:stretch>
        </p:blipFill>
        <p:spPr>
          <a:xfrm>
            <a:off x="5429054" y="3973523"/>
            <a:ext cx="1790700" cy="417195"/>
          </a:xfrm>
          <a:prstGeom prst="rect">
            <a:avLst/>
          </a:prstGeom>
        </p:spPr>
      </p:pic>
      <p:pic>
        <p:nvPicPr>
          <p:cNvPr id="15" name="Resim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311222"/>
            <a:ext cx="9144000" cy="1603581"/>
          </a:xfrm>
          <a:prstGeom prst="rect">
            <a:avLst/>
          </a:prstGeom>
        </p:spPr>
      </p:pic>
      <p:pic>
        <p:nvPicPr>
          <p:cNvPr id="16" name="Resim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0103" y="6113012"/>
            <a:ext cx="805597" cy="723895"/>
          </a:xfrm>
          <a:prstGeom prst="rect">
            <a:avLst/>
          </a:prstGeom>
        </p:spPr>
      </p:pic>
    </p:spTree>
    <p:extLst>
      <p:ext uri="{BB962C8B-B14F-4D97-AF65-F5344CB8AC3E}">
        <p14:creationId xmlns:p14="http://schemas.microsoft.com/office/powerpoint/2010/main" val="14973636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42985" y="1214771"/>
            <a:ext cx="3114395" cy="1405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E6CCC4"/>
              </a:solidFill>
            </a:endParaRPr>
          </a:p>
        </p:txBody>
      </p:sp>
      <p:sp>
        <p:nvSpPr>
          <p:cNvPr id="3" name="Rectangle 2"/>
          <p:cNvSpPr/>
          <p:nvPr/>
        </p:nvSpPr>
        <p:spPr>
          <a:xfrm rot="5400000">
            <a:off x="-2497230" y="3351122"/>
            <a:ext cx="5143499" cy="155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Shape 130"/>
          <p:cNvSpPr/>
          <p:nvPr/>
        </p:nvSpPr>
        <p:spPr>
          <a:xfrm>
            <a:off x="621162" y="1549203"/>
            <a:ext cx="2789134" cy="769441"/>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lvl1pPr algn="l">
              <a:defRPr sz="2500" cap="all">
                <a:latin typeface="Roboto Medium"/>
                <a:ea typeface="Roboto Medium"/>
                <a:cs typeface="Roboto Medium"/>
                <a:sym typeface="Roboto Medium"/>
              </a:defRPr>
            </a:lvl1pPr>
          </a:lstStyle>
          <a:p>
            <a:r>
              <a:rPr lang="tr-TR" sz="1500" b="1" dirty="0" err="1">
                <a:solidFill>
                  <a:schemeClr val="tx1">
                    <a:lumMod val="75000"/>
                    <a:lumOff val="25000"/>
                  </a:schemeClr>
                </a:solidFill>
                <a:latin typeface="Playfair Display" panose="00000500000000000000" pitchFamily="50" charset="0"/>
              </a:rPr>
              <a:t>Erasmus</a:t>
            </a:r>
            <a:r>
              <a:rPr lang="tr-TR" sz="1500" b="1" dirty="0">
                <a:solidFill>
                  <a:schemeClr val="tx1">
                    <a:lumMod val="75000"/>
                    <a:lumOff val="25000"/>
                  </a:schemeClr>
                </a:solidFill>
                <a:latin typeface="Playfair Display" panose="00000500000000000000" pitchFamily="50" charset="0"/>
              </a:rPr>
              <a:t>+ KA131</a:t>
            </a:r>
          </a:p>
          <a:p>
            <a:r>
              <a:rPr lang="tr-TR" sz="1500" b="1" dirty="0" smtClean="0">
                <a:solidFill>
                  <a:schemeClr val="tx1">
                    <a:lumMod val="75000"/>
                    <a:lumOff val="25000"/>
                  </a:schemeClr>
                </a:solidFill>
                <a:latin typeface="Playfair Display" panose="00000500000000000000" pitchFamily="50" charset="0"/>
              </a:rPr>
              <a:t>FRİGYA Staj </a:t>
            </a:r>
            <a:r>
              <a:rPr lang="tr-TR" sz="1500" b="1" dirty="0">
                <a:solidFill>
                  <a:schemeClr val="tx1">
                    <a:lumMod val="75000"/>
                    <a:lumOff val="25000"/>
                  </a:schemeClr>
                </a:solidFill>
                <a:latin typeface="Playfair Display" panose="00000500000000000000" pitchFamily="50" charset="0"/>
              </a:rPr>
              <a:t>KONSORSİYUMU</a:t>
            </a:r>
            <a:endParaRPr lang="en-US" sz="2100" b="1" dirty="0">
              <a:latin typeface="Playfair Display" panose="00000500000000000000" pitchFamily="50" charset="0"/>
            </a:endParaRPr>
          </a:p>
        </p:txBody>
      </p:sp>
      <p:sp>
        <p:nvSpPr>
          <p:cNvPr id="2" name="Dikdörtgen 1"/>
          <p:cNvSpPr/>
          <p:nvPr/>
        </p:nvSpPr>
        <p:spPr>
          <a:xfrm>
            <a:off x="546562" y="3051890"/>
            <a:ext cx="4572000" cy="1338828"/>
          </a:xfrm>
          <a:prstGeom prst="rect">
            <a:avLst/>
          </a:prstGeom>
        </p:spPr>
        <p:txBody>
          <a:bodyPr>
            <a:spAutoFit/>
          </a:bodyPr>
          <a:lstStyle/>
          <a:p>
            <a:r>
              <a:rPr lang="tr-TR" sz="1350" dirty="0"/>
              <a:t>Kütahya Dumlupınar Üniversitesi (Koordinatör</a:t>
            </a:r>
            <a:r>
              <a:rPr lang="tr-TR" sz="1350" dirty="0" smtClean="0"/>
              <a:t>),</a:t>
            </a:r>
          </a:p>
          <a:p>
            <a:r>
              <a:rPr lang="tr-TR" sz="1350" dirty="0" smtClean="0"/>
              <a:t>Afyon </a:t>
            </a:r>
            <a:r>
              <a:rPr lang="tr-TR" sz="1350" dirty="0"/>
              <a:t>Kocatepe </a:t>
            </a:r>
            <a:r>
              <a:rPr lang="tr-TR" sz="1350" dirty="0" smtClean="0"/>
              <a:t>Üniversitesi,</a:t>
            </a:r>
            <a:endParaRPr lang="tr-TR" sz="1350" dirty="0"/>
          </a:p>
          <a:p>
            <a:r>
              <a:rPr lang="tr-TR" sz="1350" dirty="0" smtClean="0"/>
              <a:t>Anadolu </a:t>
            </a:r>
            <a:r>
              <a:rPr lang="tr-TR" sz="1350" dirty="0"/>
              <a:t>Üniversitesi,</a:t>
            </a:r>
          </a:p>
          <a:p>
            <a:r>
              <a:rPr lang="tr-TR" sz="1350" dirty="0"/>
              <a:t>Eskişehir Osmangazi Üniversitesi,</a:t>
            </a:r>
          </a:p>
          <a:p>
            <a:r>
              <a:rPr lang="tr-TR" sz="1350" dirty="0"/>
              <a:t>Afyon Ticaret Odası,</a:t>
            </a:r>
          </a:p>
          <a:p>
            <a:r>
              <a:rPr lang="tr-TR" sz="1350" dirty="0"/>
              <a:t>Kütahya Ticaret Odası,</a:t>
            </a:r>
          </a:p>
        </p:txBody>
      </p:sp>
      <p:sp>
        <p:nvSpPr>
          <p:cNvPr id="4" name="Metin kutusu 3"/>
          <p:cNvSpPr txBox="1"/>
          <p:nvPr/>
        </p:nvSpPr>
        <p:spPr>
          <a:xfrm>
            <a:off x="4652925" y="1555853"/>
            <a:ext cx="2743888" cy="830997"/>
          </a:xfrm>
          <a:prstGeom prst="rect">
            <a:avLst/>
          </a:prstGeom>
          <a:noFill/>
        </p:spPr>
        <p:txBody>
          <a:bodyPr wrap="square" rtlCol="0">
            <a:spAutoFit/>
          </a:bodyPr>
          <a:lstStyle/>
          <a:p>
            <a:pPr algn="ctr"/>
            <a:r>
              <a:rPr lang="tr-TR" sz="2400" dirty="0" smtClean="0">
                <a:latin typeface="Algerian" panose="04020705040A02060702" pitchFamily="82" charset="0"/>
              </a:rPr>
              <a:t>FRİGYA KONSORSİYUMU</a:t>
            </a:r>
            <a:endParaRPr lang="tr-TR" sz="2400" dirty="0">
              <a:latin typeface="Algerian" panose="04020705040A02060702" pitchFamily="82" charset="0"/>
            </a:endParaRPr>
          </a:p>
        </p:txBody>
      </p:sp>
      <p:pic>
        <p:nvPicPr>
          <p:cNvPr id="9" name="image3.png"/>
          <p:cNvPicPr/>
          <p:nvPr/>
        </p:nvPicPr>
        <p:blipFill>
          <a:blip r:embed="rId2" cstate="print"/>
          <a:stretch>
            <a:fillRect/>
          </a:stretch>
        </p:blipFill>
        <p:spPr>
          <a:xfrm>
            <a:off x="4229100" y="3122930"/>
            <a:ext cx="685800" cy="612140"/>
          </a:xfrm>
          <a:prstGeom prst="rect">
            <a:avLst/>
          </a:prstGeom>
        </p:spPr>
      </p:pic>
      <p:pic>
        <p:nvPicPr>
          <p:cNvPr id="10" name="image2.png"/>
          <p:cNvPicPr/>
          <p:nvPr/>
        </p:nvPicPr>
        <p:blipFill>
          <a:blip r:embed="rId3" cstate="print"/>
          <a:stretch>
            <a:fillRect/>
          </a:stretch>
        </p:blipFill>
        <p:spPr>
          <a:xfrm>
            <a:off x="5004048" y="3122930"/>
            <a:ext cx="647700" cy="612775"/>
          </a:xfrm>
          <a:prstGeom prst="rect">
            <a:avLst/>
          </a:prstGeom>
        </p:spPr>
      </p:pic>
      <p:pic>
        <p:nvPicPr>
          <p:cNvPr id="11" name="Resim 10" descr="C:\Users\hp27\AppData\Local\Temp\Rar$DIa8360.48061\deu-logo-mavi.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0653" y="3122930"/>
            <a:ext cx="685165" cy="668020"/>
          </a:xfrm>
          <a:prstGeom prst="rect">
            <a:avLst/>
          </a:prstGeom>
          <a:noFill/>
          <a:ln>
            <a:noFill/>
          </a:ln>
        </p:spPr>
      </p:pic>
      <p:pic>
        <p:nvPicPr>
          <p:cNvPr id="12" name="image6.png"/>
          <p:cNvPicPr/>
          <p:nvPr/>
        </p:nvPicPr>
        <p:blipFill>
          <a:blip r:embed="rId5" cstate="print"/>
          <a:stretch>
            <a:fillRect/>
          </a:stretch>
        </p:blipFill>
        <p:spPr>
          <a:xfrm>
            <a:off x="6594723" y="3140710"/>
            <a:ext cx="638175" cy="594360"/>
          </a:xfrm>
          <a:prstGeom prst="rect">
            <a:avLst/>
          </a:prstGeom>
        </p:spPr>
      </p:pic>
      <p:pic>
        <p:nvPicPr>
          <p:cNvPr id="13" name="Resim 12"/>
          <p:cNvPicPr/>
          <p:nvPr/>
        </p:nvPicPr>
        <p:blipFill>
          <a:blip r:embed="rId6">
            <a:extLst>
              <a:ext uri="{28A0092B-C50C-407E-A947-70E740481C1C}">
                <a14:useLocalDpi xmlns:a14="http://schemas.microsoft.com/office/drawing/2010/main" val="0"/>
              </a:ext>
            </a:extLst>
          </a:blip>
          <a:stretch>
            <a:fillRect/>
          </a:stretch>
        </p:blipFill>
        <p:spPr>
          <a:xfrm>
            <a:off x="7361803" y="3137852"/>
            <a:ext cx="704850" cy="638175"/>
          </a:xfrm>
          <a:prstGeom prst="rect">
            <a:avLst/>
          </a:prstGeom>
        </p:spPr>
      </p:pic>
      <p:pic>
        <p:nvPicPr>
          <p:cNvPr id="14" name="Resim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311222"/>
            <a:ext cx="9144000" cy="1603581"/>
          </a:xfrm>
          <a:prstGeom prst="rect">
            <a:avLst/>
          </a:prstGeom>
        </p:spPr>
      </p:pic>
      <p:pic>
        <p:nvPicPr>
          <p:cNvPr id="15" name="Resim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0103" y="6113012"/>
            <a:ext cx="805597" cy="723895"/>
          </a:xfrm>
          <a:prstGeom prst="rect">
            <a:avLst/>
          </a:prstGeom>
        </p:spPr>
      </p:pic>
    </p:spTree>
    <p:extLst>
      <p:ext uri="{BB962C8B-B14F-4D97-AF65-F5344CB8AC3E}">
        <p14:creationId xmlns:p14="http://schemas.microsoft.com/office/powerpoint/2010/main" val="4869212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SIKÇA SORULAN SORULAR</a:t>
            </a:r>
            <a:endParaRPr lang="tr-TR" dirty="0"/>
          </a:p>
        </p:txBody>
      </p:sp>
      <p:sp>
        <p:nvSpPr>
          <p:cNvPr id="3" name="İçerik Yer Tutucusu 2"/>
          <p:cNvSpPr>
            <a:spLocks noGrp="1"/>
          </p:cNvSpPr>
          <p:nvPr>
            <p:ph idx="1"/>
          </p:nvPr>
        </p:nvSpPr>
        <p:spPr/>
        <p:txBody>
          <a:bodyPr/>
          <a:lstStyle/>
          <a:p>
            <a:pPr marL="0" indent="0">
              <a:buNone/>
            </a:pPr>
            <a:r>
              <a:rPr lang="tr-TR" b="1" dirty="0" smtClean="0"/>
              <a:t>Soru</a:t>
            </a:r>
            <a:r>
              <a:rPr lang="tr-TR" dirty="0" smtClean="0"/>
              <a:t>: </a:t>
            </a:r>
            <a:r>
              <a:rPr lang="tr-TR" dirty="0" err="1" smtClean="0"/>
              <a:t>Erasmus</a:t>
            </a:r>
            <a:r>
              <a:rPr lang="tr-TR" dirty="0" smtClean="0"/>
              <a:t>+ Staj Hareketliliği Yapmak için Uygun Staj Yeri Nasıl Bulabilirim? </a:t>
            </a:r>
          </a:p>
          <a:p>
            <a:pPr marL="0" indent="0">
              <a:buNone/>
            </a:pPr>
            <a:r>
              <a:rPr lang="tr-TR" b="1" dirty="0" smtClean="0"/>
              <a:t>Cevap</a:t>
            </a:r>
            <a:r>
              <a:rPr lang="tr-TR" dirty="0" smtClean="0"/>
              <a:t>: </a:t>
            </a:r>
            <a:r>
              <a:rPr lang="tr-TR" dirty="0" smtClean="0">
                <a:hlinkClick r:id="rId2"/>
              </a:rPr>
              <a:t>www.erasmus.edu.tr</a:t>
            </a:r>
            <a:r>
              <a:rPr lang="tr-TR" dirty="0" smtClean="0"/>
              <a:t> adresinde yer «</a:t>
            </a:r>
            <a:r>
              <a:rPr lang="tr-TR" dirty="0" smtClean="0">
                <a:solidFill>
                  <a:srgbClr val="FF0000"/>
                </a:solidFill>
              </a:rPr>
              <a:t>Staj Yeri Bulma Rehberi</a:t>
            </a:r>
            <a:r>
              <a:rPr lang="tr-TR" dirty="0" smtClean="0"/>
              <a:t>» kısmında yer alan faydalı linkler aracılığı ile uygun staj yeri bulunabilir.</a:t>
            </a:r>
          </a:p>
          <a:p>
            <a:pPr marL="0" indent="0">
              <a:buNone/>
            </a:pPr>
            <a:r>
              <a:rPr lang="tr-TR" b="1" dirty="0" smtClean="0"/>
              <a:t>Soru: </a:t>
            </a:r>
            <a:r>
              <a:rPr lang="tr-TR" dirty="0" smtClean="0"/>
              <a:t>Herhangi bir şirket ile iletişim süreci nasıl başlayacak? Neler yapmam gerekiyor?</a:t>
            </a:r>
          </a:p>
          <a:p>
            <a:pPr marL="0" indent="0">
              <a:buNone/>
            </a:pPr>
            <a:r>
              <a:rPr lang="tr-TR" b="1" dirty="0" smtClean="0"/>
              <a:t>Cevap: </a:t>
            </a:r>
            <a:r>
              <a:rPr lang="tr-TR" dirty="0" smtClean="0"/>
              <a:t>Bulduğunuz şirkete atılacak mail taslağı yine </a:t>
            </a:r>
            <a:r>
              <a:rPr lang="tr-TR" dirty="0" smtClean="0">
                <a:hlinkClick r:id="rId2"/>
              </a:rPr>
              <a:t>www.erasmus.edu.tr</a:t>
            </a:r>
            <a:r>
              <a:rPr lang="tr-TR" dirty="0" smtClean="0"/>
              <a:t> adresinde yer almaktadır. Bu mail taslağını kendinize göre revize edip, </a:t>
            </a:r>
            <a:r>
              <a:rPr lang="tr-TR" dirty="0" err="1" smtClean="0"/>
              <a:t>CV’niz</a:t>
            </a:r>
            <a:r>
              <a:rPr lang="tr-TR" dirty="0" smtClean="0"/>
              <a:t> ile birlikte aynı anda birden fazla şirkete atabilirsiniz. Şirketler staj yapmanıza olumlu dönüş yaparlarsa kendilerinden «</a:t>
            </a:r>
            <a:r>
              <a:rPr lang="tr-TR" dirty="0" smtClean="0">
                <a:solidFill>
                  <a:srgbClr val="FF0000"/>
                </a:solidFill>
              </a:rPr>
              <a:t>davet/kabul mektubu</a:t>
            </a:r>
            <a:r>
              <a:rPr lang="tr-TR" dirty="0" smtClean="0"/>
              <a:t>» istemelisiniz. </a:t>
            </a:r>
          </a:p>
          <a:p>
            <a:pPr marL="0" indent="0">
              <a:buNone/>
            </a:pPr>
            <a:endParaRPr lang="tr-TR" dirty="0"/>
          </a:p>
        </p:txBody>
      </p:sp>
    </p:spTree>
    <p:extLst>
      <p:ext uri="{BB962C8B-B14F-4D97-AF65-F5344CB8AC3E}">
        <p14:creationId xmlns:p14="http://schemas.microsoft.com/office/powerpoint/2010/main" val="254256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SIKÇA SORULAN SORULAR</a:t>
            </a:r>
            <a:endParaRPr lang="tr-TR" dirty="0"/>
          </a:p>
        </p:txBody>
      </p:sp>
      <p:sp>
        <p:nvSpPr>
          <p:cNvPr id="3" name="İçerik Yer Tutucusu 2"/>
          <p:cNvSpPr>
            <a:spLocks noGrp="1"/>
          </p:cNvSpPr>
          <p:nvPr>
            <p:ph idx="1"/>
          </p:nvPr>
        </p:nvSpPr>
        <p:spPr/>
        <p:txBody>
          <a:bodyPr/>
          <a:lstStyle/>
          <a:p>
            <a:pPr marL="0" indent="0">
              <a:buNone/>
            </a:pPr>
            <a:r>
              <a:rPr lang="tr-TR" b="1" dirty="0"/>
              <a:t>Soru: </a:t>
            </a:r>
            <a:r>
              <a:rPr lang="tr-TR" dirty="0"/>
              <a:t>Üniversitelerde staj yapabilir miyim?</a:t>
            </a:r>
          </a:p>
          <a:p>
            <a:pPr marL="0" indent="0">
              <a:buNone/>
            </a:pPr>
            <a:r>
              <a:rPr lang="tr-TR" b="1" dirty="0"/>
              <a:t>Cevap: </a:t>
            </a:r>
            <a:r>
              <a:rPr lang="tr-TR" dirty="0"/>
              <a:t>Evet. Özellikle Mühendislik, Fen Bilimleri (Kimya, Biyoloji, Fizik vb.) ve Mimarlık gibi laboratuvar seçenekleri olan bölümlerdeki öğrenciler üniversitelerde staj yapabilir. Staj hareketliliği üniversitelerde ders alma ya da derse girme şeklinde </a:t>
            </a:r>
            <a:r>
              <a:rPr lang="tr-TR" u="sng" dirty="0"/>
              <a:t>yapılamaz.</a:t>
            </a:r>
          </a:p>
          <a:p>
            <a:pPr marL="0" indent="0">
              <a:buNone/>
            </a:pPr>
            <a:r>
              <a:rPr lang="tr-TR" b="1" dirty="0"/>
              <a:t>Soru: </a:t>
            </a:r>
            <a:r>
              <a:rPr lang="tr-TR" dirty="0"/>
              <a:t>Staj programında karşı kurumlar herhangi bir ücret verirler mi? </a:t>
            </a:r>
          </a:p>
          <a:p>
            <a:pPr marL="0" indent="0">
              <a:buNone/>
            </a:pPr>
            <a:r>
              <a:rPr lang="tr-TR" b="1" dirty="0"/>
              <a:t>Cevap: </a:t>
            </a:r>
            <a:r>
              <a:rPr lang="tr-TR" dirty="0"/>
              <a:t>Bu durum tamamen öğrenci ve bulduğu kurum ile ilgilidir. Bazı işletmeler stajyerlerine cüz-i de olsa ödeme yapabilmektedir. Bu durumu staj yapacağınız kurum ile yurtdışına gitmeden karara bağlamanız gerekmektedir. </a:t>
            </a:r>
          </a:p>
          <a:p>
            <a:pPr marL="0" indent="0">
              <a:buNone/>
            </a:pPr>
            <a:endParaRPr lang="tr-TR" dirty="0"/>
          </a:p>
        </p:txBody>
      </p:sp>
    </p:spTree>
    <p:extLst>
      <p:ext uri="{BB962C8B-B14F-4D97-AF65-F5344CB8AC3E}">
        <p14:creationId xmlns:p14="http://schemas.microsoft.com/office/powerpoint/2010/main" val="35174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SIKÇA SORULAN SORULAR</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b="1" dirty="0"/>
              <a:t>Soru: </a:t>
            </a:r>
            <a:r>
              <a:rPr lang="tr-TR" dirty="0"/>
              <a:t>Staj yaparken nerede kalacağım? Kalacak yer bulmada siz veya karşı kurum yardımcı oluyor musunuz? </a:t>
            </a:r>
          </a:p>
          <a:p>
            <a:pPr marL="0" indent="0">
              <a:buNone/>
            </a:pPr>
            <a:r>
              <a:rPr lang="tr-TR" b="1" dirty="0"/>
              <a:t>Cevap: </a:t>
            </a:r>
            <a:r>
              <a:rPr lang="tr-TR" dirty="0" err="1"/>
              <a:t>Erasmus</a:t>
            </a:r>
            <a:r>
              <a:rPr lang="tr-TR" dirty="0"/>
              <a:t> staj hareketliliğinde barınma öğrenci sorumluluğunda olan bir konudur. Staj yapacak öğrenci kalacak yerini kendisi bulmalıdır. Bu konuda staj için kabul aldığınız şirket ya da kurumdan yardım isteyebilirsiniz ya da staj yerinize yakın üniversiteler varsa onların yurt imkanlarından faydalanmak için kendileri ile iletişime geçebilirsiniz. </a:t>
            </a:r>
          </a:p>
          <a:p>
            <a:pPr marL="0" indent="0">
              <a:buNone/>
            </a:pPr>
            <a:r>
              <a:rPr lang="tr-TR" b="1" dirty="0"/>
              <a:t>Soru: </a:t>
            </a:r>
            <a:r>
              <a:rPr lang="tr-TR" dirty="0" err="1"/>
              <a:t>Erasmus</a:t>
            </a:r>
            <a:r>
              <a:rPr lang="tr-TR" dirty="0"/>
              <a:t> Staj Hareketliliği için vize süreci nasıl işlemektedir? Vize sürecinde yapılan masrafları karşılıyor musunuz? </a:t>
            </a:r>
          </a:p>
          <a:p>
            <a:pPr marL="0" indent="0">
              <a:buNone/>
            </a:pPr>
            <a:r>
              <a:rPr lang="tr-TR" b="1" dirty="0"/>
              <a:t>Cevap: </a:t>
            </a:r>
            <a:r>
              <a:rPr lang="tr-TR" dirty="0" err="1"/>
              <a:t>Erasmus</a:t>
            </a:r>
            <a:r>
              <a:rPr lang="tr-TR" dirty="0"/>
              <a:t> staj hareketliliği vize süreci öğrenim hareketliliğinde olduğu gibi aynı prosedürler geçerlidir. Konsoloslukların sayfalarında yer alan </a:t>
            </a:r>
            <a:r>
              <a:rPr lang="tr-TR" dirty="0" err="1"/>
              <a:t>Erasmus</a:t>
            </a:r>
            <a:r>
              <a:rPr lang="tr-TR" dirty="0"/>
              <a:t> öğrencileri için işlenen prosedürlerin incelenmesi ve gerekli belge ve evrakların hazırlanması gerekmektedir. Belgeler için belirlenen son tarihlere dikkat edilmelidir. Vize sürecinde yapılan masraflar için herhangi bir ödeme yapılmaz.</a:t>
            </a:r>
          </a:p>
          <a:p>
            <a:pPr marL="0" indent="0">
              <a:buNone/>
            </a:pPr>
            <a:endParaRPr lang="tr-TR" dirty="0"/>
          </a:p>
        </p:txBody>
      </p:sp>
    </p:spTree>
    <p:extLst>
      <p:ext uri="{BB962C8B-B14F-4D97-AF65-F5344CB8AC3E}">
        <p14:creationId xmlns:p14="http://schemas.microsoft.com/office/powerpoint/2010/main" val="244325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SIKÇA SORULAN SORULAR</a:t>
            </a:r>
            <a:endParaRPr lang="tr-TR" dirty="0"/>
          </a:p>
        </p:txBody>
      </p:sp>
      <p:sp>
        <p:nvSpPr>
          <p:cNvPr id="3" name="İçerik Yer Tutucusu 2"/>
          <p:cNvSpPr>
            <a:spLocks noGrp="1"/>
          </p:cNvSpPr>
          <p:nvPr>
            <p:ph idx="1"/>
          </p:nvPr>
        </p:nvSpPr>
        <p:spPr/>
        <p:txBody>
          <a:bodyPr>
            <a:normAutofit/>
          </a:bodyPr>
          <a:lstStyle/>
          <a:p>
            <a:pPr marL="0" indent="0">
              <a:buNone/>
            </a:pPr>
            <a:r>
              <a:rPr lang="tr-TR" b="1" dirty="0"/>
              <a:t>Soru: </a:t>
            </a:r>
            <a:r>
              <a:rPr lang="tr-TR" dirty="0" smtClean="0"/>
              <a:t>Vize görüşmesi için </a:t>
            </a:r>
            <a:r>
              <a:rPr lang="tr-TR" sz="2400" dirty="0"/>
              <a:t>h</a:t>
            </a:r>
            <a:r>
              <a:rPr lang="tr-TR" sz="2400" dirty="0" smtClean="0"/>
              <a:t>angi </a:t>
            </a:r>
            <a:r>
              <a:rPr lang="tr-TR" sz="2400" dirty="0"/>
              <a:t>sağlık sigortasını yaptırmalıyım?</a:t>
            </a:r>
          </a:p>
          <a:p>
            <a:pPr marL="0" indent="0">
              <a:buNone/>
            </a:pPr>
            <a:r>
              <a:rPr lang="tr-TR" sz="2400" b="1" dirty="0" smtClean="0"/>
              <a:t>Cevap: </a:t>
            </a:r>
            <a:r>
              <a:rPr lang="tr-TR" sz="2400" dirty="0" smtClean="0"/>
              <a:t>Gidilen </a:t>
            </a:r>
            <a:r>
              <a:rPr lang="tr-TR" sz="2400" dirty="0"/>
              <a:t>her ülkenin farklı talepleri olmakla birlikte, uluslararası geçerliliği olan en kapsamlı sağlık </a:t>
            </a:r>
            <a:r>
              <a:rPr lang="tr-TR" sz="2400" dirty="0" smtClean="0"/>
              <a:t>sigortasının </a:t>
            </a:r>
            <a:r>
              <a:rPr lang="tr-TR" sz="2400" dirty="0"/>
              <a:t>tercih </a:t>
            </a:r>
            <a:r>
              <a:rPr lang="tr-TR" sz="2400" dirty="0" smtClean="0"/>
              <a:t>edilmesi gerekmektedir. </a:t>
            </a:r>
            <a:r>
              <a:rPr lang="tr-TR" sz="2400" dirty="0"/>
              <a:t>Sigortaların içerikleri ve kapsamlarının </a:t>
            </a:r>
            <a:r>
              <a:rPr lang="tr-TR" sz="2400" dirty="0" smtClean="0"/>
              <a:t>neler olduğu konsoloslukların resmi sayfalarından </a:t>
            </a:r>
            <a:r>
              <a:rPr lang="tr-TR" sz="2400" dirty="0"/>
              <a:t>öğrenilmesi tavsiye edilmektedir</a:t>
            </a:r>
            <a:r>
              <a:rPr lang="tr-TR" sz="2400" dirty="0" smtClean="0"/>
              <a:t>.</a:t>
            </a:r>
          </a:p>
          <a:p>
            <a:pPr marL="0" indent="0">
              <a:buNone/>
            </a:pPr>
            <a:r>
              <a:rPr lang="tr-TR" sz="2400" b="1" dirty="0" smtClean="0"/>
              <a:t>Soru: </a:t>
            </a:r>
            <a:r>
              <a:rPr lang="tr-TR" sz="2400" dirty="0" smtClean="0"/>
              <a:t>Staj yerimi ve ülkemi değiştirebilir miyim? Stajımı 2 ay dolmadan sona erdirip Türkiye’ye dönebilir miyim?</a:t>
            </a:r>
          </a:p>
          <a:p>
            <a:pPr marL="0" indent="0">
              <a:buNone/>
            </a:pPr>
            <a:r>
              <a:rPr lang="tr-TR" sz="2400" b="1" dirty="0" smtClean="0"/>
              <a:t>Cevap: </a:t>
            </a:r>
            <a:r>
              <a:rPr lang="tr-TR" sz="2400" dirty="0" smtClean="0"/>
              <a:t>Ulusal Ajans’ın bu konuda kuralları katıdır. Staj yeri ve ülkesi mücbir sebep olmaksızın değiştirilemez. 2 ayın altında staj yapılıp dönülmesi halinde verilen hibenin tümü geri iade edilmek zorundadır. </a:t>
            </a:r>
            <a:endParaRPr lang="tr-TR" sz="2400" b="1" dirty="0"/>
          </a:p>
        </p:txBody>
      </p:sp>
    </p:spTree>
    <p:extLst>
      <p:ext uri="{BB962C8B-B14F-4D97-AF65-F5344CB8AC3E}">
        <p14:creationId xmlns:p14="http://schemas.microsoft.com/office/powerpoint/2010/main" val="238836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628024" y="1124744"/>
            <a:ext cx="7926438" cy="4464496"/>
          </a:xfrm>
          <a:prstGeom prst="rect">
            <a:avLst/>
          </a:prstGeom>
        </p:spPr>
      </p:pic>
    </p:spTree>
    <p:extLst>
      <p:ext uri="{BB962C8B-B14F-4D97-AF65-F5344CB8AC3E}">
        <p14:creationId xmlns:p14="http://schemas.microsoft.com/office/powerpoint/2010/main" val="7655487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ükülü Ok 6"/>
          <p:cNvSpPr/>
          <p:nvPr/>
        </p:nvSpPr>
        <p:spPr>
          <a:xfrm rot="5400000">
            <a:off x="6604814" y="957396"/>
            <a:ext cx="692150" cy="1269227"/>
          </a:xfrm>
          <a:prstGeom prst="bentArrow">
            <a:avLst/>
          </a:prstGeom>
          <a:effectLst>
            <a:glow rad="635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solidFill>
                <a:schemeClr val="tx1"/>
              </a:solidFill>
            </a:endParaRPr>
          </a:p>
        </p:txBody>
      </p:sp>
      <p:sp>
        <p:nvSpPr>
          <p:cNvPr id="8" name="Bükülü Ok 7"/>
          <p:cNvSpPr/>
          <p:nvPr/>
        </p:nvSpPr>
        <p:spPr>
          <a:xfrm rot="16200000" flipH="1">
            <a:off x="1855137" y="949294"/>
            <a:ext cx="692150" cy="1285430"/>
          </a:xfrm>
          <a:prstGeom prst="bentArrow">
            <a:avLst/>
          </a:prstGeom>
          <a:effectLst>
            <a:glow rad="635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solidFill>
                <a:schemeClr val="tx1"/>
              </a:solidFill>
            </a:endParaRPr>
          </a:p>
        </p:txBody>
      </p:sp>
      <p:sp>
        <p:nvSpPr>
          <p:cNvPr id="9" name="Akış Çizelgesi: Öteki İşlem 8"/>
          <p:cNvSpPr/>
          <p:nvPr/>
        </p:nvSpPr>
        <p:spPr>
          <a:xfrm>
            <a:off x="712974" y="2039996"/>
            <a:ext cx="2133600" cy="59400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b="1" dirty="0" smtClean="0">
                <a:solidFill>
                  <a:srgbClr val="002060"/>
                </a:solidFill>
                <a:latin typeface="Arial Black" panose="020B0A04020102020204" pitchFamily="34" charset="0"/>
              </a:rPr>
              <a:t>PROGRAM/AB ÜLKELERİ (KA131)</a:t>
            </a:r>
            <a:endParaRPr lang="tr-TR" sz="1350" b="1" dirty="0">
              <a:solidFill>
                <a:srgbClr val="002060"/>
              </a:solidFill>
              <a:latin typeface="Arial Black" panose="020B0A04020102020204" pitchFamily="34"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56" y="3068518"/>
            <a:ext cx="2355136" cy="1560632"/>
          </a:xfrm>
          <a:prstGeom prst="rect">
            <a:avLst/>
          </a:prstGeom>
        </p:spPr>
      </p:pic>
      <p:sp>
        <p:nvSpPr>
          <p:cNvPr id="12" name="Dikdörtgen 11"/>
          <p:cNvSpPr/>
          <p:nvPr/>
        </p:nvSpPr>
        <p:spPr>
          <a:xfrm>
            <a:off x="3174762" y="3294836"/>
            <a:ext cx="1606788" cy="1131079"/>
          </a:xfrm>
          <a:prstGeom prst="rect">
            <a:avLst/>
          </a:prstGeom>
        </p:spPr>
        <p:txBody>
          <a:bodyPr wrap="square">
            <a:spAutoFit/>
          </a:bodyPr>
          <a:lstStyle/>
          <a:p>
            <a:r>
              <a:rPr lang="tr-TR" sz="1350" b="1" dirty="0" smtClean="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İzlanda </a:t>
            </a:r>
            <a:endParaRPr lang="tr-TR" sz="1350" b="1" dirty="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tr-TR" sz="1350" b="1" dirty="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Lihtenştayn</a:t>
            </a:r>
          </a:p>
          <a:p>
            <a:r>
              <a:rPr lang="tr-TR" sz="1350" b="1" dirty="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Norveç </a:t>
            </a:r>
          </a:p>
          <a:p>
            <a:r>
              <a:rPr lang="tr-TR" sz="1350" b="1" dirty="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Makedonya</a:t>
            </a:r>
          </a:p>
          <a:p>
            <a:r>
              <a:rPr lang="tr-TR" sz="1350" b="1" dirty="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Türkiye</a:t>
            </a:r>
          </a:p>
        </p:txBody>
      </p:sp>
      <p:sp>
        <p:nvSpPr>
          <p:cNvPr id="13" name="Artı 12"/>
          <p:cNvSpPr/>
          <p:nvPr/>
        </p:nvSpPr>
        <p:spPr>
          <a:xfrm>
            <a:off x="2513092" y="3498660"/>
            <a:ext cx="661670" cy="654240"/>
          </a:xfrm>
          <a:prstGeom prst="mathPlus">
            <a:avLst/>
          </a:prstGeom>
          <a:solidFill>
            <a:schemeClr val="accent2"/>
          </a:solidFill>
          <a:ln>
            <a:solidFill>
              <a:srgbClr val="002060"/>
            </a:solidFill>
          </a:ln>
          <a:effectLst>
            <a:glow rad="101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solidFill>
                <a:schemeClr val="tx1"/>
              </a:solidFill>
            </a:endParaRPr>
          </a:p>
        </p:txBody>
      </p:sp>
      <p:sp>
        <p:nvSpPr>
          <p:cNvPr id="14" name="Metin kutusu 13"/>
          <p:cNvSpPr txBox="1"/>
          <p:nvPr/>
        </p:nvSpPr>
        <p:spPr>
          <a:xfrm>
            <a:off x="611560" y="4941168"/>
            <a:ext cx="1252567" cy="507831"/>
          </a:xfrm>
          <a:prstGeom prst="rect">
            <a:avLst/>
          </a:prstGeom>
          <a:noFill/>
        </p:spPr>
        <p:txBody>
          <a:bodyPr wrap="square" rtlCol="0">
            <a:spAutoFit/>
          </a:bodyPr>
          <a:lstStyle/>
          <a:p>
            <a:pPr algn="ctr"/>
            <a:r>
              <a:rPr lang="tr-TR" sz="1350" dirty="0" smtClean="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29 </a:t>
            </a:r>
            <a:r>
              <a:rPr lang="tr-TR" sz="1350" dirty="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AB Üyesi Ülke</a:t>
            </a:r>
          </a:p>
        </p:txBody>
      </p:sp>
      <p:sp>
        <p:nvSpPr>
          <p:cNvPr id="15" name="Akış Çizelgesi: Öteki İşlem 14"/>
          <p:cNvSpPr/>
          <p:nvPr/>
        </p:nvSpPr>
        <p:spPr>
          <a:xfrm>
            <a:off x="6389601" y="2039996"/>
            <a:ext cx="2133600" cy="59400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b="1" dirty="0" smtClean="0">
                <a:solidFill>
                  <a:srgbClr val="002060"/>
                </a:solidFill>
                <a:latin typeface="Arial Black" panose="020B0A04020102020204" pitchFamily="34" charset="0"/>
              </a:rPr>
              <a:t>ORTAK/AB DIŞINDAKİ ÜLKELER (KA171)</a:t>
            </a:r>
            <a:endParaRPr lang="tr-TR" sz="1350" b="1" dirty="0">
              <a:solidFill>
                <a:srgbClr val="002060"/>
              </a:solidFill>
              <a:latin typeface="Arial Black" panose="020B0A04020102020204" pitchFamily="34" charset="0"/>
            </a:endParaRPr>
          </a:p>
        </p:txBody>
      </p:sp>
      <p:pic>
        <p:nvPicPr>
          <p:cNvPr id="16" name="İçerik Yer Tutucusu 3"/>
          <p:cNvPicPr>
            <a:picLocks noChangeAspect="1"/>
          </p:cNvPicPr>
          <p:nvPr/>
        </p:nvPicPr>
        <p:blipFill rotWithShape="1">
          <a:blip r:embed="rId3">
            <a:extLst>
              <a:ext uri="{28A0092B-C50C-407E-A947-70E740481C1C}">
                <a14:useLocalDpi xmlns:a14="http://schemas.microsoft.com/office/drawing/2010/main" val="0"/>
              </a:ext>
            </a:extLst>
          </a:blip>
          <a:srcRect l="48689" t="18822"/>
          <a:stretch/>
        </p:blipFill>
        <p:spPr>
          <a:xfrm>
            <a:off x="6422471" y="2950309"/>
            <a:ext cx="2623658" cy="1797050"/>
          </a:xfrm>
          <a:prstGeom prst="rect">
            <a:avLst/>
          </a:prstGeom>
          <a:effectLst>
            <a:softEdge rad="317500"/>
          </a:effectLst>
        </p:spPr>
      </p:pic>
      <p:sp>
        <p:nvSpPr>
          <p:cNvPr id="17" name="Dikdörtgen 16"/>
          <p:cNvSpPr/>
          <p:nvPr/>
        </p:nvSpPr>
        <p:spPr>
          <a:xfrm>
            <a:off x="2992968" y="832667"/>
            <a:ext cx="3174267" cy="707886"/>
          </a:xfrm>
          <a:prstGeom prst="rect">
            <a:avLst/>
          </a:prstGeom>
        </p:spPr>
        <p:txBody>
          <a:bodyPr wrap="none">
            <a:spAutoFit/>
          </a:bodyPr>
          <a:lstStyle/>
          <a:p>
            <a:r>
              <a:rPr lang="tr-TR" sz="2000" b="1" dirty="0">
                <a:solidFill>
                  <a:schemeClr val="accent2">
                    <a:lumMod val="50000"/>
                  </a:schemeClr>
                </a:solidFill>
                <a:latin typeface="Arial Black" panose="020B0A04020102020204" pitchFamily="34" charset="0"/>
              </a:rPr>
              <a:t>HANGİ ÜLKELER İLE </a:t>
            </a:r>
            <a:endParaRPr lang="tr-TR" sz="2000" b="1" dirty="0" smtClean="0">
              <a:solidFill>
                <a:schemeClr val="accent2">
                  <a:lumMod val="50000"/>
                </a:schemeClr>
              </a:solidFill>
              <a:latin typeface="Arial Black" panose="020B0A04020102020204" pitchFamily="34" charset="0"/>
            </a:endParaRPr>
          </a:p>
          <a:p>
            <a:pPr algn="ctr"/>
            <a:r>
              <a:rPr lang="tr-TR" sz="2000" b="1" dirty="0" smtClean="0">
                <a:solidFill>
                  <a:schemeClr val="accent2">
                    <a:lumMod val="50000"/>
                  </a:schemeClr>
                </a:solidFill>
                <a:latin typeface="Arial Black" panose="020B0A04020102020204" pitchFamily="34" charset="0"/>
              </a:rPr>
              <a:t>DEĞİŞİM </a:t>
            </a:r>
            <a:r>
              <a:rPr lang="tr-TR" sz="2000" b="1" dirty="0">
                <a:solidFill>
                  <a:schemeClr val="accent2">
                    <a:lumMod val="50000"/>
                  </a:schemeClr>
                </a:solidFill>
                <a:latin typeface="Arial Black" panose="020B0A04020102020204" pitchFamily="34" charset="0"/>
              </a:rPr>
              <a:t>YAPILIR?</a:t>
            </a:r>
          </a:p>
        </p:txBody>
      </p:sp>
      <p:sp>
        <p:nvSpPr>
          <p:cNvPr id="18" name="Dikdörtgen 17"/>
          <p:cNvSpPr/>
          <p:nvPr/>
        </p:nvSpPr>
        <p:spPr>
          <a:xfrm>
            <a:off x="4932040" y="3179420"/>
            <a:ext cx="1606788" cy="1754326"/>
          </a:xfrm>
          <a:prstGeom prst="rect">
            <a:avLst/>
          </a:prstGeom>
        </p:spPr>
        <p:txBody>
          <a:bodyPr wrap="square">
            <a:spAutoFit/>
          </a:bodyPr>
          <a:lstStyle/>
          <a:p>
            <a:pPr algn="r"/>
            <a:r>
              <a:rPr lang="tr-TR" sz="1350" b="1" dirty="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Kosova, Bosna Hersek, Arnavutluk, Azerbaycan, Moldova, Fas, Cezayir, Tunus, Kırgızistan, Kenya, Nijer </a:t>
            </a:r>
          </a:p>
        </p:txBody>
      </p:sp>
    </p:spTree>
    <p:extLst>
      <p:ext uri="{BB962C8B-B14F-4D97-AF65-F5344CB8AC3E}">
        <p14:creationId xmlns:p14="http://schemas.microsoft.com/office/powerpoint/2010/main" val="3472393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5"/>
          <p:cNvGraphicFramePr>
            <a:graphicFrameLocks/>
          </p:cNvGraphicFramePr>
          <p:nvPr>
            <p:extLst>
              <p:ext uri="{D42A27DB-BD31-4B8C-83A1-F6EECF244321}">
                <p14:modId xmlns:p14="http://schemas.microsoft.com/office/powerpoint/2010/main" val="4191562386"/>
              </p:ext>
            </p:extLst>
          </p:nvPr>
        </p:nvGraphicFramePr>
        <p:xfrm>
          <a:off x="1475657" y="1702876"/>
          <a:ext cx="5688632" cy="2804160"/>
        </p:xfrm>
        <a:graphic>
          <a:graphicData uri="http://schemas.openxmlformats.org/drawingml/2006/table">
            <a:tbl>
              <a:tblPr firstRow="1" firstCol="1" bandRow="1">
                <a:tableStyleId>{5C22544A-7EE6-4342-B048-85BDC9FD1C3A}</a:tableStyleId>
              </a:tblPr>
              <a:tblGrid>
                <a:gridCol w="1944215">
                  <a:extLst>
                    <a:ext uri="{9D8B030D-6E8A-4147-A177-3AD203B41FA5}">
                      <a16:colId xmlns:a16="http://schemas.microsoft.com/office/drawing/2014/main" val="4109138569"/>
                    </a:ext>
                  </a:extLst>
                </a:gridCol>
                <a:gridCol w="2015857">
                  <a:extLst>
                    <a:ext uri="{9D8B030D-6E8A-4147-A177-3AD203B41FA5}">
                      <a16:colId xmlns:a16="http://schemas.microsoft.com/office/drawing/2014/main" val="1380298051"/>
                    </a:ext>
                  </a:extLst>
                </a:gridCol>
                <a:gridCol w="1728560">
                  <a:extLst>
                    <a:ext uri="{9D8B030D-6E8A-4147-A177-3AD203B41FA5}">
                      <a16:colId xmlns:a16="http://schemas.microsoft.com/office/drawing/2014/main" val="3445750995"/>
                    </a:ext>
                  </a:extLst>
                </a:gridCol>
              </a:tblGrid>
              <a:tr h="435674">
                <a:tc>
                  <a:txBody>
                    <a:bodyPr/>
                    <a:lstStyle/>
                    <a:p>
                      <a:pPr algn="l">
                        <a:lnSpc>
                          <a:spcPct val="115000"/>
                        </a:lnSpc>
                        <a:spcAft>
                          <a:spcPts val="0"/>
                        </a:spcAft>
                      </a:pPr>
                      <a:r>
                        <a:rPr lang="tr-TR"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GÖNDEREN ÜLKE</a:t>
                      </a:r>
                      <a:endParaRPr lang="tr-TR"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1435" marR="51435" marT="0" marB="0" anchor="ctr"/>
                </a:tc>
                <a:tc>
                  <a:txBody>
                    <a:bodyPr/>
                    <a:lstStyle/>
                    <a:p>
                      <a:pPr algn="l">
                        <a:lnSpc>
                          <a:spcPct val="115000"/>
                        </a:lnSpc>
                        <a:spcAft>
                          <a:spcPts val="0"/>
                        </a:spcAft>
                      </a:pPr>
                      <a:r>
                        <a:rPr lang="tr-TR"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KABUL EDEN ÜLKE </a:t>
                      </a:r>
                      <a:endParaRPr lang="tr-TR"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1435" marR="51435" marT="0" marB="0" anchor="ctr"/>
                </a:tc>
                <a:tc>
                  <a:txBody>
                    <a:bodyPr/>
                    <a:lstStyle/>
                    <a:p>
                      <a:pPr algn="l">
                        <a:lnSpc>
                          <a:spcPct val="115000"/>
                        </a:lnSpc>
                        <a:spcAft>
                          <a:spcPts val="0"/>
                        </a:spcAft>
                      </a:pPr>
                      <a:r>
                        <a:rPr lang="tr-TR"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AYLIK BİREYSEL DESTEK HİBESİ</a:t>
                      </a:r>
                      <a:endParaRPr lang="tr-TR"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1435" marR="51435" marT="0" marB="0" anchor="ctr"/>
                </a:tc>
                <a:extLst>
                  <a:ext uri="{0D108BD9-81ED-4DB2-BD59-A6C34878D82A}">
                    <a16:rowId xmlns:a16="http://schemas.microsoft.com/office/drawing/2014/main" val="611295375"/>
                  </a:ext>
                </a:extLst>
              </a:tr>
              <a:tr h="1370961">
                <a:tc>
                  <a:txBody>
                    <a:bodyPr/>
                    <a:lstStyle/>
                    <a:p>
                      <a:pPr algn="l">
                        <a:lnSpc>
                          <a:spcPct val="115000"/>
                        </a:lnSpc>
                        <a:spcAft>
                          <a:spcPts val="0"/>
                        </a:spcAft>
                      </a:pPr>
                      <a:r>
                        <a:rPr lang="tr-TR"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Türkiye</a:t>
                      </a:r>
                    </a:p>
                  </a:txBody>
                  <a:tcPr marL="51435" marR="51435" marT="0" marB="0" anchor="ctr"/>
                </a:tc>
                <a:tc>
                  <a:txBody>
                    <a:bodyPr/>
                    <a:lstStyle/>
                    <a:p>
                      <a:pPr algn="ctr">
                        <a:lnSpc>
                          <a:spcPct val="115000"/>
                        </a:lnSpc>
                        <a:spcAft>
                          <a:spcPts val="0"/>
                        </a:spcAft>
                      </a:pPr>
                      <a:r>
                        <a:rPr lang="tr-TR" sz="1600"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Partner</a:t>
                      </a:r>
                      <a:r>
                        <a:rPr lang="tr-TR" sz="1600" b="1" baseline="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 Üniversiteler</a:t>
                      </a:r>
                    </a:p>
                    <a:p>
                      <a:pPr algn="ctr">
                        <a:lnSpc>
                          <a:spcPct val="115000"/>
                        </a:lnSpc>
                        <a:spcAft>
                          <a:spcPts val="0"/>
                        </a:spcAft>
                      </a:pPr>
                      <a:r>
                        <a:rPr lang="tr-TR" sz="1600" baseline="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Kosova, Bosna Hersek, Arnavutluk, Azerbaycan, Moldova, Fas, Cezayir, Tunus, Kırgızistan, Kenya, Nijer </a:t>
                      </a:r>
                      <a:endParaRPr lang="tr-TR"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1435" marR="51435" marT="0" marB="0" anchor="ctr"/>
                </a:tc>
                <a:tc>
                  <a:txBody>
                    <a:bodyPr/>
                    <a:lstStyle/>
                    <a:p>
                      <a:pPr algn="ctr">
                        <a:lnSpc>
                          <a:spcPct val="115000"/>
                        </a:lnSpc>
                        <a:spcAft>
                          <a:spcPts val="0"/>
                        </a:spcAft>
                      </a:pPr>
                      <a:r>
                        <a:rPr lang="tr-TR"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700 Euro</a:t>
                      </a:r>
                      <a:endParaRPr lang="tr-TR"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1435" marR="51435" marT="0" marB="0" anchor="ctr"/>
                </a:tc>
                <a:extLst>
                  <a:ext uri="{0D108BD9-81ED-4DB2-BD59-A6C34878D82A}">
                    <a16:rowId xmlns:a16="http://schemas.microsoft.com/office/drawing/2014/main" val="1356287757"/>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3386291986"/>
              </p:ext>
            </p:extLst>
          </p:nvPr>
        </p:nvGraphicFramePr>
        <p:xfrm>
          <a:off x="1979712" y="4725144"/>
          <a:ext cx="5112567" cy="1962912"/>
        </p:xfrm>
        <a:graphic>
          <a:graphicData uri="http://schemas.openxmlformats.org/drawingml/2006/table">
            <a:tbl>
              <a:tblPr firstRow="1" firstCol="1" bandRow="1">
                <a:tableStyleId>{5C22544A-7EE6-4342-B048-85BDC9FD1C3A}</a:tableStyleId>
              </a:tblPr>
              <a:tblGrid>
                <a:gridCol w="3024335">
                  <a:extLst>
                    <a:ext uri="{9D8B030D-6E8A-4147-A177-3AD203B41FA5}">
                      <a16:colId xmlns:a16="http://schemas.microsoft.com/office/drawing/2014/main" val="1731295403"/>
                    </a:ext>
                  </a:extLst>
                </a:gridCol>
                <a:gridCol w="2088232">
                  <a:extLst>
                    <a:ext uri="{9D8B030D-6E8A-4147-A177-3AD203B41FA5}">
                      <a16:colId xmlns:a16="http://schemas.microsoft.com/office/drawing/2014/main" val="3714062182"/>
                    </a:ext>
                  </a:extLst>
                </a:gridCol>
              </a:tblGrid>
              <a:tr h="260462">
                <a:tc>
                  <a:txBody>
                    <a:bodyPr/>
                    <a:lstStyle/>
                    <a:p>
                      <a:pPr algn="l">
                        <a:lnSpc>
                          <a:spcPct val="115000"/>
                        </a:lnSpc>
                        <a:spcAft>
                          <a:spcPts val="0"/>
                        </a:spcAft>
                      </a:pPr>
                      <a:r>
                        <a:rPr lang="tr-TR"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ŞEHİRLER ARASI MESAFE</a:t>
                      </a:r>
                      <a:endParaRPr lang="tr-TR"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1435" marR="51435" marT="0" marB="0" anchor="ctr"/>
                </a:tc>
                <a:tc>
                  <a:txBody>
                    <a:bodyPr/>
                    <a:lstStyle/>
                    <a:p>
                      <a:pPr algn="l">
                        <a:lnSpc>
                          <a:spcPct val="115000"/>
                        </a:lnSpc>
                        <a:spcAft>
                          <a:spcPts val="0"/>
                        </a:spcAft>
                      </a:pPr>
                      <a:r>
                        <a:rPr lang="tr-TR"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DESTEK MİKTARI </a:t>
                      </a:r>
                      <a:endParaRPr lang="tr-TR"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1435" marR="51435" marT="0" marB="0" anchor="ctr"/>
                </a:tc>
                <a:extLst>
                  <a:ext uri="{0D108BD9-81ED-4DB2-BD59-A6C34878D82A}">
                    <a16:rowId xmlns:a16="http://schemas.microsoft.com/office/drawing/2014/main" val="1887211565"/>
                  </a:ext>
                </a:extLst>
              </a:tr>
              <a:tr h="277745">
                <a:tc>
                  <a:txBody>
                    <a:bodyPr/>
                    <a:lstStyle/>
                    <a:p>
                      <a:pPr algn="just">
                        <a:lnSpc>
                          <a:spcPct val="115000"/>
                        </a:lnSpc>
                        <a:spcAft>
                          <a:spcPts val="0"/>
                        </a:spcAft>
                      </a:pPr>
                      <a:r>
                        <a:rPr lang="tr-TR" sz="1600" dirty="0">
                          <a:effectLst/>
                          <a:latin typeface="Arial Unicode MS" panose="020B0604020202020204" pitchFamily="34" charset="-128"/>
                          <a:ea typeface="Arial Unicode MS" panose="020B0604020202020204" pitchFamily="34" charset="-128"/>
                          <a:cs typeface="Arial Unicode MS" panose="020B0604020202020204" pitchFamily="34" charset="-128"/>
                        </a:rPr>
                        <a:t>100‐499 km</a:t>
                      </a:r>
                    </a:p>
                  </a:txBody>
                  <a:tcPr marL="51435" marR="51435" marT="0" marB="0" anchor="ctr"/>
                </a:tc>
                <a:tc>
                  <a:txBody>
                    <a:bodyPr/>
                    <a:lstStyle/>
                    <a:p>
                      <a:pPr algn="just">
                        <a:lnSpc>
                          <a:spcPct val="115000"/>
                        </a:lnSpc>
                        <a:spcAft>
                          <a:spcPts val="0"/>
                        </a:spcAft>
                      </a:pPr>
                      <a:r>
                        <a:rPr lang="tr-TR" sz="1600" dirty="0">
                          <a:effectLst/>
                          <a:latin typeface="Arial Unicode MS" panose="020B0604020202020204" pitchFamily="34" charset="-128"/>
                          <a:ea typeface="Arial Unicode MS" panose="020B0604020202020204" pitchFamily="34" charset="-128"/>
                          <a:cs typeface="Arial Unicode MS" panose="020B0604020202020204" pitchFamily="34" charset="-128"/>
                        </a:rPr>
                        <a:t>180 Euro</a:t>
                      </a:r>
                    </a:p>
                  </a:txBody>
                  <a:tcPr marL="51435" marR="51435" marT="0" marB="0" anchor="ctr"/>
                </a:tc>
                <a:extLst>
                  <a:ext uri="{0D108BD9-81ED-4DB2-BD59-A6C34878D82A}">
                    <a16:rowId xmlns:a16="http://schemas.microsoft.com/office/drawing/2014/main" val="1627744182"/>
                  </a:ext>
                </a:extLst>
              </a:tr>
              <a:tr h="277745">
                <a:tc>
                  <a:txBody>
                    <a:bodyPr/>
                    <a:lstStyle/>
                    <a:p>
                      <a:pPr algn="just">
                        <a:lnSpc>
                          <a:spcPct val="115000"/>
                        </a:lnSpc>
                        <a:spcAft>
                          <a:spcPts val="0"/>
                        </a:spcAft>
                      </a:pPr>
                      <a:r>
                        <a:rPr lang="tr-TR" sz="1600" dirty="0">
                          <a:effectLst/>
                          <a:latin typeface="Arial Unicode MS" panose="020B0604020202020204" pitchFamily="34" charset="-128"/>
                          <a:ea typeface="Arial Unicode MS" panose="020B0604020202020204" pitchFamily="34" charset="-128"/>
                          <a:cs typeface="Arial Unicode MS" panose="020B0604020202020204" pitchFamily="34" charset="-128"/>
                        </a:rPr>
                        <a:t>500‐1999 km</a:t>
                      </a:r>
                    </a:p>
                  </a:txBody>
                  <a:tcPr marL="51435" marR="51435" marT="0" marB="0" anchor="ctr"/>
                </a:tc>
                <a:tc>
                  <a:txBody>
                    <a:bodyPr/>
                    <a:lstStyle/>
                    <a:p>
                      <a:pPr algn="just">
                        <a:lnSpc>
                          <a:spcPct val="115000"/>
                        </a:lnSpc>
                        <a:spcAft>
                          <a:spcPts val="0"/>
                        </a:spcAft>
                      </a:pPr>
                      <a:r>
                        <a:rPr lang="tr-TR" sz="1600">
                          <a:effectLst/>
                          <a:latin typeface="Arial Unicode MS" panose="020B0604020202020204" pitchFamily="34" charset="-128"/>
                          <a:ea typeface="Arial Unicode MS" panose="020B0604020202020204" pitchFamily="34" charset="-128"/>
                          <a:cs typeface="Arial Unicode MS" panose="020B0604020202020204" pitchFamily="34" charset="-128"/>
                        </a:rPr>
                        <a:t>275 Euro</a:t>
                      </a:r>
                    </a:p>
                  </a:txBody>
                  <a:tcPr marL="51435" marR="51435" marT="0" marB="0" anchor="ctr"/>
                </a:tc>
                <a:extLst>
                  <a:ext uri="{0D108BD9-81ED-4DB2-BD59-A6C34878D82A}">
                    <a16:rowId xmlns:a16="http://schemas.microsoft.com/office/drawing/2014/main" val="3311579017"/>
                  </a:ext>
                </a:extLst>
              </a:tr>
              <a:tr h="277745">
                <a:tc>
                  <a:txBody>
                    <a:bodyPr/>
                    <a:lstStyle/>
                    <a:p>
                      <a:pPr algn="just">
                        <a:lnSpc>
                          <a:spcPct val="115000"/>
                        </a:lnSpc>
                        <a:spcAft>
                          <a:spcPts val="0"/>
                        </a:spcAft>
                      </a:pPr>
                      <a:r>
                        <a:rPr lang="tr-TR" sz="1600" dirty="0">
                          <a:effectLst/>
                          <a:latin typeface="Arial Unicode MS" panose="020B0604020202020204" pitchFamily="34" charset="-128"/>
                          <a:ea typeface="Arial Unicode MS" panose="020B0604020202020204" pitchFamily="34" charset="-128"/>
                          <a:cs typeface="Arial Unicode MS" panose="020B0604020202020204" pitchFamily="34" charset="-128"/>
                        </a:rPr>
                        <a:t>2000‐2999 </a:t>
                      </a:r>
                      <a:r>
                        <a:rPr lang="tr-TR"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km</a:t>
                      </a:r>
                      <a:endParaRPr lang="tr-TR"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1435" marR="51435" marT="0" marB="0" anchor="ctr"/>
                </a:tc>
                <a:tc>
                  <a:txBody>
                    <a:bodyPr/>
                    <a:lstStyle/>
                    <a:p>
                      <a:pPr algn="just">
                        <a:lnSpc>
                          <a:spcPct val="115000"/>
                        </a:lnSpc>
                        <a:spcAft>
                          <a:spcPts val="0"/>
                        </a:spcAft>
                      </a:pPr>
                      <a:r>
                        <a:rPr lang="tr-TR" sz="1600" dirty="0">
                          <a:effectLst/>
                          <a:latin typeface="Arial Unicode MS" panose="020B0604020202020204" pitchFamily="34" charset="-128"/>
                          <a:ea typeface="Arial Unicode MS" panose="020B0604020202020204" pitchFamily="34" charset="-128"/>
                          <a:cs typeface="Arial Unicode MS" panose="020B0604020202020204" pitchFamily="34" charset="-128"/>
                        </a:rPr>
                        <a:t>360 Euro</a:t>
                      </a:r>
                    </a:p>
                  </a:txBody>
                  <a:tcPr marL="51435" marR="51435" marT="0" marB="0" anchor="ctr"/>
                </a:tc>
                <a:extLst>
                  <a:ext uri="{0D108BD9-81ED-4DB2-BD59-A6C34878D82A}">
                    <a16:rowId xmlns:a16="http://schemas.microsoft.com/office/drawing/2014/main" val="2048009335"/>
                  </a:ext>
                </a:extLst>
              </a:tr>
              <a:tr h="277745">
                <a:tc>
                  <a:txBody>
                    <a:bodyPr/>
                    <a:lstStyle/>
                    <a:p>
                      <a:pPr algn="just">
                        <a:lnSpc>
                          <a:spcPct val="115000"/>
                        </a:lnSpc>
                        <a:spcAft>
                          <a:spcPts val="0"/>
                        </a:spcAft>
                      </a:pPr>
                      <a:r>
                        <a:rPr lang="tr-TR" sz="1600">
                          <a:effectLst/>
                          <a:latin typeface="Arial Unicode MS" panose="020B0604020202020204" pitchFamily="34" charset="-128"/>
                          <a:ea typeface="Arial Unicode MS" panose="020B0604020202020204" pitchFamily="34" charset="-128"/>
                          <a:cs typeface="Arial Unicode MS" panose="020B0604020202020204" pitchFamily="34" charset="-128"/>
                        </a:rPr>
                        <a:t>3000‐3999 km</a:t>
                      </a:r>
                    </a:p>
                  </a:txBody>
                  <a:tcPr marL="51435" marR="51435" marT="0" marB="0" anchor="ctr"/>
                </a:tc>
                <a:tc>
                  <a:txBody>
                    <a:bodyPr/>
                    <a:lstStyle/>
                    <a:p>
                      <a:pPr algn="just">
                        <a:lnSpc>
                          <a:spcPct val="115000"/>
                        </a:lnSpc>
                        <a:spcAft>
                          <a:spcPts val="0"/>
                        </a:spcAft>
                      </a:pPr>
                      <a:r>
                        <a:rPr lang="tr-TR" sz="1600" dirty="0">
                          <a:effectLst/>
                          <a:latin typeface="Arial Unicode MS" panose="020B0604020202020204" pitchFamily="34" charset="-128"/>
                          <a:ea typeface="Arial Unicode MS" panose="020B0604020202020204" pitchFamily="34" charset="-128"/>
                          <a:cs typeface="Arial Unicode MS" panose="020B0604020202020204" pitchFamily="34" charset="-128"/>
                        </a:rPr>
                        <a:t>530 Euro</a:t>
                      </a:r>
                    </a:p>
                  </a:txBody>
                  <a:tcPr marL="51435" marR="51435" marT="0" marB="0" anchor="ctr"/>
                </a:tc>
                <a:extLst>
                  <a:ext uri="{0D108BD9-81ED-4DB2-BD59-A6C34878D82A}">
                    <a16:rowId xmlns:a16="http://schemas.microsoft.com/office/drawing/2014/main" val="2071794409"/>
                  </a:ext>
                </a:extLst>
              </a:tr>
              <a:tr h="277745">
                <a:tc>
                  <a:txBody>
                    <a:bodyPr/>
                    <a:lstStyle/>
                    <a:p>
                      <a:pPr algn="just">
                        <a:lnSpc>
                          <a:spcPct val="115000"/>
                        </a:lnSpc>
                        <a:spcAft>
                          <a:spcPts val="0"/>
                        </a:spcAft>
                      </a:pPr>
                      <a:r>
                        <a:rPr lang="tr-TR" sz="1600" dirty="0">
                          <a:effectLst/>
                          <a:latin typeface="Arial Unicode MS" panose="020B0604020202020204" pitchFamily="34" charset="-128"/>
                          <a:ea typeface="Arial Unicode MS" panose="020B0604020202020204" pitchFamily="34" charset="-128"/>
                          <a:cs typeface="Arial Unicode MS" panose="020B0604020202020204" pitchFamily="34" charset="-128"/>
                        </a:rPr>
                        <a:t>4000‐7999 km</a:t>
                      </a:r>
                    </a:p>
                  </a:txBody>
                  <a:tcPr marL="51435" marR="51435" marT="0" marB="0" anchor="ctr"/>
                </a:tc>
                <a:tc>
                  <a:txBody>
                    <a:bodyPr/>
                    <a:lstStyle/>
                    <a:p>
                      <a:pPr algn="just">
                        <a:lnSpc>
                          <a:spcPct val="115000"/>
                        </a:lnSpc>
                        <a:spcAft>
                          <a:spcPts val="0"/>
                        </a:spcAft>
                      </a:pPr>
                      <a:r>
                        <a:rPr lang="tr-TR" sz="1600" dirty="0">
                          <a:effectLst/>
                          <a:latin typeface="Arial Unicode MS" panose="020B0604020202020204" pitchFamily="34" charset="-128"/>
                          <a:ea typeface="Arial Unicode MS" panose="020B0604020202020204" pitchFamily="34" charset="-128"/>
                          <a:cs typeface="Arial Unicode MS" panose="020B0604020202020204" pitchFamily="34" charset="-128"/>
                        </a:rPr>
                        <a:t>820 Euro</a:t>
                      </a:r>
                    </a:p>
                  </a:txBody>
                  <a:tcPr marL="51435" marR="51435" marT="0" marB="0" anchor="ctr"/>
                </a:tc>
                <a:extLst>
                  <a:ext uri="{0D108BD9-81ED-4DB2-BD59-A6C34878D82A}">
                    <a16:rowId xmlns:a16="http://schemas.microsoft.com/office/drawing/2014/main" val="2501390637"/>
                  </a:ext>
                </a:extLst>
              </a:tr>
              <a:tr h="277745">
                <a:tc>
                  <a:txBody>
                    <a:bodyPr/>
                    <a:lstStyle/>
                    <a:p>
                      <a:pPr algn="just">
                        <a:lnSpc>
                          <a:spcPct val="115000"/>
                        </a:lnSpc>
                        <a:spcAft>
                          <a:spcPts val="0"/>
                        </a:spcAft>
                      </a:pPr>
                      <a:r>
                        <a:rPr lang="tr-TR" sz="1600" dirty="0">
                          <a:effectLst/>
                          <a:latin typeface="Arial Unicode MS" panose="020B0604020202020204" pitchFamily="34" charset="-128"/>
                          <a:ea typeface="Arial Unicode MS" panose="020B0604020202020204" pitchFamily="34" charset="-128"/>
                          <a:cs typeface="Arial Unicode MS" panose="020B0604020202020204" pitchFamily="34" charset="-128"/>
                        </a:rPr>
                        <a:t>8000 ve üstü km</a:t>
                      </a:r>
                    </a:p>
                  </a:txBody>
                  <a:tcPr marL="51435" marR="51435" marT="0" marB="0" anchor="ctr"/>
                </a:tc>
                <a:tc>
                  <a:txBody>
                    <a:bodyPr/>
                    <a:lstStyle/>
                    <a:p>
                      <a:pPr algn="just">
                        <a:lnSpc>
                          <a:spcPct val="115000"/>
                        </a:lnSpc>
                        <a:spcAft>
                          <a:spcPts val="0"/>
                        </a:spcAft>
                      </a:pPr>
                      <a:r>
                        <a:rPr lang="tr-TR"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1500 Euro</a:t>
                      </a:r>
                    </a:p>
                  </a:txBody>
                  <a:tcPr marL="51435" marR="51435" marT="0" marB="0" anchor="ctr"/>
                </a:tc>
                <a:extLst>
                  <a:ext uri="{0D108BD9-81ED-4DB2-BD59-A6C34878D82A}">
                    <a16:rowId xmlns:a16="http://schemas.microsoft.com/office/drawing/2014/main" val="3910920597"/>
                  </a:ext>
                </a:extLst>
              </a:tr>
            </a:tbl>
          </a:graphicData>
        </a:graphic>
      </p:graphicFrame>
      <p:sp>
        <p:nvSpPr>
          <p:cNvPr id="6" name="Dikdörtgen 5"/>
          <p:cNvSpPr/>
          <p:nvPr/>
        </p:nvSpPr>
        <p:spPr>
          <a:xfrm>
            <a:off x="1713115" y="116632"/>
            <a:ext cx="5717784" cy="830997"/>
          </a:xfrm>
          <a:prstGeom prst="rect">
            <a:avLst/>
          </a:prstGeom>
        </p:spPr>
        <p:txBody>
          <a:bodyPr wrap="none">
            <a:spAutoFit/>
          </a:bodyPr>
          <a:lstStyle/>
          <a:p>
            <a:pPr algn="ctr"/>
            <a:r>
              <a:rPr lang="tr-TR" sz="2400" b="1" dirty="0" smtClean="0">
                <a:solidFill>
                  <a:schemeClr val="accent2">
                    <a:lumMod val="50000"/>
                  </a:schemeClr>
                </a:solidFill>
                <a:latin typeface="Arial Black" panose="020B0A04020102020204" pitchFamily="34" charset="0"/>
              </a:rPr>
              <a:t>ERASMUS+ DEĞİŞİM PROGRAMI </a:t>
            </a:r>
          </a:p>
          <a:p>
            <a:pPr algn="ctr"/>
            <a:r>
              <a:rPr lang="tr-TR" sz="2400" b="1" dirty="0" smtClean="0">
                <a:solidFill>
                  <a:schemeClr val="accent2">
                    <a:lumMod val="50000"/>
                  </a:schemeClr>
                </a:solidFill>
                <a:latin typeface="Arial Black" panose="020B0A04020102020204" pitchFamily="34" charset="0"/>
              </a:rPr>
              <a:t>ÖĞRENİM HAREKETLİLİĞİ</a:t>
            </a:r>
          </a:p>
        </p:txBody>
      </p:sp>
      <p:sp>
        <p:nvSpPr>
          <p:cNvPr id="8" name="Unvan 1"/>
          <p:cNvSpPr txBox="1">
            <a:spLocks/>
          </p:cNvSpPr>
          <p:nvPr/>
        </p:nvSpPr>
        <p:spPr>
          <a:xfrm>
            <a:off x="498676" y="1196752"/>
            <a:ext cx="5369468" cy="4882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800" b="1" dirty="0" smtClean="0">
                <a:solidFill>
                  <a:schemeClr val="accent2">
                    <a:lumMod val="75000"/>
                  </a:schemeClr>
                </a:solidFill>
                <a:latin typeface="Arial Black" panose="020B0A04020102020204" pitchFamily="34" charset="0"/>
                <a:ea typeface="+mn-ea"/>
                <a:cs typeface="+mn-cs"/>
              </a:rPr>
              <a:t>HİBE MİKTARLARI</a:t>
            </a:r>
            <a:endParaRPr lang="tr-TR" sz="1800" b="1" dirty="0">
              <a:solidFill>
                <a:schemeClr val="accent2">
                  <a:lumMod val="75000"/>
                </a:schemeClr>
              </a:solidFill>
              <a:latin typeface="Arial Black" panose="020B0A04020102020204" pitchFamily="34" charset="0"/>
              <a:ea typeface="+mn-ea"/>
              <a:cs typeface="+mn-cs"/>
            </a:endParaRPr>
          </a:p>
        </p:txBody>
      </p:sp>
    </p:spTree>
    <p:extLst>
      <p:ext uri="{BB962C8B-B14F-4D97-AF65-F5344CB8AC3E}">
        <p14:creationId xmlns:p14="http://schemas.microsoft.com/office/powerpoint/2010/main" val="2224106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26658"/>
            <a:ext cx="8352928" cy="6506222"/>
          </a:xfrm>
        </p:spPr>
      </p:pic>
    </p:spTree>
    <p:extLst>
      <p:ext uri="{BB962C8B-B14F-4D97-AF65-F5344CB8AC3E}">
        <p14:creationId xmlns:p14="http://schemas.microsoft.com/office/powerpoint/2010/main" val="2064858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48650" y="908720"/>
            <a:ext cx="8695221" cy="5201934"/>
          </a:xfrm>
          <a:prstGeom prst="rect">
            <a:avLst/>
          </a:prstGeom>
        </p:spPr>
      </p:pic>
    </p:spTree>
    <p:extLst>
      <p:ext uri="{BB962C8B-B14F-4D97-AF65-F5344CB8AC3E}">
        <p14:creationId xmlns:p14="http://schemas.microsoft.com/office/powerpoint/2010/main" val="30929766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İLANLARA NEREDEN ULAŞABİLİRİM?</a:t>
            </a:r>
            <a:endParaRPr lang="tr-TR" dirty="0"/>
          </a:p>
        </p:txBody>
      </p:sp>
      <p:sp>
        <p:nvSpPr>
          <p:cNvPr id="3" name="İçerik Yer Tutucusu 2"/>
          <p:cNvSpPr>
            <a:spLocks noGrp="1"/>
          </p:cNvSpPr>
          <p:nvPr>
            <p:ph idx="1"/>
          </p:nvPr>
        </p:nvSpPr>
        <p:spPr>
          <a:xfrm>
            <a:off x="617526" y="476672"/>
            <a:ext cx="7886700" cy="4351338"/>
          </a:xfrm>
        </p:spPr>
        <p:txBody>
          <a:bodyPr/>
          <a:lstStyle/>
          <a:p>
            <a:endParaRPr lang="tr-TR" dirty="0" smtClean="0">
              <a:hlinkClick r:id="rId2"/>
            </a:endParaRPr>
          </a:p>
          <a:p>
            <a:pPr marL="0" indent="0">
              <a:buNone/>
            </a:pPr>
            <a:r>
              <a:rPr lang="tr-TR" sz="2800" dirty="0" smtClean="0"/>
              <a:t>                       </a:t>
            </a:r>
          </a:p>
          <a:p>
            <a:pPr marL="0" indent="0">
              <a:buNone/>
            </a:pPr>
            <a:r>
              <a:rPr lang="tr-TR" sz="2800" dirty="0" smtClean="0"/>
              <a:t>                                www.dpu.edu.tr</a:t>
            </a:r>
            <a:endParaRPr lang="tr-TR" sz="2800" dirty="0"/>
          </a:p>
          <a:p>
            <a:pPr marL="0" indent="0">
              <a:buNone/>
            </a:pPr>
            <a:r>
              <a:rPr lang="tr-TR" sz="2800" dirty="0" smtClean="0"/>
              <a:t>			www. erasmus.dpu.edu.tr</a:t>
            </a:r>
          </a:p>
          <a:p>
            <a:pPr marL="0" indent="0">
              <a:buNone/>
            </a:pPr>
            <a:endParaRPr lang="tr-TR" sz="2800" dirty="0" smtClean="0"/>
          </a:p>
          <a:p>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246" y="2348880"/>
            <a:ext cx="6375114" cy="4326902"/>
          </a:xfrm>
          <a:prstGeom prst="rect">
            <a:avLst/>
          </a:prstGeom>
        </p:spPr>
      </p:pic>
    </p:spTree>
    <p:extLst>
      <p:ext uri="{BB962C8B-B14F-4D97-AF65-F5344CB8AC3E}">
        <p14:creationId xmlns:p14="http://schemas.microsoft.com/office/powerpoint/2010/main" val="7192110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476672"/>
            <a:ext cx="7758535" cy="5793040"/>
          </a:xfrm>
        </p:spPr>
      </p:pic>
    </p:spTree>
    <p:extLst>
      <p:ext uri="{BB962C8B-B14F-4D97-AF65-F5344CB8AC3E}">
        <p14:creationId xmlns:p14="http://schemas.microsoft.com/office/powerpoint/2010/main" val="2330066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3816" y="116632"/>
            <a:ext cx="4061693" cy="5240509"/>
          </a:xfr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54419"/>
            <a:ext cx="9144000" cy="1603581"/>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6021288"/>
            <a:ext cx="769422" cy="752325"/>
          </a:xfrm>
          <a:prstGeom prst="rect">
            <a:avLst/>
          </a:prstGeom>
        </p:spPr>
      </p:pic>
    </p:spTree>
    <p:extLst>
      <p:ext uri="{BB962C8B-B14F-4D97-AF65-F5344CB8AC3E}">
        <p14:creationId xmlns:p14="http://schemas.microsoft.com/office/powerpoint/2010/main" val="1100985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692696"/>
            <a:ext cx="8784976" cy="5832648"/>
          </a:xfrm>
        </p:spPr>
        <p:txBody>
          <a:bodyPr>
            <a:normAutofit/>
          </a:bodyPr>
          <a:lstStyle/>
          <a:p>
            <a:pPr marL="109728" indent="0" algn="ctr">
              <a:buNone/>
            </a:pPr>
            <a:endParaRPr lang="tr-TR" dirty="0" smtClean="0"/>
          </a:p>
          <a:p>
            <a:pPr marL="109728" indent="0" algn="ctr">
              <a:buNone/>
            </a:pPr>
            <a:endParaRPr lang="tr-TR" dirty="0"/>
          </a:p>
          <a:p>
            <a:pPr marL="109728" indent="0" algn="ctr">
              <a:buNone/>
            </a:pPr>
            <a:endParaRPr lang="tr-TR" dirty="0" smtClean="0"/>
          </a:p>
          <a:p>
            <a:pPr marL="109728" indent="0" algn="ctr">
              <a:buNone/>
            </a:pPr>
            <a:endParaRPr lang="tr-TR" dirty="0"/>
          </a:p>
          <a:p>
            <a:pPr marL="109728" indent="0" algn="ctr">
              <a:buNone/>
            </a:pPr>
            <a:endParaRPr lang="tr-TR" dirty="0" smtClean="0"/>
          </a:p>
          <a:p>
            <a:pPr marL="109728" indent="0" algn="ctr">
              <a:buNone/>
            </a:pPr>
            <a:endParaRPr lang="tr-TR" dirty="0" smtClean="0"/>
          </a:p>
          <a:p>
            <a:pPr marL="109728" indent="0" algn="ctr">
              <a:buNone/>
            </a:pPr>
            <a:endParaRPr lang="tr-TR" dirty="0"/>
          </a:p>
          <a:p>
            <a:pPr marL="109728" indent="0" algn="ctr">
              <a:buNone/>
            </a:pPr>
            <a:endParaRPr lang="tr-TR" dirty="0" smtClean="0"/>
          </a:p>
          <a:p>
            <a:pPr marL="0" indent="0" algn="ctr">
              <a:buNone/>
            </a:pPr>
            <a:endParaRPr lang="tr-TR" dirty="0" smtClean="0"/>
          </a:p>
          <a:p>
            <a:pPr marL="0" indent="0" algn="ctr">
              <a:buNone/>
            </a:pPr>
            <a:endParaRPr lang="tr-TR" dirty="0"/>
          </a:p>
          <a:p>
            <a:pPr marL="0" indent="0" algn="ctr">
              <a:buNone/>
            </a:pPr>
            <a:endParaRPr lang="tr-TR" dirty="0" smtClean="0"/>
          </a:p>
          <a:p>
            <a:pPr marL="0" indent="0" algn="ctr">
              <a:buNone/>
            </a:pPr>
            <a:r>
              <a:rPr lang="tr-TR" dirty="0" smtClean="0"/>
              <a:t>Web Sitesi</a:t>
            </a:r>
            <a:r>
              <a:rPr lang="tr-TR" dirty="0"/>
              <a:t>: </a:t>
            </a:r>
            <a:r>
              <a:rPr lang="tr-TR" dirty="0">
                <a:hlinkClick r:id="rId2"/>
              </a:rPr>
              <a:t>http://erasmus.dpu.edu.tr</a:t>
            </a:r>
            <a:r>
              <a:rPr lang="tr-TR" dirty="0" smtClean="0">
                <a:hlinkClick r:id="rId2"/>
              </a:rPr>
              <a:t>/</a:t>
            </a:r>
            <a:endParaRPr lang="tr-TR" dirty="0" smtClean="0"/>
          </a:p>
          <a:p>
            <a:pPr marL="0" indent="0" algn="ctr">
              <a:buNone/>
            </a:pPr>
            <a:r>
              <a:rPr lang="tr-TR" dirty="0" smtClean="0"/>
              <a:t>E-posta: </a:t>
            </a:r>
            <a:r>
              <a:rPr lang="tr-TR" dirty="0" smtClean="0">
                <a:hlinkClick r:id="rId3"/>
              </a:rPr>
              <a:t>iro@dpu.edu.tr</a:t>
            </a:r>
            <a:endParaRPr lang="tr-TR" dirty="0" smtClean="0"/>
          </a:p>
          <a:p>
            <a:pPr marL="0" indent="0" algn="ctr">
              <a:buNone/>
            </a:pPr>
            <a:r>
              <a:rPr lang="tr-TR" dirty="0" smtClean="0"/>
              <a:t>Telefon: 0274 443 1682 / 1683 / 1685</a:t>
            </a:r>
            <a:endParaRPr lang="tr-TR" dirty="0"/>
          </a:p>
          <a:p>
            <a:pPr marL="0" indent="0" algn="ctr">
              <a:buNone/>
            </a:pPr>
            <a:endParaRPr lang="tr-TR" dirty="0"/>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476672"/>
            <a:ext cx="5544616" cy="4158462"/>
          </a:xfrm>
          <a:prstGeom prst="rect">
            <a:avLst/>
          </a:prstGeom>
        </p:spPr>
      </p:pic>
    </p:spTree>
    <p:extLst>
      <p:ext uri="{BB962C8B-B14F-4D97-AF65-F5344CB8AC3E}">
        <p14:creationId xmlns:p14="http://schemas.microsoft.com/office/powerpoint/2010/main" val="245546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t>Erasmus</a:t>
            </a:r>
            <a:r>
              <a:rPr lang="tr-TR" b="1" dirty="0" smtClean="0"/>
              <a:t>+ KA131</a:t>
            </a:r>
            <a:endParaRPr lang="tr-TR"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9441" y="1484784"/>
            <a:ext cx="5485118" cy="4998361"/>
          </a:xfrm>
        </p:spPr>
      </p:pic>
    </p:spTree>
    <p:extLst>
      <p:ext uri="{BB962C8B-B14F-4D97-AF65-F5344CB8AC3E}">
        <p14:creationId xmlns:p14="http://schemas.microsoft.com/office/powerpoint/2010/main" val="299433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67544" y="476672"/>
            <a:ext cx="8229600" cy="1143000"/>
          </a:xfrm>
        </p:spPr>
        <p:txBody>
          <a:bodyPr>
            <a:normAutofit/>
          </a:bodyPr>
          <a:lstStyle/>
          <a:p>
            <a:r>
              <a:rPr lang="tr-TR" b="1" dirty="0" err="1"/>
              <a:t>Erasmus</a:t>
            </a:r>
            <a:r>
              <a:rPr lang="tr-TR" b="1" dirty="0"/>
              <a:t>+ Programı </a:t>
            </a:r>
            <a:r>
              <a:rPr lang="tr-TR" b="1" dirty="0" smtClean="0"/>
              <a:t>Nedir???</a:t>
            </a:r>
            <a:endParaRPr lang="tr-TR" b="1" dirty="0"/>
          </a:p>
        </p:txBody>
      </p:sp>
      <p:sp>
        <p:nvSpPr>
          <p:cNvPr id="2" name="İçerik Yer Tutucusu 1"/>
          <p:cNvSpPr>
            <a:spLocks noGrp="1"/>
          </p:cNvSpPr>
          <p:nvPr>
            <p:ph idx="1"/>
          </p:nvPr>
        </p:nvSpPr>
        <p:spPr>
          <a:xfrm>
            <a:off x="457200" y="2060848"/>
            <a:ext cx="8147248" cy="4176464"/>
          </a:xfrm>
        </p:spPr>
        <p:txBody>
          <a:bodyPr>
            <a:normAutofit lnSpcReduction="10000"/>
          </a:bodyPr>
          <a:lstStyle/>
          <a:p>
            <a:pPr algn="just"/>
            <a:r>
              <a:rPr lang="tr-TR" dirty="0" err="1" smtClean="0"/>
              <a:t>Erasmus</a:t>
            </a:r>
            <a:r>
              <a:rPr lang="tr-TR" dirty="0" smtClean="0"/>
              <a:t>+ Programı, Avrupalı yüksek öğretim kurumlarının birbiri ile işbirliği yapmalarını teşvik etmeye yönelik bir Avrupa Birliği programıdır.</a:t>
            </a:r>
          </a:p>
          <a:p>
            <a:endParaRPr lang="tr-TR" dirty="0" smtClean="0"/>
          </a:p>
          <a:p>
            <a:endParaRPr lang="tr-TR" dirty="0"/>
          </a:p>
          <a:p>
            <a:endParaRPr lang="tr-TR" dirty="0" smtClean="0"/>
          </a:p>
          <a:p>
            <a:r>
              <a:rPr lang="tr-TR" dirty="0" smtClean="0"/>
              <a:t>Üniversiteler arasında ülkeler arası işbirliğinin teşvik edilmesi,</a:t>
            </a:r>
          </a:p>
          <a:p>
            <a:endParaRPr lang="tr-TR" dirty="0" smtClean="0"/>
          </a:p>
          <a:p>
            <a:r>
              <a:rPr lang="tr-TR" dirty="0" smtClean="0"/>
              <a:t>Öğrencilerin ve eğitimcilerinin Avrupa’da karşılıklı değişiminin sağlanması,</a:t>
            </a:r>
          </a:p>
          <a:p>
            <a:endParaRPr lang="tr-TR" dirty="0" smtClean="0"/>
          </a:p>
          <a:p>
            <a:r>
              <a:rPr lang="tr-TR" dirty="0" smtClean="0"/>
              <a:t>Programa katılan ülkelerdeki çalışmaların ve alınan derecelerin akademik olarak tanınması</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332655"/>
            <a:ext cx="1332974" cy="1405271"/>
          </a:xfrm>
          <a:prstGeom prst="rect">
            <a:avLst/>
          </a:prstGeom>
        </p:spPr>
      </p:pic>
    </p:spTree>
    <p:extLst>
      <p:ext uri="{BB962C8B-B14F-4D97-AF65-F5344CB8AC3E}">
        <p14:creationId xmlns:p14="http://schemas.microsoft.com/office/powerpoint/2010/main" val="380431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1168</TotalTime>
  <Words>3111</Words>
  <Application>Microsoft Office PowerPoint</Application>
  <PresentationFormat>Ekran Gösterisi (4:3)</PresentationFormat>
  <Paragraphs>497</Paragraphs>
  <Slides>73</Slides>
  <Notes>7</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73</vt:i4>
      </vt:variant>
    </vt:vector>
  </HeadingPairs>
  <TitlesOfParts>
    <vt:vector size="85" baseType="lpstr">
      <vt:lpstr>Algerian</vt:lpstr>
      <vt:lpstr>Arial</vt:lpstr>
      <vt:lpstr>Arial Black</vt:lpstr>
      <vt:lpstr>Arial Unicode MS</vt:lpstr>
      <vt:lpstr>Calibri</vt:lpstr>
      <vt:lpstr>Calibri Light</vt:lpstr>
      <vt:lpstr>Open Sans</vt:lpstr>
      <vt:lpstr>Playfair Display</vt:lpstr>
      <vt:lpstr>Roboto Medium</vt:lpstr>
      <vt:lpstr>Times New Roman</vt:lpstr>
      <vt:lpstr>Wingdings</vt:lpstr>
      <vt:lpstr>Office Teması</vt:lpstr>
      <vt:lpstr>PowerPoint Sunusu</vt:lpstr>
      <vt:lpstr>Neler Anlatacağız???</vt:lpstr>
      <vt:lpstr>Erasmus+ Programı</vt:lpstr>
      <vt:lpstr>ERASMUS+</vt:lpstr>
      <vt:lpstr>Kimdir Erasmus ?</vt:lpstr>
      <vt:lpstr>PowerPoint Sunusu</vt:lpstr>
      <vt:lpstr>PowerPoint Sunusu</vt:lpstr>
      <vt:lpstr>Erasmus+ KA131</vt:lpstr>
      <vt:lpstr>Erasmus+ Programı Nedir???</vt:lpstr>
      <vt:lpstr>Hangi Ülkelerle Değişim Yapılır?</vt:lpstr>
      <vt:lpstr>PowerPoint Sunusu</vt:lpstr>
      <vt:lpstr>PowerPoint Sunusu</vt:lpstr>
      <vt:lpstr>Erasmus+ Programı Ne Değildir?</vt:lpstr>
      <vt:lpstr>Erasmus+ Öğrenci Hareketliliği</vt:lpstr>
      <vt:lpstr>Erasmus+ Öğrenci Öğrenim Hareketliliği</vt:lpstr>
      <vt:lpstr>Öğrenim Hareketliliği</vt:lpstr>
      <vt:lpstr>Öğrenim Hareketliliği</vt:lpstr>
      <vt:lpstr>PowerPoint Sunusu</vt:lpstr>
      <vt:lpstr>Kayıt ve Ücretler</vt:lpstr>
      <vt:lpstr>Erasmus+ Hibe Miktarları</vt:lpstr>
      <vt:lpstr>Seyahat Desteği</vt:lpstr>
      <vt:lpstr>Seyahat Desteği</vt:lpstr>
      <vt:lpstr>PowerPoint Sunusu</vt:lpstr>
      <vt:lpstr>PowerPoint Sunusu</vt:lpstr>
      <vt:lpstr>Hibe Hesaplamaları ve Ödemeler</vt:lpstr>
      <vt:lpstr>Hibe Hesaplamaları ve Ödemeler</vt:lpstr>
      <vt:lpstr>Ekonomik Açıdan İmkânları Kısıtlı Öğrencilere İlave Hibe </vt:lpstr>
      <vt:lpstr>Hibesiz Hareketlilik</vt:lpstr>
      <vt:lpstr>Erasmus+ Programından Kimler Yararlanabilir? </vt:lpstr>
      <vt:lpstr>Temel Değerlendirme Kriterleri</vt:lpstr>
      <vt:lpstr>Değerlendirme Kriterleri</vt:lpstr>
      <vt:lpstr>Erasmus+ Yabancı Dil Yeterlilik Sınavı</vt:lpstr>
      <vt:lpstr>Erasmus+ Yabancı Dil Yeterlilik Sınavı</vt:lpstr>
      <vt:lpstr>Erasmus+ Yabancı Dil Yeterlilik Sınavı</vt:lpstr>
      <vt:lpstr>Erasmus+ Yabancı Dil Yeterlilik Sınavı</vt:lpstr>
      <vt:lpstr>PowerPoint Sunusu</vt:lpstr>
      <vt:lpstr>2026-2027 Akademik Yılı  Erasmus Öğrenci Öğrenim Hareketliliği Başvuruları</vt:lpstr>
      <vt:lpstr>Nasıl Başvuru Yapabilirim???</vt:lpstr>
      <vt:lpstr>PowerPoint Sunusu</vt:lpstr>
      <vt:lpstr>PowerPoint Sunusu</vt:lpstr>
      <vt:lpstr>Sıkça Sorulan Sorular</vt:lpstr>
      <vt:lpstr>Sıkça Sorulan Sorular</vt:lpstr>
      <vt:lpstr>Sıkça Sorulan Sorular</vt:lpstr>
      <vt:lpstr>Sıkça Sorulan Sorular</vt:lpstr>
      <vt:lpstr>Sıkça Sorulan Sorular</vt:lpstr>
      <vt:lpstr>PowerPoint Sunusu</vt:lpstr>
      <vt:lpstr>Erasmus+ Öğrenci Staj Hareketliliği</vt:lpstr>
      <vt:lpstr>Staj Hareketliliği</vt:lpstr>
      <vt:lpstr>Erasmus+ KA131 Staj Hareketliliği İçin Hibeler</vt:lpstr>
      <vt:lpstr>Seyahat Desteği</vt:lpstr>
      <vt:lpstr>Seyahat Desteği</vt:lpstr>
      <vt:lpstr>PowerPoint Sunusu</vt:lpstr>
      <vt:lpstr>Staj Hareketliliği</vt:lpstr>
      <vt:lpstr>Staj Hareketliliği</vt:lpstr>
      <vt:lpstr>Staj Hareketliliği</vt:lpstr>
      <vt:lpstr>Staj Hareketliliği</vt:lpstr>
      <vt:lpstr>Staj Hareketliliği</vt:lpstr>
      <vt:lpstr>Erasmus+ Staj Konsorsiyumları</vt:lpstr>
      <vt:lpstr>PowerPoint Sunusu</vt:lpstr>
      <vt:lpstr>PowerPoint Sunusu</vt:lpstr>
      <vt:lpstr>PowerPoint Sunusu</vt:lpstr>
      <vt:lpstr>SIKÇA SORULAN SORULAR</vt:lpstr>
      <vt:lpstr>SIKÇA SORULAN SORULAR</vt:lpstr>
      <vt:lpstr>SIKÇA SORULAN SORULAR</vt:lpstr>
      <vt:lpstr>SIKÇA SORULAN SORULAR</vt:lpstr>
      <vt:lpstr>PowerPoint Sunusu</vt:lpstr>
      <vt:lpstr>PowerPoint Sunusu</vt:lpstr>
      <vt:lpstr>PowerPoint Sunusu</vt:lpstr>
      <vt:lpstr>PowerPoint Sunusu</vt:lpstr>
      <vt:lpstr>İLANLARA NEREDEN ULAŞABİLİRİM?</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BİLGİLENDİRME TOPLANTISI</dc:title>
  <dc:creator>user</dc:creator>
  <cp:lastModifiedBy>Windows Kullanıcısı</cp:lastModifiedBy>
  <cp:revision>110</cp:revision>
  <dcterms:created xsi:type="dcterms:W3CDTF">2014-12-22T09:16:42Z</dcterms:created>
  <dcterms:modified xsi:type="dcterms:W3CDTF">2025-11-13T11:10:16Z</dcterms:modified>
</cp:coreProperties>
</file>