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19" r:id="rId3"/>
    <p:sldId id="291" r:id="rId4"/>
    <p:sldId id="303" r:id="rId5"/>
    <p:sldId id="299" r:id="rId6"/>
    <p:sldId id="325" r:id="rId7"/>
    <p:sldId id="326" r:id="rId8"/>
    <p:sldId id="328" r:id="rId9"/>
    <p:sldId id="330" r:id="rId10"/>
    <p:sldId id="331" r:id="rId11"/>
    <p:sldId id="329" r:id="rId12"/>
    <p:sldId id="332" r:id="rId13"/>
    <p:sldId id="333" r:id="rId14"/>
    <p:sldId id="334" r:id="rId15"/>
    <p:sldId id="335" r:id="rId16"/>
    <p:sldId id="336" r:id="rId17"/>
    <p:sldId id="337" r:id="rId18"/>
    <p:sldId id="338" r:id="rId19"/>
    <p:sldId id="327" r:id="rId20"/>
    <p:sldId id="339" r:id="rId21"/>
    <p:sldId id="308" r:id="rId22"/>
    <p:sldId id="262" r:id="rId23"/>
    <p:sldId id="263" r:id="rId24"/>
    <p:sldId id="266" r:id="rId25"/>
    <p:sldId id="267" r:id="rId26"/>
    <p:sldId id="268" r:id="rId27"/>
    <p:sldId id="269" r:id="rId28"/>
    <p:sldId id="270" r:id="rId29"/>
    <p:sldId id="271" r:id="rId30"/>
    <p:sldId id="272" r:id="rId31"/>
    <p:sldId id="324" r:id="rId32"/>
    <p:sldId id="273" r:id="rId33"/>
    <p:sldId id="275" r:id="rId34"/>
    <p:sldId id="274" r:id="rId35"/>
    <p:sldId id="276" r:id="rId36"/>
    <p:sldId id="282" r:id="rId37"/>
    <p:sldId id="283" r:id="rId38"/>
    <p:sldId id="277" r:id="rId39"/>
    <p:sldId id="279" r:id="rId40"/>
    <p:sldId id="296" r:id="rId41"/>
    <p:sldId id="280" r:id="rId42"/>
    <p:sldId id="323" r:id="rId4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1254"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3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29" name="28 Başlık"/>
          <p:cNvSpPr>
            <a:spLocks noGrp="1"/>
          </p:cNvSpPr>
          <p:nvPr>
            <p:ph type="ctrTitle"/>
          </p:nvPr>
        </p:nvSpPr>
        <p:spPr>
          <a:xfrm>
            <a:off x="381000" y="4853411"/>
            <a:ext cx="8458200" cy="1222375"/>
          </a:xfrm>
        </p:spPr>
        <p:txBody>
          <a:bodyPr anchor="t"/>
          <a:lstStyle/>
          <a:p>
            <a:r>
              <a:rPr lang="tr-TR" smtClean="0"/>
              <a:t>Asıl başlık stili için tıklatın</a:t>
            </a:r>
            <a:endParaRPr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15 Veri Yer Tutucusu"/>
          <p:cNvSpPr>
            <a:spLocks noGrp="1"/>
          </p:cNvSpPr>
          <p:nvPr>
            <p:ph type="dt" sz="half" idx="10"/>
          </p:nvPr>
        </p:nvSpPr>
        <p:spPr/>
        <p:txBody>
          <a:bodyPr/>
          <a:lstStyle>
            <a:lvl1pPr>
              <a:defRPr/>
            </a:lvl1pPr>
          </a:lstStyle>
          <a:p>
            <a:pPr>
              <a:defRPr/>
            </a:pPr>
            <a:endParaRPr lang="tr-TR"/>
          </a:p>
        </p:txBody>
      </p:sp>
      <p:sp>
        <p:nvSpPr>
          <p:cNvPr id="6" name="1 Altbilgi Yer Tutucusu"/>
          <p:cNvSpPr>
            <a:spLocks noGrp="1"/>
          </p:cNvSpPr>
          <p:nvPr>
            <p:ph type="ftr" sz="quarter" idx="11"/>
          </p:nvPr>
        </p:nvSpPr>
        <p:spPr/>
        <p:txBody>
          <a:bodyPr/>
          <a:lstStyle>
            <a:lvl1pPr>
              <a:defRPr/>
            </a:lvl1pPr>
          </a:lstStyle>
          <a:p>
            <a:pPr>
              <a:defRPr/>
            </a:pPr>
            <a:endParaRPr lang="tr-TR"/>
          </a:p>
        </p:txBody>
      </p:sp>
      <p:sp>
        <p:nvSpPr>
          <p:cNvPr id="7" name="14 Slayt Numarası Yer Tutucusu"/>
          <p:cNvSpPr>
            <a:spLocks noGrp="1"/>
          </p:cNvSpPr>
          <p:nvPr>
            <p:ph type="sldNum" sz="quarter" idx="12"/>
          </p:nvPr>
        </p:nvSpPr>
        <p:spPr>
          <a:xfrm>
            <a:off x="8229600" y="6473825"/>
            <a:ext cx="758825" cy="247650"/>
          </a:xfrm>
        </p:spPr>
        <p:txBody>
          <a:bodyPr/>
          <a:lstStyle>
            <a:lvl1pPr>
              <a:defRPr/>
            </a:lvl1pPr>
          </a:lstStyle>
          <a:p>
            <a:pPr>
              <a:defRPr/>
            </a:pPr>
            <a:fld id="{965D1AAF-F1E4-4D37-BD12-4AB157EFAC38}"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0 Veri Yer Tutucusu"/>
          <p:cNvSpPr>
            <a:spLocks noGrp="1"/>
          </p:cNvSpPr>
          <p:nvPr>
            <p:ph type="dt" sz="half" idx="10"/>
          </p:nvPr>
        </p:nvSpPr>
        <p:spPr/>
        <p:txBody>
          <a:bodyPr/>
          <a:lstStyle>
            <a:lvl1pPr>
              <a:defRPr/>
            </a:lvl1pPr>
          </a:lstStyle>
          <a:p>
            <a:pPr>
              <a:defRPr/>
            </a:pPr>
            <a:endParaRPr lang="tr-TR"/>
          </a:p>
        </p:txBody>
      </p:sp>
      <p:sp>
        <p:nvSpPr>
          <p:cNvPr id="5" name="2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549DF9D6-87D1-41E8-A0D3-45BB77AACDB5}"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5F51258-FA2A-40CE-9AEA-15D555C8080A}"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lang="tr-TR" smtClean="0"/>
              <a:t>Asıl başlık stili için tıklatın</a:t>
            </a:r>
            <a:endParaRPr lang="en-US"/>
          </a:p>
        </p:txBody>
      </p:sp>
      <p:sp>
        <p:nvSpPr>
          <p:cNvPr id="27" name="26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endParaRPr lang="tr-TR"/>
          </a:p>
        </p:txBody>
      </p:sp>
      <p:sp>
        <p:nvSpPr>
          <p:cNvPr id="5" name="18 Altbilgi Yer Tutucusu"/>
          <p:cNvSpPr>
            <a:spLocks noGrp="1"/>
          </p:cNvSpPr>
          <p:nvPr>
            <p:ph type="ftr" sz="quarter" idx="11"/>
          </p:nvPr>
        </p:nvSpPr>
        <p:spPr>
          <a:xfrm>
            <a:off x="3581400" y="76200"/>
            <a:ext cx="2895600" cy="288925"/>
          </a:xfrm>
        </p:spPr>
        <p:txBody>
          <a:bodyPr/>
          <a:lstStyle>
            <a:lvl1pPr>
              <a:defRPr/>
            </a:lvl1pPr>
          </a:lstStyle>
          <a:p>
            <a:pPr>
              <a:defRPr/>
            </a:pPr>
            <a:endParaRPr lang="tr-TR"/>
          </a:p>
        </p:txBody>
      </p:sp>
      <p:sp>
        <p:nvSpPr>
          <p:cNvPr id="6" name="15 Slayt Numarası Yer Tutucusu"/>
          <p:cNvSpPr>
            <a:spLocks noGrp="1"/>
          </p:cNvSpPr>
          <p:nvPr>
            <p:ph type="sldNum" sz="quarter" idx="12"/>
          </p:nvPr>
        </p:nvSpPr>
        <p:spPr>
          <a:xfrm>
            <a:off x="8229600" y="6473825"/>
            <a:ext cx="758825" cy="247650"/>
          </a:xfrm>
        </p:spPr>
        <p:txBody>
          <a:bodyPr/>
          <a:lstStyle>
            <a:lvl1pPr>
              <a:defRPr/>
            </a:lvl1pPr>
          </a:lstStyle>
          <a:p>
            <a:pPr>
              <a:defRPr/>
            </a:pPr>
            <a:fld id="{32B6C605-345C-4751-8265-457629D47A56}"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3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lang="tr-TR" smtClean="0"/>
              <a:t>Asıl başlık stili için tıklatın</a:t>
            </a:r>
            <a:endParaRPr lang="en-US"/>
          </a:p>
        </p:txBody>
      </p:sp>
      <p:sp>
        <p:nvSpPr>
          <p:cNvPr id="5" name="18 Veri Yer Tutucusu"/>
          <p:cNvSpPr>
            <a:spLocks noGrp="1"/>
          </p:cNvSpPr>
          <p:nvPr>
            <p:ph type="dt" sz="half" idx="10"/>
          </p:nvPr>
        </p:nvSpPr>
        <p:spPr/>
        <p:txBody>
          <a:bodyPr/>
          <a:lstStyle>
            <a:lvl1pPr>
              <a:defRPr/>
            </a:lvl1pPr>
          </a:lstStyle>
          <a:p>
            <a:pPr>
              <a:defRPr/>
            </a:pPr>
            <a:endParaRPr lang="tr-TR"/>
          </a:p>
        </p:txBody>
      </p:sp>
      <p:sp>
        <p:nvSpPr>
          <p:cNvPr id="7" name="10 Altbilgi Yer Tutucusu"/>
          <p:cNvSpPr>
            <a:spLocks noGrp="1"/>
          </p:cNvSpPr>
          <p:nvPr>
            <p:ph type="ftr" sz="quarter" idx="11"/>
          </p:nvPr>
        </p:nvSpPr>
        <p:spPr/>
        <p:txBody>
          <a:bodyPr/>
          <a:lstStyle>
            <a:lvl1pPr>
              <a:defRPr/>
            </a:lvl1pPr>
          </a:lstStyle>
          <a:p>
            <a:pPr>
              <a:defRPr/>
            </a:pPr>
            <a:endParaRPr lang="tr-TR"/>
          </a:p>
        </p:txBody>
      </p:sp>
      <p:sp>
        <p:nvSpPr>
          <p:cNvPr id="9" name="15 Slayt Numarası Yer Tutucusu"/>
          <p:cNvSpPr>
            <a:spLocks noGrp="1"/>
          </p:cNvSpPr>
          <p:nvPr>
            <p:ph type="sldNum" sz="quarter" idx="12"/>
          </p:nvPr>
        </p:nvSpPr>
        <p:spPr/>
        <p:txBody>
          <a:bodyPr/>
          <a:lstStyle>
            <a:lvl1pPr>
              <a:defRPr/>
            </a:lvl1pPr>
          </a:lstStyle>
          <a:p>
            <a:pPr>
              <a:defRPr/>
            </a:pPr>
            <a:fld id="{224075E5-F61D-4705-8D99-3B89DDBD0283}"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0 Veri Yer Tutucusu"/>
          <p:cNvSpPr>
            <a:spLocks noGrp="1"/>
          </p:cNvSpPr>
          <p:nvPr>
            <p:ph type="dt" sz="half" idx="10"/>
          </p:nvPr>
        </p:nvSpPr>
        <p:spPr/>
        <p:txBody>
          <a:bodyPr/>
          <a:lstStyle>
            <a:lvl1pPr>
              <a:defRPr/>
            </a:lvl1pPr>
          </a:lstStyle>
          <a:p>
            <a:pPr>
              <a:defRPr/>
            </a:pPr>
            <a:endParaRPr lang="tr-TR"/>
          </a:p>
        </p:txBody>
      </p:sp>
      <p:sp>
        <p:nvSpPr>
          <p:cNvPr id="6" name="2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513CB400-A950-4941-91DF-319FC189991F}"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29" name="28 Başlık"/>
          <p:cNvSpPr>
            <a:spLocks noGrp="1"/>
          </p:cNvSpPr>
          <p:nvPr>
            <p:ph type="title"/>
          </p:nvPr>
        </p:nvSpPr>
        <p:spPr>
          <a:xfrm>
            <a:off x="304800" y="5410200"/>
            <a:ext cx="8610600" cy="882650"/>
          </a:xfrm>
        </p:spPr>
        <p:txBody>
          <a:bodyPr/>
          <a:lstStyle>
            <a:lvl1pPr>
              <a:defRPr/>
            </a:lvl1pPr>
          </a:lstStyle>
          <a:p>
            <a:r>
              <a:rPr lang="tr-TR" smtClean="0"/>
              <a:t>Asıl başlık stili için tıklatın</a:t>
            </a:r>
            <a:endParaRPr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9 Veri Yer Tutucusu"/>
          <p:cNvSpPr>
            <a:spLocks noGrp="1"/>
          </p:cNvSpPr>
          <p:nvPr>
            <p:ph type="dt" sz="half" idx="10"/>
          </p:nvPr>
        </p:nvSpPr>
        <p:spPr/>
        <p:txBody>
          <a:bodyPr/>
          <a:lstStyle>
            <a:lvl1pPr>
              <a:defRPr/>
            </a:lvl1pPr>
          </a:lstStyle>
          <a:p>
            <a:pPr>
              <a:defRPr/>
            </a:pPr>
            <a:endParaRPr lang="tr-TR"/>
          </a:p>
        </p:txBody>
      </p:sp>
      <p:sp>
        <p:nvSpPr>
          <p:cNvPr id="9" name="5 Altbilgi Yer Tutucusu"/>
          <p:cNvSpPr>
            <a:spLocks noGrp="1"/>
          </p:cNvSpPr>
          <p:nvPr>
            <p:ph type="ftr" sz="quarter" idx="11"/>
          </p:nvPr>
        </p:nvSpPr>
        <p:spPr/>
        <p:txBody>
          <a:bodyPr/>
          <a:lstStyle>
            <a:lvl1pPr>
              <a:defRPr/>
            </a:lvl1pPr>
          </a:lstStyle>
          <a:p>
            <a:pPr>
              <a:defRPr/>
            </a:pPr>
            <a:endParaRPr lang="tr-TR"/>
          </a:p>
        </p:txBody>
      </p:sp>
      <p:sp>
        <p:nvSpPr>
          <p:cNvPr id="10" name="6 Slayt Numarası Yer Tutucusu"/>
          <p:cNvSpPr>
            <a:spLocks noGrp="1"/>
          </p:cNvSpPr>
          <p:nvPr>
            <p:ph type="sldNum" sz="quarter" idx="12"/>
          </p:nvPr>
        </p:nvSpPr>
        <p:spPr>
          <a:xfrm>
            <a:off x="8229600" y="6477000"/>
            <a:ext cx="762000" cy="247650"/>
          </a:xfrm>
        </p:spPr>
        <p:txBody>
          <a:bodyPr/>
          <a:lstStyle>
            <a:lvl1pPr>
              <a:defRPr/>
            </a:lvl1pPr>
          </a:lstStyle>
          <a:p>
            <a:pPr>
              <a:defRPr/>
            </a:pPr>
            <a:fld id="{7A49E53C-6FAE-4D82-9D6C-62311C67C5D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3" name="10 Veri Yer Tutucusu"/>
          <p:cNvSpPr>
            <a:spLocks noGrp="1"/>
          </p:cNvSpPr>
          <p:nvPr>
            <p:ph type="dt" sz="half" idx="10"/>
          </p:nvPr>
        </p:nvSpPr>
        <p:spPr/>
        <p:txBody>
          <a:bodyPr/>
          <a:lstStyle>
            <a:lvl1pPr>
              <a:defRPr/>
            </a:lvl1pPr>
          </a:lstStyle>
          <a:p>
            <a:pPr>
              <a:defRPr/>
            </a:pPr>
            <a:endParaRPr lang="tr-TR"/>
          </a:p>
        </p:txBody>
      </p:sp>
      <p:sp>
        <p:nvSpPr>
          <p:cNvPr id="4" name="27 Altbilgi Yer Tutucusu"/>
          <p:cNvSpPr>
            <a:spLocks noGrp="1"/>
          </p:cNvSpPr>
          <p:nvPr>
            <p:ph type="ftr" sz="quarter" idx="11"/>
          </p:nvPr>
        </p:nvSpPr>
        <p:spPr/>
        <p:txBody>
          <a:bodyPr/>
          <a:lstStyle>
            <a:lvl1pPr>
              <a:defRPr/>
            </a:lvl1pPr>
          </a:lstStyle>
          <a:p>
            <a:pPr>
              <a:defRPr/>
            </a:pPr>
            <a:endParaRPr lang="tr-TR"/>
          </a:p>
        </p:txBody>
      </p:sp>
      <p:sp>
        <p:nvSpPr>
          <p:cNvPr id="5" name="4 Slayt Numarası Yer Tutucusu"/>
          <p:cNvSpPr>
            <a:spLocks noGrp="1"/>
          </p:cNvSpPr>
          <p:nvPr>
            <p:ph type="sldNum" sz="quarter" idx="12"/>
          </p:nvPr>
        </p:nvSpPr>
        <p:spPr/>
        <p:txBody>
          <a:bodyPr/>
          <a:lstStyle>
            <a:lvl1pPr>
              <a:defRPr/>
            </a:lvl1pPr>
          </a:lstStyle>
          <a:p>
            <a:pPr>
              <a:defRPr/>
            </a:pPr>
            <a:fld id="{37A8522F-C0FF-47C2-A376-A84E35598938}"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2 Veri Yer Tutucusu"/>
          <p:cNvSpPr>
            <a:spLocks noGrp="1"/>
          </p:cNvSpPr>
          <p:nvPr>
            <p:ph type="dt" sz="half" idx="10"/>
          </p:nvPr>
        </p:nvSpPr>
        <p:spPr/>
        <p:txBody>
          <a:bodyPr/>
          <a:lstStyle>
            <a:lvl1pPr>
              <a:defRPr/>
            </a:lvl1pPr>
          </a:lstStyle>
          <a:p>
            <a:pPr>
              <a:defRPr/>
            </a:pPr>
            <a:endParaRPr lang="tr-TR"/>
          </a:p>
        </p:txBody>
      </p:sp>
      <p:sp>
        <p:nvSpPr>
          <p:cNvPr id="3" name="23 Altbilgi Yer Tutucusu"/>
          <p:cNvSpPr>
            <a:spLocks noGrp="1"/>
          </p:cNvSpPr>
          <p:nvPr>
            <p:ph type="ftr" sz="quarter" idx="11"/>
          </p:nvPr>
        </p:nvSpPr>
        <p:spPr/>
        <p:txBody>
          <a:bodyPr/>
          <a:lstStyle>
            <a:lvl1pPr>
              <a:defRPr/>
            </a:lvl1pPr>
          </a:lstStyle>
          <a:p>
            <a:pPr>
              <a:defRPr/>
            </a:pPr>
            <a:endParaRPr lang="tr-TR"/>
          </a:p>
        </p:txBody>
      </p:sp>
      <p:sp>
        <p:nvSpPr>
          <p:cNvPr id="4" name="6 Slayt Numarası Yer Tutucusu"/>
          <p:cNvSpPr>
            <a:spLocks noGrp="1"/>
          </p:cNvSpPr>
          <p:nvPr>
            <p:ph type="sldNum" sz="quarter" idx="12"/>
          </p:nvPr>
        </p:nvSpPr>
        <p:spPr/>
        <p:txBody>
          <a:bodyPr/>
          <a:lstStyle>
            <a:lvl1pPr>
              <a:defRPr/>
            </a:lvl1pPr>
          </a:lstStyle>
          <a:p>
            <a:pPr>
              <a:defRPr/>
            </a:pPr>
            <a:fld id="{4B0D66E7-198B-477D-8EAC-7BE00DC3C79D}"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4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12" name="11 Başlık"/>
          <p:cNvSpPr>
            <a:spLocks noGrp="1"/>
          </p:cNvSpPr>
          <p:nvPr>
            <p:ph type="title"/>
          </p:nvPr>
        </p:nvSpPr>
        <p:spPr>
          <a:xfrm>
            <a:off x="457200" y="5486400"/>
            <a:ext cx="8458200" cy="520700"/>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24 Veri Yer Tutucusu"/>
          <p:cNvSpPr>
            <a:spLocks noGrp="1"/>
          </p:cNvSpPr>
          <p:nvPr>
            <p:ph type="dt" sz="half" idx="10"/>
          </p:nvPr>
        </p:nvSpPr>
        <p:spPr/>
        <p:txBody>
          <a:bodyPr/>
          <a:lstStyle>
            <a:lvl1pPr>
              <a:defRPr/>
            </a:lvl1pPr>
          </a:lstStyle>
          <a:p>
            <a:pPr>
              <a:defRPr/>
            </a:pPr>
            <a:endParaRPr lang="tr-TR"/>
          </a:p>
        </p:txBody>
      </p:sp>
      <p:sp>
        <p:nvSpPr>
          <p:cNvPr id="7" name="28 Altbilgi Yer Tutucusu"/>
          <p:cNvSpPr>
            <a:spLocks noGrp="1"/>
          </p:cNvSpPr>
          <p:nvPr>
            <p:ph type="ftr" sz="quarter" idx="11"/>
          </p:nvPr>
        </p:nvSpPr>
        <p:spPr/>
        <p:txBody>
          <a:bodyPr/>
          <a:lstStyle>
            <a:lvl1pPr>
              <a:defRPr/>
            </a:lvl1pPr>
          </a:lstStyle>
          <a:p>
            <a:pPr>
              <a:defRPr/>
            </a:pPr>
            <a:endParaRPr lang="tr-TR"/>
          </a:p>
        </p:txBody>
      </p:sp>
      <p:sp>
        <p:nvSpPr>
          <p:cNvPr id="8" name="6 Slayt Numarası Yer Tutucusu"/>
          <p:cNvSpPr>
            <a:spLocks noGrp="1"/>
          </p:cNvSpPr>
          <p:nvPr>
            <p:ph type="sldNum" sz="quarter" idx="12"/>
          </p:nvPr>
        </p:nvSpPr>
        <p:spPr/>
        <p:txBody>
          <a:bodyPr/>
          <a:lstStyle>
            <a:lvl1pPr>
              <a:defRPr/>
            </a:lvl1pPr>
          </a:lstStyle>
          <a:p>
            <a:pPr>
              <a:defRPr/>
            </a:pPr>
            <a:fld id="{A5A0B75D-C83C-42DA-98C5-FED8DEF9406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17" name="16 Başlık"/>
          <p:cNvSpPr>
            <a:spLocks noGrp="1"/>
          </p:cNvSpPr>
          <p:nvPr>
            <p:ph type="title"/>
          </p:nvPr>
        </p:nvSpPr>
        <p:spPr>
          <a:xfrm>
            <a:off x="381000" y="4993760"/>
            <a:ext cx="5867400" cy="522288"/>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6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30 Slayt Numarası Yer Tutucusu"/>
          <p:cNvSpPr>
            <a:spLocks noGrp="1"/>
          </p:cNvSpPr>
          <p:nvPr>
            <p:ph type="sldNum" sz="quarter" idx="12"/>
          </p:nvPr>
        </p:nvSpPr>
        <p:spPr/>
        <p:txBody>
          <a:bodyPr/>
          <a:lstStyle>
            <a:lvl1pPr>
              <a:defRPr/>
            </a:lvl1pPr>
          </a:lstStyle>
          <a:p>
            <a:pPr>
              <a:defRPr/>
            </a:pPr>
            <a:fld id="{919A0BB4-5D5F-434A-9AB3-1C725B51B3F4}"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1029" name="7 Metin Yer Tutucusu"/>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cs typeface="+mn-cs"/>
              </a:defRPr>
            </a:lvl1pPr>
          </a:lstStyle>
          <a:p>
            <a:pPr>
              <a:defRPr/>
            </a:pPr>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cs typeface="+mn-cs"/>
              </a:defRPr>
            </a:lvl1pPr>
          </a:lstStyle>
          <a:p>
            <a:pPr>
              <a:defRPr/>
            </a:pPr>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cs typeface="+mn-cs"/>
              </a:defRPr>
            </a:lvl1pPr>
          </a:lstStyle>
          <a:p>
            <a:pPr>
              <a:defRPr/>
            </a:pPr>
            <a:fld id="{971E618D-568A-42A3-8543-F1DF1795D1BF}" type="slidenum">
              <a:rPr lang="tr-TR"/>
              <a:pPr>
                <a:defRPr/>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lang="tr-TR" smtClean="0"/>
              <a:t>Asıl başlık stili için tıklatın</a:t>
            </a:r>
            <a:endParaRPr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2" r:id="rId4"/>
    <p:sldLayoutId id="2147484028" r:id="rId5"/>
    <p:sldLayoutId id="2147484023" r:id="rId6"/>
    <p:sldLayoutId id="2147484029" r:id="rId7"/>
    <p:sldLayoutId id="2147484030" r:id="rId8"/>
    <p:sldLayoutId id="2147484031" r:id="rId9"/>
    <p:sldLayoutId id="2147484024" r:id="rId10"/>
    <p:sldLayoutId id="2147484032"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rasmus.dpu.edu.tr/tr/belgeler/erasmus-outgoing-students/ATB_Dilekce.doc" TargetMode="External"/><Relationship Id="rId2" Type="http://schemas.openxmlformats.org/officeDocument/2006/relationships/hyperlink" Target="http://erasmus.dpu.edu.tr/tr/belgeler/erasmus-outgoing-students/DPU_Akademik_Taninma_Belgesi.doc" TargetMode="External"/><Relationship Id="rId1" Type="http://schemas.openxmlformats.org/officeDocument/2006/relationships/slideLayout" Target="../slideLayouts/slideLayout2.xml"/><Relationship Id="rId4" Type="http://schemas.openxmlformats.org/officeDocument/2006/relationships/hyperlink" Target="http://erasmus.dpu.edu.tr/tr/belgeler/erasmus-outgoing-students/taahhut.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emraonay@dpu.edu.tr" TargetMode="External"/><Relationship Id="rId2" Type="http://schemas.openxmlformats.org/officeDocument/2006/relationships/hyperlink" Target="mailto:oteyaka@dumlupinar.edu.tr" TargetMode="External"/><Relationship Id="rId1" Type="http://schemas.openxmlformats.org/officeDocument/2006/relationships/slideLayout" Target="../slideLayouts/slideLayout2.xml"/><Relationship Id="rId6" Type="http://schemas.openxmlformats.org/officeDocument/2006/relationships/hyperlink" Target="mailto:fatmagelip@dpu.edu.tr" TargetMode="External"/><Relationship Id="rId5" Type="http://schemas.openxmlformats.org/officeDocument/2006/relationships/hyperlink" Target="mailto:zeynep_duran@windowslive.com" TargetMode="External"/><Relationship Id="rId4" Type="http://schemas.openxmlformats.org/officeDocument/2006/relationships/hyperlink" Target="mailto:m.seckin@dumlupinar.edu.t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aximiles.com.tr/" TargetMode="External"/><Relationship Id="rId2" Type="http://schemas.openxmlformats.org/officeDocument/2006/relationships/hyperlink" Target="http://seyahat.gittigidiyor.com.tr/"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ucuzbilet.com/" TargetMode="External"/><Relationship Id="rId4" Type="http://schemas.openxmlformats.org/officeDocument/2006/relationships/hyperlink" Target="http://www.garantiucushatti.com.t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erasmus.dpu.edu.tr/tr/belgeler/erasmus-outgoing-students/Ek_V1a-sozlesme.doc"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isic.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rasmus.dpu.edu.tr/"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04813"/>
            <a:ext cx="7772400" cy="4971708"/>
          </a:xfrm>
        </p:spPr>
        <p:txBody>
          <a:bodyPr/>
          <a:lstStyle/>
          <a:p>
            <a:pPr algn="ctr" eaLnBrk="1" fontAlgn="auto" hangingPunct="1">
              <a:spcAft>
                <a:spcPts val="0"/>
              </a:spcAft>
              <a:defRPr/>
            </a:pPr>
            <a:r>
              <a:rPr lang="tr-TR" b="1" dirty="0" smtClean="0">
                <a:solidFill>
                  <a:schemeClr val="accent2"/>
                </a:solidFill>
                <a:latin typeface="Tahoma" pitchFamily="34" charset="0"/>
              </a:rPr>
              <a:t/>
            </a:r>
            <a:br>
              <a:rPr lang="tr-TR" b="1" dirty="0" smtClean="0">
                <a:solidFill>
                  <a:schemeClr val="accent2"/>
                </a:solidFill>
                <a:latin typeface="Tahoma" pitchFamily="34" charset="0"/>
              </a:rPr>
            </a:br>
            <a:r>
              <a:rPr lang="tr-TR" b="1" dirty="0" smtClean="0">
                <a:solidFill>
                  <a:srgbClr val="FF0000"/>
                </a:solidFill>
                <a:latin typeface="Tahoma" pitchFamily="34" charset="0"/>
              </a:rPr>
              <a:t>2014 - 2015 AKADEMİK YILI</a:t>
            </a:r>
            <a:br>
              <a:rPr lang="tr-TR" b="1" dirty="0" smtClean="0">
                <a:solidFill>
                  <a:srgbClr val="FF0000"/>
                </a:solidFill>
                <a:latin typeface="Tahoma" pitchFamily="34" charset="0"/>
              </a:rPr>
            </a:br>
            <a:r>
              <a:rPr lang="tr-TR" b="1" dirty="0" smtClean="0">
                <a:solidFill>
                  <a:srgbClr val="FF0000"/>
                </a:solidFill>
                <a:latin typeface="Tahoma" pitchFamily="34" charset="0"/>
              </a:rPr>
              <a:t/>
            </a:r>
            <a:br>
              <a:rPr lang="tr-TR" b="1" dirty="0" smtClean="0">
                <a:solidFill>
                  <a:srgbClr val="FF0000"/>
                </a:solidFill>
                <a:latin typeface="Tahoma" pitchFamily="34" charset="0"/>
              </a:rPr>
            </a:br>
            <a:r>
              <a:rPr lang="tr-TR" b="1" dirty="0" smtClean="0">
                <a:solidFill>
                  <a:srgbClr val="FF0000"/>
                </a:solidFill>
                <a:latin typeface="Tahoma" pitchFamily="34" charset="0"/>
              </a:rPr>
              <a:t>ERASMUS ADAY ÖĞRENCİLERİ</a:t>
            </a:r>
            <a:br>
              <a:rPr lang="tr-TR" b="1" dirty="0" smtClean="0">
                <a:solidFill>
                  <a:srgbClr val="FF0000"/>
                </a:solidFill>
                <a:latin typeface="Tahoma" pitchFamily="34" charset="0"/>
              </a:rPr>
            </a:br>
            <a:r>
              <a:rPr lang="tr-TR" b="1" dirty="0" smtClean="0">
                <a:solidFill>
                  <a:srgbClr val="FF0000"/>
                </a:solidFill>
                <a:latin typeface="Tahoma" pitchFamily="34" charset="0"/>
              </a:rPr>
              <a:t/>
            </a:r>
            <a:br>
              <a:rPr lang="tr-TR" b="1" dirty="0" smtClean="0">
                <a:solidFill>
                  <a:srgbClr val="FF0000"/>
                </a:solidFill>
                <a:latin typeface="Tahoma" pitchFamily="34" charset="0"/>
              </a:rPr>
            </a:br>
            <a:r>
              <a:rPr lang="tr-TR" b="1" dirty="0" smtClean="0">
                <a:solidFill>
                  <a:srgbClr val="FF0000"/>
                </a:solidFill>
                <a:latin typeface="Tahoma" pitchFamily="34" charset="0"/>
              </a:rPr>
              <a:t>BİLGİLENDİRME SUNUMU</a:t>
            </a:r>
            <a:r>
              <a:rPr lang="tr-TR" b="1" dirty="0" smtClean="0">
                <a:solidFill>
                  <a:schemeClr val="accent2"/>
                </a:solidFill>
                <a:latin typeface="Tahoma" pitchFamily="34" charset="0"/>
              </a:rPr>
              <a:t/>
            </a:r>
            <a:br>
              <a:rPr lang="tr-TR" b="1" dirty="0" smtClean="0">
                <a:solidFill>
                  <a:schemeClr val="accent2"/>
                </a:solidFill>
                <a:latin typeface="Tahoma" pitchFamily="34" charset="0"/>
              </a:rPr>
            </a:br>
            <a:r>
              <a:rPr lang="tr-TR" b="1" dirty="0" smtClean="0">
                <a:solidFill>
                  <a:schemeClr val="accent2"/>
                </a:solidFill>
                <a:latin typeface="Tahoma" pitchFamily="34" charset="0"/>
              </a:rPr>
              <a:t/>
            </a:r>
            <a:br>
              <a:rPr lang="tr-TR" b="1" dirty="0" smtClean="0">
                <a:solidFill>
                  <a:schemeClr val="accent2"/>
                </a:solidFill>
                <a:latin typeface="Tahoma" pitchFamily="34" charset="0"/>
              </a:rPr>
            </a:br>
            <a:r>
              <a:rPr lang="tr-TR" sz="1600" b="1" dirty="0" smtClean="0">
                <a:solidFill>
                  <a:schemeClr val="accent2"/>
                </a:solidFill>
                <a:latin typeface="Tahoma" pitchFamily="34" charset="0"/>
              </a:rPr>
              <a:t/>
            </a:r>
            <a:br>
              <a:rPr lang="tr-TR" sz="1600" b="1" dirty="0" smtClean="0">
                <a:solidFill>
                  <a:schemeClr val="accent2"/>
                </a:solidFill>
                <a:latin typeface="Tahoma" pitchFamily="34" charset="0"/>
              </a:rPr>
            </a:br>
            <a:endParaRPr lang="tr-TR" sz="4800" b="1" dirty="0" smtClean="0">
              <a:solidFill>
                <a:schemeClr val="accent2"/>
              </a:solidFill>
              <a:latin typeface="Tahoma" pitchFamily="34" charset="0"/>
            </a:endParaRPr>
          </a:p>
        </p:txBody>
      </p:sp>
      <p:sp>
        <p:nvSpPr>
          <p:cNvPr id="2051" name="Rectangle 3"/>
          <p:cNvSpPr>
            <a:spLocks noGrp="1" noChangeArrowheads="1"/>
          </p:cNvSpPr>
          <p:nvPr>
            <p:ph type="subTitle" idx="1"/>
          </p:nvPr>
        </p:nvSpPr>
        <p:spPr>
          <a:xfrm flipH="1">
            <a:off x="395288" y="6308725"/>
            <a:ext cx="112712" cy="96838"/>
          </a:xfrm>
        </p:spPr>
        <p:txBody>
          <a:bodyPr>
            <a:normAutofit fontScale="25000" lnSpcReduction="20000"/>
          </a:bodyPr>
          <a:lstStyle/>
          <a:p>
            <a:pPr eaLnBrk="1" fontAlgn="auto" hangingPunct="1">
              <a:lnSpc>
                <a:spcPct val="80000"/>
              </a:lnSpc>
              <a:spcAft>
                <a:spcPts val="0"/>
              </a:spcAft>
              <a:buFont typeface="Wingdings 2"/>
              <a:buNone/>
              <a:defRPr/>
            </a:pPr>
            <a:endParaRPr lang="tr-TR" sz="800" b="1" dirty="0" smtClean="0">
              <a:solidFill>
                <a:srgbClr val="000066"/>
              </a:solidFill>
              <a:latin typeface="Tahoma" pitchFamily="34" charset="0"/>
            </a:endParaRPr>
          </a:p>
        </p:txBody>
      </p:sp>
      <p:pic>
        <p:nvPicPr>
          <p:cNvPr id="10244" name="Picture 4" descr="flag-logoeac-LLP_EN"/>
          <p:cNvPicPr>
            <a:picLocks noChangeAspect="1" noChangeArrowheads="1"/>
          </p:cNvPicPr>
          <p:nvPr/>
        </p:nvPicPr>
        <p:blipFill>
          <a:blip r:embed="rId2" cstate="print"/>
          <a:srcRect/>
          <a:stretch>
            <a:fillRect/>
          </a:stretch>
        </p:blipFill>
        <p:spPr bwMode="auto">
          <a:xfrm>
            <a:off x="6372200" y="5381743"/>
            <a:ext cx="2771800" cy="1476257"/>
          </a:xfrm>
          <a:prstGeom prst="rect">
            <a:avLst/>
          </a:prstGeom>
          <a:noFill/>
          <a:ln w="9525">
            <a:noFill/>
            <a:miter lim="800000"/>
            <a:headEnd/>
            <a:tailEnd/>
          </a:ln>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2" y="5376521"/>
            <a:ext cx="2747248" cy="14575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6632"/>
            <a:ext cx="8686800" cy="838200"/>
          </a:xfrm>
        </p:spPr>
        <p:txBody>
          <a:bodyPr>
            <a:normAutofit fontScale="90000"/>
          </a:bodyPr>
          <a:lstStyle/>
          <a:p>
            <a:r>
              <a:rPr lang="tr-TR" dirty="0" err="1" smtClean="0"/>
              <a:t>LearnIng</a:t>
            </a:r>
            <a:r>
              <a:rPr lang="tr-TR" dirty="0" smtClean="0"/>
              <a:t> </a:t>
            </a:r>
            <a:r>
              <a:rPr lang="tr-TR" dirty="0" err="1" smtClean="0"/>
              <a:t>agreement</a:t>
            </a:r>
            <a:r>
              <a:rPr lang="tr-TR" dirty="0" smtClean="0"/>
              <a:t> (</a:t>
            </a:r>
            <a:r>
              <a:rPr lang="tr-TR" dirty="0" err="1" smtClean="0"/>
              <a:t>Öğrenİm</a:t>
            </a:r>
            <a:r>
              <a:rPr lang="tr-TR" dirty="0" smtClean="0"/>
              <a:t> </a:t>
            </a:r>
            <a:r>
              <a:rPr lang="tr-TR" dirty="0" err="1" smtClean="0"/>
              <a:t>AnlaşmasI</a:t>
            </a:r>
            <a:r>
              <a:rPr lang="tr-TR" dirty="0" smtClean="0"/>
              <a:t>)</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993097"/>
            <a:ext cx="4064930" cy="5748271"/>
          </a:xfrm>
        </p:spPr>
      </p:pic>
      <p:sp>
        <p:nvSpPr>
          <p:cNvPr id="5" name="Sol Ok 4"/>
          <p:cNvSpPr/>
          <p:nvPr/>
        </p:nvSpPr>
        <p:spPr>
          <a:xfrm>
            <a:off x="4112136" y="2712571"/>
            <a:ext cx="4824536" cy="40324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5004048" y="3820854"/>
            <a:ext cx="3816424" cy="1815882"/>
          </a:xfrm>
          <a:prstGeom prst="rect">
            <a:avLst/>
          </a:prstGeom>
          <a:noFill/>
        </p:spPr>
        <p:txBody>
          <a:bodyPr wrap="square" rtlCol="0">
            <a:spAutoFit/>
          </a:bodyPr>
          <a:lstStyle/>
          <a:p>
            <a:r>
              <a:rPr lang="tr-TR" sz="1600" dirty="0" err="1" smtClean="0"/>
              <a:t>The</a:t>
            </a:r>
            <a:r>
              <a:rPr lang="tr-TR" sz="1600" dirty="0" smtClean="0"/>
              <a:t> </a:t>
            </a:r>
            <a:r>
              <a:rPr lang="tr-TR" sz="1600" dirty="0" err="1" smtClean="0"/>
              <a:t>Receiving</a:t>
            </a:r>
            <a:r>
              <a:rPr lang="tr-TR" sz="1600" dirty="0" smtClean="0"/>
              <a:t> </a:t>
            </a:r>
            <a:r>
              <a:rPr lang="tr-TR" sz="1600" dirty="0" err="1" smtClean="0"/>
              <a:t>Institution</a:t>
            </a:r>
            <a:r>
              <a:rPr lang="tr-TR" sz="1600" dirty="0" smtClean="0"/>
              <a:t> (Karşı Kurum):</a:t>
            </a:r>
          </a:p>
          <a:p>
            <a:r>
              <a:rPr lang="tr-TR" sz="1600" dirty="0" smtClean="0"/>
              <a:t>Bu kısımda gideceğiniz üniversitenin bilgilerini vermelisiniz!!!</a:t>
            </a:r>
          </a:p>
          <a:p>
            <a:r>
              <a:rPr lang="tr-TR" sz="1600" dirty="0" err="1" smtClean="0"/>
              <a:t>Contact</a:t>
            </a:r>
            <a:r>
              <a:rPr lang="tr-TR" sz="1600" dirty="0" smtClean="0"/>
              <a:t> </a:t>
            </a:r>
            <a:r>
              <a:rPr lang="tr-TR" sz="1600" dirty="0" err="1" smtClean="0"/>
              <a:t>person</a:t>
            </a:r>
            <a:r>
              <a:rPr lang="tr-TR" sz="1600" dirty="0" smtClean="0"/>
              <a:t> kısmına, gideceğiniz üniversitedeki sorumlu </a:t>
            </a:r>
            <a:r>
              <a:rPr lang="tr-TR" sz="1600" dirty="0" err="1" smtClean="0"/>
              <a:t>Erasmus</a:t>
            </a:r>
            <a:r>
              <a:rPr lang="tr-TR" sz="1600" dirty="0" smtClean="0"/>
              <a:t> koordinatörlerinin isimlerini/</a:t>
            </a:r>
            <a:r>
              <a:rPr lang="tr-TR" sz="1600" dirty="0" err="1" smtClean="0"/>
              <a:t>email</a:t>
            </a:r>
            <a:r>
              <a:rPr lang="tr-TR" sz="1600" dirty="0" smtClean="0"/>
              <a:t> adreslerini yazmalısınız!!!</a:t>
            </a:r>
            <a:endParaRPr lang="tr-TR" sz="1600" dirty="0"/>
          </a:p>
        </p:txBody>
      </p:sp>
    </p:spTree>
    <p:extLst>
      <p:ext uri="{BB962C8B-B14F-4D97-AF65-F5344CB8AC3E}">
        <p14:creationId xmlns:p14="http://schemas.microsoft.com/office/powerpoint/2010/main" val="2260478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404664"/>
            <a:ext cx="4422322" cy="6253663"/>
          </a:xfrm>
        </p:spPr>
      </p:pic>
      <p:sp>
        <p:nvSpPr>
          <p:cNvPr id="5" name="Sol Ok 4"/>
          <p:cNvSpPr/>
          <p:nvPr/>
        </p:nvSpPr>
        <p:spPr>
          <a:xfrm>
            <a:off x="4139952" y="1628800"/>
            <a:ext cx="4752528" cy="38884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4916264" y="2636912"/>
            <a:ext cx="3816424" cy="2031325"/>
          </a:xfrm>
          <a:prstGeom prst="rect">
            <a:avLst/>
          </a:prstGeom>
          <a:noFill/>
        </p:spPr>
        <p:txBody>
          <a:bodyPr wrap="square" rtlCol="0">
            <a:spAutoFit/>
          </a:bodyPr>
          <a:lstStyle/>
          <a:p>
            <a:r>
              <a:rPr lang="tr-TR" dirty="0" err="1" smtClean="0"/>
              <a:t>Study</a:t>
            </a:r>
            <a:r>
              <a:rPr lang="tr-TR" dirty="0" smtClean="0"/>
              <a:t> </a:t>
            </a:r>
            <a:r>
              <a:rPr lang="tr-TR" dirty="0" err="1" smtClean="0"/>
              <a:t>Programme</a:t>
            </a:r>
            <a:r>
              <a:rPr lang="tr-TR" dirty="0" smtClean="0"/>
              <a:t> </a:t>
            </a:r>
            <a:r>
              <a:rPr lang="tr-TR" dirty="0" err="1" smtClean="0"/>
              <a:t>Abroad</a:t>
            </a:r>
            <a:r>
              <a:rPr lang="tr-TR" dirty="0" smtClean="0"/>
              <a:t>:</a:t>
            </a:r>
          </a:p>
          <a:p>
            <a:r>
              <a:rPr lang="tr-TR" dirty="0" smtClean="0"/>
              <a:t>Bu kısım yurtdışında alacağınız derslerle ilgilidir. Bölüm Erasmus Koordinatörünüzle  birlikte eşleştireceğiniz dersleri seçmeli, ECTS kredilerini,ders kodlarını ve adlarını  yazmalısınız!!!</a:t>
            </a:r>
            <a:endParaRPr lang="tr-TR" dirty="0"/>
          </a:p>
        </p:txBody>
      </p:sp>
    </p:spTree>
    <p:extLst>
      <p:ext uri="{BB962C8B-B14F-4D97-AF65-F5344CB8AC3E}">
        <p14:creationId xmlns:p14="http://schemas.microsoft.com/office/powerpoint/2010/main" val="2505447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754" y="404664"/>
            <a:ext cx="4589254" cy="6264696"/>
          </a:xfrm>
        </p:spPr>
      </p:pic>
      <p:sp>
        <p:nvSpPr>
          <p:cNvPr id="5" name="Sol Ok 4"/>
          <p:cNvSpPr/>
          <p:nvPr/>
        </p:nvSpPr>
        <p:spPr>
          <a:xfrm>
            <a:off x="4347696" y="392470"/>
            <a:ext cx="4392488" cy="44766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Metin kutusu 5"/>
          <p:cNvSpPr txBox="1"/>
          <p:nvPr/>
        </p:nvSpPr>
        <p:spPr>
          <a:xfrm>
            <a:off x="5292080" y="1556792"/>
            <a:ext cx="3592120" cy="2308324"/>
          </a:xfrm>
          <a:prstGeom prst="rect">
            <a:avLst/>
          </a:prstGeom>
          <a:noFill/>
        </p:spPr>
        <p:txBody>
          <a:bodyPr wrap="square" rtlCol="0">
            <a:spAutoFit/>
          </a:bodyPr>
          <a:lstStyle/>
          <a:p>
            <a:r>
              <a:rPr lang="tr-TR" sz="1600" dirty="0" smtClean="0"/>
              <a:t>Set of Components </a:t>
            </a:r>
            <a:r>
              <a:rPr lang="tr-TR" sz="1600" dirty="0" err="1" smtClean="0"/>
              <a:t>to</a:t>
            </a:r>
            <a:r>
              <a:rPr lang="tr-TR" sz="1600" dirty="0" smtClean="0"/>
              <a:t> be </a:t>
            </a:r>
            <a:r>
              <a:rPr lang="tr-TR" sz="1600" dirty="0" err="1" smtClean="0"/>
              <a:t>replaced</a:t>
            </a:r>
            <a:r>
              <a:rPr lang="tr-TR" sz="1600" dirty="0" smtClean="0"/>
              <a:t> at </a:t>
            </a:r>
            <a:r>
              <a:rPr lang="tr-TR" sz="1600" dirty="0" err="1" smtClean="0"/>
              <a:t>sending</a:t>
            </a:r>
            <a:r>
              <a:rPr lang="tr-TR" sz="1600" dirty="0" smtClean="0"/>
              <a:t> </a:t>
            </a:r>
            <a:r>
              <a:rPr lang="tr-TR" sz="1600" dirty="0" err="1" smtClean="0"/>
              <a:t>institution</a:t>
            </a:r>
            <a:r>
              <a:rPr lang="tr-TR" sz="1600" dirty="0" smtClean="0"/>
              <a:t>:</a:t>
            </a:r>
          </a:p>
          <a:p>
            <a:r>
              <a:rPr lang="tr-TR" sz="1600" dirty="0" smtClean="0"/>
              <a:t>Bu kısım yurtdışında alacağınız derslerin </a:t>
            </a:r>
            <a:r>
              <a:rPr lang="tr-TR" sz="1600" dirty="0" err="1" smtClean="0"/>
              <a:t>Dpü’deki</a:t>
            </a:r>
            <a:r>
              <a:rPr lang="tr-TR" sz="1600" dirty="0" smtClean="0"/>
              <a:t> karşılıklarıdır.Bölüm Erasmus koordinatörünüzle yurtdışında alacağınız derslerin </a:t>
            </a:r>
            <a:r>
              <a:rPr lang="tr-TR" sz="1600" dirty="0" err="1" smtClean="0"/>
              <a:t>Dpü’de</a:t>
            </a:r>
            <a:r>
              <a:rPr lang="tr-TR" sz="1600" dirty="0" smtClean="0"/>
              <a:t> karşılığı olan derslerin adlarını, kredilerini ve ders kodlarını yazmalısınız!!!</a:t>
            </a:r>
            <a:endParaRPr lang="tr-TR" sz="1600" dirty="0"/>
          </a:p>
        </p:txBody>
      </p:sp>
    </p:spTree>
    <p:extLst>
      <p:ext uri="{BB962C8B-B14F-4D97-AF65-F5344CB8AC3E}">
        <p14:creationId xmlns:p14="http://schemas.microsoft.com/office/powerpoint/2010/main" val="2735269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754" y="404664"/>
            <a:ext cx="4589254" cy="6264696"/>
          </a:xfrm>
        </p:spPr>
      </p:pic>
      <p:sp>
        <p:nvSpPr>
          <p:cNvPr id="5" name="Sol Ok 4"/>
          <p:cNvSpPr/>
          <p:nvPr/>
        </p:nvSpPr>
        <p:spPr>
          <a:xfrm>
            <a:off x="4347304" y="2708920"/>
            <a:ext cx="4392488" cy="25202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Metin kutusu 5"/>
          <p:cNvSpPr txBox="1"/>
          <p:nvPr/>
        </p:nvSpPr>
        <p:spPr>
          <a:xfrm>
            <a:off x="5140672" y="3356992"/>
            <a:ext cx="3592120" cy="1323439"/>
          </a:xfrm>
          <a:prstGeom prst="rect">
            <a:avLst/>
          </a:prstGeom>
          <a:noFill/>
        </p:spPr>
        <p:txBody>
          <a:bodyPr wrap="square" rtlCol="0">
            <a:spAutoFit/>
          </a:bodyPr>
          <a:lstStyle/>
          <a:p>
            <a:r>
              <a:rPr lang="tr-TR" sz="1600" dirty="0" smtClean="0"/>
              <a:t>Language </a:t>
            </a:r>
            <a:r>
              <a:rPr lang="tr-TR" sz="1600" dirty="0" err="1" smtClean="0"/>
              <a:t>competence</a:t>
            </a:r>
            <a:r>
              <a:rPr lang="tr-TR" sz="1600" dirty="0" smtClean="0"/>
              <a:t> of </a:t>
            </a:r>
            <a:r>
              <a:rPr lang="tr-TR" sz="1600" dirty="0" err="1" smtClean="0"/>
              <a:t>the</a:t>
            </a:r>
            <a:r>
              <a:rPr lang="tr-TR" sz="1600" dirty="0" smtClean="0"/>
              <a:t> </a:t>
            </a:r>
            <a:r>
              <a:rPr lang="tr-TR" sz="1600" dirty="0" err="1" smtClean="0"/>
              <a:t>student</a:t>
            </a:r>
            <a:r>
              <a:rPr lang="tr-TR" sz="1600" dirty="0"/>
              <a:t> </a:t>
            </a:r>
            <a:r>
              <a:rPr lang="tr-TR" sz="1600" dirty="0" smtClean="0"/>
              <a:t>(Öğrencinin Dil yeterliliği):</a:t>
            </a:r>
          </a:p>
          <a:p>
            <a:r>
              <a:rPr lang="tr-TR" sz="1600" dirty="0" smtClean="0"/>
              <a:t>Bu kısım Dış İlişkiler Ofisi </a:t>
            </a:r>
            <a:r>
              <a:rPr lang="tr-TR" sz="1600" dirty="0" err="1" smtClean="0"/>
              <a:t>Erasmus+Koordinatörlerince</a:t>
            </a:r>
            <a:r>
              <a:rPr lang="tr-TR" sz="1600" dirty="0" smtClean="0"/>
              <a:t> doldurulacaktır.</a:t>
            </a:r>
            <a:endParaRPr lang="tr-TR" sz="1600" dirty="0"/>
          </a:p>
        </p:txBody>
      </p:sp>
    </p:spTree>
    <p:extLst>
      <p:ext uri="{BB962C8B-B14F-4D97-AF65-F5344CB8AC3E}">
        <p14:creationId xmlns:p14="http://schemas.microsoft.com/office/powerpoint/2010/main" val="1482548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754" y="404664"/>
            <a:ext cx="4589254" cy="6264696"/>
          </a:xfrm>
        </p:spPr>
      </p:pic>
      <p:sp>
        <p:nvSpPr>
          <p:cNvPr id="5" name="Sol Ok 4"/>
          <p:cNvSpPr/>
          <p:nvPr/>
        </p:nvSpPr>
        <p:spPr>
          <a:xfrm>
            <a:off x="4372064" y="3717032"/>
            <a:ext cx="4392488" cy="25202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Metin kutusu 5"/>
          <p:cNvSpPr txBox="1"/>
          <p:nvPr/>
        </p:nvSpPr>
        <p:spPr>
          <a:xfrm>
            <a:off x="5004048" y="4315452"/>
            <a:ext cx="3592120" cy="1323439"/>
          </a:xfrm>
          <a:prstGeom prst="rect">
            <a:avLst/>
          </a:prstGeom>
          <a:noFill/>
        </p:spPr>
        <p:txBody>
          <a:bodyPr wrap="square" rtlCol="0">
            <a:spAutoFit/>
          </a:bodyPr>
          <a:lstStyle/>
          <a:p>
            <a:r>
              <a:rPr lang="tr-TR" sz="1600" dirty="0" err="1" smtClean="0"/>
              <a:t>Responsible</a:t>
            </a:r>
            <a:r>
              <a:rPr lang="tr-TR" sz="1600" dirty="0" smtClean="0"/>
              <a:t> </a:t>
            </a:r>
            <a:r>
              <a:rPr lang="tr-TR" sz="1600" dirty="0" err="1" smtClean="0"/>
              <a:t>Persons</a:t>
            </a:r>
            <a:r>
              <a:rPr lang="tr-TR" sz="1600" dirty="0"/>
              <a:t> </a:t>
            </a:r>
            <a:r>
              <a:rPr lang="tr-TR" sz="1600" dirty="0" smtClean="0"/>
              <a:t>(Sorumlu Kişiler):Bu kısımda gönderen kurumdaki kişi ismine Bölüm </a:t>
            </a:r>
            <a:r>
              <a:rPr lang="tr-TR" sz="1600" dirty="0" err="1" smtClean="0"/>
              <a:t>Erasmus</a:t>
            </a:r>
            <a:r>
              <a:rPr lang="tr-TR" sz="1600" dirty="0" smtClean="0"/>
              <a:t> Koordinatörünüzün adını yazacaksınız!!!</a:t>
            </a:r>
            <a:endParaRPr lang="tr-TR" sz="1600" dirty="0"/>
          </a:p>
        </p:txBody>
      </p:sp>
    </p:spTree>
    <p:extLst>
      <p:ext uri="{BB962C8B-B14F-4D97-AF65-F5344CB8AC3E}">
        <p14:creationId xmlns:p14="http://schemas.microsoft.com/office/powerpoint/2010/main" val="1670957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1" y="404664"/>
            <a:ext cx="4392489" cy="6211476"/>
          </a:xfrm>
        </p:spPr>
      </p:pic>
      <p:sp>
        <p:nvSpPr>
          <p:cNvPr id="5" name="Sol Ok 4"/>
          <p:cNvSpPr/>
          <p:nvPr/>
        </p:nvSpPr>
        <p:spPr>
          <a:xfrm>
            <a:off x="4264144" y="1844824"/>
            <a:ext cx="4568264" cy="23762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5127848" y="2432791"/>
            <a:ext cx="3528392" cy="1200329"/>
          </a:xfrm>
          <a:prstGeom prst="rect">
            <a:avLst/>
          </a:prstGeom>
          <a:noFill/>
        </p:spPr>
        <p:txBody>
          <a:bodyPr wrap="square" rtlCol="0">
            <a:spAutoFit/>
          </a:bodyPr>
          <a:lstStyle/>
          <a:p>
            <a:r>
              <a:rPr lang="tr-TR" dirty="0" smtClean="0"/>
              <a:t>İmza:</a:t>
            </a:r>
          </a:p>
          <a:p>
            <a:r>
              <a:rPr lang="tr-TR" dirty="0" smtClean="0"/>
              <a:t>Bu kısımda kendi imzanızı atacaksınız!!! Tarihi yazmayı unutmayın!!!</a:t>
            </a:r>
            <a:endParaRPr lang="tr-TR" dirty="0"/>
          </a:p>
        </p:txBody>
      </p:sp>
    </p:spTree>
    <p:extLst>
      <p:ext uri="{BB962C8B-B14F-4D97-AF65-F5344CB8AC3E}">
        <p14:creationId xmlns:p14="http://schemas.microsoft.com/office/powerpoint/2010/main" val="1624383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İçerik Yer Tutucusu"/>
          <p:cNvSpPr>
            <a:spLocks noGrp="1"/>
          </p:cNvSpPr>
          <p:nvPr>
            <p:ph idx="1"/>
          </p:nvPr>
        </p:nvSpPr>
        <p:spPr>
          <a:xfrm>
            <a:off x="304800" y="188913"/>
            <a:ext cx="8686800" cy="6480175"/>
          </a:xfrm>
        </p:spPr>
        <p:txBody>
          <a:bodyPr/>
          <a:lstStyle/>
          <a:p>
            <a:r>
              <a:rPr lang="tr-TR" sz="2400" b="1" dirty="0" smtClean="0">
                <a:hlinkClick r:id="rId2"/>
              </a:rPr>
              <a:t>DPU Akademik Tanınma </a:t>
            </a:r>
            <a:r>
              <a:rPr lang="tr-TR" sz="2400" b="1" dirty="0" smtClean="0">
                <a:solidFill>
                  <a:srgbClr val="C00000"/>
                </a:solidFill>
                <a:hlinkClick r:id="rId2"/>
              </a:rPr>
              <a:t>Belgesi</a:t>
            </a:r>
            <a:r>
              <a:rPr lang="tr-TR" sz="2400" b="1" u="sng" dirty="0" smtClean="0">
                <a:solidFill>
                  <a:srgbClr val="C00000"/>
                </a:solidFill>
              </a:rPr>
              <a:t>(ATB) ve </a:t>
            </a:r>
            <a:r>
              <a:rPr lang="tr-TR" sz="2400" b="1" dirty="0" smtClean="0">
                <a:hlinkClick r:id="rId3"/>
              </a:rPr>
              <a:t>DPU Akademik Tanınma Belgesi Dilekçe Örneği</a:t>
            </a:r>
            <a:r>
              <a:rPr lang="tr-TR" sz="2400" b="1" u="sng" dirty="0" smtClean="0"/>
              <a:t>:</a:t>
            </a:r>
            <a:endParaRPr lang="tr-TR" sz="2400" dirty="0" smtClean="0"/>
          </a:p>
          <a:p>
            <a:r>
              <a:rPr lang="tr-TR" sz="2400" dirty="0" smtClean="0"/>
              <a:t>ATB (Akademik Tanınma Belgesi) gidilecek ülkede alınan derslerin karşı üniversitedeki  hangi derslerle eşleştirildiğini gösteren resmi belgedir. Bu belge öğrenci tarafından karşı kurumdan alınacak derslerin İngilizce isimleri ve burada o derslere denk olacak derslerin Türkçe isimleri olacak şekilde doldurulur. Bölüm </a:t>
            </a:r>
            <a:r>
              <a:rPr lang="tr-TR" sz="2400" dirty="0" err="1" smtClean="0"/>
              <a:t>erasmus</a:t>
            </a:r>
            <a:r>
              <a:rPr lang="tr-TR" sz="2400" dirty="0" smtClean="0"/>
              <a:t> koordinatörüne onaylattırılır . Kurum Koordinatörü imza kısmı boş kalacaktır. Hazırlanan bu ATB, yine </a:t>
            </a:r>
            <a:r>
              <a:rPr lang="tr-TR" sz="2400" dirty="0" err="1" smtClean="0"/>
              <a:t>erasmus</a:t>
            </a:r>
            <a:r>
              <a:rPr lang="tr-TR" sz="2400" dirty="0" smtClean="0"/>
              <a:t> </a:t>
            </a:r>
            <a:r>
              <a:rPr lang="tr-TR" sz="2400" dirty="0" err="1" smtClean="0"/>
              <a:t>websitesinde</a:t>
            </a:r>
            <a:r>
              <a:rPr lang="tr-TR" sz="2400" dirty="0" smtClean="0"/>
              <a:t> bulunan ATB dilekçe örneğine göre öğrencinin hazırladığı bir dilekçe ile birlikte öğrenci tarafından </a:t>
            </a:r>
            <a:r>
              <a:rPr lang="tr-TR" sz="2400" b="1" dirty="0" smtClean="0"/>
              <a:t>bölüm öğrenci işlerine </a:t>
            </a:r>
            <a:r>
              <a:rPr lang="tr-TR" sz="2400" dirty="0" smtClean="0"/>
              <a:t>2 belge halinde verilir. ATB belgesinin bir kopyası da takip amaçlı </a:t>
            </a:r>
            <a:r>
              <a:rPr lang="tr-TR" sz="2400" dirty="0" err="1" smtClean="0"/>
              <a:t>DİK’e</a:t>
            </a:r>
            <a:r>
              <a:rPr lang="tr-TR" sz="2400" dirty="0" smtClean="0"/>
              <a:t> teslim edilir.</a:t>
            </a:r>
          </a:p>
          <a:p>
            <a:pPr>
              <a:buFont typeface="Wingdings 2" pitchFamily="18" charset="2"/>
              <a:buNone/>
            </a:pPr>
            <a:endParaRPr lang="tr-TR" sz="2400" dirty="0" smtClean="0"/>
          </a:p>
          <a:p>
            <a:r>
              <a:rPr lang="tr-TR" sz="2400" b="1" dirty="0" smtClean="0">
                <a:hlinkClick r:id="rId4"/>
              </a:rPr>
              <a:t>Taahhüt Belgesi</a:t>
            </a:r>
            <a:r>
              <a:rPr lang="tr-TR" sz="2400" b="1" u="sng" dirty="0" smtClean="0"/>
              <a:t>: </a:t>
            </a:r>
            <a:r>
              <a:rPr lang="tr-TR" sz="2400" dirty="0" smtClean="0"/>
              <a:t> Bu belgenin çıktısı alınarak ilgili yerler öğrenci tarafından doldurulmalı ve imzalanarak ofise teslim edilmelidir.</a:t>
            </a:r>
          </a:p>
          <a:p>
            <a:endParaRPr lang="tr-TR" dirty="0" smtClean="0"/>
          </a:p>
        </p:txBody>
      </p:sp>
    </p:spTree>
    <p:extLst>
      <p:ext uri="{BB962C8B-B14F-4D97-AF65-F5344CB8AC3E}">
        <p14:creationId xmlns:p14="http://schemas.microsoft.com/office/powerpoint/2010/main" val="1596431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4"/>
          <p:cNvSpPr txBox="1">
            <a:spLocks noChangeArrowheads="1"/>
          </p:cNvSpPr>
          <p:nvPr/>
        </p:nvSpPr>
        <p:spPr bwMode="auto">
          <a:xfrm>
            <a:off x="179388" y="115888"/>
            <a:ext cx="7416800" cy="1006475"/>
          </a:xfrm>
          <a:prstGeom prst="rect">
            <a:avLst/>
          </a:prstGeom>
          <a:noFill/>
          <a:ln w="9525">
            <a:noFill/>
            <a:miter lim="800000"/>
            <a:headEnd/>
            <a:tailEnd/>
          </a:ln>
        </p:spPr>
        <p:txBody>
          <a:bodyPr>
            <a:spAutoFit/>
          </a:bodyPr>
          <a:lstStyle/>
          <a:p>
            <a:pPr>
              <a:spcBef>
                <a:spcPct val="50000"/>
              </a:spcBef>
            </a:pPr>
            <a:r>
              <a:rPr lang="tr-TR" sz="3000" b="1" i="1">
                <a:solidFill>
                  <a:schemeClr val="accent2"/>
                </a:solidFill>
                <a:latin typeface="Times New Roman" pitchFamily="18" charset="0"/>
              </a:rPr>
              <a:t>AKADEMİK TANINMA BELGESİ (RECOGNITION SHEET)</a:t>
            </a:r>
          </a:p>
        </p:txBody>
      </p:sp>
      <p:pic>
        <p:nvPicPr>
          <p:cNvPr id="26627" name="Picture 4"/>
          <p:cNvPicPr>
            <a:picLocks noChangeAspect="1" noChangeArrowheads="1"/>
          </p:cNvPicPr>
          <p:nvPr/>
        </p:nvPicPr>
        <p:blipFill>
          <a:blip r:embed="rId2" cstate="print"/>
          <a:srcRect/>
          <a:stretch>
            <a:fillRect/>
          </a:stretch>
        </p:blipFill>
        <p:spPr bwMode="auto">
          <a:xfrm>
            <a:off x="211137" y="1268761"/>
            <a:ext cx="8825359" cy="4979172"/>
          </a:xfrm>
          <a:prstGeom prst="rect">
            <a:avLst/>
          </a:prstGeom>
          <a:noFill/>
          <a:ln w="9525">
            <a:noFill/>
            <a:miter lim="800000"/>
            <a:headEnd/>
            <a:tailEnd/>
          </a:ln>
          <a:effectLst/>
        </p:spPr>
      </p:pic>
    </p:spTree>
    <p:extLst>
      <p:ext uri="{BB962C8B-B14F-4D97-AF65-F5344CB8AC3E}">
        <p14:creationId xmlns:p14="http://schemas.microsoft.com/office/powerpoint/2010/main" val="767978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50825" y="1022479"/>
            <a:ext cx="8642350" cy="4832092"/>
          </a:xfrm>
          <a:prstGeom prst="rect">
            <a:avLst/>
          </a:prstGeom>
          <a:noFill/>
          <a:ln w="9525">
            <a:noFill/>
            <a:miter lim="800000"/>
            <a:headEnd/>
            <a:tailEnd/>
          </a:ln>
        </p:spPr>
        <p:txBody>
          <a:bodyPr anchor="ctr">
            <a:spAutoFit/>
          </a:bodyPr>
          <a:lstStyle/>
          <a:p>
            <a:pPr algn="just" eaLnBrk="0" hangingPunct="0"/>
            <a:r>
              <a:rPr lang="tr-TR" sz="2800" b="1" dirty="0" smtClean="0">
                <a:latin typeface="Franklin Gothic Book" panose="020B0503020102020204" pitchFamily="34" charset="0"/>
                <a:cs typeface="Times New Roman" pitchFamily="18" charset="0"/>
              </a:rPr>
              <a:t>Öğrenci </a:t>
            </a:r>
            <a:r>
              <a:rPr lang="tr-TR" sz="2800" b="1" dirty="0">
                <a:latin typeface="Franklin Gothic Book" panose="020B0503020102020204" pitchFamily="34" charset="0"/>
                <a:cs typeface="Times New Roman" pitchFamily="18" charset="0"/>
              </a:rPr>
              <a:t>bütün bu belgeleri uygun bir şekilde hazırlayıp karşı okulunda başvuru belgeleriyle birlikte son tarihten önce ofise teslim etmelidir. </a:t>
            </a:r>
          </a:p>
          <a:p>
            <a:pPr algn="just" eaLnBrk="0" hangingPunct="0"/>
            <a:endParaRPr lang="tr-TR" sz="2800" b="1" dirty="0">
              <a:latin typeface="Franklin Gothic Book" panose="020B0503020102020204" pitchFamily="34" charset="0"/>
              <a:cs typeface="Times New Roman" pitchFamily="18" charset="0"/>
            </a:endParaRPr>
          </a:p>
          <a:p>
            <a:pPr algn="just" eaLnBrk="0" hangingPunct="0"/>
            <a:r>
              <a:rPr lang="tr-TR" sz="2800" b="1" dirty="0" smtClean="0">
                <a:latin typeface="Franklin Gothic Book" panose="020B0503020102020204" pitchFamily="34" charset="0"/>
                <a:cs typeface="Times New Roman" pitchFamily="18" charset="0"/>
              </a:rPr>
              <a:t>Ofis </a:t>
            </a:r>
            <a:r>
              <a:rPr lang="tr-TR" sz="2800" b="1" dirty="0">
                <a:latin typeface="Franklin Gothic Book" panose="020B0503020102020204" pitchFamily="34" charset="0"/>
                <a:cs typeface="Times New Roman" pitchFamily="18" charset="0"/>
              </a:rPr>
              <a:t>öğrencinin karşı kuruma </a:t>
            </a:r>
            <a:r>
              <a:rPr lang="tr-TR" sz="2800" b="1" dirty="0" err="1">
                <a:latin typeface="Franklin Gothic Book" panose="020B0503020102020204" pitchFamily="34" charset="0"/>
                <a:cs typeface="Times New Roman" pitchFamily="18" charset="0"/>
              </a:rPr>
              <a:t>Erasmus</a:t>
            </a:r>
            <a:r>
              <a:rPr lang="tr-TR" sz="2800" b="1" dirty="0">
                <a:latin typeface="Franklin Gothic Book" panose="020B0503020102020204" pitchFamily="34" charset="0"/>
                <a:cs typeface="Times New Roman" pitchFamily="18" charset="0"/>
              </a:rPr>
              <a:t> Başvurusu için topladığı belgeleri karşı üniversiteye ulaştıracak ve böylece öğrenci karşı okula </a:t>
            </a:r>
            <a:r>
              <a:rPr lang="tr-TR" sz="2800" b="1" dirty="0" err="1">
                <a:latin typeface="Franklin Gothic Book" panose="020B0503020102020204" pitchFamily="34" charset="0"/>
                <a:cs typeface="Times New Roman" pitchFamily="18" charset="0"/>
              </a:rPr>
              <a:t>Erasmus</a:t>
            </a:r>
            <a:r>
              <a:rPr lang="tr-TR" sz="2800" b="1" dirty="0">
                <a:latin typeface="Franklin Gothic Book" panose="020B0503020102020204" pitchFamily="34" charset="0"/>
                <a:cs typeface="Times New Roman" pitchFamily="18" charset="0"/>
              </a:rPr>
              <a:t> Başvurusunda bulunmuş olacaktır.</a:t>
            </a:r>
          </a:p>
          <a:p>
            <a:pPr algn="just" eaLnBrk="0" hangingPunct="0"/>
            <a:endParaRPr lang="tr-TR" sz="2800" b="1" dirty="0">
              <a:latin typeface="Franklin Gothic Book" panose="020B0503020102020204" pitchFamily="34" charset="0"/>
              <a:cs typeface="Times New Roman" pitchFamily="18" charset="0"/>
            </a:endParaRPr>
          </a:p>
          <a:p>
            <a:pPr algn="just" eaLnBrk="0" hangingPunct="0"/>
            <a:r>
              <a:rPr lang="tr-TR" sz="2800" b="1" dirty="0" smtClean="0">
                <a:latin typeface="Franklin Gothic Book" panose="020B0503020102020204" pitchFamily="34" charset="0"/>
                <a:cs typeface="Times New Roman" pitchFamily="18" charset="0"/>
              </a:rPr>
              <a:t>Bu </a:t>
            </a:r>
            <a:r>
              <a:rPr lang="tr-TR" sz="2800" b="1" dirty="0">
                <a:latin typeface="Franklin Gothic Book" panose="020B0503020102020204" pitchFamily="34" charset="0"/>
                <a:cs typeface="Times New Roman" pitchFamily="18" charset="0"/>
              </a:rPr>
              <a:t>aşamadan sonra yapılacak işlem, karşı üniversiteden gelecek kabul/ davet mektubunu beklemektir.</a:t>
            </a:r>
            <a:endParaRPr lang="tr-TR" sz="2800" b="1" dirty="0">
              <a:latin typeface="Franklin Gothic Book" panose="020B0503020102020204" pitchFamily="34" charset="0"/>
            </a:endParaRPr>
          </a:p>
        </p:txBody>
      </p:sp>
    </p:spTree>
    <p:extLst>
      <p:ext uri="{BB962C8B-B14F-4D97-AF65-F5344CB8AC3E}">
        <p14:creationId xmlns:p14="http://schemas.microsoft.com/office/powerpoint/2010/main" val="978943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16632"/>
            <a:ext cx="8686800" cy="838200"/>
          </a:xfrm>
        </p:spPr>
        <p:txBody>
          <a:bodyPr/>
          <a:lstStyle/>
          <a:p>
            <a:r>
              <a:rPr lang="tr-TR" dirty="0" smtClean="0"/>
              <a:t>ÖNEMLİ !!!!</a:t>
            </a:r>
            <a:endParaRPr lang="tr-TR" dirty="0"/>
          </a:p>
        </p:txBody>
      </p:sp>
      <p:sp>
        <p:nvSpPr>
          <p:cNvPr id="3" name="İçerik Yer Tutucusu 2"/>
          <p:cNvSpPr>
            <a:spLocks noGrp="1"/>
          </p:cNvSpPr>
          <p:nvPr>
            <p:ph idx="1"/>
          </p:nvPr>
        </p:nvSpPr>
        <p:spPr>
          <a:xfrm>
            <a:off x="304800" y="1052736"/>
            <a:ext cx="8686800" cy="5688632"/>
          </a:xfrm>
        </p:spPr>
        <p:txBody>
          <a:bodyPr/>
          <a:lstStyle/>
          <a:p>
            <a:pPr algn="just"/>
            <a:r>
              <a:rPr lang="tr-TR" sz="3600" b="1" dirty="0" smtClean="0"/>
              <a:t>Öğrenciler gidecekleri üniversitelere birimimiz tarafından aday öğrenci olarak bildirilmiştir. Bilgi maili almayan öğrenciler bir müddet bekledikten sonra </a:t>
            </a:r>
            <a:r>
              <a:rPr lang="tr-TR" sz="3600" b="1" u="sng" dirty="0" smtClean="0"/>
              <a:t>çok gerekli durumlarda </a:t>
            </a:r>
            <a:r>
              <a:rPr lang="tr-TR" sz="3600" b="1" dirty="0" smtClean="0"/>
              <a:t>gidecekleri üniversitelerdeki </a:t>
            </a:r>
            <a:r>
              <a:rPr lang="tr-TR" sz="3600" b="1" dirty="0" err="1" smtClean="0"/>
              <a:t>Erasmus</a:t>
            </a:r>
            <a:r>
              <a:rPr lang="tr-TR" sz="3600" b="1" dirty="0" smtClean="0"/>
              <a:t> koordinatörleri ile </a:t>
            </a:r>
            <a:r>
              <a:rPr lang="tr-TR" sz="3600" b="1" u="sng" dirty="0" smtClean="0"/>
              <a:t>resmi </a:t>
            </a:r>
            <a:r>
              <a:rPr lang="tr-TR" sz="3600" b="1" u="sng" dirty="0"/>
              <a:t>yazı </a:t>
            </a:r>
            <a:r>
              <a:rPr lang="tr-TR" sz="3600" b="1" u="sng" dirty="0" smtClean="0"/>
              <a:t>formatları</a:t>
            </a:r>
            <a:r>
              <a:rPr lang="tr-TR" sz="3600" b="1" dirty="0" smtClean="0"/>
              <a:t> dahilinde iletişime geçebilirler.</a:t>
            </a:r>
            <a:endParaRPr lang="tr-TR" sz="3600" b="1" dirty="0"/>
          </a:p>
          <a:p>
            <a:endParaRPr lang="tr-TR" dirty="0" smtClean="0"/>
          </a:p>
        </p:txBody>
      </p:sp>
    </p:spTree>
    <p:extLst>
      <p:ext uri="{BB962C8B-B14F-4D97-AF65-F5344CB8AC3E}">
        <p14:creationId xmlns:p14="http://schemas.microsoft.com/office/powerpoint/2010/main" val="409774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88640"/>
            <a:ext cx="8686800" cy="838200"/>
          </a:xfrm>
        </p:spPr>
        <p:txBody>
          <a:bodyPr/>
          <a:lstStyle/>
          <a:p>
            <a:pPr algn="ctr" eaLnBrk="1" fontAlgn="auto" hangingPunct="1">
              <a:spcAft>
                <a:spcPts val="0"/>
              </a:spcAft>
              <a:defRPr/>
            </a:pPr>
            <a:r>
              <a:rPr lang="tr-TR" sz="4000" b="1" i="1" dirty="0" smtClean="0">
                <a:solidFill>
                  <a:srgbClr val="C00000"/>
                </a:solidFill>
              </a:rPr>
              <a:t>ULUSLARARASI İLİŞKİLER OFİSİ</a:t>
            </a:r>
            <a:r>
              <a:rPr lang="tr-TR" sz="4000" dirty="0" smtClean="0">
                <a:solidFill>
                  <a:srgbClr val="C00000"/>
                </a:solidFill>
              </a:rPr>
              <a:t> </a:t>
            </a:r>
          </a:p>
        </p:txBody>
      </p:sp>
      <p:sp>
        <p:nvSpPr>
          <p:cNvPr id="11267" name="Rectangle 3"/>
          <p:cNvSpPr>
            <a:spLocks noGrp="1" noChangeArrowheads="1"/>
          </p:cNvSpPr>
          <p:nvPr>
            <p:ph idx="1"/>
          </p:nvPr>
        </p:nvSpPr>
        <p:spPr>
          <a:xfrm>
            <a:off x="304800" y="908720"/>
            <a:ext cx="8686800" cy="5949280"/>
          </a:xfrm>
          <a:noFill/>
          <a:effectLst/>
        </p:spPr>
        <p:txBody>
          <a:bodyPr/>
          <a:lstStyle/>
          <a:p>
            <a:pPr algn="ctr" eaLnBrk="1" hangingPunct="1">
              <a:lnSpc>
                <a:spcPct val="80000"/>
              </a:lnSpc>
              <a:buFontTx/>
              <a:buNone/>
            </a:pPr>
            <a:endParaRPr lang="tr-TR" sz="1600" b="1" u="sng" dirty="0" smtClean="0"/>
          </a:p>
          <a:p>
            <a:pPr algn="ctr" eaLnBrk="1" hangingPunct="1">
              <a:lnSpc>
                <a:spcPct val="80000"/>
              </a:lnSpc>
              <a:buFontTx/>
              <a:buNone/>
            </a:pPr>
            <a:r>
              <a:rPr lang="tr-TR" sz="1800" b="1" u="sng" dirty="0" smtClean="0">
                <a:solidFill>
                  <a:srgbClr val="CC3300"/>
                </a:solidFill>
              </a:rPr>
              <a:t>Kurum Koordinatörü</a:t>
            </a:r>
            <a:endParaRPr lang="tr-TR" sz="1800" b="1" dirty="0" smtClean="0">
              <a:solidFill>
                <a:srgbClr val="CC3300"/>
              </a:solidFill>
            </a:endParaRPr>
          </a:p>
          <a:p>
            <a:pPr algn="ctr" eaLnBrk="1" hangingPunct="1">
              <a:lnSpc>
                <a:spcPct val="80000"/>
              </a:lnSpc>
              <a:buFontTx/>
              <a:buNone/>
            </a:pPr>
            <a:r>
              <a:rPr lang="tr-TR" sz="1600" b="1" dirty="0" smtClean="0"/>
              <a:t>Prof. Dr. Kaan ERARSLAN</a:t>
            </a:r>
            <a:endParaRPr lang="tr-TR" sz="1600" b="1" u="sng" dirty="0" smtClean="0">
              <a:hlinkClick r:id="rId2"/>
            </a:endParaRPr>
          </a:p>
          <a:p>
            <a:pPr algn="ctr" eaLnBrk="1" hangingPunct="1">
              <a:lnSpc>
                <a:spcPct val="80000"/>
              </a:lnSpc>
              <a:buFontTx/>
              <a:buNone/>
            </a:pPr>
            <a:endParaRPr lang="tr-TR" sz="1600" b="1" u="sng" dirty="0" smtClean="0"/>
          </a:p>
          <a:p>
            <a:pPr algn="ctr" eaLnBrk="1" hangingPunct="1">
              <a:lnSpc>
                <a:spcPct val="80000"/>
              </a:lnSpc>
              <a:buFontTx/>
              <a:buNone/>
            </a:pPr>
            <a:r>
              <a:rPr lang="tr-TR" sz="1800" b="1" u="sng" dirty="0" smtClean="0">
                <a:solidFill>
                  <a:srgbClr val="CC3300"/>
                </a:solidFill>
              </a:rPr>
              <a:t>Dış İlişkiler Koordinatörü</a:t>
            </a:r>
            <a:endParaRPr lang="tr-TR" sz="1800" b="1" dirty="0" smtClean="0">
              <a:solidFill>
                <a:srgbClr val="CC3300"/>
              </a:solidFill>
            </a:endParaRPr>
          </a:p>
          <a:p>
            <a:pPr algn="ctr" eaLnBrk="1" hangingPunct="1">
              <a:lnSpc>
                <a:spcPct val="80000"/>
              </a:lnSpc>
              <a:buFontTx/>
              <a:buNone/>
            </a:pPr>
            <a:r>
              <a:rPr lang="tr-TR" sz="1600" b="1" dirty="0" smtClean="0"/>
              <a:t>Yrd. Doç. Dr. Oktay ŞAHBAZ</a:t>
            </a:r>
          </a:p>
          <a:p>
            <a:pPr algn="ctr" eaLnBrk="1" hangingPunct="1">
              <a:lnSpc>
                <a:spcPct val="80000"/>
              </a:lnSpc>
              <a:buFontTx/>
              <a:buNone/>
            </a:pPr>
            <a:endParaRPr lang="tr-TR" sz="1600" b="1" u="sng" dirty="0" smtClean="0"/>
          </a:p>
          <a:p>
            <a:pPr algn="ctr" eaLnBrk="1" hangingPunct="1">
              <a:lnSpc>
                <a:spcPct val="80000"/>
              </a:lnSpc>
              <a:buFontTx/>
              <a:buNone/>
            </a:pPr>
            <a:r>
              <a:rPr lang="tr-TR" sz="1800" b="1" u="sng" dirty="0" smtClean="0">
                <a:solidFill>
                  <a:srgbClr val="CC3300"/>
                </a:solidFill>
              </a:rPr>
              <a:t>Uluslararası İlişkiler Ofisi Koordinatörleri</a:t>
            </a:r>
            <a:endParaRPr lang="tr-TR" sz="1800" b="1" dirty="0" smtClean="0">
              <a:solidFill>
                <a:srgbClr val="CC3300"/>
              </a:solidFill>
            </a:endParaRPr>
          </a:p>
          <a:p>
            <a:pPr algn="ctr" eaLnBrk="1" hangingPunct="1">
              <a:lnSpc>
                <a:spcPct val="80000"/>
              </a:lnSpc>
              <a:buFontTx/>
              <a:buNone/>
            </a:pPr>
            <a:r>
              <a:rPr lang="tr-TR" sz="1600" b="1" dirty="0">
                <a:effectLst>
                  <a:outerShdw blurRad="38100" dist="38100" dir="2700000" algn="tl">
                    <a:srgbClr val="000000">
                      <a:alpha val="43137"/>
                    </a:srgbClr>
                  </a:outerShdw>
                </a:effectLst>
              </a:rPr>
              <a:t>Okt. Semra </a:t>
            </a:r>
            <a:r>
              <a:rPr lang="tr-TR" sz="1600" b="1" dirty="0" smtClean="0">
                <a:effectLst>
                  <a:outerShdw blurRad="38100" dist="38100" dir="2700000" algn="tl">
                    <a:srgbClr val="000000">
                      <a:alpha val="43137"/>
                    </a:srgbClr>
                  </a:outerShdw>
                </a:effectLst>
              </a:rPr>
              <a:t>ONAY </a:t>
            </a:r>
          </a:p>
          <a:p>
            <a:pPr algn="ctr" eaLnBrk="1" hangingPunct="1">
              <a:lnSpc>
                <a:spcPct val="80000"/>
              </a:lnSpc>
              <a:buFontTx/>
              <a:buNone/>
            </a:pPr>
            <a:r>
              <a:rPr lang="tr-TR" sz="1600" b="1" dirty="0" smtClean="0">
                <a:effectLst>
                  <a:outerShdw blurRad="38100" dist="38100" dir="2700000" algn="tl">
                    <a:srgbClr val="000000">
                      <a:alpha val="43137"/>
                    </a:srgbClr>
                  </a:outerShdw>
                </a:effectLst>
              </a:rPr>
              <a:t>( Macaristan, Çek Cumhuriyeti, İspanya, Litvanya Giden Öğrenciler)</a:t>
            </a:r>
            <a:endParaRPr lang="tr-TR" sz="1600" b="1" dirty="0">
              <a:effectLst>
                <a:outerShdw blurRad="38100" dist="38100" dir="2700000" algn="tl">
                  <a:srgbClr val="000000">
                    <a:alpha val="43137"/>
                  </a:srgbClr>
                </a:outerShdw>
              </a:effectLst>
            </a:endParaRPr>
          </a:p>
          <a:p>
            <a:pPr algn="ctr" eaLnBrk="1" hangingPunct="1">
              <a:lnSpc>
                <a:spcPct val="80000"/>
              </a:lnSpc>
              <a:buFontTx/>
              <a:buNone/>
            </a:pPr>
            <a:r>
              <a:rPr lang="tr-TR" sz="1600" b="1" u="sng" dirty="0" smtClean="0">
                <a:solidFill>
                  <a:schemeClr val="hlink"/>
                </a:solidFill>
                <a:effectLst>
                  <a:outerShdw blurRad="38100" dist="38100" dir="2700000" algn="tl">
                    <a:srgbClr val="000000">
                      <a:alpha val="43137"/>
                    </a:srgbClr>
                  </a:outerShdw>
                </a:effectLst>
                <a:hlinkClick r:id="rId3"/>
              </a:rPr>
              <a:t>semraonay@dpu.edu.tr</a:t>
            </a:r>
            <a:endParaRPr lang="tr-TR" sz="1600" b="1" u="sng" dirty="0" smtClean="0">
              <a:solidFill>
                <a:schemeClr val="hlink"/>
              </a:solidFill>
              <a:effectLst>
                <a:outerShdw blurRad="38100" dist="38100" dir="2700000" algn="tl">
                  <a:srgbClr val="000000">
                    <a:alpha val="43137"/>
                  </a:srgbClr>
                </a:outerShdw>
              </a:effectLst>
            </a:endParaRPr>
          </a:p>
          <a:p>
            <a:pPr algn="ctr" eaLnBrk="1" hangingPunct="1">
              <a:lnSpc>
                <a:spcPct val="80000"/>
              </a:lnSpc>
              <a:buFontTx/>
              <a:buNone/>
            </a:pPr>
            <a:r>
              <a:rPr lang="tr-TR" sz="1600" b="1" dirty="0">
                <a:effectLst>
                  <a:outerShdw blurRad="38100" dist="38100" dir="2700000" algn="tl">
                    <a:srgbClr val="000000">
                      <a:alpha val="43137"/>
                    </a:srgbClr>
                  </a:outerShdw>
                </a:effectLst>
              </a:rPr>
              <a:t>Uzm. Elif </a:t>
            </a:r>
            <a:r>
              <a:rPr lang="tr-TR" sz="1600" b="1" dirty="0" smtClean="0">
                <a:effectLst>
                  <a:outerShdw blurRad="38100" dist="38100" dir="2700000" algn="tl">
                    <a:srgbClr val="000000">
                      <a:alpha val="43137"/>
                    </a:srgbClr>
                  </a:outerShdw>
                </a:effectLst>
              </a:rPr>
              <a:t>KARAKAYA</a:t>
            </a:r>
          </a:p>
          <a:p>
            <a:pPr algn="ctr" eaLnBrk="1" hangingPunct="1">
              <a:lnSpc>
                <a:spcPct val="80000"/>
              </a:lnSpc>
              <a:buFontTx/>
              <a:buNone/>
            </a:pPr>
            <a:r>
              <a:rPr lang="tr-TR" sz="1600" b="1" dirty="0" smtClean="0">
                <a:effectLst>
                  <a:outerShdw blurRad="38100" dist="38100" dir="2700000" algn="tl">
                    <a:srgbClr val="000000">
                      <a:alpha val="43137"/>
                    </a:srgbClr>
                  </a:outerShdw>
                </a:effectLst>
              </a:rPr>
              <a:t>(Fransa, Polonya, İtalya, Portekiz, Romanya, Yunanistan, Hırvatistan, </a:t>
            </a:r>
            <a:r>
              <a:rPr lang="tr-TR" sz="1600" b="1" dirty="0" err="1" smtClean="0">
                <a:effectLst>
                  <a:outerShdw blurRad="38100" dist="38100" dir="2700000" algn="tl">
                    <a:srgbClr val="000000">
                      <a:alpha val="43137"/>
                    </a:srgbClr>
                  </a:outerShdw>
                </a:effectLst>
              </a:rPr>
              <a:t>Slovakya,Letonya</a:t>
            </a:r>
            <a:r>
              <a:rPr lang="tr-TR" sz="1600" b="1" dirty="0" smtClean="0">
                <a:effectLst>
                  <a:outerShdw blurRad="38100" dist="38100" dir="2700000" algn="tl">
                    <a:srgbClr val="000000">
                      <a:alpha val="43137"/>
                    </a:srgbClr>
                  </a:outerShdw>
                </a:effectLst>
              </a:rPr>
              <a:t> Giden Öğrenciler)</a:t>
            </a:r>
            <a:endParaRPr lang="tr-TR" sz="1600" b="1" dirty="0">
              <a:effectLst>
                <a:outerShdw blurRad="38100" dist="38100" dir="2700000" algn="tl">
                  <a:srgbClr val="000000">
                    <a:alpha val="43137"/>
                  </a:srgbClr>
                </a:outerShdw>
              </a:effectLst>
            </a:endParaRPr>
          </a:p>
          <a:p>
            <a:pPr algn="ctr" eaLnBrk="1" hangingPunct="1">
              <a:lnSpc>
                <a:spcPct val="80000"/>
              </a:lnSpc>
              <a:buFontTx/>
              <a:buNone/>
            </a:pPr>
            <a:r>
              <a:rPr lang="tr-TR" sz="1600" b="1" dirty="0" smtClean="0">
                <a:solidFill>
                  <a:schemeClr val="hlink"/>
                </a:solidFill>
                <a:effectLst>
                  <a:outerShdw blurRad="38100" dist="38100" dir="2700000" algn="tl">
                    <a:srgbClr val="000000">
                      <a:alpha val="43137"/>
                    </a:srgbClr>
                  </a:outerShdw>
                </a:effectLst>
                <a:hlinkClick r:id="rId4"/>
              </a:rPr>
              <a:t>elif.karakaya.dpu.edu.tr</a:t>
            </a:r>
            <a:endParaRPr lang="tr-TR" sz="1600" b="1" u="sng" dirty="0" smtClean="0">
              <a:effectLst>
                <a:outerShdw blurRad="38100" dist="38100" dir="2700000" algn="tl">
                  <a:srgbClr val="000000">
                    <a:alpha val="43137"/>
                  </a:srgbClr>
                </a:outerShdw>
              </a:effectLst>
            </a:endParaRPr>
          </a:p>
          <a:p>
            <a:pPr algn="ctr" eaLnBrk="1" hangingPunct="1">
              <a:lnSpc>
                <a:spcPct val="80000"/>
              </a:lnSpc>
              <a:buFontTx/>
              <a:buNone/>
            </a:pPr>
            <a:r>
              <a:rPr lang="tr-TR" sz="1600" u="sng" dirty="0" smtClean="0">
                <a:solidFill>
                  <a:schemeClr val="tx1">
                    <a:lumMod val="95000"/>
                    <a:lumOff val="5000"/>
                  </a:schemeClr>
                </a:solidFill>
              </a:rPr>
              <a:t>Okt. Zeynep DURAN KARAÖZ(İkili Anlaşmalar)</a:t>
            </a:r>
          </a:p>
          <a:p>
            <a:pPr algn="ctr" eaLnBrk="1" hangingPunct="1">
              <a:lnSpc>
                <a:spcPct val="80000"/>
              </a:lnSpc>
              <a:buFontTx/>
              <a:buNone/>
            </a:pPr>
            <a:r>
              <a:rPr lang="tr-TR" sz="1600" dirty="0" smtClean="0">
                <a:solidFill>
                  <a:srgbClr val="C00000"/>
                </a:solidFill>
                <a:hlinkClick r:id="rId5"/>
              </a:rPr>
              <a:t>zeynep_duran@windowslive.com</a:t>
            </a:r>
            <a:endParaRPr lang="tr-TR" sz="1600" dirty="0">
              <a:solidFill>
                <a:srgbClr val="C00000"/>
              </a:solidFill>
            </a:endParaRPr>
          </a:p>
          <a:p>
            <a:pPr algn="ctr" eaLnBrk="1" hangingPunct="1">
              <a:lnSpc>
                <a:spcPct val="80000"/>
              </a:lnSpc>
              <a:buFontTx/>
              <a:buNone/>
            </a:pPr>
            <a:r>
              <a:rPr lang="tr-TR" sz="1600" dirty="0" smtClean="0">
                <a:solidFill>
                  <a:schemeClr val="tx1">
                    <a:lumMod val="95000"/>
                    <a:lumOff val="5000"/>
                  </a:schemeClr>
                </a:solidFill>
              </a:rPr>
              <a:t>Okt. Esra AYDEMİR (Staj Hareketliliği, Gelen Öğrenciler)</a:t>
            </a:r>
          </a:p>
          <a:p>
            <a:pPr algn="ctr" eaLnBrk="1" hangingPunct="1">
              <a:lnSpc>
                <a:spcPct val="80000"/>
              </a:lnSpc>
              <a:buFontTx/>
              <a:buNone/>
            </a:pPr>
            <a:r>
              <a:rPr lang="tr-TR" sz="1600" u="sng" dirty="0">
                <a:solidFill>
                  <a:srgbClr val="C00000"/>
                </a:solidFill>
              </a:rPr>
              <a:t>esraaydemir@dpu.edu.tr </a:t>
            </a:r>
            <a:endParaRPr lang="tr-TR" sz="1600" u="sng" dirty="0" smtClean="0">
              <a:solidFill>
                <a:srgbClr val="C00000"/>
              </a:solidFill>
            </a:endParaRPr>
          </a:p>
          <a:p>
            <a:pPr algn="ctr" eaLnBrk="1" hangingPunct="1">
              <a:lnSpc>
                <a:spcPct val="80000"/>
              </a:lnSpc>
              <a:buFontTx/>
              <a:buNone/>
            </a:pPr>
            <a:r>
              <a:rPr lang="tr-TR" sz="1600" dirty="0" smtClean="0">
                <a:solidFill>
                  <a:schemeClr val="tx1">
                    <a:lumMod val="95000"/>
                    <a:lumOff val="5000"/>
                  </a:schemeClr>
                </a:solidFill>
              </a:rPr>
              <a:t>Okt. Fatma GELİP(Personel Hareketliliği)</a:t>
            </a:r>
          </a:p>
          <a:p>
            <a:pPr algn="ctr" eaLnBrk="1" hangingPunct="1">
              <a:lnSpc>
                <a:spcPct val="80000"/>
              </a:lnSpc>
              <a:buFontTx/>
              <a:buNone/>
            </a:pPr>
            <a:r>
              <a:rPr lang="tr-TR" sz="1600" dirty="0" smtClean="0">
                <a:solidFill>
                  <a:schemeClr val="tx1">
                    <a:lumMod val="95000"/>
                    <a:lumOff val="5000"/>
                  </a:schemeClr>
                </a:solidFill>
                <a:hlinkClick r:id="rId6"/>
              </a:rPr>
              <a:t>fatmagelip@dpu.edu.tr</a:t>
            </a:r>
            <a:endParaRPr lang="tr-TR" sz="1600" dirty="0" smtClean="0">
              <a:solidFill>
                <a:schemeClr val="tx1">
                  <a:lumMod val="95000"/>
                  <a:lumOff val="5000"/>
                </a:schemeClr>
              </a:solidFill>
            </a:endParaRPr>
          </a:p>
          <a:p>
            <a:pPr algn="ctr" eaLnBrk="1" hangingPunct="1">
              <a:lnSpc>
                <a:spcPct val="80000"/>
              </a:lnSpc>
              <a:buFontTx/>
              <a:buNone/>
            </a:pPr>
            <a:r>
              <a:rPr lang="tr-TR" sz="1600" dirty="0" smtClean="0">
                <a:solidFill>
                  <a:schemeClr val="tx1">
                    <a:lumMod val="95000"/>
                    <a:lumOff val="5000"/>
                  </a:schemeClr>
                </a:solidFill>
              </a:rPr>
              <a:t>Uzm. Berrin KAHRAMAN(Personel Hareketliliği)</a:t>
            </a:r>
          </a:p>
          <a:p>
            <a:pPr algn="ctr" eaLnBrk="1" hangingPunct="1">
              <a:lnSpc>
                <a:spcPct val="80000"/>
              </a:lnSpc>
              <a:buFontTx/>
              <a:buNone/>
            </a:pPr>
            <a:r>
              <a:rPr lang="tr-TR" sz="1600" u="sng" dirty="0">
                <a:solidFill>
                  <a:srgbClr val="C00000"/>
                </a:solidFill>
              </a:rPr>
              <a:t>berrin.kahraman@dpu.edu.tr</a:t>
            </a:r>
            <a:endParaRPr lang="tr-TR" sz="1600" u="sng" dirty="0" smtClean="0">
              <a:solidFill>
                <a:srgbClr val="C00000"/>
              </a:solidFill>
            </a:endParaRPr>
          </a:p>
          <a:p>
            <a:pPr algn="ctr" eaLnBrk="1" hangingPunct="1">
              <a:lnSpc>
                <a:spcPct val="80000"/>
              </a:lnSpc>
              <a:buFontTx/>
              <a:buNone/>
            </a:pPr>
            <a:endParaRPr lang="tr-TR" sz="1600" b="1" u="sng" dirty="0" smtClean="0"/>
          </a:p>
          <a:p>
            <a:pPr algn="ctr" eaLnBrk="1" hangingPunct="1">
              <a:lnSpc>
                <a:spcPct val="80000"/>
              </a:lnSpc>
              <a:buFontTx/>
              <a:buNone/>
            </a:pPr>
            <a:endParaRPr lang="tr-TR" sz="1600" b="1" dirty="0" smtClean="0"/>
          </a:p>
          <a:p>
            <a:pPr algn="ctr" eaLnBrk="1" hangingPunct="1">
              <a:lnSpc>
                <a:spcPct val="80000"/>
              </a:lnSpc>
              <a:buFontTx/>
              <a:buNone/>
            </a:pPr>
            <a:endParaRPr lang="tr-TR" sz="1600" b="1" u="sng" dirty="0" smtClean="0"/>
          </a:p>
          <a:p>
            <a:pPr algn="ctr" eaLnBrk="1" hangingPunct="1">
              <a:lnSpc>
                <a:spcPct val="80000"/>
              </a:lnSpc>
              <a:buFontTx/>
              <a:buNone/>
            </a:pPr>
            <a:endParaRPr lang="tr-TR" sz="1600" b="1" u="sng"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79388" y="44450"/>
            <a:ext cx="8964612" cy="1325563"/>
          </a:xfrm>
        </p:spPr>
        <p:txBody>
          <a:bodyPr/>
          <a:lstStyle/>
          <a:p>
            <a:pPr eaLnBrk="1" fontAlgn="auto" hangingPunct="1">
              <a:spcAft>
                <a:spcPts val="0"/>
              </a:spcAft>
              <a:defRPr/>
            </a:pPr>
            <a:r>
              <a:rPr lang="tr-TR" b="1" smtClean="0">
                <a:solidFill>
                  <a:srgbClr val="CC3300"/>
                </a:solidFill>
              </a:rPr>
              <a:t>UNUTMAYINIZ!!!</a:t>
            </a:r>
          </a:p>
        </p:txBody>
      </p:sp>
      <p:sp>
        <p:nvSpPr>
          <p:cNvPr id="51203" name="Rectangle 3"/>
          <p:cNvSpPr>
            <a:spLocks noChangeArrowheads="1"/>
          </p:cNvSpPr>
          <p:nvPr/>
        </p:nvSpPr>
        <p:spPr bwMode="auto">
          <a:xfrm>
            <a:off x="0" y="1196975"/>
            <a:ext cx="9144000" cy="144463"/>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sp>
        <p:nvSpPr>
          <p:cNvPr id="51204" name="Text Box 4"/>
          <p:cNvSpPr txBox="1">
            <a:spLocks noChangeArrowheads="1"/>
          </p:cNvSpPr>
          <p:nvPr/>
        </p:nvSpPr>
        <p:spPr bwMode="auto">
          <a:xfrm>
            <a:off x="395288" y="1557338"/>
            <a:ext cx="8353425" cy="3625608"/>
          </a:xfrm>
          <a:prstGeom prst="rect">
            <a:avLst/>
          </a:prstGeom>
          <a:noFill/>
          <a:ln w="9525">
            <a:noFill/>
            <a:miter lim="800000"/>
            <a:headEnd/>
            <a:tailEnd/>
          </a:ln>
        </p:spPr>
        <p:txBody>
          <a:bodyPr>
            <a:spAutoFit/>
          </a:bodyPr>
          <a:lstStyle/>
          <a:p>
            <a:pPr marL="354013" indent="-354013">
              <a:lnSpc>
                <a:spcPct val="80000"/>
              </a:lnSpc>
              <a:spcBef>
                <a:spcPct val="50000"/>
              </a:spcBef>
              <a:buClr>
                <a:srgbClr val="CC3300"/>
              </a:buClr>
              <a:buSzPct val="115000"/>
              <a:tabLst>
                <a:tab pos="265113" algn="l"/>
              </a:tabLst>
            </a:pPr>
            <a:r>
              <a:rPr lang="tr-TR" sz="2400" b="1" dirty="0">
                <a:solidFill>
                  <a:schemeClr val="tx2"/>
                </a:solidFill>
              </a:rPr>
              <a:t>	</a:t>
            </a:r>
            <a:r>
              <a:rPr lang="tr-TR" sz="2400" b="1" dirty="0" smtClean="0">
                <a:solidFill>
                  <a:schemeClr val="tx2"/>
                </a:solidFill>
              </a:rPr>
              <a:t> </a:t>
            </a:r>
            <a:r>
              <a:rPr lang="tr-TR" sz="2800" b="1" dirty="0" smtClean="0">
                <a:solidFill>
                  <a:schemeClr val="tx2"/>
                </a:solidFill>
                <a:latin typeface="Franklin Gothic Book" panose="020B0503020102020204" pitchFamily="34" charset="0"/>
              </a:rPr>
              <a:t>Kolayca </a:t>
            </a:r>
            <a:r>
              <a:rPr lang="tr-TR" sz="2800" b="1" dirty="0">
                <a:solidFill>
                  <a:schemeClr val="tx2"/>
                </a:solidFill>
                <a:latin typeface="Franklin Gothic Book" panose="020B0503020102020204" pitchFamily="34" charset="0"/>
              </a:rPr>
              <a:t>okunabilir ve fakslanabilir olması için lütfen tüm belgeleri el yazısıyla değil </a:t>
            </a:r>
            <a:r>
              <a:rPr lang="tr-TR" sz="2800" b="1" dirty="0">
                <a:solidFill>
                  <a:srgbClr val="CC3300"/>
                </a:solidFill>
                <a:latin typeface="Franklin Gothic Book" panose="020B0503020102020204" pitchFamily="34" charset="0"/>
              </a:rPr>
              <a:t>bilgisayar ortamında</a:t>
            </a:r>
            <a:r>
              <a:rPr lang="tr-TR" sz="2800" b="1" dirty="0">
                <a:solidFill>
                  <a:schemeClr val="tx2"/>
                </a:solidFill>
                <a:latin typeface="Franklin Gothic Book" panose="020B0503020102020204" pitchFamily="34" charset="0"/>
              </a:rPr>
              <a:t> hazırlayınız. </a:t>
            </a:r>
          </a:p>
          <a:p>
            <a:pPr marL="354013" indent="-354013">
              <a:lnSpc>
                <a:spcPct val="80000"/>
              </a:lnSpc>
              <a:spcBef>
                <a:spcPct val="50000"/>
              </a:spcBef>
              <a:buClr>
                <a:srgbClr val="CC3300"/>
              </a:buClr>
              <a:buSzPct val="115000"/>
              <a:tabLst>
                <a:tab pos="265113" algn="l"/>
              </a:tabLst>
            </a:pPr>
            <a:r>
              <a:rPr lang="tr-TR" sz="2800" b="1" dirty="0">
                <a:solidFill>
                  <a:schemeClr val="tx2"/>
                </a:solidFill>
                <a:latin typeface="Franklin Gothic Book" panose="020B0503020102020204" pitchFamily="34" charset="0"/>
              </a:rPr>
              <a:t>	</a:t>
            </a:r>
            <a:r>
              <a:rPr lang="tr-TR" sz="2800" b="1" dirty="0" smtClean="0">
                <a:solidFill>
                  <a:schemeClr val="tx2"/>
                </a:solidFill>
                <a:latin typeface="Franklin Gothic Book" panose="020B0503020102020204" pitchFamily="34" charset="0"/>
              </a:rPr>
              <a:t> Belirtilenler </a:t>
            </a:r>
            <a:r>
              <a:rPr lang="tr-TR" sz="2800" b="1" dirty="0">
                <a:solidFill>
                  <a:schemeClr val="tx2"/>
                </a:solidFill>
                <a:latin typeface="Franklin Gothic Book" panose="020B0503020102020204" pitchFamily="34" charset="0"/>
              </a:rPr>
              <a:t>dışında gideceğiniz kurum başka belgeler talep edebilir (Transkript, dil yeterliliği belgesi) bunları hazırlamak da sizin sorumluluğunuzdadır.</a:t>
            </a:r>
          </a:p>
          <a:p>
            <a:pPr marL="354013" indent="-354013">
              <a:lnSpc>
                <a:spcPct val="80000"/>
              </a:lnSpc>
              <a:spcBef>
                <a:spcPct val="50000"/>
              </a:spcBef>
              <a:buClr>
                <a:srgbClr val="CC3300"/>
              </a:buClr>
              <a:buSzPct val="115000"/>
              <a:tabLst>
                <a:tab pos="265113" algn="l"/>
              </a:tabLst>
            </a:pPr>
            <a:r>
              <a:rPr lang="tr-TR" sz="2800" b="1" dirty="0">
                <a:solidFill>
                  <a:schemeClr val="tx2"/>
                </a:solidFill>
                <a:latin typeface="Franklin Gothic Book" panose="020B0503020102020204" pitchFamily="34" charset="0"/>
              </a:rPr>
              <a:t>	</a:t>
            </a:r>
            <a:r>
              <a:rPr lang="tr-TR" sz="2800" b="1" dirty="0" smtClean="0">
                <a:solidFill>
                  <a:schemeClr val="tx2"/>
                </a:solidFill>
                <a:latin typeface="Franklin Gothic Book" panose="020B0503020102020204" pitchFamily="34" charset="0"/>
              </a:rPr>
              <a:t> İmzasız </a:t>
            </a:r>
            <a:r>
              <a:rPr lang="tr-TR" sz="2800" b="1" dirty="0">
                <a:solidFill>
                  <a:schemeClr val="tx2"/>
                </a:solidFill>
                <a:latin typeface="Franklin Gothic Book" panose="020B0503020102020204" pitchFamily="34" charset="0"/>
              </a:rPr>
              <a:t>ve tarih yazılmamış belgelerin geçerliliği yoktur.</a:t>
            </a:r>
          </a:p>
        </p:txBody>
      </p:sp>
      <p:pic>
        <p:nvPicPr>
          <p:cNvPr id="51205" name="Picture 5" descr="flag-logoeac-LLP_EN"/>
          <p:cNvPicPr>
            <a:picLocks noChangeAspect="1" noChangeArrowheads="1"/>
          </p:cNvPicPr>
          <p:nvPr/>
        </p:nvPicPr>
        <p:blipFill>
          <a:blip r:embed="rId2" cstate="print"/>
          <a:srcRect/>
          <a:stretch>
            <a:fillRect/>
          </a:stretch>
        </p:blipFill>
        <p:spPr bwMode="auto">
          <a:xfrm>
            <a:off x="6948488" y="5910263"/>
            <a:ext cx="2195512" cy="947737"/>
          </a:xfrm>
          <a:prstGeom prst="rect">
            <a:avLst/>
          </a:prstGeom>
          <a:noFill/>
          <a:ln w="9525">
            <a:noFill/>
            <a:miter lim="800000"/>
            <a:headEnd/>
            <a:tailEnd/>
          </a:ln>
        </p:spPr>
      </p:pic>
    </p:spTree>
    <p:extLst>
      <p:ext uri="{BB962C8B-B14F-4D97-AF65-F5344CB8AC3E}">
        <p14:creationId xmlns:p14="http://schemas.microsoft.com/office/powerpoint/2010/main" val="1917214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1625" y="44450"/>
            <a:ext cx="8510588" cy="1325563"/>
          </a:xfrm>
        </p:spPr>
        <p:txBody>
          <a:bodyPr/>
          <a:lstStyle/>
          <a:p>
            <a:pPr eaLnBrk="1" fontAlgn="auto" hangingPunct="1">
              <a:spcAft>
                <a:spcPts val="0"/>
              </a:spcAft>
              <a:defRPr/>
            </a:pPr>
            <a:r>
              <a:rPr lang="tr-TR" b="1" dirty="0" err="1" smtClean="0">
                <a:solidFill>
                  <a:srgbClr val="C00000"/>
                </a:solidFill>
              </a:rPr>
              <a:t>Önemlİ</a:t>
            </a:r>
            <a:r>
              <a:rPr lang="tr-TR" b="1" dirty="0" smtClean="0"/>
              <a:t> </a:t>
            </a:r>
            <a:r>
              <a:rPr lang="tr-TR" b="1" dirty="0" smtClean="0">
                <a:solidFill>
                  <a:srgbClr val="C00000"/>
                </a:solidFill>
              </a:rPr>
              <a:t>Hususlar</a:t>
            </a:r>
          </a:p>
        </p:txBody>
      </p:sp>
      <p:sp>
        <p:nvSpPr>
          <p:cNvPr id="28675" name="Rectangle 3"/>
          <p:cNvSpPr>
            <a:spLocks noGrp="1" noChangeArrowheads="1"/>
          </p:cNvSpPr>
          <p:nvPr>
            <p:ph idx="1"/>
          </p:nvPr>
        </p:nvSpPr>
        <p:spPr>
          <a:xfrm>
            <a:off x="468313" y="1484313"/>
            <a:ext cx="8424862" cy="5184775"/>
          </a:xfrm>
        </p:spPr>
        <p:txBody>
          <a:bodyPr/>
          <a:lstStyle/>
          <a:p>
            <a:pPr marL="533400" indent="-533400" eaLnBrk="1" hangingPunct="1">
              <a:lnSpc>
                <a:spcPct val="80000"/>
              </a:lnSpc>
              <a:buFont typeface="Wingdings" pitchFamily="2" charset="2"/>
              <a:buNone/>
            </a:pPr>
            <a:r>
              <a:rPr lang="tr-TR" sz="2800" b="1" dirty="0" smtClean="0"/>
              <a:t>1)</a:t>
            </a:r>
            <a:r>
              <a:rPr lang="tr-TR" sz="2800" b="1" dirty="0" smtClean="0">
                <a:solidFill>
                  <a:srgbClr val="000066"/>
                </a:solidFill>
              </a:rPr>
              <a:t> Seçim sonrası işlemler</a:t>
            </a:r>
          </a:p>
          <a:p>
            <a:pPr marL="914400" lvl="1" indent="-457200" eaLnBrk="1" hangingPunct="1">
              <a:lnSpc>
                <a:spcPct val="80000"/>
              </a:lnSpc>
              <a:buFont typeface="Wingdings" pitchFamily="2" charset="2"/>
              <a:buAutoNum type="alphaLcParenR"/>
            </a:pPr>
            <a:r>
              <a:rPr lang="tr-TR" sz="2400" b="1" dirty="0" smtClean="0">
                <a:solidFill>
                  <a:srgbClr val="CC3300"/>
                </a:solidFill>
              </a:rPr>
              <a:t>Pasaport ve Vize işlemleri</a:t>
            </a:r>
          </a:p>
          <a:p>
            <a:pPr marL="914400" lvl="1" indent="-457200" eaLnBrk="1" hangingPunct="1">
              <a:lnSpc>
                <a:spcPct val="80000"/>
              </a:lnSpc>
              <a:buFont typeface="Wingdings" pitchFamily="2" charset="2"/>
              <a:buAutoNum type="alphaLcParenR"/>
            </a:pPr>
            <a:r>
              <a:rPr lang="tr-TR" sz="2400" b="1" dirty="0" smtClean="0">
                <a:solidFill>
                  <a:srgbClr val="CC3300"/>
                </a:solidFill>
              </a:rPr>
              <a:t>Sigorta işlemleri</a:t>
            </a:r>
          </a:p>
          <a:p>
            <a:pPr marL="914400" lvl="1" indent="-457200" eaLnBrk="1" hangingPunct="1">
              <a:lnSpc>
                <a:spcPct val="80000"/>
              </a:lnSpc>
              <a:buFont typeface="Wingdings" pitchFamily="2" charset="2"/>
              <a:buAutoNum type="alphaLcParenR"/>
            </a:pPr>
            <a:r>
              <a:rPr lang="tr-TR" sz="2400" b="1" dirty="0" smtClean="0">
                <a:solidFill>
                  <a:srgbClr val="CC3300"/>
                </a:solidFill>
              </a:rPr>
              <a:t>Uçak bileti</a:t>
            </a:r>
          </a:p>
          <a:p>
            <a:pPr marL="914400" lvl="1" indent="-457200" eaLnBrk="1" hangingPunct="1">
              <a:lnSpc>
                <a:spcPct val="80000"/>
              </a:lnSpc>
              <a:buFont typeface="Wingdings" pitchFamily="2" charset="2"/>
              <a:buAutoNum type="alphaLcParenR"/>
            </a:pPr>
            <a:r>
              <a:rPr lang="tr-TR" sz="2400" b="1" dirty="0" smtClean="0">
                <a:solidFill>
                  <a:srgbClr val="CC3300"/>
                </a:solidFill>
              </a:rPr>
              <a:t>Yolculuğa hazırlık</a:t>
            </a:r>
          </a:p>
          <a:p>
            <a:pPr marL="914400" lvl="1" indent="-457200" eaLnBrk="1" hangingPunct="1">
              <a:lnSpc>
                <a:spcPct val="80000"/>
              </a:lnSpc>
              <a:buFont typeface="Wingdings" pitchFamily="2" charset="2"/>
              <a:buAutoNum type="alphaLcParenR"/>
            </a:pPr>
            <a:r>
              <a:rPr lang="tr-TR" sz="2400" b="1" dirty="0" smtClean="0">
                <a:solidFill>
                  <a:srgbClr val="CC3300"/>
                </a:solidFill>
              </a:rPr>
              <a:t>Gerekli belgeler</a:t>
            </a:r>
          </a:p>
          <a:p>
            <a:pPr marL="533400" indent="-533400" eaLnBrk="1" hangingPunct="1">
              <a:lnSpc>
                <a:spcPct val="80000"/>
              </a:lnSpc>
              <a:buFont typeface="Wingdings" pitchFamily="2" charset="2"/>
              <a:buNone/>
            </a:pPr>
            <a:r>
              <a:rPr lang="tr-TR" sz="2800" b="1" dirty="0" smtClean="0"/>
              <a:t> 2)</a:t>
            </a:r>
            <a:r>
              <a:rPr lang="tr-TR" sz="2800" b="1" dirty="0" smtClean="0">
                <a:solidFill>
                  <a:srgbClr val="CC3300"/>
                </a:solidFill>
              </a:rPr>
              <a:t> </a:t>
            </a:r>
            <a:r>
              <a:rPr lang="tr-TR" sz="2800" b="1" dirty="0" smtClean="0">
                <a:solidFill>
                  <a:srgbClr val="000066"/>
                </a:solidFill>
              </a:rPr>
              <a:t>Hibeler (ödenek)</a:t>
            </a:r>
          </a:p>
          <a:p>
            <a:pPr marL="533400" indent="-533400" eaLnBrk="1" hangingPunct="1">
              <a:lnSpc>
                <a:spcPct val="80000"/>
              </a:lnSpc>
              <a:buFont typeface="Wingdings" pitchFamily="2" charset="2"/>
              <a:buNone/>
            </a:pPr>
            <a:r>
              <a:rPr lang="tr-TR" sz="2800" b="1" dirty="0" smtClean="0"/>
              <a:t> 3)</a:t>
            </a:r>
            <a:r>
              <a:rPr lang="tr-TR" sz="2800" b="1" dirty="0" smtClean="0">
                <a:solidFill>
                  <a:srgbClr val="003399"/>
                </a:solidFill>
              </a:rPr>
              <a:t> </a:t>
            </a:r>
            <a:r>
              <a:rPr lang="tr-TR" sz="2800" b="1" dirty="0" smtClean="0">
                <a:solidFill>
                  <a:srgbClr val="000066"/>
                </a:solidFill>
              </a:rPr>
              <a:t>Sosyal yaşama adaptasyon</a:t>
            </a:r>
          </a:p>
          <a:p>
            <a:pPr marL="533400" indent="-533400" eaLnBrk="1" hangingPunct="1">
              <a:lnSpc>
                <a:spcPct val="80000"/>
              </a:lnSpc>
              <a:buFont typeface="Wingdings" pitchFamily="2" charset="2"/>
              <a:buNone/>
            </a:pPr>
            <a:r>
              <a:rPr lang="tr-TR" sz="2800" b="1" dirty="0" smtClean="0"/>
              <a:t> 4)</a:t>
            </a:r>
            <a:r>
              <a:rPr lang="tr-TR" sz="2800" b="1" dirty="0" smtClean="0">
                <a:solidFill>
                  <a:srgbClr val="CC3300"/>
                </a:solidFill>
              </a:rPr>
              <a:t> </a:t>
            </a:r>
            <a:r>
              <a:rPr lang="tr-TR" sz="2800" b="1" dirty="0" smtClean="0">
                <a:solidFill>
                  <a:srgbClr val="000066"/>
                </a:solidFill>
              </a:rPr>
              <a:t>Eğitim sistemine adaptasyon</a:t>
            </a:r>
          </a:p>
          <a:p>
            <a:pPr marL="533400" indent="-533400" eaLnBrk="1" hangingPunct="1">
              <a:lnSpc>
                <a:spcPct val="80000"/>
              </a:lnSpc>
              <a:buFont typeface="Wingdings" pitchFamily="2" charset="2"/>
              <a:buNone/>
            </a:pPr>
            <a:r>
              <a:rPr lang="tr-TR" sz="2800" b="1" dirty="0" smtClean="0"/>
              <a:t> 5)</a:t>
            </a:r>
            <a:r>
              <a:rPr lang="tr-TR" sz="2800" b="1" dirty="0" smtClean="0">
                <a:solidFill>
                  <a:srgbClr val="000066"/>
                </a:solidFill>
              </a:rPr>
              <a:t> Giderken almanız gereken belgeler</a:t>
            </a:r>
          </a:p>
          <a:p>
            <a:pPr marL="533400" indent="-533400" eaLnBrk="1" hangingPunct="1">
              <a:lnSpc>
                <a:spcPct val="80000"/>
              </a:lnSpc>
              <a:buFont typeface="Wingdings" pitchFamily="2" charset="2"/>
              <a:buNone/>
            </a:pPr>
            <a:r>
              <a:rPr lang="tr-TR" sz="2800" b="1" dirty="0" smtClean="0">
                <a:solidFill>
                  <a:srgbClr val="000066"/>
                </a:solidFill>
              </a:rPr>
              <a:t> </a:t>
            </a:r>
            <a:r>
              <a:rPr lang="tr-TR" sz="2800" b="1" dirty="0" smtClean="0"/>
              <a:t>6) </a:t>
            </a:r>
            <a:r>
              <a:rPr lang="tr-TR" sz="2800" b="1" dirty="0" smtClean="0">
                <a:solidFill>
                  <a:srgbClr val="000066"/>
                </a:solidFill>
              </a:rPr>
              <a:t>Geri dönüşte tamamlamanız gereken belgeler</a:t>
            </a:r>
          </a:p>
        </p:txBody>
      </p:sp>
      <p:sp>
        <p:nvSpPr>
          <p:cNvPr id="28676" name="Rectangle 4"/>
          <p:cNvSpPr>
            <a:spLocks noChangeArrowheads="1"/>
          </p:cNvSpPr>
          <p:nvPr/>
        </p:nvSpPr>
        <p:spPr bwMode="auto">
          <a:xfrm>
            <a:off x="0" y="1196975"/>
            <a:ext cx="9144000" cy="71438"/>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1625" y="44450"/>
            <a:ext cx="8510588" cy="1325563"/>
          </a:xfrm>
        </p:spPr>
        <p:txBody>
          <a:bodyPr/>
          <a:lstStyle/>
          <a:p>
            <a:pPr eaLnBrk="1" fontAlgn="auto" hangingPunct="1">
              <a:spcAft>
                <a:spcPts val="0"/>
              </a:spcAft>
              <a:defRPr/>
            </a:pPr>
            <a:r>
              <a:rPr lang="tr-TR" sz="4000" b="1" dirty="0">
                <a:solidFill>
                  <a:srgbClr val="CC3300"/>
                </a:solidFill>
              </a:rPr>
              <a:t>B</a:t>
            </a:r>
            <a:r>
              <a:rPr lang="tr-TR" sz="4000" b="1" dirty="0" smtClean="0">
                <a:solidFill>
                  <a:srgbClr val="CC3300"/>
                </a:solidFill>
              </a:rPr>
              <a:t>) Pasaport ve </a:t>
            </a:r>
            <a:r>
              <a:rPr lang="tr-TR" sz="4000" b="1" dirty="0" err="1" smtClean="0">
                <a:solidFill>
                  <a:srgbClr val="CC3300"/>
                </a:solidFill>
              </a:rPr>
              <a:t>Vİze</a:t>
            </a:r>
            <a:r>
              <a:rPr lang="tr-TR" sz="4000" b="1" dirty="0" smtClean="0">
                <a:solidFill>
                  <a:srgbClr val="CC3300"/>
                </a:solidFill>
              </a:rPr>
              <a:t> </a:t>
            </a:r>
            <a:r>
              <a:rPr lang="tr-TR" sz="4000" b="1" dirty="0" err="1" smtClean="0">
                <a:solidFill>
                  <a:srgbClr val="CC3300"/>
                </a:solidFill>
              </a:rPr>
              <a:t>İşlemlerİ</a:t>
            </a:r>
            <a:endParaRPr lang="tr-TR" sz="4000" b="1" dirty="0" smtClean="0">
              <a:solidFill>
                <a:srgbClr val="CC3300"/>
              </a:solidFill>
            </a:endParaRPr>
          </a:p>
        </p:txBody>
      </p:sp>
      <p:sp>
        <p:nvSpPr>
          <p:cNvPr id="29699" name="Rectangle 3"/>
          <p:cNvSpPr>
            <a:spLocks noGrp="1" noChangeArrowheads="1"/>
          </p:cNvSpPr>
          <p:nvPr>
            <p:ph idx="1"/>
          </p:nvPr>
        </p:nvSpPr>
        <p:spPr>
          <a:xfrm>
            <a:off x="304800" y="1554162"/>
            <a:ext cx="8686800" cy="5115197"/>
          </a:xfrm>
        </p:spPr>
        <p:txBody>
          <a:bodyPr/>
          <a:lstStyle/>
          <a:p>
            <a:pPr marL="787400" lvl="1" indent="-330200" eaLnBrk="1" hangingPunct="1">
              <a:buFont typeface="Wingdings" pitchFamily="2" charset="2"/>
              <a:buChar char="­"/>
            </a:pPr>
            <a:r>
              <a:rPr lang="tr-TR" sz="2000" b="1" dirty="0" smtClean="0">
                <a:solidFill>
                  <a:srgbClr val="000066"/>
                </a:solidFill>
              </a:rPr>
              <a:t>Pasaport için resmi yazılar: </a:t>
            </a:r>
            <a:r>
              <a:rPr lang="tr-TR" sz="2400" b="1" dirty="0" smtClean="0"/>
              <a:t>Pasaport harcından muaf olmak için Davet Mektubunun gelmiş olması gerekir. Davet Mektubunun bir fotokopisi ve bölüm tarafından onaylanmış 2 adet Pasaport Harç Muafiyet Formu  pasaport harcı muafiyet dilekçesi ile birlikte Rektörlükteki Öğrenci İşleri Daire Başkanlığına verilir. Öğrenci İşleri, Emniyet Müdürlüğüne verilmek üzere gereken evrakı 2 gün içerisinde hazırlayıp öğrenciye teslim eder.</a:t>
            </a:r>
          </a:p>
          <a:p>
            <a:pPr marL="787400" lvl="1" indent="-330200" eaLnBrk="1" hangingPunct="1">
              <a:buFont typeface="Wingdings" pitchFamily="2" charset="2"/>
              <a:buChar char="­"/>
            </a:pPr>
            <a:r>
              <a:rPr lang="tr-TR" sz="2400" b="1" dirty="0" smtClean="0">
                <a:solidFill>
                  <a:srgbClr val="000066"/>
                </a:solidFill>
              </a:rPr>
              <a:t>Pasaport süresi: </a:t>
            </a:r>
            <a:r>
              <a:rPr lang="tr-TR" sz="2400" b="1" dirty="0" smtClean="0"/>
              <a:t>İstenen vize miktarından en az 6 ay daha uzun olmalı. 1 yıllık vize için pasaport 2 yıllık olmalıdır.</a:t>
            </a:r>
          </a:p>
          <a:p>
            <a:pPr marL="787400" lvl="1" indent="-330200" eaLnBrk="1" hangingPunct="1">
              <a:buFont typeface="Wingdings" pitchFamily="2" charset="2"/>
              <a:buChar char="­"/>
            </a:pPr>
            <a:r>
              <a:rPr lang="tr-TR" sz="2400" b="1" dirty="0" smtClean="0">
                <a:solidFill>
                  <a:srgbClr val="000066"/>
                </a:solidFill>
              </a:rPr>
              <a:t>Pasaport resmi:</a:t>
            </a:r>
            <a:r>
              <a:rPr lang="tr-TR" sz="2400" b="1" dirty="0" smtClean="0">
                <a:solidFill>
                  <a:srgbClr val="CC3300"/>
                </a:solidFill>
              </a:rPr>
              <a:t> </a:t>
            </a:r>
            <a:r>
              <a:rPr lang="tr-TR" sz="2400" b="1" dirty="0" smtClean="0"/>
              <a:t>Mutlaka beyaz arka planlı olmalı. Yüzün tamamı görünmeli. Rötuş yapılmamış olmalı.              (</a:t>
            </a:r>
            <a:r>
              <a:rPr lang="tr-TR" sz="2400" b="1" dirty="0" err="1" smtClean="0"/>
              <a:t>Biyometrik</a:t>
            </a:r>
            <a:r>
              <a:rPr lang="tr-TR" sz="2400" b="1" dirty="0" smtClean="0"/>
              <a:t>)                                                               </a:t>
            </a:r>
          </a:p>
          <a:p>
            <a:pPr marL="787400" lvl="1" indent="-330200" eaLnBrk="1" hangingPunct="1">
              <a:buNone/>
            </a:pPr>
            <a:endParaRPr lang="tr-TR" dirty="0" smtClean="0">
              <a:solidFill>
                <a:srgbClr val="CC3300"/>
              </a:solidFill>
            </a:endParaRPr>
          </a:p>
        </p:txBody>
      </p:sp>
      <p:sp>
        <p:nvSpPr>
          <p:cNvPr id="29700" name="Rectangle 4"/>
          <p:cNvSpPr>
            <a:spLocks noChangeArrowheads="1"/>
          </p:cNvSpPr>
          <p:nvPr/>
        </p:nvSpPr>
        <p:spPr bwMode="auto">
          <a:xfrm>
            <a:off x="0" y="1196975"/>
            <a:ext cx="9144000" cy="144463"/>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pic>
        <p:nvPicPr>
          <p:cNvPr id="29701" name="Picture 5" descr="flag-logoeac-LLP_EN"/>
          <p:cNvPicPr>
            <a:picLocks noChangeAspect="1" noChangeArrowheads="1"/>
          </p:cNvPicPr>
          <p:nvPr/>
        </p:nvPicPr>
        <p:blipFill>
          <a:blip r:embed="rId2" cstate="print"/>
          <a:srcRect/>
          <a:stretch>
            <a:fillRect/>
          </a:stretch>
        </p:blipFill>
        <p:spPr bwMode="auto">
          <a:xfrm>
            <a:off x="6948488" y="5910263"/>
            <a:ext cx="2195512" cy="94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1625" y="44450"/>
            <a:ext cx="8510588" cy="1325563"/>
          </a:xfrm>
        </p:spPr>
        <p:txBody>
          <a:bodyPr/>
          <a:lstStyle/>
          <a:p>
            <a:pPr eaLnBrk="1" fontAlgn="auto" hangingPunct="1">
              <a:spcAft>
                <a:spcPts val="0"/>
              </a:spcAft>
              <a:defRPr/>
            </a:pPr>
            <a:r>
              <a:rPr lang="tr-TR" sz="4000" b="1" dirty="0" err="1" smtClean="0">
                <a:solidFill>
                  <a:srgbClr val="CC3300"/>
                </a:solidFill>
              </a:rPr>
              <a:t>Vİze</a:t>
            </a:r>
            <a:r>
              <a:rPr lang="tr-TR" sz="4000" b="1" dirty="0" smtClean="0">
                <a:solidFill>
                  <a:srgbClr val="CC3300"/>
                </a:solidFill>
              </a:rPr>
              <a:t> </a:t>
            </a:r>
            <a:r>
              <a:rPr lang="tr-TR" sz="4000" b="1" dirty="0" err="1" smtClean="0">
                <a:solidFill>
                  <a:srgbClr val="CC3300"/>
                </a:solidFill>
              </a:rPr>
              <a:t>Belgelerİ</a:t>
            </a:r>
            <a:endParaRPr lang="tr-TR" sz="4000" b="1" dirty="0" smtClean="0">
              <a:solidFill>
                <a:srgbClr val="CC3300"/>
              </a:solidFill>
            </a:endParaRPr>
          </a:p>
        </p:txBody>
      </p:sp>
      <p:sp>
        <p:nvSpPr>
          <p:cNvPr id="30723" name="Rectangle 3"/>
          <p:cNvSpPr>
            <a:spLocks noGrp="1" noChangeArrowheads="1"/>
          </p:cNvSpPr>
          <p:nvPr>
            <p:ph idx="1"/>
          </p:nvPr>
        </p:nvSpPr>
        <p:spPr>
          <a:xfrm>
            <a:off x="304800" y="1554162"/>
            <a:ext cx="8686800" cy="5303837"/>
          </a:xfrm>
        </p:spPr>
        <p:txBody>
          <a:bodyPr/>
          <a:lstStyle/>
          <a:p>
            <a:pPr marL="179388" lvl="1" indent="0" eaLnBrk="1" hangingPunct="1">
              <a:lnSpc>
                <a:spcPct val="90000"/>
              </a:lnSpc>
              <a:buFont typeface="Wingdings" pitchFamily="2" charset="2"/>
              <a:buNone/>
            </a:pPr>
            <a:r>
              <a:rPr lang="tr-TR" sz="2400" b="1" dirty="0" smtClean="0">
                <a:solidFill>
                  <a:srgbClr val="000066"/>
                </a:solidFill>
              </a:rPr>
              <a:t>Konsolosluklar, internet siteleri ve  daha önce giden Erasmus öğrencilerinden gerekli belgeler öğrenilmeli. Hemen hemen her konsolosluğun isteyebileceği matbu belgeler şunlardır:</a:t>
            </a:r>
          </a:p>
          <a:p>
            <a:pPr marL="179388" lvl="1" indent="0" eaLnBrk="1" hangingPunct="1">
              <a:lnSpc>
                <a:spcPct val="90000"/>
              </a:lnSpc>
              <a:buFont typeface="Wingdings" pitchFamily="2" charset="2"/>
              <a:buChar char="­"/>
            </a:pPr>
            <a:r>
              <a:rPr lang="tr-TR" sz="2400" b="1" dirty="0" smtClean="0">
                <a:solidFill>
                  <a:srgbClr val="003399"/>
                </a:solidFill>
              </a:rPr>
              <a:t>Kabul yazısı (</a:t>
            </a:r>
            <a:r>
              <a:rPr lang="tr-TR" sz="2400" b="1" dirty="0" err="1" smtClean="0">
                <a:solidFill>
                  <a:srgbClr val="003399"/>
                </a:solidFill>
              </a:rPr>
              <a:t>Letter</a:t>
            </a:r>
            <a:r>
              <a:rPr lang="tr-TR" sz="2400" b="1" dirty="0" smtClean="0">
                <a:solidFill>
                  <a:srgbClr val="003399"/>
                </a:solidFill>
              </a:rPr>
              <a:t> of </a:t>
            </a:r>
            <a:r>
              <a:rPr lang="tr-TR" sz="2400" b="1" dirty="0" err="1" smtClean="0">
                <a:solidFill>
                  <a:srgbClr val="003399"/>
                </a:solidFill>
              </a:rPr>
              <a:t>Acceptance</a:t>
            </a:r>
            <a:r>
              <a:rPr lang="tr-TR" sz="2400" b="1" dirty="0" smtClean="0">
                <a:solidFill>
                  <a:srgbClr val="003399"/>
                </a:solidFill>
              </a:rPr>
              <a:t>)</a:t>
            </a:r>
          </a:p>
          <a:p>
            <a:pPr marL="179388" lvl="1" indent="0" eaLnBrk="1" hangingPunct="1">
              <a:lnSpc>
                <a:spcPct val="90000"/>
              </a:lnSpc>
              <a:buFont typeface="Wingdings" pitchFamily="2" charset="2"/>
              <a:buChar char="­"/>
            </a:pPr>
            <a:r>
              <a:rPr lang="tr-TR" sz="2400" b="1" dirty="0" smtClean="0">
                <a:solidFill>
                  <a:srgbClr val="003399"/>
                </a:solidFill>
              </a:rPr>
              <a:t>Öğrenim anlaşması (Learning </a:t>
            </a:r>
            <a:r>
              <a:rPr lang="tr-TR" sz="2400" b="1" dirty="0" err="1" smtClean="0">
                <a:solidFill>
                  <a:srgbClr val="003399"/>
                </a:solidFill>
              </a:rPr>
              <a:t>Agreement</a:t>
            </a:r>
            <a:r>
              <a:rPr lang="tr-TR" sz="2400" b="1" dirty="0" smtClean="0">
                <a:solidFill>
                  <a:srgbClr val="003399"/>
                </a:solidFill>
              </a:rPr>
              <a:t>)</a:t>
            </a:r>
          </a:p>
          <a:p>
            <a:pPr marL="179388" lvl="1" indent="0" eaLnBrk="1" hangingPunct="1">
              <a:lnSpc>
                <a:spcPct val="90000"/>
              </a:lnSpc>
              <a:buFont typeface="Wingdings" pitchFamily="2" charset="2"/>
              <a:buChar char="­"/>
            </a:pPr>
            <a:r>
              <a:rPr lang="tr-TR" sz="2400" b="1" dirty="0" smtClean="0">
                <a:solidFill>
                  <a:srgbClr val="003399"/>
                </a:solidFill>
              </a:rPr>
              <a:t>İngilizce Öğrenci Belgesi</a:t>
            </a:r>
          </a:p>
          <a:p>
            <a:pPr marL="179388" lvl="1" indent="0" eaLnBrk="1" hangingPunct="1">
              <a:lnSpc>
                <a:spcPct val="90000"/>
              </a:lnSpc>
              <a:buFont typeface="Wingdings" pitchFamily="2" charset="2"/>
              <a:buChar char="­"/>
            </a:pPr>
            <a:r>
              <a:rPr lang="tr-TR" sz="2400" b="1" dirty="0" err="1" smtClean="0">
                <a:solidFill>
                  <a:srgbClr val="003399"/>
                </a:solidFill>
              </a:rPr>
              <a:t>Türkçe&amp;İngilizce</a:t>
            </a:r>
            <a:r>
              <a:rPr lang="tr-TR" sz="2400" b="1" dirty="0" smtClean="0">
                <a:solidFill>
                  <a:srgbClr val="003399"/>
                </a:solidFill>
              </a:rPr>
              <a:t> </a:t>
            </a:r>
            <a:r>
              <a:rPr lang="tr-TR" sz="2400" b="1" dirty="0" err="1" smtClean="0">
                <a:solidFill>
                  <a:srgbClr val="003399"/>
                </a:solidFill>
              </a:rPr>
              <a:t>Erasmus</a:t>
            </a:r>
            <a:r>
              <a:rPr lang="tr-TR" sz="2400" b="1" dirty="0" smtClean="0">
                <a:solidFill>
                  <a:srgbClr val="003399"/>
                </a:solidFill>
              </a:rPr>
              <a:t> Burs belgesi</a:t>
            </a:r>
          </a:p>
          <a:p>
            <a:pPr marL="179388" lvl="1" indent="0" eaLnBrk="1" hangingPunct="1">
              <a:lnSpc>
                <a:spcPct val="90000"/>
              </a:lnSpc>
              <a:buFont typeface="Wingdings" pitchFamily="2" charset="2"/>
              <a:buChar char="­"/>
            </a:pPr>
            <a:r>
              <a:rPr lang="tr-TR" sz="2400" dirty="0" smtClean="0">
                <a:solidFill>
                  <a:srgbClr val="CC3300"/>
                </a:solidFill>
              </a:rPr>
              <a:t>Yeterli maddi katkı sağlanacağını gösteren belge</a:t>
            </a:r>
          </a:p>
          <a:p>
            <a:pPr marL="179388" lvl="1" indent="0" eaLnBrk="1" hangingPunct="1">
              <a:lnSpc>
                <a:spcPct val="90000"/>
              </a:lnSpc>
              <a:buFont typeface="Wingdings" pitchFamily="2" charset="2"/>
              <a:buChar char="­"/>
            </a:pPr>
            <a:r>
              <a:rPr lang="tr-TR" sz="2400" dirty="0" smtClean="0">
                <a:solidFill>
                  <a:srgbClr val="CC3300"/>
                </a:solidFill>
              </a:rPr>
              <a:t>Geçerli pasaport</a:t>
            </a:r>
          </a:p>
          <a:p>
            <a:pPr marL="179388" lvl="1" indent="0" eaLnBrk="1" hangingPunct="1">
              <a:lnSpc>
                <a:spcPct val="90000"/>
              </a:lnSpc>
              <a:buFont typeface="Wingdings" pitchFamily="2" charset="2"/>
              <a:buChar char="­"/>
            </a:pPr>
            <a:r>
              <a:rPr lang="tr-TR" sz="2400" dirty="0" smtClean="0">
                <a:solidFill>
                  <a:srgbClr val="CC3300"/>
                </a:solidFill>
              </a:rPr>
              <a:t> ………………</a:t>
            </a:r>
          </a:p>
          <a:p>
            <a:pPr marL="179388" lvl="1" indent="0" eaLnBrk="1" hangingPunct="1">
              <a:lnSpc>
                <a:spcPct val="90000"/>
              </a:lnSpc>
              <a:buNone/>
            </a:pPr>
            <a:r>
              <a:rPr lang="tr-TR" sz="2400" dirty="0" smtClean="0">
                <a:solidFill>
                  <a:srgbClr val="CC3300"/>
                </a:solidFill>
              </a:rPr>
              <a:t>Bunların dışındaki belgeler bizzat ilgili konsolosluklardan öğrenilmelidir.</a:t>
            </a:r>
          </a:p>
        </p:txBody>
      </p:sp>
      <p:sp>
        <p:nvSpPr>
          <p:cNvPr id="30724" name="Rectangle 4"/>
          <p:cNvSpPr>
            <a:spLocks noChangeArrowheads="1"/>
          </p:cNvSpPr>
          <p:nvPr/>
        </p:nvSpPr>
        <p:spPr bwMode="auto">
          <a:xfrm>
            <a:off x="0" y="1196975"/>
            <a:ext cx="9144000" cy="144463"/>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pic>
        <p:nvPicPr>
          <p:cNvPr id="30725" name="Picture 5" descr="flag-logoeac-LLP_EN"/>
          <p:cNvPicPr>
            <a:picLocks noChangeAspect="1" noChangeArrowheads="1"/>
          </p:cNvPicPr>
          <p:nvPr/>
        </p:nvPicPr>
        <p:blipFill>
          <a:blip r:embed="rId2" cstate="print"/>
          <a:srcRect/>
          <a:stretch>
            <a:fillRect/>
          </a:stretch>
        </p:blipFill>
        <p:spPr bwMode="auto">
          <a:xfrm>
            <a:off x="6948488" y="5910263"/>
            <a:ext cx="2195512" cy="94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1625" y="44450"/>
            <a:ext cx="8510588" cy="1325563"/>
          </a:xfrm>
        </p:spPr>
        <p:txBody>
          <a:bodyPr/>
          <a:lstStyle/>
          <a:p>
            <a:pPr eaLnBrk="1" fontAlgn="auto" hangingPunct="1">
              <a:spcAft>
                <a:spcPts val="0"/>
              </a:spcAft>
              <a:defRPr/>
            </a:pPr>
            <a:r>
              <a:rPr lang="tr-TR" b="1" dirty="0" smtClean="0">
                <a:solidFill>
                  <a:srgbClr val="CC3300"/>
                </a:solidFill>
              </a:rPr>
              <a:t>c) </a:t>
            </a:r>
            <a:r>
              <a:rPr lang="tr-TR" b="1" dirty="0" err="1" smtClean="0">
                <a:solidFill>
                  <a:srgbClr val="CC3300"/>
                </a:solidFill>
              </a:rPr>
              <a:t>Sİgorta</a:t>
            </a:r>
            <a:r>
              <a:rPr lang="tr-TR" b="1" dirty="0" smtClean="0">
                <a:solidFill>
                  <a:srgbClr val="CC3300"/>
                </a:solidFill>
              </a:rPr>
              <a:t> </a:t>
            </a:r>
            <a:r>
              <a:rPr lang="tr-TR" b="1" dirty="0" err="1" smtClean="0">
                <a:solidFill>
                  <a:srgbClr val="CC3300"/>
                </a:solidFill>
              </a:rPr>
              <a:t>İşlemlerİ</a:t>
            </a:r>
            <a:endParaRPr lang="tr-TR" b="1" dirty="0" smtClean="0">
              <a:solidFill>
                <a:srgbClr val="CC3300"/>
              </a:solidFill>
            </a:endParaRPr>
          </a:p>
        </p:txBody>
      </p:sp>
      <p:sp>
        <p:nvSpPr>
          <p:cNvPr id="33795" name="Rectangle 3"/>
          <p:cNvSpPr>
            <a:spLocks noGrp="1" noChangeArrowheads="1"/>
          </p:cNvSpPr>
          <p:nvPr>
            <p:ph idx="1"/>
          </p:nvPr>
        </p:nvSpPr>
        <p:spPr/>
        <p:txBody>
          <a:bodyPr/>
          <a:lstStyle/>
          <a:p>
            <a:pPr eaLnBrk="1" hangingPunct="1"/>
            <a:r>
              <a:rPr lang="tr-TR" b="1" dirty="0" smtClean="0">
                <a:solidFill>
                  <a:srgbClr val="000066"/>
                </a:solidFill>
              </a:rPr>
              <a:t>Gideceğiniz ülkelerin konsoloslukları talep etmese bile sağlık ve seyahat sigortası yaptırılmanız tavsiye edilir.</a:t>
            </a:r>
          </a:p>
          <a:p>
            <a:pPr eaLnBrk="1" hangingPunct="1"/>
            <a:r>
              <a:rPr lang="tr-TR" b="1" dirty="0" smtClean="0">
                <a:solidFill>
                  <a:srgbClr val="000066"/>
                </a:solidFill>
              </a:rPr>
              <a:t>Tüm özel sigorta şirketlerinden alınabilir. Gidilen ülkede de yaptırılabilir. (</a:t>
            </a:r>
            <a:r>
              <a:rPr lang="tr-TR" b="1" dirty="0" smtClean="0"/>
              <a:t>Eğer vize için istenmiyorsa</a:t>
            </a:r>
            <a:r>
              <a:rPr lang="tr-TR" b="1" dirty="0" smtClean="0">
                <a:solidFill>
                  <a:srgbClr val="000066"/>
                </a:solidFill>
              </a:rPr>
              <a:t>).</a:t>
            </a:r>
          </a:p>
          <a:p>
            <a:pPr eaLnBrk="1" hangingPunct="1"/>
            <a:r>
              <a:rPr lang="tr-TR" b="1" dirty="0" smtClean="0">
                <a:solidFill>
                  <a:srgbClr val="000066"/>
                </a:solidFill>
              </a:rPr>
              <a:t>Aylık yaklaşık 50€ (Poliçelerin içerikleri iyi okunmalıdır. Sigortanın kapsamına göre fiyatlar değişebilir.)</a:t>
            </a:r>
          </a:p>
        </p:txBody>
      </p:sp>
      <p:sp>
        <p:nvSpPr>
          <p:cNvPr id="33796" name="Rectangle 4"/>
          <p:cNvSpPr>
            <a:spLocks noChangeArrowheads="1"/>
          </p:cNvSpPr>
          <p:nvPr/>
        </p:nvSpPr>
        <p:spPr bwMode="auto">
          <a:xfrm>
            <a:off x="0" y="1196975"/>
            <a:ext cx="9144000" cy="144463"/>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pic>
        <p:nvPicPr>
          <p:cNvPr id="33797" name="Picture 5" descr="flag-logoeac-LLP_EN"/>
          <p:cNvPicPr>
            <a:picLocks noChangeAspect="1" noChangeArrowheads="1"/>
          </p:cNvPicPr>
          <p:nvPr/>
        </p:nvPicPr>
        <p:blipFill>
          <a:blip r:embed="rId2" cstate="print"/>
          <a:srcRect/>
          <a:stretch>
            <a:fillRect/>
          </a:stretch>
        </p:blipFill>
        <p:spPr bwMode="auto">
          <a:xfrm>
            <a:off x="6948488" y="5910263"/>
            <a:ext cx="2195512" cy="94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1625" y="44450"/>
            <a:ext cx="8510588" cy="1325563"/>
          </a:xfrm>
        </p:spPr>
        <p:txBody>
          <a:bodyPr/>
          <a:lstStyle/>
          <a:p>
            <a:pPr eaLnBrk="1" fontAlgn="auto" hangingPunct="1">
              <a:spcAft>
                <a:spcPts val="0"/>
              </a:spcAft>
              <a:defRPr/>
            </a:pPr>
            <a:r>
              <a:rPr lang="tr-TR" b="1" dirty="0" smtClean="0">
                <a:solidFill>
                  <a:srgbClr val="CC3300"/>
                </a:solidFill>
              </a:rPr>
              <a:t>D) Uçak </a:t>
            </a:r>
            <a:r>
              <a:rPr lang="tr-TR" b="1" dirty="0" err="1" smtClean="0">
                <a:solidFill>
                  <a:srgbClr val="CC3300"/>
                </a:solidFill>
              </a:rPr>
              <a:t>Bİletİ</a:t>
            </a:r>
            <a:endParaRPr lang="tr-TR" b="1" dirty="0" smtClean="0">
              <a:solidFill>
                <a:srgbClr val="CC3300"/>
              </a:solidFill>
            </a:endParaRPr>
          </a:p>
        </p:txBody>
      </p:sp>
      <p:sp>
        <p:nvSpPr>
          <p:cNvPr id="34819" name="Rectangle 3"/>
          <p:cNvSpPr>
            <a:spLocks noGrp="1" noChangeArrowheads="1"/>
          </p:cNvSpPr>
          <p:nvPr>
            <p:ph idx="1"/>
          </p:nvPr>
        </p:nvSpPr>
        <p:spPr/>
        <p:txBody>
          <a:bodyPr/>
          <a:lstStyle/>
          <a:p>
            <a:pPr eaLnBrk="1" hangingPunct="1"/>
            <a:r>
              <a:rPr lang="tr-TR" sz="2800" b="1" dirty="0" smtClean="0">
                <a:solidFill>
                  <a:srgbClr val="000066"/>
                </a:solidFill>
              </a:rPr>
              <a:t>Öğrencilere vizelerini almadan uçak bileti almaları tavsiye edilmez. Bilet alım aşamasında;</a:t>
            </a:r>
          </a:p>
          <a:p>
            <a:pPr eaLnBrk="1" hangingPunct="1"/>
            <a:r>
              <a:rPr lang="tr-TR" sz="2800" b="1" dirty="0" smtClean="0">
                <a:solidFill>
                  <a:srgbClr val="000066"/>
                </a:solidFill>
              </a:rPr>
              <a:t>Mümkünse aktarması olmayan (direkt) hatlardan bilet alınmalı. En zor şey havaalanlarında valizle dolaşmaktır. 40-50€ fazla vermek çok daha iyi.</a:t>
            </a:r>
          </a:p>
          <a:p>
            <a:pPr eaLnBrk="1" hangingPunct="1"/>
            <a:r>
              <a:rPr lang="tr-TR" sz="2800" b="1" dirty="0" smtClean="0">
                <a:solidFill>
                  <a:srgbClr val="000066"/>
                </a:solidFill>
              </a:rPr>
              <a:t>Ucuz bilet şirketlerini araştırmalı </a:t>
            </a:r>
          </a:p>
          <a:p>
            <a:pPr eaLnBrk="1" hangingPunct="1">
              <a:buFontTx/>
              <a:buNone/>
            </a:pPr>
            <a:r>
              <a:rPr lang="tr-TR" sz="2800" b="1" dirty="0" smtClean="0">
                <a:solidFill>
                  <a:srgbClr val="000066"/>
                </a:solidFill>
              </a:rPr>
              <a:t>	</a:t>
            </a:r>
            <a:r>
              <a:rPr lang="tr-TR" sz="2800" b="1" dirty="0" smtClean="0">
                <a:solidFill>
                  <a:srgbClr val="CC3300"/>
                </a:solidFill>
                <a:hlinkClick r:id="rId2"/>
              </a:rPr>
              <a:t>http://seyahat.</a:t>
            </a:r>
            <a:r>
              <a:rPr lang="tr-TR" sz="2800" b="1" dirty="0" err="1" smtClean="0">
                <a:solidFill>
                  <a:srgbClr val="CC3300"/>
                </a:solidFill>
                <a:hlinkClick r:id="rId2"/>
              </a:rPr>
              <a:t>gittigidiyor</a:t>
            </a:r>
            <a:r>
              <a:rPr lang="tr-TR" sz="2800" b="1" dirty="0" smtClean="0">
                <a:solidFill>
                  <a:srgbClr val="CC3300"/>
                </a:solidFill>
                <a:hlinkClick r:id="rId2"/>
              </a:rPr>
              <a:t>.com.tr</a:t>
            </a:r>
            <a:endParaRPr lang="tr-TR" sz="2800" b="1" dirty="0" smtClean="0">
              <a:solidFill>
                <a:srgbClr val="CC3300"/>
              </a:solidFill>
            </a:endParaRPr>
          </a:p>
          <a:p>
            <a:pPr eaLnBrk="1" hangingPunct="1">
              <a:buFontTx/>
              <a:buNone/>
            </a:pPr>
            <a:r>
              <a:rPr lang="tr-TR" sz="2800" b="1" dirty="0" smtClean="0">
                <a:solidFill>
                  <a:srgbClr val="CC3300"/>
                </a:solidFill>
              </a:rPr>
              <a:t>	</a:t>
            </a:r>
            <a:r>
              <a:rPr lang="tr-TR" sz="2800" b="1" dirty="0" smtClean="0">
                <a:solidFill>
                  <a:srgbClr val="CC3300"/>
                </a:solidFill>
                <a:hlinkClick r:id="rId3"/>
              </a:rPr>
              <a:t>http://www.</a:t>
            </a:r>
            <a:r>
              <a:rPr lang="tr-TR" sz="2800" b="1" dirty="0" err="1" smtClean="0">
                <a:solidFill>
                  <a:srgbClr val="CC3300"/>
                </a:solidFill>
                <a:hlinkClick r:id="rId3"/>
              </a:rPr>
              <a:t>maximiles</a:t>
            </a:r>
            <a:r>
              <a:rPr lang="tr-TR" sz="2800" b="1" dirty="0" smtClean="0">
                <a:solidFill>
                  <a:srgbClr val="CC3300"/>
                </a:solidFill>
                <a:hlinkClick r:id="rId3"/>
              </a:rPr>
              <a:t>.com.tr</a:t>
            </a:r>
            <a:endParaRPr lang="tr-TR" sz="2800" b="1" dirty="0" smtClean="0">
              <a:solidFill>
                <a:srgbClr val="CC3300"/>
              </a:solidFill>
            </a:endParaRPr>
          </a:p>
          <a:p>
            <a:pPr eaLnBrk="1" hangingPunct="1">
              <a:buFontTx/>
              <a:buNone/>
            </a:pPr>
            <a:r>
              <a:rPr lang="tr-TR" sz="2800" b="1" dirty="0" smtClean="0">
                <a:solidFill>
                  <a:srgbClr val="000066"/>
                </a:solidFill>
              </a:rPr>
              <a:t>    </a:t>
            </a:r>
            <a:r>
              <a:rPr lang="tr-TR" sz="2800" b="1" dirty="0" smtClean="0">
                <a:solidFill>
                  <a:srgbClr val="CC3300"/>
                </a:solidFill>
                <a:hlinkClick r:id="rId4"/>
              </a:rPr>
              <a:t>http://www.</a:t>
            </a:r>
            <a:r>
              <a:rPr lang="tr-TR" sz="2800" b="1" dirty="0" err="1" smtClean="0">
                <a:solidFill>
                  <a:srgbClr val="CC3300"/>
                </a:solidFill>
                <a:hlinkClick r:id="rId4"/>
              </a:rPr>
              <a:t>garantiucushatti</a:t>
            </a:r>
            <a:r>
              <a:rPr lang="tr-TR" sz="2800" b="1" dirty="0" smtClean="0">
                <a:solidFill>
                  <a:srgbClr val="CC3300"/>
                </a:solidFill>
                <a:hlinkClick r:id="rId4"/>
              </a:rPr>
              <a:t>.com.tr</a:t>
            </a:r>
            <a:endParaRPr lang="tr-TR" sz="2800" b="1" dirty="0" smtClean="0">
              <a:solidFill>
                <a:srgbClr val="CC3300"/>
              </a:solidFill>
            </a:endParaRPr>
          </a:p>
          <a:p>
            <a:pPr eaLnBrk="1" hangingPunct="1">
              <a:buFontTx/>
              <a:buNone/>
            </a:pPr>
            <a:r>
              <a:rPr lang="tr-TR" sz="2800" b="1" dirty="0" smtClean="0">
                <a:solidFill>
                  <a:srgbClr val="CC3300"/>
                </a:solidFill>
              </a:rPr>
              <a:t>	</a:t>
            </a:r>
            <a:r>
              <a:rPr lang="tr-TR" sz="2800" b="1" dirty="0" smtClean="0">
                <a:solidFill>
                  <a:srgbClr val="CC3300"/>
                </a:solidFill>
                <a:hlinkClick r:id="rId5"/>
              </a:rPr>
              <a:t>http://www.</a:t>
            </a:r>
            <a:r>
              <a:rPr lang="tr-TR" sz="2800" b="1" dirty="0" err="1" smtClean="0">
                <a:solidFill>
                  <a:srgbClr val="CC3300"/>
                </a:solidFill>
                <a:hlinkClick r:id="rId5"/>
              </a:rPr>
              <a:t>ucuzbilet</a:t>
            </a:r>
            <a:r>
              <a:rPr lang="tr-TR" sz="2800" b="1" dirty="0" smtClean="0">
                <a:solidFill>
                  <a:srgbClr val="CC3300"/>
                </a:solidFill>
                <a:hlinkClick r:id="rId5"/>
              </a:rPr>
              <a:t>.com</a:t>
            </a:r>
            <a:endParaRPr lang="tr-TR" sz="2800" b="1" dirty="0" smtClean="0">
              <a:solidFill>
                <a:srgbClr val="CC3300"/>
              </a:solidFill>
            </a:endParaRPr>
          </a:p>
          <a:p>
            <a:pPr eaLnBrk="1" hangingPunct="1">
              <a:buFontTx/>
              <a:buNone/>
            </a:pPr>
            <a:endParaRPr lang="tr-TR" sz="2800" b="1" dirty="0" smtClean="0">
              <a:solidFill>
                <a:srgbClr val="CC3300"/>
              </a:solidFill>
            </a:endParaRPr>
          </a:p>
          <a:p>
            <a:pPr eaLnBrk="1" hangingPunct="1">
              <a:buFontTx/>
              <a:buNone/>
            </a:pPr>
            <a:endParaRPr lang="tr-TR" sz="2800" b="1" dirty="0" smtClean="0"/>
          </a:p>
        </p:txBody>
      </p:sp>
      <p:sp>
        <p:nvSpPr>
          <p:cNvPr id="34820" name="Rectangle 4"/>
          <p:cNvSpPr>
            <a:spLocks noChangeArrowheads="1"/>
          </p:cNvSpPr>
          <p:nvPr/>
        </p:nvSpPr>
        <p:spPr bwMode="auto">
          <a:xfrm>
            <a:off x="0" y="1196975"/>
            <a:ext cx="9144000" cy="144463"/>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pic>
        <p:nvPicPr>
          <p:cNvPr id="34821" name="Picture 5" descr="flag-logoeac-LLP_EN"/>
          <p:cNvPicPr>
            <a:picLocks noChangeAspect="1" noChangeArrowheads="1"/>
          </p:cNvPicPr>
          <p:nvPr/>
        </p:nvPicPr>
        <p:blipFill>
          <a:blip r:embed="rId6" cstate="print"/>
          <a:srcRect/>
          <a:stretch>
            <a:fillRect/>
          </a:stretch>
        </p:blipFill>
        <p:spPr bwMode="auto">
          <a:xfrm>
            <a:off x="6948488" y="5910263"/>
            <a:ext cx="2195512" cy="94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1625" y="44450"/>
            <a:ext cx="8510588" cy="1325563"/>
          </a:xfrm>
        </p:spPr>
        <p:txBody>
          <a:bodyPr/>
          <a:lstStyle/>
          <a:p>
            <a:pPr eaLnBrk="1" fontAlgn="auto" hangingPunct="1">
              <a:spcAft>
                <a:spcPts val="0"/>
              </a:spcAft>
              <a:defRPr/>
            </a:pPr>
            <a:r>
              <a:rPr lang="tr-TR" b="1" dirty="0" smtClean="0">
                <a:solidFill>
                  <a:srgbClr val="CC3300"/>
                </a:solidFill>
              </a:rPr>
              <a:t>E) Yolculuğa </a:t>
            </a:r>
            <a:r>
              <a:rPr lang="tr-TR" b="1" dirty="0" err="1" smtClean="0">
                <a:solidFill>
                  <a:srgbClr val="CC3300"/>
                </a:solidFill>
              </a:rPr>
              <a:t>HazIrlIk</a:t>
            </a:r>
            <a:endParaRPr lang="tr-TR" b="1" dirty="0" smtClean="0">
              <a:solidFill>
                <a:srgbClr val="CC3300"/>
              </a:solidFill>
            </a:endParaRPr>
          </a:p>
        </p:txBody>
      </p:sp>
      <p:sp>
        <p:nvSpPr>
          <p:cNvPr id="35843" name="Rectangle 3"/>
          <p:cNvSpPr>
            <a:spLocks noGrp="1" noChangeArrowheads="1"/>
          </p:cNvSpPr>
          <p:nvPr>
            <p:ph idx="1"/>
          </p:nvPr>
        </p:nvSpPr>
        <p:spPr/>
        <p:txBody>
          <a:bodyPr/>
          <a:lstStyle/>
          <a:p>
            <a:pPr eaLnBrk="1" hangingPunct="1"/>
            <a:r>
              <a:rPr lang="tr-TR" sz="2800" b="1" dirty="0" smtClean="0">
                <a:solidFill>
                  <a:srgbClr val="000066"/>
                </a:solidFill>
              </a:rPr>
              <a:t>Yurt dışından bir şey almayacak gibi hazırlık yapılmalı. </a:t>
            </a:r>
          </a:p>
          <a:p>
            <a:pPr eaLnBrk="1" hangingPunct="1"/>
            <a:r>
              <a:rPr lang="tr-TR" sz="2800" b="1" dirty="0" smtClean="0">
                <a:solidFill>
                  <a:srgbClr val="000066"/>
                </a:solidFill>
              </a:rPr>
              <a:t>Gidilecek ülkenin iklimine uygun kıyafetler </a:t>
            </a:r>
          </a:p>
          <a:p>
            <a:pPr lvl="1" eaLnBrk="1" hangingPunct="1"/>
            <a:r>
              <a:rPr lang="tr-TR" sz="2400" b="1" dirty="0" smtClean="0"/>
              <a:t>Kuzey ülkeleri için atkı, bere, eldiven, palto-manto-kaban</a:t>
            </a:r>
          </a:p>
          <a:p>
            <a:pPr eaLnBrk="1" hangingPunct="1"/>
            <a:r>
              <a:rPr lang="tr-TR" sz="2800" b="1" dirty="0" smtClean="0">
                <a:solidFill>
                  <a:srgbClr val="000066"/>
                </a:solidFill>
              </a:rPr>
              <a:t>Uygun (dayanıklı) bavul-valiz</a:t>
            </a:r>
          </a:p>
        </p:txBody>
      </p:sp>
      <p:sp>
        <p:nvSpPr>
          <p:cNvPr id="35844" name="Rectangle 4"/>
          <p:cNvSpPr>
            <a:spLocks noChangeArrowheads="1"/>
          </p:cNvSpPr>
          <p:nvPr/>
        </p:nvSpPr>
        <p:spPr bwMode="auto">
          <a:xfrm>
            <a:off x="0" y="1196975"/>
            <a:ext cx="9144000" cy="144463"/>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1625" y="44450"/>
            <a:ext cx="8510588" cy="1325563"/>
          </a:xfrm>
        </p:spPr>
        <p:txBody>
          <a:bodyPr/>
          <a:lstStyle/>
          <a:p>
            <a:pPr eaLnBrk="1" fontAlgn="auto" hangingPunct="1">
              <a:spcAft>
                <a:spcPts val="0"/>
              </a:spcAft>
              <a:defRPr/>
            </a:pPr>
            <a:r>
              <a:rPr lang="tr-TR" b="1" dirty="0" smtClean="0">
                <a:solidFill>
                  <a:srgbClr val="CC3300"/>
                </a:solidFill>
              </a:rPr>
              <a:t>Bavul-</a:t>
            </a:r>
            <a:r>
              <a:rPr lang="tr-TR" b="1" dirty="0" err="1" smtClean="0">
                <a:solidFill>
                  <a:srgbClr val="CC3300"/>
                </a:solidFill>
              </a:rPr>
              <a:t>Valİz</a:t>
            </a:r>
            <a:r>
              <a:rPr lang="tr-TR" b="1" dirty="0" smtClean="0">
                <a:solidFill>
                  <a:srgbClr val="CC3300"/>
                </a:solidFill>
              </a:rPr>
              <a:t> </a:t>
            </a:r>
            <a:r>
              <a:rPr lang="tr-TR" b="1" dirty="0" err="1" smtClean="0">
                <a:solidFill>
                  <a:srgbClr val="CC3300"/>
                </a:solidFill>
              </a:rPr>
              <a:t>hazIrlama</a:t>
            </a:r>
            <a:endParaRPr lang="tr-TR" b="1" dirty="0" smtClean="0">
              <a:solidFill>
                <a:srgbClr val="CC3300"/>
              </a:solidFill>
            </a:endParaRPr>
          </a:p>
        </p:txBody>
      </p:sp>
      <p:sp>
        <p:nvSpPr>
          <p:cNvPr id="36867" name="Rectangle 3"/>
          <p:cNvSpPr>
            <a:spLocks noGrp="1" noChangeArrowheads="1"/>
          </p:cNvSpPr>
          <p:nvPr>
            <p:ph idx="1"/>
          </p:nvPr>
        </p:nvSpPr>
        <p:spPr>
          <a:xfrm>
            <a:off x="301625" y="1676400"/>
            <a:ext cx="8540750" cy="4921250"/>
          </a:xfrm>
        </p:spPr>
        <p:txBody>
          <a:bodyPr/>
          <a:lstStyle/>
          <a:p>
            <a:pPr eaLnBrk="1" hangingPunct="1"/>
            <a:r>
              <a:rPr lang="tr-TR" sz="2800" b="1" dirty="0" smtClean="0">
                <a:solidFill>
                  <a:srgbClr val="000066"/>
                </a:solidFill>
              </a:rPr>
              <a:t>Biletlerinizin üzerinde belirtilen kilo sınırına dikkat ederek valiziniz hazırlamalısınız. Kilo sınırını aşan valizleri uçağa veremez ya da ek ücret ödemeniz gerekir.  Küçük ama ağır malzemeyi el bagajı olarak yanınıza alabilirsiniz (8-10 </a:t>
            </a:r>
            <a:r>
              <a:rPr lang="tr-TR" sz="2800" b="1" dirty="0" err="1" smtClean="0">
                <a:solidFill>
                  <a:srgbClr val="000066"/>
                </a:solidFill>
              </a:rPr>
              <a:t>kg’a</a:t>
            </a:r>
            <a:r>
              <a:rPr lang="tr-TR" sz="2800" b="1" dirty="0" smtClean="0">
                <a:solidFill>
                  <a:srgbClr val="000066"/>
                </a:solidFill>
              </a:rPr>
              <a:t> kadar).</a:t>
            </a:r>
          </a:p>
          <a:p>
            <a:pPr eaLnBrk="1" hangingPunct="1"/>
            <a:r>
              <a:rPr lang="tr-TR" sz="2800" b="1" dirty="0" smtClean="0"/>
              <a:t>Uçakta yanınıza alacağınız valizde neleri taşıyıp taşıyamayacağınızı bilet detaylarından ya da havayolu sıvı taşıma kurallarından öğrenmelisiniz. </a:t>
            </a:r>
          </a:p>
          <a:p>
            <a:pPr eaLnBrk="1" hangingPunct="1"/>
            <a:r>
              <a:rPr lang="tr-TR" sz="2800" b="1" dirty="0" smtClean="0">
                <a:solidFill>
                  <a:srgbClr val="000066"/>
                </a:solidFill>
              </a:rPr>
              <a:t>Valizinizde aperatif yiyecek bulunmalı (kraker, bisküvi, vs.)</a:t>
            </a:r>
          </a:p>
          <a:p>
            <a:pPr eaLnBrk="1" hangingPunct="1">
              <a:buFontTx/>
              <a:buNone/>
            </a:pPr>
            <a:endParaRPr lang="tr-TR" sz="2800" b="1" dirty="0" smtClean="0"/>
          </a:p>
        </p:txBody>
      </p:sp>
      <p:sp>
        <p:nvSpPr>
          <p:cNvPr id="36868" name="Rectangle 4"/>
          <p:cNvSpPr>
            <a:spLocks noChangeArrowheads="1"/>
          </p:cNvSpPr>
          <p:nvPr/>
        </p:nvSpPr>
        <p:spPr bwMode="auto">
          <a:xfrm>
            <a:off x="0" y="1196975"/>
            <a:ext cx="9144000" cy="144463"/>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pic>
        <p:nvPicPr>
          <p:cNvPr id="36869" name="Picture 5" descr="flag-logoeac-LLP_EN"/>
          <p:cNvPicPr>
            <a:picLocks noChangeAspect="1" noChangeArrowheads="1"/>
          </p:cNvPicPr>
          <p:nvPr/>
        </p:nvPicPr>
        <p:blipFill>
          <a:blip r:embed="rId2" cstate="print"/>
          <a:srcRect/>
          <a:stretch>
            <a:fillRect/>
          </a:stretch>
        </p:blipFill>
        <p:spPr bwMode="auto">
          <a:xfrm>
            <a:off x="6948488" y="5910263"/>
            <a:ext cx="2195512" cy="94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1625" y="44450"/>
            <a:ext cx="8510588" cy="1325563"/>
          </a:xfrm>
        </p:spPr>
        <p:txBody>
          <a:bodyPr/>
          <a:lstStyle/>
          <a:p>
            <a:pPr eaLnBrk="1" fontAlgn="auto" hangingPunct="1">
              <a:spcAft>
                <a:spcPts val="0"/>
              </a:spcAft>
              <a:defRPr/>
            </a:pPr>
            <a:r>
              <a:rPr lang="tr-TR" b="1" dirty="0" err="1" smtClean="0">
                <a:solidFill>
                  <a:srgbClr val="CC3300"/>
                </a:solidFill>
              </a:rPr>
              <a:t>HavaalanInda</a:t>
            </a:r>
            <a:r>
              <a:rPr lang="tr-TR" b="1" dirty="0" smtClean="0">
                <a:solidFill>
                  <a:srgbClr val="CC3300"/>
                </a:solidFill>
              </a:rPr>
              <a:t> ne </a:t>
            </a:r>
            <a:r>
              <a:rPr lang="tr-TR" b="1" dirty="0" err="1" smtClean="0">
                <a:solidFill>
                  <a:srgbClr val="CC3300"/>
                </a:solidFill>
              </a:rPr>
              <a:t>yapmalI</a:t>
            </a:r>
            <a:r>
              <a:rPr lang="tr-TR" b="1" dirty="0" smtClean="0">
                <a:solidFill>
                  <a:srgbClr val="CC3300"/>
                </a:solidFill>
              </a:rPr>
              <a:t>?</a:t>
            </a:r>
          </a:p>
        </p:txBody>
      </p:sp>
      <p:sp>
        <p:nvSpPr>
          <p:cNvPr id="37891" name="Rectangle 3"/>
          <p:cNvSpPr>
            <a:spLocks noGrp="1" noChangeArrowheads="1"/>
          </p:cNvSpPr>
          <p:nvPr>
            <p:ph idx="1"/>
          </p:nvPr>
        </p:nvSpPr>
        <p:spPr>
          <a:xfrm>
            <a:off x="301625" y="1676400"/>
            <a:ext cx="8540750" cy="4921250"/>
          </a:xfrm>
        </p:spPr>
        <p:txBody>
          <a:bodyPr/>
          <a:lstStyle/>
          <a:p>
            <a:pPr eaLnBrk="1" hangingPunct="1">
              <a:lnSpc>
                <a:spcPct val="90000"/>
              </a:lnSpc>
            </a:pPr>
            <a:r>
              <a:rPr lang="tr-TR" sz="2800" b="1" dirty="0" smtClean="0">
                <a:solidFill>
                  <a:srgbClr val="000066"/>
                </a:solidFill>
              </a:rPr>
              <a:t>Dış hatlara geçer geçmez harç pulu alınmalı.</a:t>
            </a:r>
          </a:p>
          <a:p>
            <a:pPr eaLnBrk="1" hangingPunct="1">
              <a:lnSpc>
                <a:spcPct val="90000"/>
              </a:lnSpc>
            </a:pPr>
            <a:r>
              <a:rPr lang="tr-TR" sz="2800" b="1" dirty="0" smtClean="0"/>
              <a:t>Bavulunuza bir şeyler koymak isteyenlere, ya da valizini sizin hakkınızdan geçirmek isteyenlere asla evet DEMEYİN !!!!! Eroin, kaçak madde, para transferi ???</a:t>
            </a:r>
          </a:p>
          <a:p>
            <a:pPr eaLnBrk="1" hangingPunct="1">
              <a:lnSpc>
                <a:spcPct val="90000"/>
              </a:lnSpc>
            </a:pPr>
            <a:r>
              <a:rPr lang="tr-TR" sz="2800" b="1" dirty="0" smtClean="0">
                <a:solidFill>
                  <a:srgbClr val="000066"/>
                </a:solidFill>
              </a:rPr>
              <a:t>Mümkün olur olmaz emniyetten geçerek uçak bekleme salonuna gidin. Her zaman son anlarda kalabalık artar ve panik başlar.</a:t>
            </a:r>
          </a:p>
          <a:p>
            <a:pPr eaLnBrk="1" hangingPunct="1">
              <a:lnSpc>
                <a:spcPct val="90000"/>
              </a:lnSpc>
              <a:buNone/>
            </a:pPr>
            <a:endParaRPr lang="tr-TR" sz="2800" b="1" dirty="0" smtClean="0"/>
          </a:p>
        </p:txBody>
      </p:sp>
      <p:sp>
        <p:nvSpPr>
          <p:cNvPr id="37892" name="Rectangle 4"/>
          <p:cNvSpPr>
            <a:spLocks noChangeArrowheads="1"/>
          </p:cNvSpPr>
          <p:nvPr/>
        </p:nvSpPr>
        <p:spPr bwMode="auto">
          <a:xfrm>
            <a:off x="0" y="1196975"/>
            <a:ext cx="9144000" cy="144463"/>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pic>
        <p:nvPicPr>
          <p:cNvPr id="37893" name="Picture 5" descr="flag-logoeac-LLP_EN"/>
          <p:cNvPicPr>
            <a:picLocks noChangeAspect="1" noChangeArrowheads="1"/>
          </p:cNvPicPr>
          <p:nvPr/>
        </p:nvPicPr>
        <p:blipFill>
          <a:blip r:embed="rId2" cstate="print"/>
          <a:srcRect/>
          <a:stretch>
            <a:fillRect/>
          </a:stretch>
        </p:blipFill>
        <p:spPr bwMode="auto">
          <a:xfrm>
            <a:off x="6948488" y="5910263"/>
            <a:ext cx="2195512" cy="94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1625" y="44451"/>
            <a:ext cx="8510588" cy="1080294"/>
          </a:xfrm>
        </p:spPr>
        <p:txBody>
          <a:bodyPr/>
          <a:lstStyle/>
          <a:p>
            <a:pPr eaLnBrk="1" fontAlgn="auto" hangingPunct="1">
              <a:spcAft>
                <a:spcPts val="0"/>
              </a:spcAft>
              <a:defRPr/>
            </a:pPr>
            <a:r>
              <a:rPr lang="tr-TR" b="1" dirty="0" smtClean="0">
                <a:solidFill>
                  <a:srgbClr val="CC3300"/>
                </a:solidFill>
              </a:rPr>
              <a:t>F) </a:t>
            </a:r>
            <a:r>
              <a:rPr lang="tr-TR" b="1" dirty="0" err="1" smtClean="0">
                <a:solidFill>
                  <a:srgbClr val="CC3300"/>
                </a:solidFill>
              </a:rPr>
              <a:t>Gereklİ</a:t>
            </a:r>
            <a:r>
              <a:rPr lang="tr-TR" b="1" dirty="0" smtClean="0">
                <a:solidFill>
                  <a:srgbClr val="CC3300"/>
                </a:solidFill>
              </a:rPr>
              <a:t> BELGELER</a:t>
            </a:r>
          </a:p>
        </p:txBody>
      </p:sp>
      <p:sp>
        <p:nvSpPr>
          <p:cNvPr id="38915" name="Rectangle 3"/>
          <p:cNvSpPr>
            <a:spLocks noGrp="1" noChangeArrowheads="1"/>
          </p:cNvSpPr>
          <p:nvPr>
            <p:ph idx="1"/>
          </p:nvPr>
        </p:nvSpPr>
        <p:spPr>
          <a:xfrm>
            <a:off x="301625" y="1412875"/>
            <a:ext cx="8734425" cy="4537075"/>
          </a:xfrm>
        </p:spPr>
        <p:txBody>
          <a:bodyPr/>
          <a:lstStyle/>
          <a:p>
            <a:pPr eaLnBrk="1" hangingPunct="1">
              <a:lnSpc>
                <a:spcPct val="90000"/>
              </a:lnSpc>
            </a:pPr>
            <a:r>
              <a:rPr lang="tr-TR" sz="2800" b="1" dirty="0" smtClean="0">
                <a:solidFill>
                  <a:srgbClr val="000066"/>
                </a:solidFill>
              </a:rPr>
              <a:t>Vizeniz olsa dahi inişten sonra pasaport kontrolde bazı belgeler istenebilir:</a:t>
            </a:r>
          </a:p>
          <a:p>
            <a:pPr lvl="1" eaLnBrk="1" hangingPunct="1">
              <a:lnSpc>
                <a:spcPct val="90000"/>
              </a:lnSpc>
            </a:pPr>
            <a:r>
              <a:rPr lang="tr-TR" sz="2400" b="1" dirty="0" smtClean="0"/>
              <a:t>Resim</a:t>
            </a:r>
          </a:p>
          <a:p>
            <a:pPr lvl="1" eaLnBrk="1" hangingPunct="1">
              <a:lnSpc>
                <a:spcPct val="90000"/>
              </a:lnSpc>
            </a:pPr>
            <a:r>
              <a:rPr lang="tr-TR" sz="2400" b="1" dirty="0" smtClean="0"/>
              <a:t>Fotoğraflı kimlik ya da kredi kartı</a:t>
            </a:r>
          </a:p>
          <a:p>
            <a:pPr lvl="1" eaLnBrk="1" hangingPunct="1">
              <a:lnSpc>
                <a:spcPct val="90000"/>
              </a:lnSpc>
            </a:pPr>
            <a:r>
              <a:rPr lang="tr-TR" sz="2400" b="1" dirty="0" smtClean="0"/>
              <a:t>Gideceğiniz üniversitenin kabul yazısı, ilgili telefonlar</a:t>
            </a:r>
          </a:p>
          <a:p>
            <a:pPr lvl="1" eaLnBrk="1" hangingPunct="1">
              <a:lnSpc>
                <a:spcPct val="90000"/>
              </a:lnSpc>
            </a:pPr>
            <a:r>
              <a:rPr lang="tr-TR" sz="2400" b="1" dirty="0" smtClean="0"/>
              <a:t>Öğrenim Anlaşması</a:t>
            </a:r>
          </a:p>
          <a:p>
            <a:pPr lvl="1" eaLnBrk="1" hangingPunct="1">
              <a:lnSpc>
                <a:spcPct val="90000"/>
              </a:lnSpc>
            </a:pPr>
            <a:r>
              <a:rPr lang="tr-TR" sz="2400" b="1" dirty="0" smtClean="0"/>
              <a:t>Erasmus bursunuzu gösteren belge (imzalı, mühürlü)</a:t>
            </a:r>
          </a:p>
          <a:p>
            <a:pPr lvl="1" eaLnBrk="1" hangingPunct="1">
              <a:lnSpc>
                <a:spcPct val="90000"/>
              </a:lnSpc>
            </a:pPr>
            <a:r>
              <a:rPr lang="tr-TR" sz="2400" b="1" dirty="0" smtClean="0"/>
              <a:t>Bankadaki hesabınızı gösteren belge ya da ailenizin sizleri maddi olarak destekleyebilecek olduğunu gösteren noterden tasdikli belge.</a:t>
            </a:r>
          </a:p>
          <a:p>
            <a:pPr lvl="1" eaLnBrk="1" hangingPunct="1">
              <a:lnSpc>
                <a:spcPct val="90000"/>
              </a:lnSpc>
            </a:pPr>
            <a:r>
              <a:rPr lang="tr-TR" sz="2400" b="1" dirty="0" smtClean="0"/>
              <a:t>Kalacak yerinizin adresini gösteren belge (varsa)</a:t>
            </a:r>
          </a:p>
          <a:p>
            <a:pPr lvl="1" eaLnBrk="1" hangingPunct="1">
              <a:lnSpc>
                <a:spcPct val="90000"/>
              </a:lnSpc>
              <a:buNone/>
            </a:pPr>
            <a:endParaRPr lang="tr-TR" sz="2400" b="1" dirty="0" smtClean="0"/>
          </a:p>
        </p:txBody>
      </p:sp>
      <p:sp>
        <p:nvSpPr>
          <p:cNvPr id="38916" name="Rectangle 4"/>
          <p:cNvSpPr>
            <a:spLocks noChangeArrowheads="1"/>
          </p:cNvSpPr>
          <p:nvPr/>
        </p:nvSpPr>
        <p:spPr bwMode="auto">
          <a:xfrm>
            <a:off x="0" y="1196975"/>
            <a:ext cx="9144000" cy="144463"/>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pic>
        <p:nvPicPr>
          <p:cNvPr id="38917" name="Picture 5" descr="flag-logoeac-LLP_EN"/>
          <p:cNvPicPr>
            <a:picLocks noChangeAspect="1" noChangeArrowheads="1"/>
          </p:cNvPicPr>
          <p:nvPr/>
        </p:nvPicPr>
        <p:blipFill>
          <a:blip r:embed="rId2" cstate="print"/>
          <a:srcRect/>
          <a:stretch>
            <a:fillRect/>
          </a:stretch>
        </p:blipFill>
        <p:spPr bwMode="auto">
          <a:xfrm>
            <a:off x="6948488" y="5910263"/>
            <a:ext cx="2195512" cy="94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1625" y="44450"/>
            <a:ext cx="8510588" cy="1325563"/>
          </a:xfrm>
        </p:spPr>
        <p:txBody>
          <a:bodyPr/>
          <a:lstStyle/>
          <a:p>
            <a:pPr eaLnBrk="1" fontAlgn="auto" hangingPunct="1">
              <a:spcAft>
                <a:spcPts val="0"/>
              </a:spcAft>
              <a:defRPr/>
            </a:pPr>
            <a:r>
              <a:rPr lang="tr-TR" b="1" dirty="0" smtClean="0">
                <a:solidFill>
                  <a:srgbClr val="C00000"/>
                </a:solidFill>
              </a:rPr>
              <a:t>ULUSAL AJANS</a:t>
            </a:r>
          </a:p>
        </p:txBody>
      </p:sp>
      <p:sp>
        <p:nvSpPr>
          <p:cNvPr id="12291" name="Rectangle 3"/>
          <p:cNvSpPr>
            <a:spLocks noGrp="1" noChangeArrowheads="1"/>
          </p:cNvSpPr>
          <p:nvPr>
            <p:ph idx="1"/>
          </p:nvPr>
        </p:nvSpPr>
        <p:spPr>
          <a:xfrm>
            <a:off x="468313" y="1484313"/>
            <a:ext cx="8424862" cy="5184775"/>
          </a:xfrm>
        </p:spPr>
        <p:txBody>
          <a:bodyPr/>
          <a:lstStyle/>
          <a:p>
            <a:pPr marL="533400" indent="-533400" algn="ctr" eaLnBrk="1" hangingPunct="1">
              <a:lnSpc>
                <a:spcPct val="80000"/>
              </a:lnSpc>
              <a:buFontTx/>
              <a:buNone/>
            </a:pPr>
            <a:r>
              <a:rPr lang="tr-TR" sz="2800" b="1" dirty="0" smtClean="0">
                <a:solidFill>
                  <a:srgbClr val="000066"/>
                </a:solidFill>
              </a:rPr>
              <a:t>AVRUPA  BİRLİĞİ  BAKANLIĞI</a:t>
            </a:r>
          </a:p>
          <a:p>
            <a:pPr marL="533400" indent="-533400" algn="ctr" eaLnBrk="1" hangingPunct="1">
              <a:lnSpc>
                <a:spcPct val="80000"/>
              </a:lnSpc>
              <a:buFontTx/>
              <a:buNone/>
            </a:pPr>
            <a:endParaRPr lang="tr-TR" sz="2800" b="1" dirty="0" smtClean="0">
              <a:solidFill>
                <a:srgbClr val="000066"/>
              </a:solidFill>
            </a:endParaRPr>
          </a:p>
          <a:p>
            <a:pPr marL="533400" indent="-533400" algn="ctr" eaLnBrk="1" hangingPunct="1">
              <a:lnSpc>
                <a:spcPct val="80000"/>
              </a:lnSpc>
              <a:buFontTx/>
              <a:buNone/>
            </a:pPr>
            <a:r>
              <a:rPr lang="tr-TR" sz="2800" b="1" smtClean="0">
                <a:solidFill>
                  <a:srgbClr val="000066"/>
                </a:solidFill>
              </a:rPr>
              <a:t>AB EĞİTİM VE GENÇLİK PROGRAMLARI MERKEZİ BAŞKANLIĞI</a:t>
            </a:r>
          </a:p>
          <a:p>
            <a:pPr marL="533400" indent="-533400" algn="ctr" eaLnBrk="1" hangingPunct="1">
              <a:lnSpc>
                <a:spcPct val="80000"/>
              </a:lnSpc>
              <a:buFontTx/>
              <a:buNone/>
            </a:pPr>
            <a:endParaRPr lang="tr-TR" sz="2800" b="1" dirty="0" smtClean="0">
              <a:solidFill>
                <a:srgbClr val="000066"/>
              </a:solidFill>
            </a:endParaRPr>
          </a:p>
          <a:p>
            <a:pPr marL="533400" indent="-533400" algn="ctr" eaLnBrk="1" hangingPunct="1">
              <a:lnSpc>
                <a:spcPct val="80000"/>
              </a:lnSpc>
              <a:buFontTx/>
              <a:buNone/>
            </a:pPr>
            <a:r>
              <a:rPr lang="tr-TR" sz="2800" b="1" dirty="0" smtClean="0">
                <a:solidFill>
                  <a:srgbClr val="000066"/>
                </a:solidFill>
              </a:rPr>
              <a:t>HAYATBOYU ÖĞRENME PROGRAMI</a:t>
            </a:r>
          </a:p>
          <a:p>
            <a:pPr marL="533400" indent="-533400" algn="ctr" eaLnBrk="1" hangingPunct="1">
              <a:lnSpc>
                <a:spcPct val="80000"/>
              </a:lnSpc>
              <a:buFontTx/>
              <a:buNone/>
            </a:pPr>
            <a:r>
              <a:rPr lang="tr-TR" sz="2800" b="1" dirty="0" smtClean="0">
                <a:solidFill>
                  <a:srgbClr val="000066"/>
                </a:solidFill>
              </a:rPr>
              <a:t>(LIFELONG LEARNING PROGRAM / LLP)</a:t>
            </a:r>
          </a:p>
          <a:p>
            <a:pPr marL="533400" indent="-533400" algn="ctr" eaLnBrk="1" hangingPunct="1">
              <a:lnSpc>
                <a:spcPct val="80000"/>
              </a:lnSpc>
              <a:buFontTx/>
              <a:buNone/>
            </a:pPr>
            <a:endParaRPr lang="tr-TR" sz="2800" b="1" dirty="0" smtClean="0">
              <a:solidFill>
                <a:srgbClr val="000066"/>
              </a:solidFill>
            </a:endParaRPr>
          </a:p>
          <a:p>
            <a:pPr marL="533400" indent="-533400" algn="ctr" eaLnBrk="1" hangingPunct="1">
              <a:lnSpc>
                <a:spcPct val="80000"/>
              </a:lnSpc>
              <a:buFontTx/>
              <a:buNone/>
            </a:pPr>
            <a:r>
              <a:rPr lang="tr-TR" sz="2800" b="1" dirty="0" smtClean="0">
                <a:solidFill>
                  <a:srgbClr val="000066"/>
                </a:solidFill>
              </a:rPr>
              <a:t>ERASMUS EXCHANGE PROGRAM</a:t>
            </a:r>
          </a:p>
        </p:txBody>
      </p:sp>
      <p:sp>
        <p:nvSpPr>
          <p:cNvPr id="12292" name="Rectangle 4"/>
          <p:cNvSpPr>
            <a:spLocks noChangeArrowheads="1"/>
          </p:cNvSpPr>
          <p:nvPr/>
        </p:nvSpPr>
        <p:spPr bwMode="auto">
          <a:xfrm>
            <a:off x="0" y="1196975"/>
            <a:ext cx="9144000" cy="71438"/>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sp>
        <p:nvSpPr>
          <p:cNvPr id="7" name="6 Aşağı Ok"/>
          <p:cNvSpPr/>
          <p:nvPr/>
        </p:nvSpPr>
        <p:spPr>
          <a:xfrm>
            <a:off x="4429125" y="1857375"/>
            <a:ext cx="357188" cy="428625"/>
          </a:xfrm>
          <a:prstGeom prst="downArrow">
            <a:avLst/>
          </a:prstGeom>
          <a:solidFill>
            <a:srgbClr val="CC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srgbClr val="FF0000"/>
              </a:solidFill>
            </a:endParaRPr>
          </a:p>
        </p:txBody>
      </p:sp>
      <p:sp>
        <p:nvSpPr>
          <p:cNvPr id="9" name="8 Aşağı Ok"/>
          <p:cNvSpPr/>
          <p:nvPr/>
        </p:nvSpPr>
        <p:spPr>
          <a:xfrm>
            <a:off x="4451350" y="3122613"/>
            <a:ext cx="357188" cy="431800"/>
          </a:xfrm>
          <a:prstGeom prst="downArrow">
            <a:avLst/>
          </a:prstGeom>
          <a:solidFill>
            <a:srgbClr val="CC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srgbClr val="FF0000"/>
              </a:solidFill>
            </a:endParaRPr>
          </a:p>
        </p:txBody>
      </p:sp>
      <p:sp>
        <p:nvSpPr>
          <p:cNvPr id="11" name="10 Aşağı Ok"/>
          <p:cNvSpPr/>
          <p:nvPr/>
        </p:nvSpPr>
        <p:spPr>
          <a:xfrm>
            <a:off x="4443413" y="4406900"/>
            <a:ext cx="357187" cy="428625"/>
          </a:xfrm>
          <a:prstGeom prst="downArrow">
            <a:avLst/>
          </a:prstGeom>
          <a:solidFill>
            <a:srgbClr val="CC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42938" y="0"/>
            <a:ext cx="8501062" cy="714375"/>
          </a:xfrm>
        </p:spPr>
        <p:txBody>
          <a:bodyPr/>
          <a:lstStyle/>
          <a:p>
            <a:pPr eaLnBrk="1" fontAlgn="auto" hangingPunct="1">
              <a:spcAft>
                <a:spcPts val="0"/>
              </a:spcAft>
              <a:defRPr/>
            </a:pPr>
            <a:r>
              <a:rPr lang="tr-TR" b="1" smtClean="0">
                <a:solidFill>
                  <a:srgbClr val="CC3300"/>
                </a:solidFill>
              </a:rPr>
              <a:t>Bölüm 2: HİBELER</a:t>
            </a:r>
          </a:p>
        </p:txBody>
      </p:sp>
      <p:sp>
        <p:nvSpPr>
          <p:cNvPr id="39939" name="Rectangle 3"/>
          <p:cNvSpPr>
            <a:spLocks noChangeArrowheads="1"/>
          </p:cNvSpPr>
          <p:nvPr/>
        </p:nvSpPr>
        <p:spPr bwMode="auto">
          <a:xfrm>
            <a:off x="0" y="714375"/>
            <a:ext cx="9144000" cy="144463"/>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graphicFrame>
        <p:nvGraphicFramePr>
          <p:cNvPr id="2" name="Tablo 1"/>
          <p:cNvGraphicFramePr>
            <a:graphicFrameLocks noGrp="1"/>
          </p:cNvGraphicFramePr>
          <p:nvPr>
            <p:extLst>
              <p:ext uri="{D42A27DB-BD31-4B8C-83A1-F6EECF244321}">
                <p14:modId xmlns:p14="http://schemas.microsoft.com/office/powerpoint/2010/main" val="1759712447"/>
              </p:ext>
            </p:extLst>
          </p:nvPr>
        </p:nvGraphicFramePr>
        <p:xfrm>
          <a:off x="287523" y="980728"/>
          <a:ext cx="8568953" cy="5527038"/>
        </p:xfrm>
        <a:graphic>
          <a:graphicData uri="http://schemas.openxmlformats.org/drawingml/2006/table">
            <a:tbl>
              <a:tblPr firstRow="1" bandRow="1">
                <a:tableStyleId>{5C22544A-7EE6-4342-B048-85BDC9FD1C3A}</a:tableStyleId>
              </a:tblPr>
              <a:tblGrid>
                <a:gridCol w="2142238"/>
                <a:gridCol w="3870431"/>
                <a:gridCol w="1368152"/>
                <a:gridCol w="1188132"/>
              </a:tblGrid>
              <a:tr h="864096">
                <a:tc>
                  <a:txBody>
                    <a:bodyPr/>
                    <a:lstStyle/>
                    <a:p>
                      <a:r>
                        <a:rPr kumimoji="0" lang="tr-TR" sz="1800" b="1" i="0" u="none" strike="noStrike" kern="1200" baseline="0" dirty="0" smtClean="0">
                          <a:solidFill>
                            <a:schemeClr val="lt1"/>
                          </a:solidFill>
                          <a:latin typeface="+mn-lt"/>
                          <a:ea typeface="+mn-ea"/>
                          <a:cs typeface="+mn-cs"/>
                        </a:rPr>
                        <a:t>Hayat pahalılığına göre ülke türleri </a:t>
                      </a:r>
                      <a:r>
                        <a:rPr kumimoji="0" lang="tr-TR" sz="1800" b="0" i="0" u="none" strike="noStrike" kern="1200" baseline="0" dirty="0" smtClean="0">
                          <a:solidFill>
                            <a:schemeClr val="lt1"/>
                          </a:solidFill>
                          <a:latin typeface="+mn-lt"/>
                          <a:ea typeface="+mn-ea"/>
                          <a:cs typeface="+mn-cs"/>
                        </a:rPr>
                        <a:t>	</a:t>
                      </a:r>
                    </a:p>
                  </a:txBody>
                  <a:tcPr/>
                </a:tc>
                <a:tc>
                  <a:txBody>
                    <a:bodyPr/>
                    <a:lstStyle/>
                    <a:p>
                      <a:r>
                        <a:rPr kumimoji="0" lang="tr-TR" sz="1800" b="1" i="0" u="none" strike="noStrike" kern="1200" baseline="0" dirty="0" smtClean="0">
                          <a:solidFill>
                            <a:schemeClr val="lt1"/>
                          </a:solidFill>
                          <a:latin typeface="+mn-lt"/>
                          <a:ea typeface="+mn-ea"/>
                          <a:cs typeface="+mn-cs"/>
                        </a:rPr>
                        <a:t>Hareketlilikte Misafir Olunan Ülkeler </a:t>
                      </a:r>
                      <a:r>
                        <a:rPr kumimoji="0" lang="tr-TR" sz="1800" b="0" i="0" u="none" strike="noStrike" kern="1200" baseline="0" dirty="0" smtClean="0">
                          <a:solidFill>
                            <a:schemeClr val="lt1"/>
                          </a:solidFill>
                          <a:latin typeface="+mn-lt"/>
                          <a:ea typeface="+mn-ea"/>
                          <a:cs typeface="+mn-cs"/>
                        </a:rPr>
                        <a:t>	</a:t>
                      </a:r>
                    </a:p>
                  </a:txBody>
                  <a:tcPr/>
                </a:tc>
                <a:tc>
                  <a:txBody>
                    <a:bodyPr/>
                    <a:lstStyle/>
                    <a:p>
                      <a:r>
                        <a:rPr kumimoji="0" lang="tr-TR" sz="1800" b="1" i="0" u="none" strike="noStrike" kern="1200" baseline="0" dirty="0" smtClean="0">
                          <a:solidFill>
                            <a:schemeClr val="lt1"/>
                          </a:solidFill>
                          <a:latin typeface="+mn-lt"/>
                          <a:ea typeface="+mn-ea"/>
                          <a:cs typeface="+mn-cs"/>
                        </a:rPr>
                        <a:t>Aylık Öğrenci Öğrenim Hibesi (€) </a:t>
                      </a:r>
                      <a:endParaRPr kumimoji="0" lang="tr-TR" sz="1800" b="0" i="0" u="none" strike="noStrike" kern="1200" baseline="0" dirty="0" smtClean="0">
                        <a:solidFill>
                          <a:schemeClr val="lt1"/>
                        </a:solidFill>
                        <a:latin typeface="+mn-lt"/>
                        <a:ea typeface="+mn-ea"/>
                        <a:cs typeface="+mn-cs"/>
                      </a:endParaRPr>
                    </a:p>
                  </a:txBody>
                  <a:tcPr/>
                </a:tc>
                <a:tc>
                  <a:txBody>
                    <a:bodyPr/>
                    <a:lstStyle/>
                    <a:p>
                      <a:r>
                        <a:rPr kumimoji="0" lang="tr-TR" sz="1800" b="1" i="0" u="none" strike="noStrike" kern="1200" baseline="0" dirty="0" smtClean="0">
                          <a:solidFill>
                            <a:schemeClr val="lt1"/>
                          </a:solidFill>
                          <a:latin typeface="+mn-lt"/>
                          <a:ea typeface="+mn-ea"/>
                          <a:cs typeface="+mn-cs"/>
                        </a:rPr>
                        <a:t>Aylık Öğrenci Staj Hibesi (€) </a:t>
                      </a:r>
                      <a:endParaRPr kumimoji="0" lang="tr-TR" sz="1800" b="0" i="0" u="none" strike="noStrike" kern="1200" baseline="0" dirty="0" smtClean="0">
                        <a:solidFill>
                          <a:schemeClr val="lt1"/>
                        </a:solidFill>
                        <a:latin typeface="+mn-lt"/>
                        <a:ea typeface="+mn-ea"/>
                        <a:cs typeface="+mn-cs"/>
                      </a:endParaRPr>
                    </a:p>
                  </a:txBody>
                  <a:tcPr/>
                </a:tc>
              </a:tr>
              <a:tr h="1115536">
                <a:tc>
                  <a:txBody>
                    <a:bodyPr/>
                    <a:lstStyle/>
                    <a:p>
                      <a:r>
                        <a:rPr kumimoji="0" lang="tr-TR" sz="1800" b="0" i="0" u="none" strike="noStrike" kern="1200" baseline="0" dirty="0" smtClean="0">
                          <a:solidFill>
                            <a:schemeClr val="dk1"/>
                          </a:solidFill>
                          <a:latin typeface="+mn-lt"/>
                          <a:ea typeface="+mn-ea"/>
                          <a:cs typeface="+mn-cs"/>
                        </a:rPr>
                        <a:t>1. Grup Program Ülkeleri 	</a:t>
                      </a:r>
                    </a:p>
                    <a:p>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Avusturya, Danimarka, Finlandiya, Fransa, İrlanda, İtalya, Lihtenştayn, Norveç, İsveç, Birleşik Krallık</a:t>
                      </a:r>
                    </a:p>
                  </a:txBody>
                  <a:tcPr/>
                </a:tc>
                <a:tc>
                  <a:txBody>
                    <a:bodyPr/>
                    <a:lstStyle/>
                    <a:p>
                      <a:r>
                        <a:rPr lang="tr-TR" dirty="0" smtClean="0"/>
                        <a:t>500</a:t>
                      </a:r>
                      <a:endParaRPr lang="tr-TR" dirty="0"/>
                    </a:p>
                  </a:txBody>
                  <a:tcPr/>
                </a:tc>
                <a:tc>
                  <a:txBody>
                    <a:bodyPr/>
                    <a:lstStyle/>
                    <a:p>
                      <a:r>
                        <a:rPr lang="tr-TR" dirty="0" smtClean="0"/>
                        <a:t>600</a:t>
                      </a:r>
                      <a:endParaRPr lang="tr-TR" dirty="0"/>
                    </a:p>
                  </a:txBody>
                  <a:tcPr/>
                </a:tc>
              </a:tr>
              <a:tr h="1368152">
                <a:tc>
                  <a:txBody>
                    <a:bodyPr/>
                    <a:lstStyle/>
                    <a:p>
                      <a:r>
                        <a:rPr kumimoji="0" lang="tr-TR" sz="1800" b="0" i="0" u="none" strike="noStrike" kern="1200" baseline="0" dirty="0" smtClean="0">
                          <a:solidFill>
                            <a:schemeClr val="dk1"/>
                          </a:solidFill>
                          <a:latin typeface="+mn-lt"/>
                          <a:ea typeface="+mn-ea"/>
                          <a:cs typeface="+mn-cs"/>
                        </a:rPr>
                        <a:t>2. Grup Program Ülkeleri 	</a:t>
                      </a:r>
                    </a:p>
                    <a:p>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Belçika, Hırvatistan, Çek Cumhuriyeti, Kıbrıs Rum Kesimi, Almanya, Yunanistan, İzlanda, Lüksemburg, Hollanda, Portekiz, Slovenya, İspanya, Türkiye 	</a:t>
                      </a:r>
                    </a:p>
                    <a:p>
                      <a:endParaRPr lang="tr-TR" dirty="0"/>
                    </a:p>
                  </a:txBody>
                  <a:tcPr/>
                </a:tc>
                <a:tc>
                  <a:txBody>
                    <a:bodyPr/>
                    <a:lstStyle/>
                    <a:p>
                      <a:r>
                        <a:rPr lang="tr-TR" dirty="0" smtClean="0"/>
                        <a:t>400</a:t>
                      </a:r>
                      <a:endParaRPr lang="tr-TR" dirty="0"/>
                    </a:p>
                  </a:txBody>
                  <a:tcPr/>
                </a:tc>
                <a:tc>
                  <a:txBody>
                    <a:bodyPr/>
                    <a:lstStyle/>
                    <a:p>
                      <a:r>
                        <a:rPr lang="tr-TR" dirty="0" smtClean="0"/>
                        <a:t>500</a:t>
                      </a:r>
                      <a:endParaRPr lang="tr-TR" dirty="0"/>
                    </a:p>
                  </a:txBody>
                  <a:tcPr/>
                </a:tc>
              </a:tr>
              <a:tr h="1485422">
                <a:tc>
                  <a:txBody>
                    <a:bodyPr/>
                    <a:lstStyle/>
                    <a:p>
                      <a:r>
                        <a:rPr kumimoji="0" lang="tr-TR" sz="1800" b="0" i="0" u="none" strike="noStrike" kern="1200" baseline="0" dirty="0" smtClean="0">
                          <a:solidFill>
                            <a:schemeClr val="dk1"/>
                          </a:solidFill>
                          <a:latin typeface="+mn-lt"/>
                          <a:ea typeface="+mn-ea"/>
                          <a:cs typeface="+mn-cs"/>
                        </a:rPr>
                        <a:t>3. Grup Program Ülkeleri 	</a:t>
                      </a:r>
                    </a:p>
                    <a:p>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Bulgaristan, Estonya, Macaristan, Letonya, Litvanya, Malta, Polonya, Romanya, Slovakya, Makedonya 	</a:t>
                      </a:r>
                    </a:p>
                    <a:p>
                      <a:endParaRPr lang="tr-TR" dirty="0"/>
                    </a:p>
                  </a:txBody>
                  <a:tcPr/>
                </a:tc>
                <a:tc>
                  <a:txBody>
                    <a:bodyPr/>
                    <a:lstStyle/>
                    <a:p>
                      <a:r>
                        <a:rPr lang="tr-TR" dirty="0" smtClean="0"/>
                        <a:t>300</a:t>
                      </a:r>
                      <a:endParaRPr lang="tr-TR" dirty="0"/>
                    </a:p>
                  </a:txBody>
                  <a:tcPr/>
                </a:tc>
                <a:tc>
                  <a:txBody>
                    <a:bodyPr/>
                    <a:lstStyle/>
                    <a:p>
                      <a:r>
                        <a:rPr lang="tr-TR" dirty="0" smtClean="0"/>
                        <a:t>400</a:t>
                      </a:r>
                      <a:endParaRPr lang="tr-TR"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ikdörtgen 1"/>
          <p:cNvSpPr>
            <a:spLocks noChangeArrowheads="1"/>
          </p:cNvSpPr>
          <p:nvPr/>
        </p:nvSpPr>
        <p:spPr bwMode="auto">
          <a:xfrm>
            <a:off x="468313" y="404813"/>
            <a:ext cx="82073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tr-TR" b="1" dirty="0">
                <a:solidFill>
                  <a:srgbClr val="FF0000"/>
                </a:solidFill>
              </a:rPr>
              <a:t>ÖNEMLİ!</a:t>
            </a:r>
          </a:p>
          <a:p>
            <a:pPr>
              <a:defRPr/>
            </a:pPr>
            <a:endParaRPr lang="tr-TR" b="1" dirty="0"/>
          </a:p>
          <a:p>
            <a:pPr>
              <a:defRPr/>
            </a:pPr>
            <a:r>
              <a:rPr lang="tr-TR" b="1" dirty="0"/>
              <a:t>Öğrenci aşağıdaki belgeleri ofise şahsen getirip teslim ettikten sonra alacağı toplam hibe miktarının %80’inin hesabına yatırılması için gerekli işlemler başlatılacaktır. Öğrencinin bu belgeleri ofise ulaştırması </a:t>
            </a:r>
            <a:r>
              <a:rPr lang="tr-TR" b="1" u="sng" dirty="0"/>
              <a:t>zorunludur</a:t>
            </a:r>
            <a:r>
              <a:rPr lang="tr-TR" b="1" dirty="0"/>
              <a:t>.</a:t>
            </a:r>
            <a:endParaRPr lang="tr-TR" dirty="0"/>
          </a:p>
          <a:p>
            <a:pPr>
              <a:defRPr/>
            </a:pPr>
            <a:r>
              <a:rPr lang="tr-TR" b="1" dirty="0"/>
              <a:t> </a:t>
            </a:r>
            <a:endParaRPr lang="tr-TR" dirty="0"/>
          </a:p>
          <a:p>
            <a:pPr marL="285750" indent="-285750">
              <a:buFont typeface="Arial" pitchFamily="34" charset="0"/>
              <a:buChar char="•"/>
              <a:defRPr/>
            </a:pPr>
            <a:r>
              <a:rPr lang="tr-TR" b="1" u="sng" dirty="0">
                <a:solidFill>
                  <a:srgbClr val="C00000"/>
                </a:solidFill>
                <a:hlinkClick r:id="rId2"/>
              </a:rPr>
              <a:t> Öğrenim Hareketliliği Hibe Sözleşmesi</a:t>
            </a:r>
            <a:r>
              <a:rPr lang="tr-TR" b="1" u="sng" dirty="0">
                <a:solidFill>
                  <a:srgbClr val="C00000"/>
                </a:solidFill>
              </a:rPr>
              <a:t>:</a:t>
            </a:r>
            <a:r>
              <a:rPr lang="tr-TR" dirty="0">
                <a:solidFill>
                  <a:srgbClr val="C00000"/>
                </a:solidFill>
              </a:rPr>
              <a:t> </a:t>
            </a:r>
            <a:r>
              <a:rPr lang="tr-TR" dirty="0"/>
              <a:t>Bu form öğrenci ile </a:t>
            </a:r>
            <a:r>
              <a:rPr lang="tr-TR" dirty="0" err="1"/>
              <a:t>DİM’in</a:t>
            </a:r>
            <a:r>
              <a:rPr lang="tr-TR" dirty="0"/>
              <a:t> yaptığı  bir sözleşmedir. </a:t>
            </a:r>
            <a:r>
              <a:rPr lang="tr-TR" dirty="0" err="1"/>
              <a:t>Erasmus</a:t>
            </a:r>
            <a:r>
              <a:rPr lang="tr-TR" dirty="0"/>
              <a:t> web sitesi belgeler linkinde mevcuttur. Öğrenci Ziraat Bankası Kütahya Şubesi’nden bir </a:t>
            </a:r>
            <a:r>
              <a:rPr lang="tr-TR" b="1" dirty="0"/>
              <a:t>Euro Hesabı </a:t>
            </a:r>
            <a:r>
              <a:rPr lang="tr-TR" dirty="0"/>
              <a:t>açtırıp bu hesabın bilgileri ile sözleşmede belirtilen alanları doldurmalı kendi imzasını attıktan sonra Kurum Koordinatörü alanını boş bırakarak ofise teslim etmelidir.(Öğrenci bu hesaba yatırılan paraya yurtdışından nasıl ulaşabileceğine dair bilgileri banka yolu ile gitmeden önce mutlaka edinmelidir.)</a:t>
            </a:r>
          </a:p>
          <a:p>
            <a:pPr marL="285750" indent="-285750">
              <a:buFont typeface="Arial" charset="0"/>
              <a:buChar char="•"/>
              <a:defRPr/>
            </a:pPr>
            <a:r>
              <a:rPr lang="tr-TR" b="1" u="sng" dirty="0">
                <a:solidFill>
                  <a:srgbClr val="C00000"/>
                </a:solidFill>
              </a:rPr>
              <a:t>Davet mektubu</a:t>
            </a:r>
          </a:p>
          <a:p>
            <a:pPr>
              <a:defRPr/>
            </a:pPr>
            <a:endParaRPr lang="tr-TR" dirty="0">
              <a:solidFill>
                <a:srgbClr val="C00000"/>
              </a:solidFill>
            </a:endParaRPr>
          </a:p>
          <a:p>
            <a:pPr marL="285750" indent="-285750">
              <a:buFont typeface="Arial" charset="0"/>
              <a:buChar char="•"/>
              <a:defRPr/>
            </a:pPr>
            <a:r>
              <a:rPr lang="tr-TR" b="1" u="sng" dirty="0">
                <a:solidFill>
                  <a:srgbClr val="C00000"/>
                </a:solidFill>
              </a:rPr>
              <a:t>Vize </a:t>
            </a:r>
          </a:p>
          <a:p>
            <a:pPr>
              <a:defRPr/>
            </a:pPr>
            <a:endParaRPr lang="tr-TR" dirty="0">
              <a:solidFill>
                <a:srgbClr val="C00000"/>
              </a:solidFill>
            </a:endParaRPr>
          </a:p>
          <a:p>
            <a:pPr marL="285750" indent="-285750">
              <a:buFont typeface="Arial" pitchFamily="34" charset="0"/>
              <a:buChar char="•"/>
              <a:defRPr/>
            </a:pPr>
            <a:r>
              <a:rPr lang="tr-TR" b="1" u="sng" dirty="0">
                <a:solidFill>
                  <a:srgbClr val="C00000"/>
                </a:solidFill>
              </a:rPr>
              <a:t>Uçak bileti</a:t>
            </a:r>
            <a:endParaRPr lang="tr-TR"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44450"/>
            <a:ext cx="8510588" cy="1325563"/>
          </a:xfrm>
        </p:spPr>
        <p:txBody>
          <a:bodyPr/>
          <a:lstStyle/>
          <a:p>
            <a:pPr eaLnBrk="1" fontAlgn="auto" hangingPunct="1">
              <a:spcAft>
                <a:spcPts val="0"/>
              </a:spcAft>
              <a:defRPr/>
            </a:pPr>
            <a:r>
              <a:rPr lang="tr-TR" b="1" smtClean="0">
                <a:solidFill>
                  <a:srgbClr val="CC3300"/>
                </a:solidFill>
              </a:rPr>
              <a:t>Bölüm 2: HİBELER</a:t>
            </a:r>
          </a:p>
        </p:txBody>
      </p:sp>
      <p:sp>
        <p:nvSpPr>
          <p:cNvPr id="41987" name="Rectangle 3"/>
          <p:cNvSpPr>
            <a:spLocks noChangeArrowheads="1"/>
          </p:cNvSpPr>
          <p:nvPr/>
        </p:nvSpPr>
        <p:spPr bwMode="auto">
          <a:xfrm>
            <a:off x="0" y="1196975"/>
            <a:ext cx="9144000" cy="144463"/>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sp>
        <p:nvSpPr>
          <p:cNvPr id="41988" name="Text Box 4"/>
          <p:cNvSpPr txBox="1">
            <a:spLocks noChangeArrowheads="1"/>
          </p:cNvSpPr>
          <p:nvPr/>
        </p:nvSpPr>
        <p:spPr bwMode="auto">
          <a:xfrm>
            <a:off x="179388" y="1412875"/>
            <a:ext cx="8713787" cy="4708981"/>
          </a:xfrm>
          <a:prstGeom prst="rect">
            <a:avLst/>
          </a:prstGeom>
          <a:noFill/>
          <a:ln w="9525">
            <a:noFill/>
            <a:miter lim="800000"/>
            <a:headEnd/>
            <a:tailEnd/>
          </a:ln>
        </p:spPr>
        <p:txBody>
          <a:bodyPr>
            <a:spAutoFit/>
          </a:bodyPr>
          <a:lstStyle/>
          <a:p>
            <a:pPr>
              <a:spcBef>
                <a:spcPct val="50000"/>
              </a:spcBef>
              <a:buFont typeface="Arial" charset="0"/>
              <a:buChar char="•"/>
            </a:pPr>
            <a:r>
              <a:rPr lang="tr-TR" sz="2400" b="1" dirty="0">
                <a:solidFill>
                  <a:srgbClr val="000066"/>
                </a:solidFill>
              </a:rPr>
              <a:t>Sözleşmeler;</a:t>
            </a:r>
          </a:p>
          <a:p>
            <a:pPr lvl="1">
              <a:spcBef>
                <a:spcPct val="50000"/>
              </a:spcBef>
              <a:buFont typeface="Arial" charset="0"/>
              <a:buChar char="•"/>
            </a:pPr>
            <a:r>
              <a:rPr lang="tr-TR" sz="2400" b="1" dirty="0">
                <a:solidFill>
                  <a:srgbClr val="000066"/>
                </a:solidFill>
              </a:rPr>
              <a:t>1 Dönemse 5 ay,</a:t>
            </a:r>
          </a:p>
          <a:p>
            <a:pPr lvl="1">
              <a:spcBef>
                <a:spcPct val="50000"/>
              </a:spcBef>
              <a:buFont typeface="Arial" charset="0"/>
              <a:buChar char="•"/>
            </a:pPr>
            <a:r>
              <a:rPr lang="tr-TR" sz="2400" b="1" dirty="0">
                <a:solidFill>
                  <a:srgbClr val="000066"/>
                </a:solidFill>
              </a:rPr>
              <a:t>2 Dönemse 10 ay üzerinden yapılır.</a:t>
            </a:r>
          </a:p>
          <a:p>
            <a:pPr lvl="1">
              <a:spcBef>
                <a:spcPct val="50000"/>
              </a:spcBef>
              <a:buFont typeface="Arial" charset="0"/>
              <a:buChar char="•"/>
            </a:pPr>
            <a:endParaRPr lang="tr-TR" sz="2400" b="1" dirty="0">
              <a:solidFill>
                <a:srgbClr val="000066"/>
              </a:solidFill>
            </a:endParaRPr>
          </a:p>
          <a:p>
            <a:pPr>
              <a:spcBef>
                <a:spcPct val="50000"/>
              </a:spcBef>
              <a:buFont typeface="Arial" charset="0"/>
              <a:buChar char="•"/>
            </a:pPr>
            <a:r>
              <a:rPr lang="tr-TR" sz="2400" b="1" dirty="0">
                <a:solidFill>
                  <a:srgbClr val="000066"/>
                </a:solidFill>
              </a:rPr>
              <a:t>Oraya </a:t>
            </a:r>
            <a:r>
              <a:rPr lang="tr-TR" sz="2400" b="1" dirty="0" smtClean="0">
                <a:solidFill>
                  <a:srgbClr val="000066"/>
                </a:solidFill>
              </a:rPr>
              <a:t>gitmeden önce/gittiğinizde </a:t>
            </a:r>
            <a:r>
              <a:rPr lang="tr-TR" sz="2400" b="1" dirty="0">
                <a:solidFill>
                  <a:srgbClr val="000066"/>
                </a:solidFill>
              </a:rPr>
              <a:t>sözleşme tutarının %80 ini alırsınız</a:t>
            </a:r>
            <a:r>
              <a:rPr lang="tr-TR" sz="2400" b="1" dirty="0" smtClean="0">
                <a:solidFill>
                  <a:srgbClr val="000066"/>
                </a:solidFill>
              </a:rPr>
              <a:t>. ( vize ve uçak bileti kopyaları </a:t>
            </a:r>
            <a:r>
              <a:rPr lang="tr-TR" sz="2400" b="1" dirty="0" err="1" smtClean="0">
                <a:solidFill>
                  <a:srgbClr val="000066"/>
                </a:solidFill>
              </a:rPr>
              <a:t>DİK’e</a:t>
            </a:r>
            <a:r>
              <a:rPr lang="tr-TR" sz="2400" b="1" dirty="0" smtClean="0">
                <a:solidFill>
                  <a:srgbClr val="000066"/>
                </a:solidFill>
              </a:rPr>
              <a:t> teslim edildiğinde hibe sözleşmesi imzalanır ve ödeme işlemleri başlatılır.</a:t>
            </a:r>
            <a:endParaRPr lang="tr-TR" sz="2400" b="1" dirty="0">
              <a:solidFill>
                <a:srgbClr val="000066"/>
              </a:solidFill>
            </a:endParaRPr>
          </a:p>
          <a:p>
            <a:pPr>
              <a:spcBef>
                <a:spcPct val="50000"/>
              </a:spcBef>
              <a:buFont typeface="Arial" charset="0"/>
              <a:buChar char="•"/>
            </a:pPr>
            <a:r>
              <a:rPr lang="tr-TR" sz="2400" b="1" dirty="0">
                <a:solidFill>
                  <a:srgbClr val="000066"/>
                </a:solidFill>
              </a:rPr>
              <a:t>Geri dönüp belgeleri tamamladığınızda ise kalan %20 </a:t>
            </a:r>
            <a:r>
              <a:rPr lang="tr-TR" sz="2400" b="1" dirty="0" err="1">
                <a:solidFill>
                  <a:srgbClr val="000066"/>
                </a:solidFill>
              </a:rPr>
              <a:t>lik</a:t>
            </a:r>
            <a:r>
              <a:rPr lang="tr-TR" sz="2400" b="1" dirty="0">
                <a:solidFill>
                  <a:srgbClr val="000066"/>
                </a:solidFill>
              </a:rPr>
              <a:t> kısmı alırsınız.</a:t>
            </a:r>
          </a:p>
        </p:txBody>
      </p:sp>
      <p:pic>
        <p:nvPicPr>
          <p:cNvPr id="41989" name="Picture 5" descr="flag-logoeac-LLP_EN"/>
          <p:cNvPicPr>
            <a:picLocks noChangeAspect="1" noChangeArrowheads="1"/>
          </p:cNvPicPr>
          <p:nvPr/>
        </p:nvPicPr>
        <p:blipFill>
          <a:blip r:embed="rId2" cstate="print"/>
          <a:srcRect/>
          <a:stretch>
            <a:fillRect/>
          </a:stretch>
        </p:blipFill>
        <p:spPr bwMode="auto">
          <a:xfrm>
            <a:off x="7524750" y="6159500"/>
            <a:ext cx="1619250" cy="69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79388" y="44450"/>
            <a:ext cx="8964612" cy="1325563"/>
          </a:xfrm>
        </p:spPr>
        <p:txBody>
          <a:bodyPr/>
          <a:lstStyle/>
          <a:p>
            <a:pPr eaLnBrk="1" fontAlgn="auto" hangingPunct="1">
              <a:spcAft>
                <a:spcPts val="0"/>
              </a:spcAft>
              <a:defRPr/>
            </a:pPr>
            <a:r>
              <a:rPr lang="tr-TR" sz="4000" b="1" dirty="0" smtClean="0">
                <a:solidFill>
                  <a:srgbClr val="CC3300"/>
                </a:solidFill>
              </a:rPr>
              <a:t>Bölüm 3: SOSYAL ADAPTASYON</a:t>
            </a:r>
          </a:p>
        </p:txBody>
      </p:sp>
      <p:sp>
        <p:nvSpPr>
          <p:cNvPr id="44035" name="Rectangle 3"/>
          <p:cNvSpPr>
            <a:spLocks noChangeArrowheads="1"/>
          </p:cNvSpPr>
          <p:nvPr/>
        </p:nvSpPr>
        <p:spPr bwMode="auto">
          <a:xfrm>
            <a:off x="0" y="1196975"/>
            <a:ext cx="9144000" cy="144463"/>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sp>
        <p:nvSpPr>
          <p:cNvPr id="44036" name="Text Box 4"/>
          <p:cNvSpPr txBox="1">
            <a:spLocks noChangeArrowheads="1"/>
          </p:cNvSpPr>
          <p:nvPr/>
        </p:nvSpPr>
        <p:spPr bwMode="auto">
          <a:xfrm>
            <a:off x="395288" y="1557338"/>
            <a:ext cx="8497887" cy="4229100"/>
          </a:xfrm>
          <a:prstGeom prst="rect">
            <a:avLst/>
          </a:prstGeom>
          <a:noFill/>
          <a:ln w="9525">
            <a:noFill/>
            <a:miter lim="800000"/>
            <a:headEnd/>
            <a:tailEnd/>
          </a:ln>
        </p:spPr>
        <p:txBody>
          <a:bodyPr>
            <a:spAutoFit/>
          </a:bodyPr>
          <a:lstStyle/>
          <a:p>
            <a:pPr marL="265113" indent="-265113">
              <a:lnSpc>
                <a:spcPct val="80000"/>
              </a:lnSpc>
              <a:spcBef>
                <a:spcPct val="50000"/>
              </a:spcBef>
              <a:buClr>
                <a:srgbClr val="CC3300"/>
              </a:buClr>
              <a:buSzPct val="115000"/>
              <a:buFont typeface="Wingdings" pitchFamily="2" charset="2"/>
              <a:buChar char="ü"/>
            </a:pPr>
            <a:r>
              <a:rPr lang="tr-TR" sz="2400" b="1" dirty="0">
                <a:solidFill>
                  <a:srgbClr val="000066"/>
                </a:solidFill>
              </a:rPr>
              <a:t>Temizliğe dikkat </a:t>
            </a:r>
            <a:r>
              <a:rPr lang="tr-TR" sz="2400" b="1" dirty="0" smtClean="0">
                <a:solidFill>
                  <a:srgbClr val="000066"/>
                </a:solidFill>
              </a:rPr>
              <a:t>edin.</a:t>
            </a:r>
            <a:endParaRPr lang="tr-TR" sz="2400" b="1" dirty="0">
              <a:solidFill>
                <a:srgbClr val="000066"/>
              </a:solidFill>
            </a:endParaRPr>
          </a:p>
          <a:p>
            <a:pPr marL="265113" indent="-265113">
              <a:lnSpc>
                <a:spcPct val="80000"/>
              </a:lnSpc>
              <a:spcBef>
                <a:spcPct val="50000"/>
              </a:spcBef>
              <a:buClr>
                <a:srgbClr val="CC3300"/>
              </a:buClr>
              <a:buSzPct val="115000"/>
              <a:buFont typeface="Wingdings" pitchFamily="2" charset="2"/>
              <a:buChar char="ü"/>
            </a:pPr>
            <a:endParaRPr lang="tr-TR" sz="2400" b="1" dirty="0">
              <a:solidFill>
                <a:srgbClr val="000066"/>
              </a:solidFill>
            </a:endParaRPr>
          </a:p>
          <a:p>
            <a:pPr marL="265113" indent="-265113">
              <a:lnSpc>
                <a:spcPct val="80000"/>
              </a:lnSpc>
              <a:spcBef>
                <a:spcPct val="50000"/>
              </a:spcBef>
              <a:buClr>
                <a:srgbClr val="CC3300"/>
              </a:buClr>
              <a:buSzPct val="115000"/>
              <a:buFont typeface="Wingdings" pitchFamily="2" charset="2"/>
              <a:buChar char="ü"/>
            </a:pPr>
            <a:r>
              <a:rPr lang="tr-TR" sz="2400" b="1" dirty="0">
                <a:solidFill>
                  <a:srgbClr val="000066"/>
                </a:solidFill>
              </a:rPr>
              <a:t>Doğruluktan şaşmayın.</a:t>
            </a:r>
          </a:p>
          <a:p>
            <a:pPr marL="265113" indent="-265113">
              <a:lnSpc>
                <a:spcPct val="80000"/>
              </a:lnSpc>
              <a:spcBef>
                <a:spcPct val="50000"/>
              </a:spcBef>
              <a:buClr>
                <a:srgbClr val="CC3300"/>
              </a:buClr>
              <a:buSzPct val="115000"/>
              <a:buFont typeface="Wingdings" pitchFamily="2" charset="2"/>
              <a:buChar char="ü"/>
            </a:pPr>
            <a:endParaRPr lang="tr-TR" sz="2400" b="1" dirty="0">
              <a:solidFill>
                <a:srgbClr val="000066"/>
              </a:solidFill>
            </a:endParaRPr>
          </a:p>
          <a:p>
            <a:pPr marL="265113" indent="-265113">
              <a:lnSpc>
                <a:spcPct val="80000"/>
              </a:lnSpc>
              <a:spcBef>
                <a:spcPct val="50000"/>
              </a:spcBef>
              <a:buClr>
                <a:srgbClr val="CC3300"/>
              </a:buClr>
              <a:buSzPct val="115000"/>
              <a:buFont typeface="Wingdings" pitchFamily="2" charset="2"/>
              <a:buChar char="ü"/>
            </a:pPr>
            <a:r>
              <a:rPr lang="tr-TR" sz="2400" b="1" dirty="0">
                <a:solidFill>
                  <a:srgbClr val="000066"/>
                </a:solidFill>
              </a:rPr>
              <a:t>Sürekli güven kazanmaya bakın.</a:t>
            </a:r>
          </a:p>
          <a:p>
            <a:pPr marL="265113" indent="-265113">
              <a:lnSpc>
                <a:spcPct val="80000"/>
              </a:lnSpc>
              <a:spcBef>
                <a:spcPct val="50000"/>
              </a:spcBef>
              <a:buClr>
                <a:srgbClr val="CC3300"/>
              </a:buClr>
              <a:buSzPct val="115000"/>
              <a:buFont typeface="Wingdings" pitchFamily="2" charset="2"/>
              <a:buChar char="ü"/>
            </a:pPr>
            <a:endParaRPr lang="tr-TR" sz="2400" b="1" dirty="0">
              <a:solidFill>
                <a:srgbClr val="000066"/>
              </a:solidFill>
            </a:endParaRPr>
          </a:p>
          <a:p>
            <a:pPr marL="265113" indent="-265113">
              <a:lnSpc>
                <a:spcPct val="80000"/>
              </a:lnSpc>
              <a:spcBef>
                <a:spcPct val="50000"/>
              </a:spcBef>
              <a:buClr>
                <a:srgbClr val="CC3300"/>
              </a:buClr>
              <a:buSzPct val="115000"/>
              <a:buFont typeface="Wingdings" pitchFamily="2" charset="2"/>
              <a:buChar char="ü"/>
            </a:pPr>
            <a:r>
              <a:rPr lang="tr-TR" sz="2400" b="1" dirty="0">
                <a:solidFill>
                  <a:srgbClr val="000066"/>
                </a:solidFill>
              </a:rPr>
              <a:t>Diğer öğrenci ve personelle iyi kaynaşın.</a:t>
            </a:r>
          </a:p>
          <a:p>
            <a:pPr marL="265113" indent="-265113">
              <a:lnSpc>
                <a:spcPct val="80000"/>
              </a:lnSpc>
              <a:spcBef>
                <a:spcPct val="50000"/>
              </a:spcBef>
              <a:buClr>
                <a:srgbClr val="CC3300"/>
              </a:buClr>
              <a:buSzPct val="115000"/>
              <a:buFont typeface="Wingdings" pitchFamily="2" charset="2"/>
              <a:buChar char="ü"/>
            </a:pPr>
            <a:endParaRPr lang="tr-TR" sz="2400" b="1" dirty="0">
              <a:solidFill>
                <a:srgbClr val="000066"/>
              </a:solidFill>
            </a:endParaRPr>
          </a:p>
          <a:p>
            <a:pPr marL="265113" indent="-265113">
              <a:lnSpc>
                <a:spcPct val="80000"/>
              </a:lnSpc>
              <a:spcBef>
                <a:spcPct val="50000"/>
              </a:spcBef>
              <a:buClr>
                <a:srgbClr val="CC3300"/>
              </a:buClr>
              <a:buSzPct val="115000"/>
              <a:buFont typeface="Wingdings" pitchFamily="2" charset="2"/>
              <a:buChar char="ü"/>
            </a:pPr>
            <a:r>
              <a:rPr lang="tr-TR" sz="2400" b="1" dirty="0">
                <a:solidFill>
                  <a:srgbClr val="000066"/>
                </a:solidFill>
              </a:rPr>
              <a:t>Giderken küçük de olsa hediyeler götürmek jesttir.</a:t>
            </a:r>
          </a:p>
        </p:txBody>
      </p:sp>
      <p:pic>
        <p:nvPicPr>
          <p:cNvPr id="44037" name="Picture 5" descr="flag-logoeac-LLP_EN"/>
          <p:cNvPicPr>
            <a:picLocks noChangeAspect="1" noChangeArrowheads="1"/>
          </p:cNvPicPr>
          <p:nvPr/>
        </p:nvPicPr>
        <p:blipFill>
          <a:blip r:embed="rId2" cstate="print"/>
          <a:srcRect/>
          <a:stretch>
            <a:fillRect/>
          </a:stretch>
        </p:blipFill>
        <p:spPr bwMode="auto">
          <a:xfrm>
            <a:off x="6948488" y="5910263"/>
            <a:ext cx="2195512" cy="94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79388" y="44450"/>
            <a:ext cx="8964612" cy="1325563"/>
          </a:xfrm>
        </p:spPr>
        <p:txBody>
          <a:bodyPr/>
          <a:lstStyle/>
          <a:p>
            <a:pPr eaLnBrk="1" fontAlgn="auto" hangingPunct="1">
              <a:spcAft>
                <a:spcPts val="0"/>
              </a:spcAft>
              <a:defRPr/>
            </a:pPr>
            <a:r>
              <a:rPr lang="tr-TR" sz="4000" b="1" dirty="0" smtClean="0">
                <a:solidFill>
                  <a:srgbClr val="CC3300"/>
                </a:solidFill>
              </a:rPr>
              <a:t>Bölüm 4: EĞİTİM ADAPTASYONU</a:t>
            </a:r>
          </a:p>
        </p:txBody>
      </p:sp>
      <p:sp>
        <p:nvSpPr>
          <p:cNvPr id="45059" name="Rectangle 3"/>
          <p:cNvSpPr>
            <a:spLocks noChangeArrowheads="1"/>
          </p:cNvSpPr>
          <p:nvPr/>
        </p:nvSpPr>
        <p:spPr bwMode="auto">
          <a:xfrm>
            <a:off x="0" y="1196975"/>
            <a:ext cx="9144000" cy="144463"/>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sp>
        <p:nvSpPr>
          <p:cNvPr id="21508" name="Text Box 4"/>
          <p:cNvSpPr txBox="1">
            <a:spLocks noChangeArrowheads="1"/>
          </p:cNvSpPr>
          <p:nvPr/>
        </p:nvSpPr>
        <p:spPr bwMode="auto">
          <a:xfrm>
            <a:off x="395288" y="1557338"/>
            <a:ext cx="8497887" cy="3785652"/>
          </a:xfrm>
          <a:prstGeom prst="rect">
            <a:avLst/>
          </a:prstGeom>
          <a:noFill/>
          <a:ln w="9525">
            <a:noFill/>
            <a:miter lim="800000"/>
            <a:headEnd/>
            <a:tailEnd/>
          </a:ln>
          <a:effectLst/>
        </p:spPr>
        <p:txBody>
          <a:bodyPr>
            <a:spAutoFit/>
          </a:bodyPr>
          <a:lstStyle/>
          <a:p>
            <a:pPr marL="354013" indent="-354013">
              <a:lnSpc>
                <a:spcPct val="80000"/>
              </a:lnSpc>
              <a:spcBef>
                <a:spcPct val="50000"/>
              </a:spcBef>
              <a:buClr>
                <a:srgbClr val="CC3300"/>
              </a:buClr>
              <a:buSzPct val="115000"/>
              <a:buFont typeface="Wingdings" pitchFamily="2" charset="2"/>
              <a:buChar char="ü"/>
              <a:tabLst>
                <a:tab pos="265113" algn="l"/>
              </a:tabLst>
              <a:defRPr/>
            </a:pPr>
            <a:r>
              <a:rPr lang="tr-TR" sz="2400" b="1" dirty="0">
                <a:solidFill>
                  <a:srgbClr val="000066"/>
                </a:solidFill>
                <a:cs typeface="+mn-cs"/>
              </a:rPr>
              <a:t>Randevularınıza sadık kalın. Dakika, saniye hesabı yapın. Yoksa kaçırırsınız.</a:t>
            </a:r>
          </a:p>
          <a:p>
            <a:pPr marL="354013" indent="-354013">
              <a:lnSpc>
                <a:spcPct val="80000"/>
              </a:lnSpc>
              <a:spcBef>
                <a:spcPct val="50000"/>
              </a:spcBef>
              <a:buClr>
                <a:srgbClr val="CC3300"/>
              </a:buClr>
              <a:buSzPct val="115000"/>
              <a:buFont typeface="Wingdings" pitchFamily="2" charset="2"/>
              <a:buChar char="ü"/>
              <a:tabLst>
                <a:tab pos="265113" algn="l"/>
              </a:tabLst>
              <a:defRPr/>
            </a:pPr>
            <a:r>
              <a:rPr lang="tr-TR" sz="2400" b="1" dirty="0">
                <a:solidFill>
                  <a:schemeClr val="tx2"/>
                </a:solidFill>
                <a:cs typeface="+mn-cs"/>
              </a:rPr>
              <a:t>Eğitim sistemini ivedilikle öğrenin ve hazırlıklı olun. Şimdiden kendi kendinize öğrenmeye hazırlıklı olun.</a:t>
            </a:r>
          </a:p>
          <a:p>
            <a:pPr marL="354013" indent="-354013">
              <a:lnSpc>
                <a:spcPct val="80000"/>
              </a:lnSpc>
              <a:spcBef>
                <a:spcPct val="50000"/>
              </a:spcBef>
              <a:buClr>
                <a:srgbClr val="CC3300"/>
              </a:buClr>
              <a:buSzPct val="115000"/>
              <a:buFont typeface="Wingdings" pitchFamily="2" charset="2"/>
              <a:buChar char="ü"/>
              <a:tabLst>
                <a:tab pos="265113" algn="l"/>
              </a:tabLst>
              <a:defRPr/>
            </a:pPr>
            <a:r>
              <a:rPr lang="tr-TR" sz="2400" b="1" dirty="0">
                <a:solidFill>
                  <a:srgbClr val="000066"/>
                </a:solidFill>
                <a:cs typeface="+mn-cs"/>
              </a:rPr>
              <a:t>Hocalarınıza karşı çok saygılı olun. İsimleriyle hitap etmek zorundasınız. Kendilerinin nasıl çağrılmak istediklerini sorun. İlk isimleriyle mi, soy isimleriyle mi? Yoksa unvanlı mı? </a:t>
            </a:r>
          </a:p>
          <a:p>
            <a:pPr marL="354013" indent="-354013">
              <a:lnSpc>
                <a:spcPct val="80000"/>
              </a:lnSpc>
              <a:spcBef>
                <a:spcPct val="50000"/>
              </a:spcBef>
              <a:buClr>
                <a:srgbClr val="CC3300"/>
              </a:buClr>
              <a:buSzPct val="115000"/>
              <a:buFont typeface="Wingdings" pitchFamily="2" charset="2"/>
              <a:buChar char="ü"/>
              <a:tabLst>
                <a:tab pos="265113" algn="l"/>
              </a:tabLst>
              <a:defRPr/>
            </a:pPr>
            <a:r>
              <a:rPr lang="tr-TR" sz="2400" b="1" dirty="0">
                <a:solidFill>
                  <a:schemeClr val="tx2"/>
                </a:solidFill>
                <a:cs typeface="+mn-cs"/>
              </a:rPr>
              <a:t>Ödevlerinizi zamanında yapmaya özen gösterin.</a:t>
            </a:r>
          </a:p>
          <a:p>
            <a:pPr marL="354013" indent="-354013">
              <a:lnSpc>
                <a:spcPct val="80000"/>
              </a:lnSpc>
              <a:spcBef>
                <a:spcPct val="50000"/>
              </a:spcBef>
              <a:buClr>
                <a:srgbClr val="CC3300"/>
              </a:buClr>
              <a:buSzPct val="115000"/>
              <a:tabLst>
                <a:tab pos="265113" algn="l"/>
              </a:tabLst>
              <a:defRPr/>
            </a:pPr>
            <a:endParaRPr lang="tr-TR" sz="2400" b="1" dirty="0">
              <a:solidFill>
                <a:schemeClr val="tx2"/>
              </a:solidFill>
              <a:effectLst>
                <a:outerShdw blurRad="38100" dist="38100" dir="2700000" algn="tl">
                  <a:srgbClr val="C0C0C0"/>
                </a:outerShdw>
              </a:effectLst>
              <a:cs typeface="+mn-cs"/>
            </a:endParaRPr>
          </a:p>
        </p:txBody>
      </p:sp>
      <p:pic>
        <p:nvPicPr>
          <p:cNvPr id="45061" name="Picture 5" descr="flag-logoeac-LLP_EN"/>
          <p:cNvPicPr>
            <a:picLocks noChangeAspect="1" noChangeArrowheads="1"/>
          </p:cNvPicPr>
          <p:nvPr/>
        </p:nvPicPr>
        <p:blipFill>
          <a:blip r:embed="rId2" cstate="print"/>
          <a:srcRect/>
          <a:stretch>
            <a:fillRect/>
          </a:stretch>
        </p:blipFill>
        <p:spPr bwMode="auto">
          <a:xfrm>
            <a:off x="6948488" y="5910263"/>
            <a:ext cx="2195512" cy="94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0" y="1196975"/>
            <a:ext cx="9144000" cy="144463"/>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sp>
        <p:nvSpPr>
          <p:cNvPr id="46083" name="Text Box 4"/>
          <p:cNvSpPr txBox="1">
            <a:spLocks noChangeArrowheads="1"/>
          </p:cNvSpPr>
          <p:nvPr/>
        </p:nvSpPr>
        <p:spPr bwMode="auto">
          <a:xfrm>
            <a:off x="395288" y="1557338"/>
            <a:ext cx="8497887" cy="4619625"/>
          </a:xfrm>
          <a:prstGeom prst="rect">
            <a:avLst/>
          </a:prstGeom>
          <a:noFill/>
          <a:ln w="9525">
            <a:noFill/>
            <a:miter lim="800000"/>
            <a:headEnd/>
            <a:tailEnd/>
          </a:ln>
        </p:spPr>
        <p:txBody>
          <a:bodyPr>
            <a:spAutoFit/>
          </a:bodyPr>
          <a:lstStyle/>
          <a:p>
            <a:pPr marL="354013" indent="-354013" algn="ctr">
              <a:lnSpc>
                <a:spcPct val="80000"/>
              </a:lnSpc>
              <a:spcBef>
                <a:spcPct val="50000"/>
              </a:spcBef>
              <a:buClr>
                <a:srgbClr val="CC3300"/>
              </a:buClr>
              <a:buSzPct val="115000"/>
              <a:buFont typeface="Wingdings" pitchFamily="2" charset="2"/>
              <a:buNone/>
              <a:tabLst>
                <a:tab pos="265113" algn="l"/>
              </a:tabLst>
            </a:pPr>
            <a:r>
              <a:rPr lang="tr-TR" sz="2400" b="1">
                <a:solidFill>
                  <a:srgbClr val="000066"/>
                </a:solidFill>
              </a:rPr>
              <a:t>HAKLARINIZ</a:t>
            </a:r>
          </a:p>
          <a:p>
            <a:pPr marL="354013" indent="-354013">
              <a:lnSpc>
                <a:spcPct val="80000"/>
              </a:lnSpc>
              <a:spcBef>
                <a:spcPct val="50000"/>
              </a:spcBef>
              <a:buClr>
                <a:srgbClr val="CC3300"/>
              </a:buClr>
              <a:buSzPct val="115000"/>
              <a:buFont typeface="Wingdings" pitchFamily="2" charset="2"/>
              <a:buChar char="ü"/>
              <a:tabLst>
                <a:tab pos="265113" algn="l"/>
              </a:tabLst>
            </a:pPr>
            <a:r>
              <a:rPr lang="tr-TR" sz="2400" b="1">
                <a:solidFill>
                  <a:srgbClr val="000066"/>
                </a:solidFill>
              </a:rPr>
              <a:t>Tamamen gidilen üniversitenin kendi öğrencisi ile eşdeğersiniz. Sizden herhangi bir ücret talep edilemez.</a:t>
            </a:r>
          </a:p>
          <a:p>
            <a:pPr marL="354013" indent="-354013">
              <a:lnSpc>
                <a:spcPct val="80000"/>
              </a:lnSpc>
              <a:spcBef>
                <a:spcPct val="50000"/>
              </a:spcBef>
              <a:buClr>
                <a:srgbClr val="CC3300"/>
              </a:buClr>
              <a:buSzPct val="115000"/>
              <a:buFont typeface="Wingdings" pitchFamily="2" charset="2"/>
              <a:buChar char="ü"/>
              <a:tabLst>
                <a:tab pos="265113" algn="l"/>
              </a:tabLst>
            </a:pPr>
            <a:r>
              <a:rPr lang="tr-TR" sz="2400" b="1">
                <a:solidFill>
                  <a:schemeClr val="tx2"/>
                </a:solidFill>
              </a:rPr>
              <a:t>Sizlere, alacak olduğunuz dersler karşılığında mutlaka ECTS cinsinden kredi verilmelidir.</a:t>
            </a:r>
          </a:p>
          <a:p>
            <a:pPr marL="354013" indent="-354013">
              <a:lnSpc>
                <a:spcPct val="80000"/>
              </a:lnSpc>
              <a:spcBef>
                <a:spcPct val="50000"/>
              </a:spcBef>
              <a:buClr>
                <a:srgbClr val="CC3300"/>
              </a:buClr>
              <a:buSzPct val="115000"/>
              <a:buFont typeface="Wingdings" pitchFamily="2" charset="2"/>
              <a:buChar char="ü"/>
              <a:tabLst>
                <a:tab pos="265113" algn="l"/>
              </a:tabLst>
            </a:pPr>
            <a:r>
              <a:rPr lang="tr-TR" sz="2400" b="1">
                <a:solidFill>
                  <a:srgbClr val="000066"/>
                </a:solidFill>
              </a:rPr>
              <a:t>Dönünce, başarılı olmuş ve geçmiş olduğunuz dersler, burada mutlaka kabul edilmek zorunda. Ancak bunun için öğrenim anlaşmasının yazıldığı şekliyle takip edilmesi zorunludur.</a:t>
            </a:r>
          </a:p>
          <a:p>
            <a:pPr marL="354013" indent="-354013">
              <a:lnSpc>
                <a:spcPct val="80000"/>
              </a:lnSpc>
              <a:spcBef>
                <a:spcPct val="50000"/>
              </a:spcBef>
              <a:buClr>
                <a:srgbClr val="CC3300"/>
              </a:buClr>
              <a:buSzPct val="115000"/>
              <a:buFont typeface="Wingdings" pitchFamily="2" charset="2"/>
              <a:buChar char="ü"/>
              <a:tabLst>
                <a:tab pos="265113" algn="l"/>
              </a:tabLst>
            </a:pPr>
            <a:r>
              <a:rPr lang="tr-TR" sz="2400" b="1">
                <a:solidFill>
                  <a:schemeClr val="tx2"/>
                </a:solidFill>
              </a:rPr>
              <a:t>Erasmus Üniversite Beyannamesi (EUC)’nde yazılı her ifade sizler için bir anayasadır. Onu yanınızdan ayırmayın ve yurt dışına çıkmadan evvel EUC’yi aldığınızdan mutlaka emin olun.</a:t>
            </a:r>
          </a:p>
        </p:txBody>
      </p:sp>
      <p:pic>
        <p:nvPicPr>
          <p:cNvPr id="46084" name="Picture 5" descr="flag-logoeac-LLP_EN"/>
          <p:cNvPicPr>
            <a:picLocks noChangeAspect="1" noChangeArrowheads="1"/>
          </p:cNvPicPr>
          <p:nvPr/>
        </p:nvPicPr>
        <p:blipFill>
          <a:blip r:embed="rId2" cstate="print"/>
          <a:srcRect/>
          <a:stretch>
            <a:fillRect/>
          </a:stretch>
        </p:blipFill>
        <p:spPr bwMode="auto">
          <a:xfrm>
            <a:off x="6948488" y="5910263"/>
            <a:ext cx="2195512" cy="947737"/>
          </a:xfrm>
          <a:prstGeom prst="rect">
            <a:avLst/>
          </a:prstGeom>
          <a:noFill/>
          <a:ln w="9525">
            <a:noFill/>
            <a:miter lim="800000"/>
            <a:headEnd/>
            <a:tailEnd/>
          </a:ln>
        </p:spPr>
      </p:pic>
      <p:sp>
        <p:nvSpPr>
          <p:cNvPr id="32773" name="Rectangle 6"/>
          <p:cNvSpPr>
            <a:spLocks noChangeArrowheads="1"/>
          </p:cNvSpPr>
          <p:nvPr/>
        </p:nvSpPr>
        <p:spPr bwMode="auto">
          <a:xfrm>
            <a:off x="0" y="0"/>
            <a:ext cx="8964613" cy="1325563"/>
          </a:xfrm>
          <a:prstGeom prst="rect">
            <a:avLst/>
          </a:prstGeom>
          <a:noFill/>
          <a:ln w="9525">
            <a:noFill/>
            <a:miter lim="800000"/>
            <a:headEnd/>
            <a:tailEnd/>
          </a:ln>
        </p:spPr>
        <p:txBody>
          <a:bodyPr anchor="ctr"/>
          <a:lstStyle/>
          <a:p>
            <a:pPr algn="ctr">
              <a:defRPr/>
            </a:pPr>
            <a:endParaRPr lang="tr-TR" sz="4000" b="1" dirty="0">
              <a:solidFill>
                <a:srgbClr val="CC3300"/>
              </a:solidFill>
              <a:latin typeface="+mj-lt"/>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6" y="132790"/>
            <a:ext cx="784066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536" y="188640"/>
            <a:ext cx="8229600" cy="1241376"/>
          </a:xfrm>
        </p:spPr>
        <p:txBody>
          <a:bodyPr>
            <a:normAutofit fontScale="90000"/>
          </a:bodyPr>
          <a:lstStyle/>
          <a:p>
            <a:pPr eaLnBrk="1" fontAlgn="auto" hangingPunct="1">
              <a:spcAft>
                <a:spcPts val="0"/>
              </a:spcAft>
              <a:defRPr/>
            </a:pPr>
            <a:r>
              <a:rPr lang="tr-TR" b="1" dirty="0" smtClean="0">
                <a:solidFill>
                  <a:srgbClr val="CC3300"/>
                </a:solidFill>
              </a:rPr>
              <a:t>Bölüm 5: </a:t>
            </a:r>
            <a:r>
              <a:rPr lang="tr-TR" b="1" dirty="0" err="1" smtClean="0">
                <a:solidFill>
                  <a:srgbClr val="CC3300"/>
                </a:solidFill>
              </a:rPr>
              <a:t>Gİderken</a:t>
            </a:r>
            <a:r>
              <a:rPr lang="tr-TR" b="1" dirty="0" smtClean="0">
                <a:solidFill>
                  <a:srgbClr val="CC3300"/>
                </a:solidFill>
              </a:rPr>
              <a:t> </a:t>
            </a:r>
            <a:r>
              <a:rPr lang="tr-TR" b="1" dirty="0" err="1" smtClean="0">
                <a:solidFill>
                  <a:srgbClr val="CC3300"/>
                </a:solidFill>
              </a:rPr>
              <a:t>almanİz</a:t>
            </a:r>
            <a:r>
              <a:rPr lang="tr-TR" b="1" dirty="0" smtClean="0">
                <a:solidFill>
                  <a:srgbClr val="CC3300"/>
                </a:solidFill>
              </a:rPr>
              <a:t> gereken belgeler </a:t>
            </a:r>
            <a:br>
              <a:rPr lang="tr-TR" b="1" dirty="0" smtClean="0">
                <a:solidFill>
                  <a:srgbClr val="CC3300"/>
                </a:solidFill>
              </a:rPr>
            </a:br>
            <a:endParaRPr lang="tr-TR" b="1" dirty="0" smtClean="0">
              <a:solidFill>
                <a:srgbClr val="CC3300"/>
              </a:solidFill>
            </a:endParaRPr>
          </a:p>
        </p:txBody>
      </p:sp>
      <p:sp>
        <p:nvSpPr>
          <p:cNvPr id="47107" name="Rectangle 4"/>
          <p:cNvSpPr>
            <a:spLocks noGrp="1" noChangeArrowheads="1"/>
          </p:cNvSpPr>
          <p:nvPr>
            <p:ph idx="1"/>
          </p:nvPr>
        </p:nvSpPr>
        <p:spPr/>
        <p:txBody>
          <a:bodyPr/>
          <a:lstStyle/>
          <a:p>
            <a:pPr eaLnBrk="1" hangingPunct="1"/>
            <a:r>
              <a:rPr lang="tr-TR" sz="2000" b="1" u="sng" smtClean="0"/>
              <a:t>Pasaport ve fotokopisi</a:t>
            </a:r>
            <a:endParaRPr lang="tr-TR" sz="2000" smtClean="0"/>
          </a:p>
          <a:p>
            <a:pPr eaLnBrk="1" hangingPunct="1"/>
            <a:r>
              <a:rPr lang="tr-TR" sz="2000" b="1" u="sng" smtClean="0"/>
              <a:t>Uluslar Arası Öğrenci İndirim Kartı ve fotokopisi</a:t>
            </a:r>
            <a:r>
              <a:rPr lang="tr-TR" sz="2000" u="sng" smtClean="0"/>
              <a:t> </a:t>
            </a:r>
            <a:r>
              <a:rPr lang="tr-TR" sz="2000" u="sng" smtClean="0">
                <a:hlinkClick r:id="rId2"/>
              </a:rPr>
              <a:t>www.isic.org</a:t>
            </a:r>
            <a:endParaRPr lang="tr-TR" sz="2000" smtClean="0"/>
          </a:p>
          <a:p>
            <a:pPr eaLnBrk="1" hangingPunct="1"/>
            <a:r>
              <a:rPr lang="tr-TR" sz="2000" b="1" u="sng" smtClean="0"/>
              <a:t>Confirmation of Arrival</a:t>
            </a:r>
          </a:p>
          <a:p>
            <a:pPr eaLnBrk="1" hangingPunct="1"/>
            <a:r>
              <a:rPr lang="tr-TR" sz="2000" b="1" u="sng" smtClean="0"/>
              <a:t>Acceptance Letter (Kabul Belgesi) ve fotokopisi</a:t>
            </a:r>
            <a:endParaRPr lang="tr-TR" sz="2000" smtClean="0"/>
          </a:p>
          <a:p>
            <a:pPr eaLnBrk="1" hangingPunct="1"/>
            <a:r>
              <a:rPr lang="tr-TR" sz="2000" b="1" u="sng" smtClean="0"/>
              <a:t>Learning Agreement (Öğrenim Anlaşması) ve fotokopisi</a:t>
            </a:r>
          </a:p>
          <a:p>
            <a:pPr eaLnBrk="1" hangingPunct="1"/>
            <a:r>
              <a:rPr lang="tr-TR" sz="2000" b="1" u="sng" smtClean="0"/>
              <a:t>Recognition Sheet (Akademik Tanınma Belgesi) fotokopisi</a:t>
            </a:r>
          </a:p>
          <a:p>
            <a:pPr eaLnBrk="1" hangingPunct="1"/>
            <a:r>
              <a:rPr lang="tr-TR" sz="2000" b="1" u="sng" smtClean="0"/>
              <a:t>Duration Sheet (Katılım Belgesi)</a:t>
            </a:r>
          </a:p>
          <a:p>
            <a:pPr eaLnBrk="1" hangingPunct="1"/>
            <a:r>
              <a:rPr lang="tr-TR" sz="2000" b="1" u="sng" smtClean="0"/>
              <a:t>Erasmus Öğrenci Beyannamesi (Erasmus Student Charter)</a:t>
            </a:r>
            <a:r>
              <a:rPr lang="tr-TR" sz="2000" u="sng" smtClean="0"/>
              <a:t> </a:t>
            </a:r>
            <a:r>
              <a:rPr lang="tr-TR" sz="2000" smtClean="0"/>
              <a:t>öğrencinin erasmus öğrencisi olarak sahip olduğu hak ve sorumlulukları gösteren bir karttır.</a:t>
            </a:r>
          </a:p>
          <a:p>
            <a:pPr eaLnBrk="1" hangingPunct="1"/>
            <a:r>
              <a:rPr lang="tr-TR" sz="2000" b="1" u="sng" smtClean="0"/>
              <a:t>Vesikalık Fotoğraf (en az 8 adet)</a:t>
            </a:r>
            <a:endParaRPr lang="tr-TR" sz="2000" smtClean="0"/>
          </a:p>
          <a:p>
            <a:pPr eaLnBrk="1" hangingPunct="1">
              <a:lnSpc>
                <a:spcPct val="80000"/>
              </a:lnSpc>
            </a:pPr>
            <a:endParaRPr lang="tr-TR" sz="1300" smtClean="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1520" y="188640"/>
            <a:ext cx="8686800" cy="838200"/>
          </a:xfrm>
        </p:spPr>
        <p:txBody>
          <a:bodyPr>
            <a:normAutofit fontScale="90000"/>
          </a:bodyPr>
          <a:lstStyle/>
          <a:p>
            <a:pPr eaLnBrk="1" fontAlgn="auto" hangingPunct="1">
              <a:spcAft>
                <a:spcPts val="0"/>
              </a:spcAft>
              <a:defRPr/>
            </a:pPr>
            <a:r>
              <a:rPr lang="tr-TR" b="1" dirty="0" smtClean="0">
                <a:solidFill>
                  <a:srgbClr val="CC3300"/>
                </a:solidFill>
              </a:rPr>
              <a:t/>
            </a:r>
            <a:br>
              <a:rPr lang="tr-TR" b="1" dirty="0" smtClean="0">
                <a:solidFill>
                  <a:srgbClr val="CC3300"/>
                </a:solidFill>
              </a:rPr>
            </a:br>
            <a:r>
              <a:rPr lang="tr-TR" b="1" dirty="0" smtClean="0">
                <a:solidFill>
                  <a:srgbClr val="CC3300"/>
                </a:solidFill>
              </a:rPr>
              <a:t>Bölüm 6: </a:t>
            </a:r>
            <a:r>
              <a:rPr lang="tr-TR" b="1" dirty="0" err="1" smtClean="0">
                <a:solidFill>
                  <a:srgbClr val="CC3300"/>
                </a:solidFill>
              </a:rPr>
              <a:t>Gerİ</a:t>
            </a:r>
            <a:r>
              <a:rPr lang="tr-TR" b="1" dirty="0" smtClean="0">
                <a:solidFill>
                  <a:srgbClr val="CC3300"/>
                </a:solidFill>
              </a:rPr>
              <a:t> dönüşte </a:t>
            </a:r>
            <a:r>
              <a:rPr lang="tr-TR" b="1" dirty="0" err="1" smtClean="0">
                <a:solidFill>
                  <a:srgbClr val="CC3300"/>
                </a:solidFill>
              </a:rPr>
              <a:t>tamamlamanIz</a:t>
            </a:r>
            <a:r>
              <a:rPr lang="tr-TR" b="1" dirty="0" smtClean="0">
                <a:solidFill>
                  <a:srgbClr val="CC3300"/>
                </a:solidFill>
              </a:rPr>
              <a:t> gereken belgeler </a:t>
            </a:r>
            <a:br>
              <a:rPr lang="tr-TR" b="1" dirty="0" smtClean="0">
                <a:solidFill>
                  <a:srgbClr val="CC3300"/>
                </a:solidFill>
              </a:rPr>
            </a:br>
            <a:endParaRPr lang="tr-TR" b="1" dirty="0" smtClean="0">
              <a:solidFill>
                <a:srgbClr val="CC3300"/>
              </a:solidFill>
            </a:endParaRPr>
          </a:p>
        </p:txBody>
      </p:sp>
      <p:sp>
        <p:nvSpPr>
          <p:cNvPr id="48131" name="Rectangle 3"/>
          <p:cNvSpPr>
            <a:spLocks noGrp="1" noChangeArrowheads="1"/>
          </p:cNvSpPr>
          <p:nvPr>
            <p:ph idx="1"/>
          </p:nvPr>
        </p:nvSpPr>
        <p:spPr/>
        <p:txBody>
          <a:bodyPr/>
          <a:lstStyle/>
          <a:p>
            <a:pPr algn="ctr" eaLnBrk="1" hangingPunct="1">
              <a:lnSpc>
                <a:spcPct val="80000"/>
              </a:lnSpc>
              <a:buFontTx/>
              <a:buNone/>
            </a:pPr>
            <a:r>
              <a:rPr lang="tr-TR" sz="2500" b="1" u="sng" dirty="0" smtClean="0">
                <a:solidFill>
                  <a:srgbClr val="FF0000"/>
                </a:solidFill>
              </a:rPr>
              <a:t>Geri döndükten sonra aşağıdaki evrakları en kısa zamanda tamamlayıp ofise bırakınız:</a:t>
            </a:r>
          </a:p>
          <a:p>
            <a:pPr algn="ctr" eaLnBrk="1" hangingPunct="1">
              <a:lnSpc>
                <a:spcPct val="80000"/>
              </a:lnSpc>
              <a:buFontTx/>
              <a:buNone/>
            </a:pPr>
            <a:endParaRPr lang="tr-TR" sz="2500" dirty="0" smtClean="0"/>
          </a:p>
          <a:p>
            <a:pPr eaLnBrk="1" hangingPunct="1">
              <a:lnSpc>
                <a:spcPct val="80000"/>
              </a:lnSpc>
            </a:pPr>
            <a:r>
              <a:rPr lang="tr-TR" sz="2500" dirty="0" smtClean="0"/>
              <a:t>Onaylı </a:t>
            </a:r>
            <a:r>
              <a:rPr lang="tr-TR" sz="2500" dirty="0" err="1" smtClean="0"/>
              <a:t>Duration</a:t>
            </a:r>
            <a:r>
              <a:rPr lang="tr-TR" sz="2500" dirty="0" smtClean="0"/>
              <a:t> </a:t>
            </a:r>
            <a:r>
              <a:rPr lang="tr-TR" sz="2500" dirty="0" err="1" smtClean="0"/>
              <a:t>Sheet</a:t>
            </a:r>
            <a:endParaRPr lang="tr-TR" sz="2500" dirty="0" smtClean="0"/>
          </a:p>
          <a:p>
            <a:pPr eaLnBrk="1" hangingPunct="1">
              <a:lnSpc>
                <a:spcPct val="80000"/>
              </a:lnSpc>
            </a:pPr>
            <a:r>
              <a:rPr lang="tr-TR" sz="2500" dirty="0" smtClean="0"/>
              <a:t>Ulusal Ajans öğrenci faaliyet/rapor formu(Ek IV)</a:t>
            </a:r>
          </a:p>
          <a:p>
            <a:pPr eaLnBrk="1" hangingPunct="1">
              <a:lnSpc>
                <a:spcPct val="80000"/>
              </a:lnSpc>
            </a:pPr>
            <a:r>
              <a:rPr lang="tr-TR" sz="2500" dirty="0" smtClean="0"/>
              <a:t>Misafir olduğunuz üniversitede aldığınız derslerin not dökümünü gösteren çizelge (</a:t>
            </a:r>
            <a:r>
              <a:rPr lang="tr-TR" sz="2500" dirty="0" err="1" smtClean="0"/>
              <a:t>ToR</a:t>
            </a:r>
            <a:r>
              <a:rPr lang="tr-TR" sz="2500" dirty="0" smtClean="0"/>
              <a:t>)</a:t>
            </a:r>
          </a:p>
          <a:p>
            <a:pPr eaLnBrk="1" hangingPunct="1">
              <a:lnSpc>
                <a:spcPct val="80000"/>
              </a:lnSpc>
            </a:pPr>
            <a:r>
              <a:rPr lang="tr-TR" sz="2500" dirty="0" smtClean="0"/>
              <a:t>Misafir olduğunuz üniversitenin imzalayıp mühürlemiş olduğu </a:t>
            </a:r>
            <a:r>
              <a:rPr lang="tr-TR" sz="2500" dirty="0" err="1" smtClean="0"/>
              <a:t>Learning</a:t>
            </a:r>
            <a:r>
              <a:rPr lang="tr-TR" sz="2500" dirty="0" smtClean="0"/>
              <a:t> </a:t>
            </a:r>
            <a:r>
              <a:rPr lang="tr-TR" sz="2500" dirty="0" err="1" smtClean="0"/>
              <a:t>Agreement</a:t>
            </a:r>
            <a:endParaRPr lang="tr-TR" sz="2500" dirty="0" smtClean="0"/>
          </a:p>
          <a:p>
            <a:pPr eaLnBrk="1" hangingPunct="1">
              <a:lnSpc>
                <a:spcPct val="80000"/>
              </a:lnSpc>
            </a:pPr>
            <a:r>
              <a:rPr lang="tr-TR" sz="2500" dirty="0" smtClean="0"/>
              <a:t>Varsa LA değişiklik sayfası (onaylı)</a:t>
            </a:r>
          </a:p>
          <a:p>
            <a:pPr eaLnBrk="1" hangingPunct="1">
              <a:lnSpc>
                <a:spcPct val="80000"/>
              </a:lnSpc>
            </a:pPr>
            <a:r>
              <a:rPr lang="tr-TR" sz="2500" dirty="0" smtClean="0"/>
              <a:t>Pasaport fotokopiniz (giriş-çıkış tarihlerini belirten)</a:t>
            </a:r>
          </a:p>
          <a:p>
            <a:pPr eaLnBrk="1" hangingPunct="1">
              <a:lnSpc>
                <a:spcPct val="80000"/>
              </a:lnSpc>
              <a:buNone/>
            </a:pPr>
            <a:endParaRPr lang="tr-TR" sz="2500" dirty="0" smtClean="0"/>
          </a:p>
          <a:p>
            <a:pPr eaLnBrk="1" hangingPunct="1">
              <a:lnSpc>
                <a:spcPct val="80000"/>
              </a:lnSpc>
              <a:buFont typeface="Wingdings 2" pitchFamily="18" charset="2"/>
              <a:buNone/>
            </a:pPr>
            <a:endParaRPr lang="tr-TR" sz="25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79388" y="44450"/>
            <a:ext cx="8964612" cy="1325563"/>
          </a:xfrm>
        </p:spPr>
        <p:txBody>
          <a:bodyPr/>
          <a:lstStyle/>
          <a:p>
            <a:pPr eaLnBrk="1" fontAlgn="auto" hangingPunct="1">
              <a:spcAft>
                <a:spcPts val="0"/>
              </a:spcAft>
              <a:defRPr/>
            </a:pPr>
            <a:r>
              <a:rPr lang="tr-TR" b="1" dirty="0" err="1" smtClean="0">
                <a:solidFill>
                  <a:srgbClr val="CC3300"/>
                </a:solidFill>
              </a:rPr>
              <a:t>Ofİse</a:t>
            </a:r>
            <a:r>
              <a:rPr lang="tr-TR" b="1" dirty="0" smtClean="0">
                <a:solidFill>
                  <a:srgbClr val="CC3300"/>
                </a:solidFill>
              </a:rPr>
              <a:t> </a:t>
            </a:r>
            <a:r>
              <a:rPr lang="tr-TR" b="1" dirty="0" err="1" smtClean="0">
                <a:solidFill>
                  <a:srgbClr val="CC3300"/>
                </a:solidFill>
              </a:rPr>
              <a:t>teslİm</a:t>
            </a:r>
            <a:r>
              <a:rPr lang="tr-TR" b="1" dirty="0" smtClean="0">
                <a:solidFill>
                  <a:srgbClr val="CC3300"/>
                </a:solidFill>
              </a:rPr>
              <a:t> </a:t>
            </a:r>
            <a:r>
              <a:rPr lang="tr-TR" b="1" dirty="0" err="1" smtClean="0">
                <a:solidFill>
                  <a:srgbClr val="CC3300"/>
                </a:solidFill>
              </a:rPr>
              <a:t>edİlecek</a:t>
            </a:r>
            <a:r>
              <a:rPr lang="tr-TR" b="1" dirty="0" smtClean="0">
                <a:solidFill>
                  <a:srgbClr val="CC3300"/>
                </a:solidFill>
              </a:rPr>
              <a:t> belgeler!!!</a:t>
            </a:r>
          </a:p>
        </p:txBody>
      </p:sp>
      <p:sp>
        <p:nvSpPr>
          <p:cNvPr id="49155" name="Rectangle 3"/>
          <p:cNvSpPr>
            <a:spLocks noChangeArrowheads="1"/>
          </p:cNvSpPr>
          <p:nvPr/>
        </p:nvSpPr>
        <p:spPr bwMode="auto">
          <a:xfrm>
            <a:off x="0" y="1196975"/>
            <a:ext cx="9144000" cy="144463"/>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sp>
        <p:nvSpPr>
          <p:cNvPr id="24580" name="Text Box 4"/>
          <p:cNvSpPr txBox="1">
            <a:spLocks noChangeArrowheads="1"/>
          </p:cNvSpPr>
          <p:nvPr/>
        </p:nvSpPr>
        <p:spPr bwMode="auto">
          <a:xfrm>
            <a:off x="395288" y="1557338"/>
            <a:ext cx="8497887" cy="4758226"/>
          </a:xfrm>
          <a:prstGeom prst="rect">
            <a:avLst/>
          </a:prstGeom>
          <a:noFill/>
          <a:ln w="9525">
            <a:noFill/>
            <a:miter lim="800000"/>
            <a:headEnd/>
            <a:tailEnd/>
          </a:ln>
          <a:effectLst/>
        </p:spPr>
        <p:txBody>
          <a:bodyPr>
            <a:spAutoFit/>
          </a:bodyPr>
          <a:lstStyle/>
          <a:p>
            <a:pPr marL="354013" indent="-354013">
              <a:lnSpc>
                <a:spcPct val="80000"/>
              </a:lnSpc>
              <a:spcBef>
                <a:spcPct val="50000"/>
              </a:spcBef>
              <a:buClr>
                <a:srgbClr val="CC3300"/>
              </a:buClr>
              <a:buSzPct val="115000"/>
              <a:buFont typeface="Wingdings" pitchFamily="2" charset="2"/>
              <a:buChar char="ü"/>
              <a:tabLst>
                <a:tab pos="265113" algn="l"/>
              </a:tabLst>
              <a:defRPr/>
            </a:pPr>
            <a:r>
              <a:rPr lang="tr-TR" sz="2000" b="1" dirty="0">
                <a:solidFill>
                  <a:srgbClr val="000066"/>
                </a:solidFill>
                <a:latin typeface="Franklin Gothic Book" panose="020B0503020102020204" pitchFamily="34" charset="0"/>
                <a:cs typeface="+mn-cs"/>
              </a:rPr>
              <a:t>Gidilecek üniversitenin başvuru için istediği belgeler. (</a:t>
            </a:r>
            <a:r>
              <a:rPr lang="tr-TR" sz="2000" b="1" dirty="0" err="1">
                <a:solidFill>
                  <a:srgbClr val="000066"/>
                </a:solidFill>
                <a:latin typeface="Franklin Gothic Book" panose="020B0503020102020204" pitchFamily="34" charset="0"/>
                <a:cs typeface="+mn-cs"/>
              </a:rPr>
              <a:t>Application</a:t>
            </a:r>
            <a:r>
              <a:rPr lang="tr-TR" sz="2000" b="1" dirty="0">
                <a:solidFill>
                  <a:srgbClr val="000066"/>
                </a:solidFill>
                <a:latin typeface="Franklin Gothic Book" panose="020B0503020102020204" pitchFamily="34" charset="0"/>
                <a:cs typeface="+mn-cs"/>
              </a:rPr>
              <a:t> Form (</a:t>
            </a:r>
            <a:r>
              <a:rPr lang="tr-TR" sz="2000" b="1" dirty="0">
                <a:solidFill>
                  <a:srgbClr val="CC3300"/>
                </a:solidFill>
                <a:latin typeface="Franklin Gothic Book" panose="020B0503020102020204" pitchFamily="34" charset="0"/>
                <a:cs typeface="+mn-cs"/>
              </a:rPr>
              <a:t>Başvuru Formu</a:t>
            </a:r>
            <a:r>
              <a:rPr lang="tr-TR" sz="2000" b="1" dirty="0">
                <a:solidFill>
                  <a:srgbClr val="000066"/>
                </a:solidFill>
                <a:latin typeface="Franklin Gothic Book" panose="020B0503020102020204" pitchFamily="34" charset="0"/>
                <a:cs typeface="+mn-cs"/>
              </a:rPr>
              <a:t>), Varsa kalacak yer belgesi (</a:t>
            </a:r>
            <a:r>
              <a:rPr lang="tr-TR" sz="2000" b="1" dirty="0" err="1">
                <a:solidFill>
                  <a:srgbClr val="CC3300"/>
                </a:solidFill>
                <a:latin typeface="Franklin Gothic Book" panose="020B0503020102020204" pitchFamily="34" charset="0"/>
                <a:cs typeface="+mn-cs"/>
              </a:rPr>
              <a:t>Accommodation</a:t>
            </a:r>
            <a:r>
              <a:rPr lang="tr-TR" sz="2000" b="1" dirty="0">
                <a:solidFill>
                  <a:srgbClr val="CC3300"/>
                </a:solidFill>
                <a:latin typeface="Franklin Gothic Book" panose="020B0503020102020204" pitchFamily="34" charset="0"/>
                <a:cs typeface="+mn-cs"/>
              </a:rPr>
              <a:t> Form</a:t>
            </a:r>
            <a:r>
              <a:rPr lang="tr-TR" sz="2000" b="1" dirty="0">
                <a:solidFill>
                  <a:srgbClr val="000066"/>
                </a:solidFill>
                <a:latin typeface="Franklin Gothic Book" panose="020B0503020102020204" pitchFamily="34" charset="0"/>
                <a:cs typeface="+mn-cs"/>
              </a:rPr>
              <a:t>), </a:t>
            </a:r>
            <a:r>
              <a:rPr lang="tr-TR" sz="2000" dirty="0">
                <a:latin typeface="Franklin Gothic Book" panose="020B0503020102020204" pitchFamily="34" charset="0"/>
                <a:cs typeface="+mn-cs"/>
              </a:rPr>
              <a:t> </a:t>
            </a:r>
            <a:r>
              <a:rPr lang="tr-TR" sz="2000" b="1" dirty="0">
                <a:solidFill>
                  <a:srgbClr val="000066"/>
                </a:solidFill>
                <a:latin typeface="Franklin Gothic Book" panose="020B0503020102020204" pitchFamily="34" charset="0"/>
                <a:cs typeface="+mn-cs"/>
              </a:rPr>
              <a:t>Öğrenim Anlaşması (</a:t>
            </a:r>
            <a:r>
              <a:rPr lang="tr-TR" sz="2000" b="1" dirty="0" err="1">
                <a:solidFill>
                  <a:srgbClr val="CC3300"/>
                </a:solidFill>
                <a:latin typeface="Franklin Gothic Book" panose="020B0503020102020204" pitchFamily="34" charset="0"/>
                <a:cs typeface="+mn-cs"/>
              </a:rPr>
              <a:t>Learning</a:t>
            </a:r>
            <a:r>
              <a:rPr lang="tr-TR" sz="2000" b="1" dirty="0">
                <a:solidFill>
                  <a:srgbClr val="CC3300"/>
                </a:solidFill>
                <a:latin typeface="Franklin Gothic Book" panose="020B0503020102020204" pitchFamily="34" charset="0"/>
                <a:cs typeface="+mn-cs"/>
              </a:rPr>
              <a:t> </a:t>
            </a:r>
            <a:r>
              <a:rPr lang="tr-TR" sz="2000" b="1" dirty="0" err="1">
                <a:solidFill>
                  <a:srgbClr val="CC3300"/>
                </a:solidFill>
                <a:latin typeface="Franklin Gothic Book" panose="020B0503020102020204" pitchFamily="34" charset="0"/>
                <a:cs typeface="+mn-cs"/>
              </a:rPr>
              <a:t>Agreement</a:t>
            </a:r>
            <a:r>
              <a:rPr lang="tr-TR" sz="2000" b="1" dirty="0">
                <a:solidFill>
                  <a:srgbClr val="000066"/>
                </a:solidFill>
                <a:latin typeface="Franklin Gothic Book" panose="020B0503020102020204" pitchFamily="34" charset="0"/>
                <a:cs typeface="+mn-cs"/>
              </a:rPr>
              <a:t>) vb…)</a:t>
            </a:r>
          </a:p>
          <a:p>
            <a:pPr marL="354013" indent="-354013">
              <a:lnSpc>
                <a:spcPct val="80000"/>
              </a:lnSpc>
              <a:spcBef>
                <a:spcPct val="50000"/>
              </a:spcBef>
              <a:buClr>
                <a:srgbClr val="CC3300"/>
              </a:buClr>
              <a:buSzPct val="115000"/>
              <a:buFont typeface="Wingdings" pitchFamily="2" charset="2"/>
              <a:buChar char="ü"/>
              <a:tabLst>
                <a:tab pos="265113" algn="l"/>
              </a:tabLst>
              <a:defRPr/>
            </a:pPr>
            <a:r>
              <a:rPr lang="tr-TR" sz="2000" b="1" dirty="0">
                <a:solidFill>
                  <a:srgbClr val="000066"/>
                </a:solidFill>
                <a:latin typeface="Franklin Gothic Book" panose="020B0503020102020204" pitchFamily="34" charset="0"/>
                <a:cs typeface="+mn-cs"/>
              </a:rPr>
              <a:t>Akademik Tanınma Belgesi (</a:t>
            </a:r>
            <a:r>
              <a:rPr lang="tr-TR" sz="2000" b="1" dirty="0">
                <a:solidFill>
                  <a:srgbClr val="CC3300"/>
                </a:solidFill>
                <a:latin typeface="Franklin Gothic Book" panose="020B0503020102020204" pitchFamily="34" charset="0"/>
                <a:cs typeface="+mn-cs"/>
              </a:rPr>
              <a:t>ATB</a:t>
            </a:r>
            <a:r>
              <a:rPr lang="tr-TR" sz="2000" b="1" dirty="0">
                <a:solidFill>
                  <a:srgbClr val="000066"/>
                </a:solidFill>
                <a:latin typeface="Franklin Gothic Book" panose="020B0503020102020204" pitchFamily="34" charset="0"/>
                <a:cs typeface="+mn-cs"/>
              </a:rPr>
              <a:t>): 1 fotokopi</a:t>
            </a:r>
            <a:r>
              <a:rPr lang="tr-TR" sz="2000" dirty="0">
                <a:latin typeface="Franklin Gothic Book" panose="020B0503020102020204" pitchFamily="34" charset="0"/>
                <a:cs typeface="+mn-cs"/>
              </a:rPr>
              <a:t> </a:t>
            </a:r>
            <a:endParaRPr lang="tr-TR" sz="2000" b="1" dirty="0">
              <a:solidFill>
                <a:srgbClr val="000066"/>
              </a:solidFill>
              <a:latin typeface="Franklin Gothic Book" panose="020B0503020102020204" pitchFamily="34" charset="0"/>
              <a:cs typeface="+mn-cs"/>
            </a:endParaRPr>
          </a:p>
          <a:p>
            <a:pPr marL="354013" indent="-354013">
              <a:lnSpc>
                <a:spcPct val="80000"/>
              </a:lnSpc>
              <a:spcBef>
                <a:spcPct val="50000"/>
              </a:spcBef>
              <a:buClr>
                <a:srgbClr val="CC3300"/>
              </a:buClr>
              <a:buSzPct val="115000"/>
              <a:buFont typeface="Wingdings" pitchFamily="2" charset="2"/>
              <a:buChar char="ü"/>
              <a:tabLst>
                <a:tab pos="265113" algn="l"/>
              </a:tabLst>
              <a:defRPr/>
            </a:pPr>
            <a:r>
              <a:rPr lang="tr-TR" sz="2000" b="1" dirty="0">
                <a:solidFill>
                  <a:srgbClr val="000066"/>
                </a:solidFill>
                <a:latin typeface="Franklin Gothic Book" panose="020B0503020102020204" pitchFamily="34" charset="0"/>
                <a:cs typeface="+mn-cs"/>
              </a:rPr>
              <a:t>Vize Yazısı için Dilekçe</a:t>
            </a:r>
          </a:p>
          <a:p>
            <a:pPr marL="354013" indent="-354013">
              <a:lnSpc>
                <a:spcPct val="80000"/>
              </a:lnSpc>
              <a:spcBef>
                <a:spcPct val="50000"/>
              </a:spcBef>
              <a:buClr>
                <a:srgbClr val="CC3300"/>
              </a:buClr>
              <a:buSzPct val="115000"/>
              <a:buFont typeface="Wingdings" pitchFamily="2" charset="2"/>
              <a:buChar char="ü"/>
              <a:tabLst>
                <a:tab pos="265113" algn="l"/>
              </a:tabLst>
              <a:defRPr/>
            </a:pPr>
            <a:r>
              <a:rPr lang="tr-TR" sz="2000" b="1" dirty="0">
                <a:solidFill>
                  <a:srgbClr val="000066"/>
                </a:solidFill>
                <a:latin typeface="Franklin Gothic Book" panose="020B0503020102020204" pitchFamily="34" charset="0"/>
                <a:cs typeface="+mn-cs"/>
              </a:rPr>
              <a:t>2 adet vesikalık fotoğraf</a:t>
            </a:r>
          </a:p>
          <a:p>
            <a:pPr marL="354013" indent="-354013">
              <a:lnSpc>
                <a:spcPct val="80000"/>
              </a:lnSpc>
              <a:spcBef>
                <a:spcPct val="50000"/>
              </a:spcBef>
              <a:buClr>
                <a:srgbClr val="CC3300"/>
              </a:buClr>
              <a:buSzPct val="115000"/>
              <a:buFont typeface="Wingdings" pitchFamily="2" charset="2"/>
              <a:buChar char="ü"/>
              <a:tabLst>
                <a:tab pos="265113" algn="l"/>
              </a:tabLst>
              <a:defRPr/>
            </a:pPr>
            <a:r>
              <a:rPr lang="tr-TR" sz="2000" b="1" dirty="0">
                <a:solidFill>
                  <a:srgbClr val="000066"/>
                </a:solidFill>
                <a:latin typeface="Franklin Gothic Book" panose="020B0503020102020204" pitchFamily="34" charset="0"/>
                <a:cs typeface="+mn-cs"/>
              </a:rPr>
              <a:t>Taahhüt </a:t>
            </a:r>
            <a:r>
              <a:rPr lang="tr-TR" sz="2000" b="1" dirty="0" smtClean="0">
                <a:solidFill>
                  <a:srgbClr val="000066"/>
                </a:solidFill>
                <a:latin typeface="Franklin Gothic Book" panose="020B0503020102020204" pitchFamily="34" charset="0"/>
                <a:cs typeface="+mn-cs"/>
              </a:rPr>
              <a:t>Belgesi</a:t>
            </a:r>
          </a:p>
          <a:p>
            <a:pPr marL="354013" indent="-354013">
              <a:lnSpc>
                <a:spcPct val="80000"/>
              </a:lnSpc>
              <a:spcBef>
                <a:spcPct val="50000"/>
              </a:spcBef>
              <a:buClr>
                <a:srgbClr val="CC3300"/>
              </a:buClr>
              <a:buSzPct val="115000"/>
              <a:buFont typeface="Wingdings" pitchFamily="2" charset="2"/>
              <a:buChar char="ü"/>
              <a:tabLst>
                <a:tab pos="265113" algn="l"/>
              </a:tabLst>
              <a:defRPr/>
            </a:pPr>
            <a:r>
              <a:rPr lang="tr-TR" sz="2000" b="1" dirty="0" smtClean="0">
                <a:solidFill>
                  <a:srgbClr val="000066"/>
                </a:solidFill>
                <a:latin typeface="Franklin Gothic Book" panose="020B0503020102020204" pitchFamily="34" charset="0"/>
                <a:cs typeface="+mn-cs"/>
              </a:rPr>
              <a:t>Ziraat bankası Euro hesap cüzdanı fotokopisi ( 21 Nisan’dan sonra da olabilir)</a:t>
            </a:r>
            <a:endParaRPr lang="tr-TR" sz="2000" b="1" dirty="0">
              <a:solidFill>
                <a:srgbClr val="000066"/>
              </a:solidFill>
              <a:latin typeface="Franklin Gothic Book" panose="020B0503020102020204" pitchFamily="34" charset="0"/>
              <a:cs typeface="+mn-cs"/>
            </a:endParaRPr>
          </a:p>
          <a:p>
            <a:pPr marL="354013" indent="-354013">
              <a:lnSpc>
                <a:spcPct val="80000"/>
              </a:lnSpc>
              <a:spcBef>
                <a:spcPct val="50000"/>
              </a:spcBef>
              <a:buClr>
                <a:srgbClr val="CC3300"/>
              </a:buClr>
              <a:buSzPct val="115000"/>
              <a:buFont typeface="Wingdings" pitchFamily="2" charset="2"/>
              <a:buNone/>
              <a:tabLst>
                <a:tab pos="265113" algn="l"/>
              </a:tabLst>
              <a:defRPr/>
            </a:pPr>
            <a:r>
              <a:rPr lang="tr-TR" sz="2000" b="1" dirty="0">
                <a:solidFill>
                  <a:srgbClr val="000066"/>
                </a:solidFill>
                <a:latin typeface="Franklin Gothic Book" panose="020B0503020102020204" pitchFamily="34" charset="0"/>
                <a:cs typeface="+mn-cs"/>
              </a:rPr>
              <a:t>Yukarıdaki belgeleri </a:t>
            </a:r>
            <a:r>
              <a:rPr lang="tr-TR" sz="2000" b="1" u="sng" dirty="0" smtClean="0">
                <a:solidFill>
                  <a:srgbClr val="CC3300"/>
                </a:solidFill>
                <a:effectLst>
                  <a:outerShdw blurRad="38100" dist="38100" dir="2700000" algn="tl">
                    <a:srgbClr val="C0C0C0"/>
                  </a:outerShdw>
                </a:effectLst>
                <a:latin typeface="Franklin Gothic Book" panose="020B0503020102020204" pitchFamily="34" charset="0"/>
                <a:cs typeface="+mn-cs"/>
              </a:rPr>
              <a:t>21 </a:t>
            </a:r>
            <a:r>
              <a:rPr lang="tr-TR" sz="2000" b="1" u="sng" dirty="0">
                <a:solidFill>
                  <a:srgbClr val="CC3300"/>
                </a:solidFill>
                <a:effectLst>
                  <a:outerShdw blurRad="38100" dist="38100" dir="2700000" algn="tl">
                    <a:srgbClr val="C0C0C0"/>
                  </a:outerShdw>
                </a:effectLst>
                <a:latin typeface="Franklin Gothic Book" panose="020B0503020102020204" pitchFamily="34" charset="0"/>
                <a:cs typeface="+mn-cs"/>
              </a:rPr>
              <a:t>Nisan </a:t>
            </a:r>
            <a:r>
              <a:rPr lang="tr-TR" sz="2000" b="1" u="sng" dirty="0" smtClean="0">
                <a:solidFill>
                  <a:srgbClr val="CC3300"/>
                </a:solidFill>
                <a:effectLst>
                  <a:outerShdw blurRad="38100" dist="38100" dir="2700000" algn="tl">
                    <a:srgbClr val="C0C0C0"/>
                  </a:outerShdw>
                </a:effectLst>
                <a:latin typeface="Franklin Gothic Book" panose="020B0503020102020204" pitchFamily="34" charset="0"/>
                <a:cs typeface="+mn-cs"/>
              </a:rPr>
              <a:t>2014 14:00’a</a:t>
            </a:r>
            <a:r>
              <a:rPr lang="tr-TR" sz="2000" b="1" dirty="0" smtClean="0">
                <a:solidFill>
                  <a:srgbClr val="000066"/>
                </a:solidFill>
                <a:latin typeface="Franklin Gothic Book" panose="020B0503020102020204" pitchFamily="34" charset="0"/>
                <a:cs typeface="+mn-cs"/>
              </a:rPr>
              <a:t> </a:t>
            </a:r>
            <a:endParaRPr lang="tr-TR" sz="2000" b="1" dirty="0">
              <a:solidFill>
                <a:srgbClr val="000066"/>
              </a:solidFill>
              <a:latin typeface="Franklin Gothic Book" panose="020B0503020102020204" pitchFamily="34" charset="0"/>
              <a:cs typeface="+mn-cs"/>
            </a:endParaRPr>
          </a:p>
          <a:p>
            <a:pPr marL="354013" indent="-354013">
              <a:lnSpc>
                <a:spcPct val="80000"/>
              </a:lnSpc>
              <a:spcBef>
                <a:spcPct val="50000"/>
              </a:spcBef>
              <a:buClr>
                <a:srgbClr val="CC3300"/>
              </a:buClr>
              <a:buSzPct val="115000"/>
              <a:buFont typeface="Wingdings" pitchFamily="2" charset="2"/>
              <a:buNone/>
              <a:tabLst>
                <a:tab pos="265113" algn="l"/>
              </a:tabLst>
              <a:defRPr/>
            </a:pPr>
            <a:r>
              <a:rPr lang="tr-TR" sz="2000" b="1" dirty="0">
                <a:solidFill>
                  <a:srgbClr val="000066"/>
                </a:solidFill>
                <a:latin typeface="Franklin Gothic Book" panose="020B0503020102020204" pitchFamily="34" charset="0"/>
                <a:cs typeface="+mn-cs"/>
              </a:rPr>
              <a:t>kadar Ofisimize teslim etmeniz gerekmektedir. </a:t>
            </a:r>
          </a:p>
          <a:p>
            <a:pPr marL="354013" indent="-354013">
              <a:lnSpc>
                <a:spcPct val="80000"/>
              </a:lnSpc>
              <a:spcBef>
                <a:spcPct val="50000"/>
              </a:spcBef>
              <a:buClr>
                <a:srgbClr val="CC3300"/>
              </a:buClr>
              <a:buSzPct val="115000"/>
              <a:buFont typeface="Wingdings" pitchFamily="2" charset="2"/>
              <a:buNone/>
              <a:tabLst>
                <a:tab pos="265113" algn="l"/>
              </a:tabLst>
              <a:defRPr/>
            </a:pPr>
            <a:r>
              <a:rPr lang="tr-TR" sz="2000" b="1" dirty="0">
                <a:solidFill>
                  <a:srgbClr val="000066"/>
                </a:solidFill>
                <a:latin typeface="Franklin Gothic Book" panose="020B0503020102020204" pitchFamily="34" charset="0"/>
                <a:cs typeface="+mn-cs"/>
              </a:rPr>
              <a:t>Olası gecikmelerden ofisimiz sorumlu değildir. </a:t>
            </a:r>
          </a:p>
          <a:p>
            <a:pPr marL="354013" indent="-354013">
              <a:lnSpc>
                <a:spcPct val="80000"/>
              </a:lnSpc>
              <a:spcBef>
                <a:spcPct val="50000"/>
              </a:spcBef>
              <a:buClr>
                <a:srgbClr val="CC3300"/>
              </a:buClr>
              <a:buSzPct val="115000"/>
              <a:buFont typeface="Wingdings" pitchFamily="2" charset="2"/>
              <a:buNone/>
              <a:tabLst>
                <a:tab pos="265113" algn="l"/>
              </a:tabLst>
              <a:defRPr/>
            </a:pPr>
            <a:endParaRPr lang="tr-TR" sz="2400" b="1" dirty="0">
              <a:solidFill>
                <a:schemeClr val="tx2"/>
              </a:solidFill>
              <a:cs typeface="+mn-cs"/>
            </a:endParaRPr>
          </a:p>
        </p:txBody>
      </p:sp>
      <p:pic>
        <p:nvPicPr>
          <p:cNvPr id="49157" name="Picture 5" descr="flag-logoeac-LLP_EN"/>
          <p:cNvPicPr>
            <a:picLocks noChangeAspect="1" noChangeArrowheads="1"/>
          </p:cNvPicPr>
          <p:nvPr/>
        </p:nvPicPr>
        <p:blipFill>
          <a:blip r:embed="rId2" cstate="print"/>
          <a:srcRect/>
          <a:stretch>
            <a:fillRect/>
          </a:stretch>
        </p:blipFill>
        <p:spPr bwMode="auto">
          <a:xfrm>
            <a:off x="7451725" y="6127750"/>
            <a:ext cx="1692275" cy="73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79388" y="44450"/>
            <a:ext cx="8964612" cy="1325563"/>
          </a:xfrm>
        </p:spPr>
        <p:txBody>
          <a:bodyPr/>
          <a:lstStyle/>
          <a:p>
            <a:pPr eaLnBrk="1" fontAlgn="auto" hangingPunct="1">
              <a:spcAft>
                <a:spcPts val="0"/>
              </a:spcAft>
              <a:defRPr/>
            </a:pPr>
            <a:r>
              <a:rPr lang="tr-TR" b="1" smtClean="0">
                <a:solidFill>
                  <a:srgbClr val="CC3300"/>
                </a:solidFill>
              </a:rPr>
              <a:t>UNUTMAYINIZ!!!</a:t>
            </a:r>
          </a:p>
        </p:txBody>
      </p:sp>
      <p:sp>
        <p:nvSpPr>
          <p:cNvPr id="51203" name="Rectangle 3"/>
          <p:cNvSpPr>
            <a:spLocks noChangeArrowheads="1"/>
          </p:cNvSpPr>
          <p:nvPr/>
        </p:nvSpPr>
        <p:spPr bwMode="auto">
          <a:xfrm>
            <a:off x="0" y="1196975"/>
            <a:ext cx="9144000" cy="144463"/>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sp>
        <p:nvSpPr>
          <p:cNvPr id="51204" name="Text Box 4"/>
          <p:cNvSpPr txBox="1">
            <a:spLocks noChangeArrowheads="1"/>
          </p:cNvSpPr>
          <p:nvPr/>
        </p:nvSpPr>
        <p:spPr bwMode="auto">
          <a:xfrm>
            <a:off x="395288" y="1557338"/>
            <a:ext cx="8353425" cy="3625608"/>
          </a:xfrm>
          <a:prstGeom prst="rect">
            <a:avLst/>
          </a:prstGeom>
          <a:noFill/>
          <a:ln w="9525">
            <a:noFill/>
            <a:miter lim="800000"/>
            <a:headEnd/>
            <a:tailEnd/>
          </a:ln>
        </p:spPr>
        <p:txBody>
          <a:bodyPr>
            <a:spAutoFit/>
          </a:bodyPr>
          <a:lstStyle/>
          <a:p>
            <a:pPr marL="354013" indent="-354013">
              <a:lnSpc>
                <a:spcPct val="80000"/>
              </a:lnSpc>
              <a:spcBef>
                <a:spcPct val="50000"/>
              </a:spcBef>
              <a:buClr>
                <a:srgbClr val="CC3300"/>
              </a:buClr>
              <a:buSzPct val="115000"/>
              <a:tabLst>
                <a:tab pos="265113" algn="l"/>
              </a:tabLst>
            </a:pPr>
            <a:r>
              <a:rPr lang="tr-TR" sz="2400" b="1" dirty="0">
                <a:solidFill>
                  <a:schemeClr val="tx2"/>
                </a:solidFill>
              </a:rPr>
              <a:t>	</a:t>
            </a:r>
            <a:r>
              <a:rPr lang="tr-TR" sz="2400" b="1" dirty="0" smtClean="0">
                <a:solidFill>
                  <a:schemeClr val="tx2"/>
                </a:solidFill>
              </a:rPr>
              <a:t> </a:t>
            </a:r>
            <a:r>
              <a:rPr lang="tr-TR" sz="2800" b="1" dirty="0" smtClean="0">
                <a:solidFill>
                  <a:schemeClr val="tx2"/>
                </a:solidFill>
                <a:latin typeface="Franklin Gothic Book" panose="020B0503020102020204" pitchFamily="34" charset="0"/>
              </a:rPr>
              <a:t>Kolayca </a:t>
            </a:r>
            <a:r>
              <a:rPr lang="tr-TR" sz="2800" b="1" dirty="0">
                <a:solidFill>
                  <a:schemeClr val="tx2"/>
                </a:solidFill>
                <a:latin typeface="Franklin Gothic Book" panose="020B0503020102020204" pitchFamily="34" charset="0"/>
              </a:rPr>
              <a:t>okunabilir ve fakslanabilir olması için lütfen tüm belgeleri el yazısıyla değil </a:t>
            </a:r>
            <a:r>
              <a:rPr lang="tr-TR" sz="2800" b="1" dirty="0">
                <a:solidFill>
                  <a:srgbClr val="CC3300"/>
                </a:solidFill>
                <a:latin typeface="Franklin Gothic Book" panose="020B0503020102020204" pitchFamily="34" charset="0"/>
              </a:rPr>
              <a:t>bilgisayar ortamında</a:t>
            </a:r>
            <a:r>
              <a:rPr lang="tr-TR" sz="2800" b="1" dirty="0">
                <a:solidFill>
                  <a:schemeClr val="tx2"/>
                </a:solidFill>
                <a:latin typeface="Franklin Gothic Book" panose="020B0503020102020204" pitchFamily="34" charset="0"/>
              </a:rPr>
              <a:t> hazırlayınız. </a:t>
            </a:r>
          </a:p>
          <a:p>
            <a:pPr marL="354013" indent="-354013">
              <a:lnSpc>
                <a:spcPct val="80000"/>
              </a:lnSpc>
              <a:spcBef>
                <a:spcPct val="50000"/>
              </a:spcBef>
              <a:buClr>
                <a:srgbClr val="CC3300"/>
              </a:buClr>
              <a:buSzPct val="115000"/>
              <a:tabLst>
                <a:tab pos="265113" algn="l"/>
              </a:tabLst>
            </a:pPr>
            <a:r>
              <a:rPr lang="tr-TR" sz="2800" b="1" dirty="0">
                <a:solidFill>
                  <a:schemeClr val="tx2"/>
                </a:solidFill>
                <a:latin typeface="Franklin Gothic Book" panose="020B0503020102020204" pitchFamily="34" charset="0"/>
              </a:rPr>
              <a:t>	</a:t>
            </a:r>
            <a:r>
              <a:rPr lang="tr-TR" sz="2800" b="1" dirty="0" smtClean="0">
                <a:solidFill>
                  <a:schemeClr val="tx2"/>
                </a:solidFill>
                <a:latin typeface="Franklin Gothic Book" panose="020B0503020102020204" pitchFamily="34" charset="0"/>
              </a:rPr>
              <a:t> Belirtilenler </a:t>
            </a:r>
            <a:r>
              <a:rPr lang="tr-TR" sz="2800" b="1" dirty="0">
                <a:solidFill>
                  <a:schemeClr val="tx2"/>
                </a:solidFill>
                <a:latin typeface="Franklin Gothic Book" panose="020B0503020102020204" pitchFamily="34" charset="0"/>
              </a:rPr>
              <a:t>dışında gideceğiniz kurum başka belgeler talep edebilir (Transkript, dil yeterliliği belgesi) bunları hazırlamak da sizin sorumluluğunuzdadır.</a:t>
            </a:r>
          </a:p>
          <a:p>
            <a:pPr marL="354013" indent="-354013">
              <a:lnSpc>
                <a:spcPct val="80000"/>
              </a:lnSpc>
              <a:spcBef>
                <a:spcPct val="50000"/>
              </a:spcBef>
              <a:buClr>
                <a:srgbClr val="CC3300"/>
              </a:buClr>
              <a:buSzPct val="115000"/>
              <a:tabLst>
                <a:tab pos="265113" algn="l"/>
              </a:tabLst>
            </a:pPr>
            <a:r>
              <a:rPr lang="tr-TR" sz="2800" b="1" dirty="0">
                <a:solidFill>
                  <a:schemeClr val="tx2"/>
                </a:solidFill>
                <a:latin typeface="Franklin Gothic Book" panose="020B0503020102020204" pitchFamily="34" charset="0"/>
              </a:rPr>
              <a:t>	</a:t>
            </a:r>
            <a:r>
              <a:rPr lang="tr-TR" sz="2800" b="1" dirty="0" smtClean="0">
                <a:solidFill>
                  <a:schemeClr val="tx2"/>
                </a:solidFill>
                <a:latin typeface="Franklin Gothic Book" panose="020B0503020102020204" pitchFamily="34" charset="0"/>
              </a:rPr>
              <a:t> İmzasız </a:t>
            </a:r>
            <a:r>
              <a:rPr lang="tr-TR" sz="2800" b="1" dirty="0">
                <a:solidFill>
                  <a:schemeClr val="tx2"/>
                </a:solidFill>
                <a:latin typeface="Franklin Gothic Book" panose="020B0503020102020204" pitchFamily="34" charset="0"/>
              </a:rPr>
              <a:t>ve tarih yazılmamış belgelerin geçerliliği yoktur.</a:t>
            </a:r>
          </a:p>
        </p:txBody>
      </p:sp>
      <p:pic>
        <p:nvPicPr>
          <p:cNvPr id="51205" name="Picture 5" descr="flag-logoeac-LLP_EN"/>
          <p:cNvPicPr>
            <a:picLocks noChangeAspect="1" noChangeArrowheads="1"/>
          </p:cNvPicPr>
          <p:nvPr/>
        </p:nvPicPr>
        <p:blipFill>
          <a:blip r:embed="rId2" cstate="print"/>
          <a:srcRect/>
          <a:stretch>
            <a:fillRect/>
          </a:stretch>
        </p:blipFill>
        <p:spPr bwMode="auto">
          <a:xfrm>
            <a:off x="6948488" y="5910263"/>
            <a:ext cx="2195512" cy="94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1625" y="44450"/>
            <a:ext cx="8510588" cy="1325563"/>
          </a:xfrm>
        </p:spPr>
        <p:txBody>
          <a:bodyPr/>
          <a:lstStyle/>
          <a:p>
            <a:pPr eaLnBrk="1" fontAlgn="auto" hangingPunct="1">
              <a:spcAft>
                <a:spcPts val="0"/>
              </a:spcAft>
              <a:defRPr/>
            </a:pPr>
            <a:r>
              <a:rPr lang="tr-TR" b="1" dirty="0" smtClean="0">
                <a:solidFill>
                  <a:srgbClr val="C00000"/>
                </a:solidFill>
              </a:rPr>
              <a:t>ERASMUS SÜRECİ</a:t>
            </a:r>
          </a:p>
        </p:txBody>
      </p:sp>
      <p:sp>
        <p:nvSpPr>
          <p:cNvPr id="13315" name="Rectangle 3"/>
          <p:cNvSpPr>
            <a:spLocks noGrp="1" noChangeArrowheads="1"/>
          </p:cNvSpPr>
          <p:nvPr>
            <p:ph idx="1"/>
          </p:nvPr>
        </p:nvSpPr>
        <p:spPr>
          <a:xfrm>
            <a:off x="468313" y="1484313"/>
            <a:ext cx="8424862" cy="5184775"/>
          </a:xfrm>
        </p:spPr>
        <p:txBody>
          <a:bodyPr/>
          <a:lstStyle/>
          <a:p>
            <a:pPr marL="533400" indent="-533400" eaLnBrk="1" hangingPunct="1">
              <a:lnSpc>
                <a:spcPct val="80000"/>
              </a:lnSpc>
            </a:pPr>
            <a:endParaRPr lang="tr-TR" sz="2800" b="1" smtClean="0">
              <a:solidFill>
                <a:srgbClr val="000066"/>
              </a:solidFill>
            </a:endParaRPr>
          </a:p>
          <a:p>
            <a:pPr marL="533400" indent="-533400" eaLnBrk="1" hangingPunct="1">
              <a:lnSpc>
                <a:spcPct val="80000"/>
              </a:lnSpc>
            </a:pPr>
            <a:r>
              <a:rPr lang="tr-TR" sz="2800" b="1" smtClean="0">
                <a:solidFill>
                  <a:srgbClr val="000066"/>
                </a:solidFill>
              </a:rPr>
              <a:t>Erasmus Seçim Sınavı</a:t>
            </a:r>
          </a:p>
          <a:p>
            <a:pPr marL="533400" indent="-533400" eaLnBrk="1" hangingPunct="1">
              <a:lnSpc>
                <a:spcPct val="80000"/>
              </a:lnSpc>
            </a:pPr>
            <a:endParaRPr lang="tr-TR" sz="2800" b="1" smtClean="0">
              <a:solidFill>
                <a:srgbClr val="000066"/>
              </a:solidFill>
            </a:endParaRPr>
          </a:p>
          <a:p>
            <a:pPr marL="533400" indent="-533400" eaLnBrk="1" hangingPunct="1">
              <a:lnSpc>
                <a:spcPct val="80000"/>
              </a:lnSpc>
            </a:pPr>
            <a:endParaRPr lang="tr-TR" sz="2800" b="1" smtClean="0">
              <a:solidFill>
                <a:srgbClr val="000066"/>
              </a:solidFill>
            </a:endParaRPr>
          </a:p>
          <a:p>
            <a:pPr marL="533400" indent="-533400" eaLnBrk="1" hangingPunct="1">
              <a:lnSpc>
                <a:spcPct val="80000"/>
              </a:lnSpc>
            </a:pPr>
            <a:r>
              <a:rPr lang="tr-TR" sz="2800" b="1" smtClean="0">
                <a:solidFill>
                  <a:srgbClr val="000066"/>
                </a:solidFill>
              </a:rPr>
              <a:t>Karşı Üniversiteye Başvuru</a:t>
            </a:r>
          </a:p>
          <a:p>
            <a:pPr marL="533400" indent="-533400" eaLnBrk="1" hangingPunct="1">
              <a:lnSpc>
                <a:spcPct val="80000"/>
              </a:lnSpc>
            </a:pPr>
            <a:endParaRPr lang="tr-TR" sz="2800" b="1" smtClean="0">
              <a:solidFill>
                <a:srgbClr val="000066"/>
              </a:solidFill>
            </a:endParaRPr>
          </a:p>
          <a:p>
            <a:pPr marL="533400" indent="-533400" eaLnBrk="1" hangingPunct="1">
              <a:lnSpc>
                <a:spcPct val="80000"/>
              </a:lnSpc>
            </a:pPr>
            <a:endParaRPr lang="tr-TR" sz="2800" b="1" smtClean="0">
              <a:solidFill>
                <a:srgbClr val="000066"/>
              </a:solidFill>
            </a:endParaRPr>
          </a:p>
          <a:p>
            <a:pPr marL="533400" indent="-533400" eaLnBrk="1" hangingPunct="1">
              <a:lnSpc>
                <a:spcPct val="80000"/>
              </a:lnSpc>
            </a:pPr>
            <a:r>
              <a:rPr lang="tr-TR" sz="2800" b="1" smtClean="0">
                <a:solidFill>
                  <a:srgbClr val="000066"/>
                </a:solidFill>
              </a:rPr>
              <a:t>Davet Mektubu</a:t>
            </a:r>
          </a:p>
          <a:p>
            <a:pPr marL="533400" indent="-533400" eaLnBrk="1" hangingPunct="1">
              <a:lnSpc>
                <a:spcPct val="80000"/>
              </a:lnSpc>
            </a:pPr>
            <a:endParaRPr lang="tr-TR" sz="2800" b="1" smtClean="0">
              <a:solidFill>
                <a:srgbClr val="000066"/>
              </a:solidFill>
            </a:endParaRPr>
          </a:p>
          <a:p>
            <a:pPr marL="533400" indent="-533400" eaLnBrk="1" hangingPunct="1">
              <a:lnSpc>
                <a:spcPct val="80000"/>
              </a:lnSpc>
            </a:pPr>
            <a:endParaRPr lang="tr-TR" sz="2800" b="1" smtClean="0">
              <a:solidFill>
                <a:srgbClr val="000066"/>
              </a:solidFill>
            </a:endParaRPr>
          </a:p>
          <a:p>
            <a:pPr marL="533400" indent="-533400" eaLnBrk="1" hangingPunct="1">
              <a:lnSpc>
                <a:spcPct val="80000"/>
              </a:lnSpc>
            </a:pPr>
            <a:r>
              <a:rPr lang="tr-TR" sz="2800" b="1" smtClean="0">
                <a:solidFill>
                  <a:srgbClr val="000066"/>
                </a:solidFill>
              </a:rPr>
              <a:t>Vize / Pasaport İşlemleri</a:t>
            </a:r>
          </a:p>
        </p:txBody>
      </p:sp>
      <p:sp>
        <p:nvSpPr>
          <p:cNvPr id="13316" name="Rectangle 4"/>
          <p:cNvSpPr>
            <a:spLocks noChangeArrowheads="1"/>
          </p:cNvSpPr>
          <p:nvPr/>
        </p:nvSpPr>
        <p:spPr bwMode="auto">
          <a:xfrm>
            <a:off x="0" y="1196975"/>
            <a:ext cx="9144000" cy="71438"/>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79388" y="44450"/>
            <a:ext cx="8964612" cy="1325563"/>
          </a:xfrm>
        </p:spPr>
        <p:txBody>
          <a:bodyPr/>
          <a:lstStyle/>
          <a:p>
            <a:pPr eaLnBrk="1" fontAlgn="auto" hangingPunct="1">
              <a:spcAft>
                <a:spcPts val="0"/>
              </a:spcAft>
              <a:defRPr/>
            </a:pPr>
            <a:r>
              <a:rPr lang="tr-TR" b="1" smtClean="0">
                <a:solidFill>
                  <a:srgbClr val="CC3300"/>
                </a:solidFill>
              </a:rPr>
              <a:t>BAZI KISALTMALAR</a:t>
            </a:r>
          </a:p>
        </p:txBody>
      </p:sp>
      <p:sp>
        <p:nvSpPr>
          <p:cNvPr id="52227" name="Rectangle 3"/>
          <p:cNvSpPr>
            <a:spLocks noChangeArrowheads="1"/>
          </p:cNvSpPr>
          <p:nvPr/>
        </p:nvSpPr>
        <p:spPr bwMode="auto">
          <a:xfrm>
            <a:off x="0" y="1196975"/>
            <a:ext cx="9144000" cy="144463"/>
          </a:xfrm>
          <a:prstGeom prst="rect">
            <a:avLst/>
          </a:prstGeom>
          <a:gradFill rotWithShape="1">
            <a:gsLst>
              <a:gs pos="0">
                <a:srgbClr val="7AC2E6"/>
              </a:gs>
              <a:gs pos="50000">
                <a:srgbClr val="385A6A"/>
              </a:gs>
              <a:gs pos="100000">
                <a:srgbClr val="7AC2E6"/>
              </a:gs>
            </a:gsLst>
            <a:lin ang="0" scaled="1"/>
          </a:gradFill>
          <a:ln w="9525">
            <a:solidFill>
              <a:schemeClr val="tx1"/>
            </a:solidFill>
            <a:miter lim="800000"/>
            <a:headEnd/>
            <a:tailEnd/>
          </a:ln>
        </p:spPr>
        <p:txBody>
          <a:bodyPr wrap="none" anchor="ctr"/>
          <a:lstStyle/>
          <a:p>
            <a:endParaRPr lang="tr-TR"/>
          </a:p>
        </p:txBody>
      </p:sp>
      <p:sp>
        <p:nvSpPr>
          <p:cNvPr id="26628" name="Text Box 4"/>
          <p:cNvSpPr txBox="1">
            <a:spLocks noChangeArrowheads="1"/>
          </p:cNvSpPr>
          <p:nvPr/>
        </p:nvSpPr>
        <p:spPr bwMode="auto">
          <a:xfrm>
            <a:off x="395288" y="1557338"/>
            <a:ext cx="8353425" cy="3268587"/>
          </a:xfrm>
          <a:prstGeom prst="rect">
            <a:avLst/>
          </a:prstGeom>
          <a:noFill/>
          <a:ln w="9525">
            <a:noFill/>
            <a:miter lim="800000"/>
            <a:headEnd/>
            <a:tailEnd/>
          </a:ln>
          <a:effectLst/>
        </p:spPr>
        <p:txBody>
          <a:bodyPr>
            <a:spAutoFit/>
          </a:bodyPr>
          <a:lstStyle/>
          <a:p>
            <a:pPr marL="354013" indent="-354013">
              <a:lnSpc>
                <a:spcPct val="80000"/>
              </a:lnSpc>
              <a:spcBef>
                <a:spcPct val="50000"/>
              </a:spcBef>
              <a:buClr>
                <a:srgbClr val="CC3300"/>
              </a:buClr>
              <a:buSzPct val="115000"/>
              <a:tabLst>
                <a:tab pos="265113" algn="l"/>
              </a:tabLst>
              <a:defRPr/>
            </a:pPr>
            <a:r>
              <a:rPr lang="tr-TR" sz="2400" b="1" i="1" dirty="0">
                <a:solidFill>
                  <a:schemeClr val="accent6">
                    <a:lumMod val="75000"/>
                  </a:schemeClr>
                </a:solidFill>
                <a:latin typeface="Franklin Gothic Book" panose="020B0503020102020204" pitchFamily="34" charset="0"/>
                <a:cs typeface="+mn-cs"/>
              </a:rPr>
              <a:t>ECTS: </a:t>
            </a:r>
            <a:r>
              <a:rPr lang="tr-TR" sz="2400" b="1" i="1" dirty="0" err="1">
                <a:solidFill>
                  <a:schemeClr val="accent6">
                    <a:lumMod val="75000"/>
                  </a:schemeClr>
                </a:solidFill>
                <a:latin typeface="Franklin Gothic Book" panose="020B0503020102020204" pitchFamily="34" charset="0"/>
                <a:cs typeface="+mn-cs"/>
              </a:rPr>
              <a:t>European</a:t>
            </a:r>
            <a:r>
              <a:rPr lang="tr-TR" sz="2400" b="1" i="1" dirty="0">
                <a:solidFill>
                  <a:schemeClr val="accent6">
                    <a:lumMod val="75000"/>
                  </a:schemeClr>
                </a:solidFill>
                <a:latin typeface="Franklin Gothic Book" panose="020B0503020102020204" pitchFamily="34" charset="0"/>
                <a:cs typeface="+mn-cs"/>
              </a:rPr>
              <a:t> </a:t>
            </a:r>
            <a:r>
              <a:rPr lang="tr-TR" sz="2400" b="1" i="1" dirty="0" err="1">
                <a:solidFill>
                  <a:schemeClr val="accent6">
                    <a:lumMod val="75000"/>
                  </a:schemeClr>
                </a:solidFill>
                <a:latin typeface="Franklin Gothic Book" panose="020B0503020102020204" pitchFamily="34" charset="0"/>
                <a:cs typeface="+mn-cs"/>
              </a:rPr>
              <a:t>Credit</a:t>
            </a:r>
            <a:r>
              <a:rPr lang="tr-TR" sz="2400" b="1" i="1" dirty="0">
                <a:solidFill>
                  <a:schemeClr val="accent6">
                    <a:lumMod val="75000"/>
                  </a:schemeClr>
                </a:solidFill>
                <a:latin typeface="Franklin Gothic Book" panose="020B0503020102020204" pitchFamily="34" charset="0"/>
                <a:cs typeface="+mn-cs"/>
              </a:rPr>
              <a:t> Transfer </a:t>
            </a:r>
            <a:r>
              <a:rPr lang="tr-TR" sz="2400" b="1" i="1" dirty="0" err="1">
                <a:solidFill>
                  <a:schemeClr val="accent6">
                    <a:lumMod val="75000"/>
                  </a:schemeClr>
                </a:solidFill>
                <a:latin typeface="Franklin Gothic Book" panose="020B0503020102020204" pitchFamily="34" charset="0"/>
                <a:cs typeface="+mn-cs"/>
              </a:rPr>
              <a:t>System</a:t>
            </a:r>
            <a:endParaRPr lang="tr-TR" sz="2400" b="1" i="1" dirty="0">
              <a:solidFill>
                <a:schemeClr val="accent6">
                  <a:lumMod val="75000"/>
                </a:schemeClr>
              </a:solidFill>
              <a:latin typeface="Franklin Gothic Book" panose="020B0503020102020204" pitchFamily="34" charset="0"/>
              <a:cs typeface="+mn-cs"/>
            </a:endParaRPr>
          </a:p>
          <a:p>
            <a:pPr marL="354013" indent="-354013">
              <a:lnSpc>
                <a:spcPct val="80000"/>
              </a:lnSpc>
              <a:spcBef>
                <a:spcPct val="50000"/>
              </a:spcBef>
              <a:buClr>
                <a:srgbClr val="CC3300"/>
              </a:buClr>
              <a:buSzPct val="115000"/>
              <a:tabLst>
                <a:tab pos="265113" algn="l"/>
              </a:tabLst>
              <a:defRPr/>
            </a:pPr>
            <a:r>
              <a:rPr lang="tr-TR" sz="2400" b="1" dirty="0">
                <a:solidFill>
                  <a:schemeClr val="accent6">
                    <a:lumMod val="75000"/>
                  </a:schemeClr>
                </a:solidFill>
                <a:latin typeface="Franklin Gothic Book" panose="020B0503020102020204" pitchFamily="34" charset="0"/>
                <a:cs typeface="+mn-cs"/>
              </a:rPr>
              <a:t>AKTS: Avrupa Kredi Transfer Sistemi</a:t>
            </a:r>
          </a:p>
          <a:p>
            <a:pPr marL="354013" indent="-354013">
              <a:lnSpc>
                <a:spcPct val="80000"/>
              </a:lnSpc>
              <a:spcBef>
                <a:spcPct val="50000"/>
              </a:spcBef>
              <a:buClr>
                <a:srgbClr val="CC3300"/>
              </a:buClr>
              <a:buSzPct val="115000"/>
              <a:tabLst>
                <a:tab pos="265113" algn="l"/>
              </a:tabLst>
              <a:defRPr/>
            </a:pPr>
            <a:r>
              <a:rPr lang="tr-TR" sz="2400" b="1" i="1" dirty="0">
                <a:solidFill>
                  <a:schemeClr val="accent6">
                    <a:lumMod val="75000"/>
                  </a:schemeClr>
                </a:solidFill>
                <a:latin typeface="Franklin Gothic Book" panose="020B0503020102020204" pitchFamily="34" charset="0"/>
                <a:cs typeface="+mn-cs"/>
              </a:rPr>
              <a:t>HEI: </a:t>
            </a:r>
            <a:r>
              <a:rPr lang="tr-TR" sz="2400" b="1" i="1" dirty="0" err="1">
                <a:solidFill>
                  <a:schemeClr val="accent6">
                    <a:lumMod val="75000"/>
                  </a:schemeClr>
                </a:solidFill>
                <a:latin typeface="Franklin Gothic Book" panose="020B0503020102020204" pitchFamily="34" charset="0"/>
                <a:cs typeface="+mn-cs"/>
              </a:rPr>
              <a:t>Higher</a:t>
            </a:r>
            <a:r>
              <a:rPr lang="tr-TR" sz="2400" b="1" i="1" dirty="0">
                <a:solidFill>
                  <a:schemeClr val="accent6">
                    <a:lumMod val="75000"/>
                  </a:schemeClr>
                </a:solidFill>
                <a:latin typeface="Franklin Gothic Book" panose="020B0503020102020204" pitchFamily="34" charset="0"/>
                <a:cs typeface="+mn-cs"/>
              </a:rPr>
              <a:t> </a:t>
            </a:r>
            <a:r>
              <a:rPr lang="tr-TR" sz="2400" b="1" i="1" dirty="0" err="1">
                <a:solidFill>
                  <a:schemeClr val="accent6">
                    <a:lumMod val="75000"/>
                  </a:schemeClr>
                </a:solidFill>
                <a:latin typeface="Franklin Gothic Book" panose="020B0503020102020204" pitchFamily="34" charset="0"/>
                <a:cs typeface="+mn-cs"/>
              </a:rPr>
              <a:t>Education</a:t>
            </a:r>
            <a:r>
              <a:rPr lang="tr-TR" sz="2400" b="1" i="1" dirty="0">
                <a:solidFill>
                  <a:schemeClr val="accent6">
                    <a:lumMod val="75000"/>
                  </a:schemeClr>
                </a:solidFill>
                <a:latin typeface="Franklin Gothic Book" panose="020B0503020102020204" pitchFamily="34" charset="0"/>
                <a:cs typeface="+mn-cs"/>
              </a:rPr>
              <a:t> </a:t>
            </a:r>
            <a:r>
              <a:rPr lang="tr-TR" sz="2400" b="1" i="1" dirty="0" err="1">
                <a:solidFill>
                  <a:schemeClr val="accent6">
                    <a:lumMod val="75000"/>
                  </a:schemeClr>
                </a:solidFill>
                <a:latin typeface="Franklin Gothic Book" panose="020B0503020102020204" pitchFamily="34" charset="0"/>
                <a:cs typeface="+mn-cs"/>
              </a:rPr>
              <a:t>Instutions</a:t>
            </a:r>
            <a:endParaRPr lang="tr-TR" sz="2400" b="1" i="1" dirty="0">
              <a:solidFill>
                <a:schemeClr val="accent6">
                  <a:lumMod val="75000"/>
                </a:schemeClr>
              </a:solidFill>
              <a:latin typeface="Franklin Gothic Book" panose="020B0503020102020204" pitchFamily="34" charset="0"/>
              <a:cs typeface="+mn-cs"/>
            </a:endParaRPr>
          </a:p>
          <a:p>
            <a:pPr marL="354013" indent="-354013">
              <a:lnSpc>
                <a:spcPct val="80000"/>
              </a:lnSpc>
              <a:spcBef>
                <a:spcPct val="50000"/>
              </a:spcBef>
              <a:buClr>
                <a:srgbClr val="CC3300"/>
              </a:buClr>
              <a:buSzPct val="115000"/>
              <a:tabLst>
                <a:tab pos="265113" algn="l"/>
              </a:tabLst>
              <a:defRPr/>
            </a:pPr>
            <a:r>
              <a:rPr lang="tr-TR" sz="2400" b="1" i="1" dirty="0">
                <a:solidFill>
                  <a:schemeClr val="accent6">
                    <a:lumMod val="75000"/>
                  </a:schemeClr>
                </a:solidFill>
                <a:latin typeface="Franklin Gothic Book" panose="020B0503020102020204" pitchFamily="34" charset="0"/>
                <a:cs typeface="+mn-cs"/>
              </a:rPr>
              <a:t>LA: </a:t>
            </a:r>
            <a:r>
              <a:rPr lang="tr-TR" sz="2400" b="1" i="1" dirty="0" err="1">
                <a:solidFill>
                  <a:schemeClr val="accent6">
                    <a:lumMod val="75000"/>
                  </a:schemeClr>
                </a:solidFill>
                <a:latin typeface="Franklin Gothic Book" panose="020B0503020102020204" pitchFamily="34" charset="0"/>
                <a:cs typeface="+mn-cs"/>
              </a:rPr>
              <a:t>Learning</a:t>
            </a:r>
            <a:r>
              <a:rPr lang="tr-TR" sz="2400" b="1" i="1" dirty="0">
                <a:solidFill>
                  <a:schemeClr val="accent6">
                    <a:lumMod val="75000"/>
                  </a:schemeClr>
                </a:solidFill>
                <a:latin typeface="Franklin Gothic Book" panose="020B0503020102020204" pitchFamily="34" charset="0"/>
                <a:cs typeface="+mn-cs"/>
              </a:rPr>
              <a:t> </a:t>
            </a:r>
            <a:r>
              <a:rPr lang="tr-TR" sz="2400" b="1" i="1" dirty="0" err="1">
                <a:solidFill>
                  <a:schemeClr val="accent6">
                    <a:lumMod val="75000"/>
                  </a:schemeClr>
                </a:solidFill>
                <a:latin typeface="Franklin Gothic Book" panose="020B0503020102020204" pitchFamily="34" charset="0"/>
                <a:cs typeface="+mn-cs"/>
              </a:rPr>
              <a:t>Agreement</a:t>
            </a:r>
            <a:endParaRPr lang="tr-TR" sz="2400" b="1" i="1" dirty="0">
              <a:solidFill>
                <a:schemeClr val="accent6">
                  <a:lumMod val="75000"/>
                </a:schemeClr>
              </a:solidFill>
              <a:latin typeface="Franklin Gothic Book" panose="020B0503020102020204" pitchFamily="34" charset="0"/>
              <a:cs typeface="+mn-cs"/>
            </a:endParaRPr>
          </a:p>
          <a:p>
            <a:pPr marL="354013" indent="-354013">
              <a:lnSpc>
                <a:spcPct val="80000"/>
              </a:lnSpc>
              <a:spcBef>
                <a:spcPct val="50000"/>
              </a:spcBef>
              <a:buClr>
                <a:srgbClr val="CC3300"/>
              </a:buClr>
              <a:buSzPct val="115000"/>
              <a:tabLst>
                <a:tab pos="265113" algn="l"/>
              </a:tabLst>
              <a:defRPr/>
            </a:pPr>
            <a:r>
              <a:rPr lang="tr-TR" sz="2400" b="1" dirty="0">
                <a:solidFill>
                  <a:schemeClr val="accent6">
                    <a:lumMod val="75000"/>
                  </a:schemeClr>
                </a:solidFill>
                <a:latin typeface="Franklin Gothic Book" panose="020B0503020102020204" pitchFamily="34" charset="0"/>
                <a:cs typeface="+mn-cs"/>
              </a:rPr>
              <a:t>ATB: Akademik Tanınma Belgesi</a:t>
            </a:r>
          </a:p>
          <a:p>
            <a:pPr marL="354013" indent="-354013">
              <a:lnSpc>
                <a:spcPct val="80000"/>
              </a:lnSpc>
              <a:spcBef>
                <a:spcPct val="50000"/>
              </a:spcBef>
              <a:buClr>
                <a:srgbClr val="CC3300"/>
              </a:buClr>
              <a:buSzPct val="115000"/>
              <a:tabLst>
                <a:tab pos="265113" algn="l"/>
              </a:tabLst>
              <a:defRPr/>
            </a:pPr>
            <a:r>
              <a:rPr lang="tr-TR" sz="2400" b="1" i="1" dirty="0" smtClean="0">
                <a:solidFill>
                  <a:schemeClr val="accent6">
                    <a:lumMod val="75000"/>
                  </a:schemeClr>
                </a:solidFill>
                <a:latin typeface="Franklin Gothic Book" panose="020B0503020102020204" pitchFamily="34" charset="0"/>
                <a:cs typeface="+mn-cs"/>
              </a:rPr>
              <a:t>LLP</a:t>
            </a:r>
            <a:r>
              <a:rPr lang="tr-TR" sz="2400" b="1" i="1" dirty="0">
                <a:solidFill>
                  <a:schemeClr val="accent6">
                    <a:lumMod val="75000"/>
                  </a:schemeClr>
                </a:solidFill>
                <a:latin typeface="Franklin Gothic Book" panose="020B0503020102020204" pitchFamily="34" charset="0"/>
                <a:cs typeface="+mn-cs"/>
              </a:rPr>
              <a:t>: </a:t>
            </a:r>
            <a:r>
              <a:rPr lang="tr-TR" sz="2400" b="1" i="1" dirty="0" err="1">
                <a:solidFill>
                  <a:schemeClr val="accent6">
                    <a:lumMod val="75000"/>
                  </a:schemeClr>
                </a:solidFill>
                <a:latin typeface="Franklin Gothic Book" panose="020B0503020102020204" pitchFamily="34" charset="0"/>
                <a:cs typeface="+mn-cs"/>
              </a:rPr>
              <a:t>LifeLong</a:t>
            </a:r>
            <a:r>
              <a:rPr lang="tr-TR" sz="2400" b="1" i="1" dirty="0">
                <a:solidFill>
                  <a:schemeClr val="accent6">
                    <a:lumMod val="75000"/>
                  </a:schemeClr>
                </a:solidFill>
                <a:latin typeface="Franklin Gothic Book" panose="020B0503020102020204" pitchFamily="34" charset="0"/>
                <a:cs typeface="+mn-cs"/>
              </a:rPr>
              <a:t> </a:t>
            </a:r>
            <a:r>
              <a:rPr lang="tr-TR" sz="2400" b="1" i="1" dirty="0" err="1">
                <a:solidFill>
                  <a:schemeClr val="accent6">
                    <a:lumMod val="75000"/>
                  </a:schemeClr>
                </a:solidFill>
                <a:latin typeface="Franklin Gothic Book" panose="020B0503020102020204" pitchFamily="34" charset="0"/>
                <a:cs typeface="+mn-cs"/>
              </a:rPr>
              <a:t>Learning</a:t>
            </a:r>
            <a:r>
              <a:rPr lang="tr-TR" sz="2400" b="1" i="1" dirty="0">
                <a:solidFill>
                  <a:schemeClr val="accent6">
                    <a:lumMod val="75000"/>
                  </a:schemeClr>
                </a:solidFill>
                <a:latin typeface="Franklin Gothic Book" panose="020B0503020102020204" pitchFamily="34" charset="0"/>
                <a:cs typeface="+mn-cs"/>
              </a:rPr>
              <a:t> </a:t>
            </a:r>
            <a:r>
              <a:rPr lang="tr-TR" sz="2400" b="1" i="1" dirty="0" err="1">
                <a:solidFill>
                  <a:schemeClr val="accent6">
                    <a:lumMod val="75000"/>
                  </a:schemeClr>
                </a:solidFill>
                <a:latin typeface="Franklin Gothic Book" panose="020B0503020102020204" pitchFamily="34" charset="0"/>
                <a:cs typeface="+mn-cs"/>
              </a:rPr>
              <a:t>Programme</a:t>
            </a:r>
            <a:endParaRPr lang="tr-TR" sz="2400" b="1" i="1" dirty="0">
              <a:solidFill>
                <a:schemeClr val="accent6">
                  <a:lumMod val="75000"/>
                </a:schemeClr>
              </a:solidFill>
              <a:latin typeface="Franklin Gothic Book" panose="020B0503020102020204" pitchFamily="34" charset="0"/>
              <a:cs typeface="+mn-cs"/>
            </a:endParaRPr>
          </a:p>
          <a:p>
            <a:pPr marL="354013" indent="-354013">
              <a:lnSpc>
                <a:spcPct val="80000"/>
              </a:lnSpc>
              <a:spcBef>
                <a:spcPct val="50000"/>
              </a:spcBef>
              <a:buClr>
                <a:srgbClr val="CC3300"/>
              </a:buClr>
              <a:buSzPct val="115000"/>
              <a:tabLst>
                <a:tab pos="265113" algn="l"/>
              </a:tabLst>
              <a:defRPr/>
            </a:pPr>
            <a:endParaRPr lang="tr-TR" sz="2400" b="1" dirty="0">
              <a:solidFill>
                <a:schemeClr val="accent6">
                  <a:lumMod val="75000"/>
                </a:schemeClr>
              </a:solidFill>
              <a:cs typeface="+mn-cs"/>
            </a:endParaRPr>
          </a:p>
        </p:txBody>
      </p:sp>
      <p:pic>
        <p:nvPicPr>
          <p:cNvPr id="52229" name="Picture 5" descr="flag-logoeac-LLP_EN"/>
          <p:cNvPicPr>
            <a:picLocks noChangeAspect="1" noChangeArrowheads="1"/>
          </p:cNvPicPr>
          <p:nvPr/>
        </p:nvPicPr>
        <p:blipFill>
          <a:blip r:embed="rId2" cstate="print"/>
          <a:srcRect/>
          <a:stretch>
            <a:fillRect/>
          </a:stretch>
        </p:blipFill>
        <p:spPr bwMode="auto">
          <a:xfrm>
            <a:off x="6948488" y="5910263"/>
            <a:ext cx="2195512" cy="94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395288" y="0"/>
            <a:ext cx="8497887" cy="6555641"/>
          </a:xfrm>
          <a:prstGeom prst="rect">
            <a:avLst/>
          </a:prstGeom>
          <a:noFill/>
          <a:ln w="9525">
            <a:noFill/>
            <a:miter lim="800000"/>
            <a:headEnd/>
            <a:tailEnd/>
          </a:ln>
        </p:spPr>
        <p:txBody>
          <a:bodyPr wrap="square">
            <a:spAutoFit/>
          </a:bodyPr>
          <a:lstStyle/>
          <a:p>
            <a:pPr algn="ctr">
              <a:spcBef>
                <a:spcPct val="50000"/>
              </a:spcBef>
            </a:pPr>
            <a:r>
              <a:rPr lang="tr-TR" sz="3600" b="1" dirty="0">
                <a:solidFill>
                  <a:schemeClr val="tx2"/>
                </a:solidFill>
                <a:latin typeface="Franklin Gothic Book" panose="020B0503020102020204" pitchFamily="34" charset="0"/>
              </a:rPr>
              <a:t>Belgelere</a:t>
            </a:r>
          </a:p>
          <a:p>
            <a:pPr algn="ctr">
              <a:spcBef>
                <a:spcPct val="50000"/>
              </a:spcBef>
            </a:pPr>
            <a:r>
              <a:rPr lang="tr-TR" sz="3600" b="1" dirty="0">
                <a:latin typeface="Franklin Gothic Book" panose="020B0503020102020204" pitchFamily="34" charset="0"/>
                <a:hlinkClick r:id="rId2"/>
              </a:rPr>
              <a:t>http://erasmus.dpu.edu.tr</a:t>
            </a:r>
            <a:r>
              <a:rPr lang="tr-TR" sz="3600" b="1" dirty="0" smtClean="0">
                <a:latin typeface="Franklin Gothic Book" panose="020B0503020102020204" pitchFamily="34" charset="0"/>
                <a:hlinkClick r:id="rId2"/>
              </a:rPr>
              <a:t>/</a:t>
            </a:r>
            <a:endParaRPr lang="tr-TR" sz="3600" b="1" dirty="0" smtClean="0">
              <a:latin typeface="Franklin Gothic Book" panose="020B0503020102020204" pitchFamily="34" charset="0"/>
            </a:endParaRPr>
          </a:p>
          <a:p>
            <a:pPr algn="ctr">
              <a:spcBef>
                <a:spcPct val="50000"/>
              </a:spcBef>
            </a:pPr>
            <a:r>
              <a:rPr lang="tr-TR" sz="3600" b="1" dirty="0" smtClean="0">
                <a:latin typeface="Franklin Gothic Book" panose="020B0503020102020204" pitchFamily="34" charset="0"/>
              </a:rPr>
              <a:t>adresinden </a:t>
            </a:r>
            <a:endParaRPr lang="tr-TR" sz="3600" b="1" dirty="0">
              <a:latin typeface="Franklin Gothic Book" panose="020B0503020102020204" pitchFamily="34" charset="0"/>
            </a:endParaRPr>
          </a:p>
          <a:p>
            <a:pPr algn="ctr">
              <a:spcBef>
                <a:spcPct val="50000"/>
              </a:spcBef>
            </a:pPr>
            <a:r>
              <a:rPr lang="tr-TR" sz="3600" b="1" dirty="0" smtClean="0">
                <a:latin typeface="Franklin Gothic Book" panose="020B0503020102020204" pitchFamily="34" charset="0"/>
              </a:rPr>
              <a:t>ERASMUS+/Öğrenci Hareketliliği</a:t>
            </a:r>
            <a:r>
              <a:rPr lang="tr-TR" sz="3600" b="1" i="1" dirty="0" smtClean="0">
                <a:latin typeface="Franklin Gothic Book" panose="020B0503020102020204" pitchFamily="34" charset="0"/>
              </a:rPr>
              <a:t> /Giden Öğrenci/ Belgeler</a:t>
            </a:r>
          </a:p>
          <a:p>
            <a:pPr algn="ctr">
              <a:spcBef>
                <a:spcPct val="50000"/>
              </a:spcBef>
            </a:pPr>
            <a:r>
              <a:rPr lang="tr-TR" sz="3600" b="1" i="1" dirty="0" smtClean="0">
                <a:latin typeface="Franklin Gothic Book" panose="020B0503020102020204" pitchFamily="34" charset="0"/>
              </a:rPr>
              <a:t>http://erasmus.dpu.edu.tr/index/sayfa/172/ogrenim-hareketliligi-belgeleri </a:t>
            </a:r>
            <a:endParaRPr lang="tr-TR" sz="3600" b="1" i="1" dirty="0">
              <a:latin typeface="Franklin Gothic Book" panose="020B0503020102020204" pitchFamily="34" charset="0"/>
            </a:endParaRPr>
          </a:p>
          <a:p>
            <a:pPr algn="ctr">
              <a:spcBef>
                <a:spcPct val="50000"/>
              </a:spcBef>
            </a:pPr>
            <a:r>
              <a:rPr lang="tr-TR" sz="3600" b="1" dirty="0">
                <a:latin typeface="Franklin Gothic Book" panose="020B0503020102020204" pitchFamily="34" charset="0"/>
              </a:rPr>
              <a:t>bölümünden</a:t>
            </a:r>
            <a:r>
              <a:rPr lang="tr-TR" sz="3600" b="1" i="1" dirty="0">
                <a:latin typeface="Franklin Gothic Book" panose="020B0503020102020204" pitchFamily="34" charset="0"/>
              </a:rPr>
              <a:t> </a:t>
            </a:r>
            <a:r>
              <a:rPr lang="tr-TR" sz="3600" b="1" dirty="0">
                <a:latin typeface="Franklin Gothic Book" panose="020B0503020102020204" pitchFamily="34" charset="0"/>
              </a:rPr>
              <a:t>ulaşabilirsiniz!!!</a:t>
            </a:r>
          </a:p>
          <a:p>
            <a:pPr algn="ctr">
              <a:spcBef>
                <a:spcPct val="50000"/>
              </a:spcBef>
            </a:pPr>
            <a:endParaRPr lang="tr-TR" sz="2800" b="1" dirty="0"/>
          </a:p>
        </p:txBody>
      </p:sp>
      <p:pic>
        <p:nvPicPr>
          <p:cNvPr id="53251" name="Picture 3" descr="flag-logoeac-LLP_EN"/>
          <p:cNvPicPr>
            <a:picLocks noChangeAspect="1" noChangeArrowheads="1"/>
          </p:cNvPicPr>
          <p:nvPr/>
        </p:nvPicPr>
        <p:blipFill>
          <a:blip r:embed="rId3" cstate="print"/>
          <a:srcRect/>
          <a:stretch>
            <a:fillRect/>
          </a:stretch>
        </p:blipFill>
        <p:spPr bwMode="auto">
          <a:xfrm>
            <a:off x="6948488" y="5910263"/>
            <a:ext cx="2195512" cy="94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etin kutusu"/>
          <p:cNvSpPr txBox="1">
            <a:spLocks noChangeArrowheads="1"/>
          </p:cNvSpPr>
          <p:nvPr/>
        </p:nvSpPr>
        <p:spPr bwMode="auto">
          <a:xfrm>
            <a:off x="611188" y="2492375"/>
            <a:ext cx="7993062" cy="2308225"/>
          </a:xfrm>
          <a:prstGeom prst="rect">
            <a:avLst/>
          </a:prstGeom>
          <a:noFill/>
          <a:ln w="9525">
            <a:noFill/>
            <a:miter lim="800000"/>
            <a:headEnd/>
            <a:tailEnd/>
          </a:ln>
        </p:spPr>
        <p:txBody>
          <a:bodyPr>
            <a:spAutoFit/>
          </a:bodyPr>
          <a:lstStyle/>
          <a:p>
            <a:r>
              <a:rPr lang="tr-TR" sz="7200">
                <a:solidFill>
                  <a:srgbClr val="C00000"/>
                </a:solidFill>
                <a:latin typeface="Adobe Garamond Pro" pitchFamily="18" charset="-94"/>
              </a:rPr>
              <a:t>   </a:t>
            </a:r>
            <a:r>
              <a:rPr lang="tr-TR" sz="7200">
                <a:solidFill>
                  <a:srgbClr val="C00000"/>
                </a:solidFill>
                <a:latin typeface="Times New Roman" pitchFamily="18" charset="0"/>
                <a:cs typeface="Times New Roman" pitchFamily="18" charset="0"/>
              </a:rPr>
              <a:t>TEŞEKKÜRLER</a:t>
            </a:r>
            <a:r>
              <a:rPr lang="tr-TR" sz="7200">
                <a:solidFill>
                  <a:srgbClr val="C00000"/>
                </a:solidFill>
                <a:latin typeface="Adobe Garamond Pro" pitchFamily="18" charset="-94"/>
              </a:rPr>
              <a:t> </a:t>
            </a:r>
          </a:p>
          <a:p>
            <a:r>
              <a:rPr lang="tr-TR" sz="7200">
                <a:solidFill>
                  <a:srgbClr val="C00000"/>
                </a:solidFill>
                <a:latin typeface="Adobe Garamond Pro" pitchFamily="18" charset="-94"/>
                <a:sym typeface="Wingdings" pitchFamily="2" charset="2"/>
              </a:rPr>
              <a:t>	           </a:t>
            </a:r>
            <a:endParaRPr lang="tr-TR" sz="7200">
              <a:solidFill>
                <a:srgbClr val="C00000"/>
              </a:solidFill>
              <a:latin typeface="Adobe Garamond Pro" pitchFamily="18" charset="-9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İçerik Yer Tutucusu"/>
          <p:cNvSpPr>
            <a:spLocks noGrp="1"/>
          </p:cNvSpPr>
          <p:nvPr>
            <p:ph idx="1"/>
          </p:nvPr>
        </p:nvSpPr>
        <p:spPr>
          <a:xfrm>
            <a:off x="304800" y="260648"/>
            <a:ext cx="8686800" cy="633700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2" pitchFamily="18" charset="2"/>
              <a:buNone/>
              <a:defRPr/>
            </a:pPr>
            <a:r>
              <a:rPr lang="tr-TR" sz="3600" b="1" cap="all" dirty="0" smtClean="0">
                <a:solidFill>
                  <a:srgbClr val="CC3300"/>
                </a:solidFill>
                <a:effectLst>
                  <a:reflection blurRad="12700" stA="48000" endA="300" endPos="55000" dir="5400000" sy="-90000" algn="bl" rotWithShape="0"/>
                </a:effectLst>
                <a:latin typeface="+mj-lt"/>
                <a:ea typeface="+mj-ea"/>
                <a:cs typeface="+mj-cs"/>
              </a:rPr>
              <a:t>A) ERASMUS ÖĞRENCİSİ SEÇİLDİKTEN SONRA YAPILMASI GEREKENLER</a:t>
            </a:r>
          </a:p>
          <a:p>
            <a:pPr>
              <a:buFont typeface="Wingdings 2" pitchFamily="18" charset="2"/>
              <a:buNone/>
              <a:defRPr/>
            </a:pPr>
            <a:endParaRPr lang="tr-TR" dirty="0" smtClean="0">
              <a:latin typeface="Comic Sans MS" pitchFamily="66" charset="0"/>
            </a:endParaRPr>
          </a:p>
          <a:p>
            <a:pPr>
              <a:buFont typeface="Wingdings 2" pitchFamily="18" charset="2"/>
              <a:buNone/>
              <a:defRPr/>
            </a:pPr>
            <a:endParaRPr lang="tr-TR" dirty="0" smtClean="0">
              <a:latin typeface="Comic Sans MS" pitchFamily="66" charset="0"/>
            </a:endParaRPr>
          </a:p>
          <a:p>
            <a:pPr marL="514350" indent="-514350">
              <a:buFont typeface="Wingdings 2" pitchFamily="18" charset="2"/>
              <a:buAutoNum type="arabicParenR"/>
              <a:defRPr/>
            </a:pPr>
            <a:r>
              <a:rPr lang="tr-TR" dirty="0" smtClean="0"/>
              <a:t>Facebook hesabınızdan, </a:t>
            </a:r>
          </a:p>
          <a:p>
            <a:pPr marL="0" indent="0">
              <a:buNone/>
              <a:defRPr/>
            </a:pPr>
            <a:r>
              <a:rPr lang="tr-TR" sz="4400" b="1" dirty="0" err="1" smtClean="0">
                <a:solidFill>
                  <a:schemeClr val="tx1"/>
                </a:solidFill>
                <a:latin typeface="Comic Sans MS" pitchFamily="66" charset="0"/>
              </a:rPr>
              <a:t>Dpü</a:t>
            </a:r>
            <a:r>
              <a:rPr lang="tr-TR" sz="4400" b="1" dirty="0" smtClean="0">
                <a:solidFill>
                  <a:schemeClr val="tx1"/>
                </a:solidFill>
                <a:latin typeface="Comic Sans MS" pitchFamily="66" charset="0"/>
              </a:rPr>
              <a:t> </a:t>
            </a:r>
            <a:r>
              <a:rPr lang="tr-TR" sz="4400" b="1" dirty="0" err="1" smtClean="0">
                <a:solidFill>
                  <a:schemeClr val="tx1"/>
                </a:solidFill>
                <a:latin typeface="Comic Sans MS" pitchFamily="66" charset="0"/>
              </a:rPr>
              <a:t>erasmus</a:t>
            </a:r>
            <a:r>
              <a:rPr lang="tr-TR" sz="4400" b="1" dirty="0" smtClean="0">
                <a:solidFill>
                  <a:schemeClr val="tx1"/>
                </a:solidFill>
                <a:latin typeface="Comic Sans MS" pitchFamily="66" charset="0"/>
              </a:rPr>
              <a:t> 2014-2015 </a:t>
            </a:r>
          </a:p>
          <a:p>
            <a:pPr>
              <a:buFont typeface="Wingdings 2" pitchFamily="18" charset="2"/>
              <a:buNone/>
              <a:defRPr/>
            </a:pPr>
            <a:r>
              <a:rPr lang="tr-TR" dirty="0" smtClean="0">
                <a:latin typeface="Franklin Gothic Book" panose="020B0503020102020204" pitchFamily="34" charset="0"/>
              </a:rPr>
              <a:t>grubuna üye olmak.</a:t>
            </a:r>
          </a:p>
          <a:p>
            <a:pPr>
              <a:buFont typeface="Wingdings 2" pitchFamily="18" charset="2"/>
              <a:buNone/>
              <a:defRPr/>
            </a:pPr>
            <a:endParaRPr lang="tr-TR" dirty="0">
              <a:latin typeface="Franklin Gothic Book" panose="020B0503020102020204" pitchFamily="34" charset="0"/>
            </a:endParaRPr>
          </a:p>
          <a:p>
            <a:pPr marL="533400" lvl="0" indent="-533400" algn="ctr" eaLnBrk="1" hangingPunct="1">
              <a:buClr>
                <a:srgbClr val="F0A22E"/>
              </a:buClr>
              <a:buNone/>
            </a:pPr>
            <a:r>
              <a:rPr lang="tr-TR" sz="2400" b="1" dirty="0" smtClean="0">
                <a:solidFill>
                  <a:srgbClr val="4E3B30"/>
                </a:solidFill>
              </a:rPr>
              <a:t>!!!Duyurular bu grup </a:t>
            </a:r>
            <a:r>
              <a:rPr lang="tr-TR" sz="2400" b="1" dirty="0">
                <a:solidFill>
                  <a:srgbClr val="4E3B30"/>
                </a:solidFill>
              </a:rPr>
              <a:t>yoluyla yapılmaktadır. Bunun için üye olmak zorunlu ve sizin sorumluluğunuzdadır.</a:t>
            </a:r>
          </a:p>
          <a:p>
            <a:pPr>
              <a:buFont typeface="Wingdings 2" pitchFamily="18" charset="2"/>
              <a:buNone/>
              <a:defRPr/>
            </a:pPr>
            <a:endParaRPr lang="tr-TR" dirty="0" smtClean="0">
              <a:latin typeface="Franklin Gothic Book" panose="020B05030201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88640"/>
            <a:ext cx="8686800" cy="838200"/>
          </a:xfrm>
        </p:spPr>
        <p:txBody>
          <a:bodyPr/>
          <a:lstStyle/>
          <a:p>
            <a:r>
              <a:rPr lang="tr-TR" dirty="0" smtClean="0"/>
              <a:t>Belgeler</a:t>
            </a:r>
            <a:endParaRPr lang="tr-TR" dirty="0"/>
          </a:p>
        </p:txBody>
      </p:sp>
      <p:sp>
        <p:nvSpPr>
          <p:cNvPr id="3" name="İçerik Yer Tutucusu 2"/>
          <p:cNvSpPr>
            <a:spLocks noGrp="1"/>
          </p:cNvSpPr>
          <p:nvPr>
            <p:ph idx="1"/>
          </p:nvPr>
        </p:nvSpPr>
        <p:spPr>
          <a:xfrm>
            <a:off x="304800" y="980729"/>
            <a:ext cx="8686800" cy="5688632"/>
          </a:xfrm>
        </p:spPr>
        <p:txBody>
          <a:bodyPr/>
          <a:lstStyle/>
          <a:p>
            <a:pPr algn="just"/>
            <a:r>
              <a:rPr lang="tr-TR" b="1" dirty="0" smtClean="0"/>
              <a:t>Öğrencilerin Dış İlişkiler Koordinatörlüğüne teslim etmesi gereken </a:t>
            </a:r>
            <a:r>
              <a:rPr lang="tr-TR" b="1" u="sng" dirty="0" smtClean="0"/>
              <a:t>2 grup belge vardır:</a:t>
            </a:r>
          </a:p>
          <a:p>
            <a:pPr marL="0" indent="0" algn="just">
              <a:buNone/>
            </a:pPr>
            <a:r>
              <a:rPr lang="tr-TR" b="1" dirty="0" smtClean="0"/>
              <a:t>        </a:t>
            </a:r>
            <a:r>
              <a:rPr lang="tr-TR" b="1" i="1" u="sng" dirty="0" smtClean="0">
                <a:solidFill>
                  <a:srgbClr val="FF0000"/>
                </a:solidFill>
                <a:effectLst>
                  <a:outerShdw blurRad="38100" dist="38100" dir="2700000" algn="tl">
                    <a:srgbClr val="000000">
                      <a:alpha val="43137"/>
                    </a:srgbClr>
                  </a:outerShdw>
                </a:effectLst>
              </a:rPr>
              <a:t>a)Ofisin talep ettiği/edeceği belgeler:</a:t>
            </a:r>
          </a:p>
          <a:p>
            <a:pPr marL="514350" indent="-514350" algn="just">
              <a:buFont typeface="+mj-lt"/>
              <a:buAutoNum type="arabicPeriod"/>
            </a:pPr>
            <a:r>
              <a:rPr lang="tr-TR" b="1" dirty="0" smtClean="0"/>
              <a:t>Learning </a:t>
            </a:r>
            <a:r>
              <a:rPr lang="tr-TR" b="1" dirty="0" err="1" smtClean="0"/>
              <a:t>Agreement</a:t>
            </a:r>
            <a:r>
              <a:rPr lang="tr-TR" b="1" dirty="0" smtClean="0"/>
              <a:t>*</a:t>
            </a:r>
          </a:p>
          <a:p>
            <a:pPr marL="514350" indent="-514350" algn="just">
              <a:buAutoNum type="arabicPeriod"/>
            </a:pPr>
            <a:r>
              <a:rPr lang="tr-TR" b="1" dirty="0" smtClean="0"/>
              <a:t>ATB Belgesi* ve ATB dilekçesi</a:t>
            </a:r>
          </a:p>
          <a:p>
            <a:pPr marL="514350" indent="-514350" algn="just">
              <a:buAutoNum type="arabicPeriod"/>
            </a:pPr>
            <a:r>
              <a:rPr lang="tr-TR" b="1" dirty="0" smtClean="0"/>
              <a:t>Taahhüt Belgesi</a:t>
            </a:r>
          </a:p>
          <a:p>
            <a:pPr marL="514350" indent="-514350" algn="just">
              <a:buAutoNum type="arabicPeriod"/>
            </a:pPr>
            <a:r>
              <a:rPr lang="tr-TR" b="1" dirty="0" smtClean="0"/>
              <a:t>Vize yazı dilekçesi</a:t>
            </a:r>
          </a:p>
          <a:p>
            <a:pPr marL="514350" indent="-514350" algn="just">
              <a:buAutoNum type="arabicPeriod"/>
            </a:pPr>
            <a:r>
              <a:rPr lang="tr-TR" b="1" dirty="0" smtClean="0"/>
              <a:t>Ziraat Bankası Euro Hesap Cüzdanı Fotokopisi</a:t>
            </a:r>
          </a:p>
          <a:p>
            <a:pPr marL="514350" indent="-514350" algn="just">
              <a:buAutoNum type="arabicPeriod"/>
            </a:pPr>
            <a:r>
              <a:rPr lang="tr-TR" b="1" dirty="0" smtClean="0"/>
              <a:t>2 adet vesikalık fotoğraf</a:t>
            </a:r>
          </a:p>
          <a:p>
            <a:pPr marL="0" indent="0" algn="just">
              <a:buNone/>
            </a:pPr>
            <a:endParaRPr lang="tr-TR" sz="1800" dirty="0" smtClean="0"/>
          </a:p>
          <a:p>
            <a:pPr marL="0" indent="0">
              <a:buNone/>
            </a:pPr>
            <a:r>
              <a:rPr lang="tr-TR" sz="1800" dirty="0" smtClean="0"/>
              <a:t>       </a:t>
            </a:r>
            <a:endParaRPr lang="tr-TR" sz="1800" dirty="0"/>
          </a:p>
        </p:txBody>
      </p:sp>
    </p:spTree>
    <p:extLst>
      <p:ext uri="{BB962C8B-B14F-4D97-AF65-F5344CB8AC3E}">
        <p14:creationId xmlns:p14="http://schemas.microsoft.com/office/powerpoint/2010/main" val="3695972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Belgeler</a:t>
            </a:r>
            <a:endParaRPr lang="tr-TR" dirty="0"/>
          </a:p>
        </p:txBody>
      </p:sp>
      <p:sp>
        <p:nvSpPr>
          <p:cNvPr id="3" name="İçerik Yer Tutucusu 2"/>
          <p:cNvSpPr>
            <a:spLocks noGrp="1"/>
          </p:cNvSpPr>
          <p:nvPr>
            <p:ph idx="1"/>
          </p:nvPr>
        </p:nvSpPr>
        <p:spPr>
          <a:xfrm>
            <a:off x="304800" y="1196752"/>
            <a:ext cx="8686800" cy="5760640"/>
          </a:xfrm>
        </p:spPr>
        <p:txBody>
          <a:bodyPr/>
          <a:lstStyle/>
          <a:p>
            <a:pPr marL="0" indent="0">
              <a:buNone/>
            </a:pPr>
            <a:r>
              <a:rPr lang="tr-TR" b="1" i="1" dirty="0" smtClean="0">
                <a:solidFill>
                  <a:srgbClr val="FF0000"/>
                </a:solidFill>
                <a:effectLst>
                  <a:outerShdw blurRad="38100" dist="38100" dir="2700000" algn="tl">
                    <a:srgbClr val="000000">
                      <a:alpha val="43137"/>
                    </a:srgbClr>
                  </a:outerShdw>
                </a:effectLst>
              </a:rPr>
              <a:t>     </a:t>
            </a:r>
            <a:r>
              <a:rPr lang="tr-TR" b="1" i="1" u="sng" dirty="0" smtClean="0">
                <a:solidFill>
                  <a:srgbClr val="FF0000"/>
                </a:solidFill>
                <a:effectLst>
                  <a:outerShdw blurRad="38100" dist="38100" dir="2700000" algn="tl">
                    <a:srgbClr val="000000">
                      <a:alpha val="43137"/>
                    </a:srgbClr>
                  </a:outerShdw>
                </a:effectLst>
              </a:rPr>
              <a:t>b)Öğrencinin </a:t>
            </a:r>
            <a:r>
              <a:rPr lang="tr-TR" b="1" i="1" u="sng" dirty="0">
                <a:solidFill>
                  <a:srgbClr val="FF0000"/>
                </a:solidFill>
                <a:effectLst>
                  <a:outerShdw blurRad="38100" dist="38100" dir="2700000" algn="tl">
                    <a:srgbClr val="000000">
                      <a:alpha val="43137"/>
                    </a:srgbClr>
                  </a:outerShdw>
                </a:effectLst>
              </a:rPr>
              <a:t>gideceği üniversitenin talep ettiği/edeceği </a:t>
            </a:r>
            <a:r>
              <a:rPr lang="tr-TR" b="1" i="1" u="sng" dirty="0" smtClean="0">
                <a:solidFill>
                  <a:srgbClr val="FF0000"/>
                </a:solidFill>
                <a:effectLst>
                  <a:outerShdw blurRad="38100" dist="38100" dir="2700000" algn="tl">
                    <a:srgbClr val="000000">
                      <a:alpha val="43137"/>
                    </a:srgbClr>
                  </a:outerShdw>
                </a:effectLst>
              </a:rPr>
              <a:t>belgeler</a:t>
            </a:r>
            <a:endParaRPr lang="tr-TR" u="sng" dirty="0" smtClean="0">
              <a:solidFill>
                <a:schemeClr val="tx1"/>
              </a:solidFill>
            </a:endParaRPr>
          </a:p>
          <a:p>
            <a:pPr algn="just"/>
            <a:r>
              <a:rPr lang="tr-TR" dirty="0" smtClean="0">
                <a:solidFill>
                  <a:schemeClr val="tx1"/>
                </a:solidFill>
              </a:rPr>
              <a:t>Öğrenciler bu belgelerin hangi belgeler olduğunu gidecekleri üniversitelerin dış ilişkiler (</a:t>
            </a:r>
            <a:r>
              <a:rPr lang="tr-TR" dirty="0" err="1" smtClean="0">
                <a:solidFill>
                  <a:schemeClr val="tx1"/>
                </a:solidFill>
              </a:rPr>
              <a:t>international</a:t>
            </a:r>
            <a:r>
              <a:rPr lang="tr-TR" dirty="0" smtClean="0">
                <a:solidFill>
                  <a:schemeClr val="tx1"/>
                </a:solidFill>
              </a:rPr>
              <a:t> </a:t>
            </a:r>
            <a:r>
              <a:rPr lang="tr-TR" dirty="0" err="1" smtClean="0">
                <a:solidFill>
                  <a:schemeClr val="tx1"/>
                </a:solidFill>
              </a:rPr>
              <a:t>relations</a:t>
            </a:r>
            <a:r>
              <a:rPr lang="tr-TR" dirty="0" smtClean="0">
                <a:solidFill>
                  <a:schemeClr val="tx1"/>
                </a:solidFill>
              </a:rPr>
              <a:t>) biriminin sitesinden öğrenebilirler. Bazı üniversiteler de ofisimizin göndermiş olduğu aday öğrenci bilgilendirme maillerinden sonra öğrencilere bilgilendirme maili atmaktadır. Öğrencilerin bu mail içeriklerini dikkatlice okuyup işlemlerini tamamlaması gerekmektedir.</a:t>
            </a:r>
            <a:endParaRPr lang="tr-TR" dirty="0"/>
          </a:p>
        </p:txBody>
      </p:sp>
    </p:spTree>
    <p:extLst>
      <p:ext uri="{BB962C8B-B14F-4D97-AF65-F5344CB8AC3E}">
        <p14:creationId xmlns:p14="http://schemas.microsoft.com/office/powerpoint/2010/main" val="997872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6632"/>
            <a:ext cx="8686800" cy="838200"/>
          </a:xfrm>
        </p:spPr>
        <p:txBody>
          <a:bodyPr>
            <a:normAutofit fontScale="90000"/>
          </a:bodyPr>
          <a:lstStyle/>
          <a:p>
            <a:r>
              <a:rPr lang="tr-TR" dirty="0" err="1" smtClean="0"/>
              <a:t>LearnIng</a:t>
            </a:r>
            <a:r>
              <a:rPr lang="tr-TR" dirty="0" smtClean="0"/>
              <a:t> </a:t>
            </a:r>
            <a:r>
              <a:rPr lang="tr-TR" dirty="0" err="1" smtClean="0"/>
              <a:t>agreement</a:t>
            </a:r>
            <a:r>
              <a:rPr lang="tr-TR" dirty="0" smtClean="0"/>
              <a:t> (</a:t>
            </a:r>
            <a:r>
              <a:rPr lang="tr-TR" dirty="0" err="1" smtClean="0"/>
              <a:t>Öğrenİm</a:t>
            </a:r>
            <a:r>
              <a:rPr lang="tr-TR" dirty="0" smtClean="0"/>
              <a:t> </a:t>
            </a:r>
            <a:r>
              <a:rPr lang="tr-TR" dirty="0" err="1" smtClean="0"/>
              <a:t>AnlaşmasI</a:t>
            </a:r>
            <a:r>
              <a:rPr lang="tr-TR" dirty="0" smtClean="0"/>
              <a:t>)</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993097"/>
            <a:ext cx="4064930" cy="5748271"/>
          </a:xfrm>
        </p:spPr>
      </p:pic>
      <p:sp>
        <p:nvSpPr>
          <p:cNvPr id="5" name="Sol Ok 4"/>
          <p:cNvSpPr/>
          <p:nvPr/>
        </p:nvSpPr>
        <p:spPr>
          <a:xfrm>
            <a:off x="4283968" y="836712"/>
            <a:ext cx="4176464" cy="33123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4788024" y="1988840"/>
            <a:ext cx="3312368" cy="1015663"/>
          </a:xfrm>
          <a:prstGeom prst="rect">
            <a:avLst/>
          </a:prstGeom>
          <a:noFill/>
        </p:spPr>
        <p:txBody>
          <a:bodyPr wrap="square" rtlCol="0">
            <a:spAutoFit/>
          </a:bodyPr>
          <a:lstStyle/>
          <a:p>
            <a:r>
              <a:rPr lang="tr-TR" sz="2000" dirty="0" err="1" smtClean="0"/>
              <a:t>The</a:t>
            </a:r>
            <a:r>
              <a:rPr lang="tr-TR" sz="2000" dirty="0" smtClean="0"/>
              <a:t> </a:t>
            </a:r>
            <a:r>
              <a:rPr lang="tr-TR" sz="2000" dirty="0" err="1" smtClean="0"/>
              <a:t>Student</a:t>
            </a:r>
            <a:r>
              <a:rPr lang="tr-TR" sz="2000" dirty="0" smtClean="0"/>
              <a:t>:</a:t>
            </a:r>
          </a:p>
          <a:p>
            <a:r>
              <a:rPr lang="tr-TR" sz="2000" dirty="0" smtClean="0"/>
              <a:t>Bu kısımda kendinizle ilgili bilgileri vermelisiniz!!!</a:t>
            </a:r>
            <a:endParaRPr lang="tr-TR" sz="2000" dirty="0"/>
          </a:p>
        </p:txBody>
      </p:sp>
    </p:spTree>
    <p:extLst>
      <p:ext uri="{BB962C8B-B14F-4D97-AF65-F5344CB8AC3E}">
        <p14:creationId xmlns:p14="http://schemas.microsoft.com/office/powerpoint/2010/main" val="1682666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6632"/>
            <a:ext cx="8686800" cy="838200"/>
          </a:xfrm>
        </p:spPr>
        <p:txBody>
          <a:bodyPr>
            <a:normAutofit fontScale="90000"/>
          </a:bodyPr>
          <a:lstStyle/>
          <a:p>
            <a:r>
              <a:rPr lang="tr-TR" dirty="0" err="1" smtClean="0"/>
              <a:t>LearnIng</a:t>
            </a:r>
            <a:r>
              <a:rPr lang="tr-TR" dirty="0" smtClean="0"/>
              <a:t> </a:t>
            </a:r>
            <a:r>
              <a:rPr lang="tr-TR" dirty="0" err="1" smtClean="0"/>
              <a:t>agreement</a:t>
            </a:r>
            <a:r>
              <a:rPr lang="tr-TR" dirty="0" smtClean="0"/>
              <a:t> (</a:t>
            </a:r>
            <a:r>
              <a:rPr lang="tr-TR" dirty="0" err="1" smtClean="0"/>
              <a:t>Öğrenİm</a:t>
            </a:r>
            <a:r>
              <a:rPr lang="tr-TR" dirty="0" smtClean="0"/>
              <a:t> </a:t>
            </a:r>
            <a:r>
              <a:rPr lang="tr-TR" dirty="0" err="1" smtClean="0"/>
              <a:t>AnlaşmasI</a:t>
            </a:r>
            <a:r>
              <a:rPr lang="tr-TR" dirty="0" smtClean="0"/>
              <a:t>)</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993097"/>
            <a:ext cx="4064930" cy="5748271"/>
          </a:xfrm>
        </p:spPr>
      </p:pic>
      <p:sp>
        <p:nvSpPr>
          <p:cNvPr id="5" name="Sol Ok 4"/>
          <p:cNvSpPr/>
          <p:nvPr/>
        </p:nvSpPr>
        <p:spPr>
          <a:xfrm>
            <a:off x="4139952" y="1604288"/>
            <a:ext cx="4824536" cy="40324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5004048" y="2671484"/>
            <a:ext cx="3816424" cy="2062103"/>
          </a:xfrm>
          <a:prstGeom prst="rect">
            <a:avLst/>
          </a:prstGeom>
          <a:noFill/>
        </p:spPr>
        <p:txBody>
          <a:bodyPr wrap="square" rtlCol="0">
            <a:spAutoFit/>
          </a:bodyPr>
          <a:lstStyle/>
          <a:p>
            <a:r>
              <a:rPr lang="tr-TR" sz="1600" dirty="0" err="1" smtClean="0"/>
              <a:t>The</a:t>
            </a:r>
            <a:r>
              <a:rPr lang="tr-TR" sz="1600" dirty="0" smtClean="0"/>
              <a:t> </a:t>
            </a:r>
            <a:r>
              <a:rPr lang="tr-TR" sz="1600" dirty="0" err="1" smtClean="0"/>
              <a:t>Sending</a:t>
            </a:r>
            <a:r>
              <a:rPr lang="tr-TR" sz="1600" dirty="0" smtClean="0"/>
              <a:t> </a:t>
            </a:r>
            <a:r>
              <a:rPr lang="tr-TR" sz="1600" dirty="0" err="1" smtClean="0"/>
              <a:t>Institution</a:t>
            </a:r>
            <a:r>
              <a:rPr lang="tr-TR" sz="1600" dirty="0" smtClean="0"/>
              <a:t> (Gönderen Kurum):</a:t>
            </a:r>
          </a:p>
          <a:p>
            <a:r>
              <a:rPr lang="tr-TR" sz="1600" dirty="0" smtClean="0"/>
              <a:t>Bu kısımda Dumlupınar Üniversitesi hakkında gerekli bilgileri vermelisiniz!!!</a:t>
            </a:r>
          </a:p>
          <a:p>
            <a:r>
              <a:rPr lang="tr-TR" sz="1600" dirty="0" err="1" smtClean="0"/>
              <a:t>Contact</a:t>
            </a:r>
            <a:r>
              <a:rPr lang="tr-TR" sz="1600" dirty="0" smtClean="0"/>
              <a:t> </a:t>
            </a:r>
            <a:r>
              <a:rPr lang="tr-TR" sz="1600" dirty="0" err="1" smtClean="0"/>
              <a:t>person</a:t>
            </a:r>
            <a:r>
              <a:rPr lang="tr-TR" sz="1600" dirty="0" smtClean="0"/>
              <a:t> kısmına, gideceğiniz ülkelerden sorumlu </a:t>
            </a:r>
            <a:r>
              <a:rPr lang="tr-TR" sz="1600" dirty="0" err="1" smtClean="0"/>
              <a:t>Erasmus</a:t>
            </a:r>
            <a:r>
              <a:rPr lang="tr-TR" sz="1600" dirty="0" smtClean="0"/>
              <a:t> koordinatörlerimizin isimlerini/</a:t>
            </a:r>
            <a:r>
              <a:rPr lang="tr-TR" sz="1600" dirty="0" err="1" smtClean="0"/>
              <a:t>email</a:t>
            </a:r>
            <a:r>
              <a:rPr lang="tr-TR" sz="1600" dirty="0" smtClean="0"/>
              <a:t> adreslerini yazmalısınız!!!</a:t>
            </a:r>
            <a:endParaRPr lang="tr-TR" sz="1600" dirty="0"/>
          </a:p>
        </p:txBody>
      </p:sp>
    </p:spTree>
    <p:extLst>
      <p:ext uri="{BB962C8B-B14F-4D97-AF65-F5344CB8AC3E}">
        <p14:creationId xmlns:p14="http://schemas.microsoft.com/office/powerpoint/2010/main" val="16643730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1520</TotalTime>
  <Words>1881</Words>
  <Application>Microsoft Office PowerPoint</Application>
  <PresentationFormat>Ekran Gösterisi (4:3)</PresentationFormat>
  <Paragraphs>267</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Gezinti</vt:lpstr>
      <vt:lpstr> 2014 - 2015 AKADEMİK YILI  ERASMUS ADAY ÖĞRENCİLERİ  BİLGİLENDİRME SUNUMU   </vt:lpstr>
      <vt:lpstr>ULUSLARARASI İLİŞKİLER OFİSİ </vt:lpstr>
      <vt:lpstr>ULUSAL AJANS</vt:lpstr>
      <vt:lpstr>ERASMUS SÜRECİ</vt:lpstr>
      <vt:lpstr>PowerPoint Sunusu</vt:lpstr>
      <vt:lpstr>Belgeler</vt:lpstr>
      <vt:lpstr>Belgeler</vt:lpstr>
      <vt:lpstr>LearnIng agreement (Öğrenİm AnlaşmasI)</vt:lpstr>
      <vt:lpstr>LearnIng agreement (Öğrenİm AnlaşmasI)</vt:lpstr>
      <vt:lpstr>LearnIng agreement (Öğrenİm AnlaşmasI)</vt:lpstr>
      <vt:lpstr>PowerPoint Sunusu</vt:lpstr>
      <vt:lpstr>PowerPoint Sunusu</vt:lpstr>
      <vt:lpstr>PowerPoint Sunusu</vt:lpstr>
      <vt:lpstr>PowerPoint Sunusu</vt:lpstr>
      <vt:lpstr>PowerPoint Sunusu</vt:lpstr>
      <vt:lpstr>PowerPoint Sunusu</vt:lpstr>
      <vt:lpstr>PowerPoint Sunusu</vt:lpstr>
      <vt:lpstr>PowerPoint Sunusu</vt:lpstr>
      <vt:lpstr>ÖNEMLİ !!!!</vt:lpstr>
      <vt:lpstr>UNUTMAYINIZ!!!</vt:lpstr>
      <vt:lpstr>Önemlİ Hususlar</vt:lpstr>
      <vt:lpstr>B) Pasaport ve Vİze İşlemlerİ</vt:lpstr>
      <vt:lpstr>Vİze Belgelerİ</vt:lpstr>
      <vt:lpstr>c) Sİgorta İşlemlerİ</vt:lpstr>
      <vt:lpstr>D) Uçak Bİletİ</vt:lpstr>
      <vt:lpstr>E) Yolculuğa HazIrlIk</vt:lpstr>
      <vt:lpstr>Bavul-Valİz hazIrlama</vt:lpstr>
      <vt:lpstr>HavaalanInda ne yapmalI?</vt:lpstr>
      <vt:lpstr>F) Gereklİ BELGELER</vt:lpstr>
      <vt:lpstr>Bölüm 2: HİBELER</vt:lpstr>
      <vt:lpstr>PowerPoint Sunusu</vt:lpstr>
      <vt:lpstr>Bölüm 2: HİBELER</vt:lpstr>
      <vt:lpstr>Bölüm 3: SOSYAL ADAPTASYON</vt:lpstr>
      <vt:lpstr>Bölüm 4: EĞİTİM ADAPTASYONU</vt:lpstr>
      <vt:lpstr>PowerPoint Sunusu</vt:lpstr>
      <vt:lpstr>Bölüm 5: Gİderken almanİz gereken belgeler  </vt:lpstr>
      <vt:lpstr> Bölüm 6: Gerİ dönüşte tamamlamanIz gereken belgeler  </vt:lpstr>
      <vt:lpstr>Ofİse teslİm edİlecek belgeler!!!</vt:lpstr>
      <vt:lpstr>UNUTMAYINIZ!!!</vt:lpstr>
      <vt:lpstr>BAZI KISALTMALAR</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2009-2010 ERASMUS ADAY ÖĞRENCİLERİ ORYANTASYON TOPLANTISI  01 Aralık 2009, Salı</dc:title>
  <dc:creator>e karakaya</dc:creator>
  <cp:lastModifiedBy>DPU IRO</cp:lastModifiedBy>
  <cp:revision>155</cp:revision>
  <dcterms:created xsi:type="dcterms:W3CDTF">2009-12-01T08:35:39Z</dcterms:created>
  <dcterms:modified xsi:type="dcterms:W3CDTF">2014-04-16T12:24:52Z</dcterms:modified>
</cp:coreProperties>
</file>