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5149850"/>
  <p:notesSz cx="9144000" cy="5149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80F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0901" y="0"/>
            <a:ext cx="1363098" cy="1102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3530" y="505785"/>
            <a:ext cx="7076938" cy="930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2182" y="1779007"/>
            <a:ext cx="7699634" cy="1891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80F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5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2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212489" cy="1272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8167" y="548608"/>
            <a:ext cx="871369" cy="8785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43902" y="3937292"/>
            <a:ext cx="1789341" cy="11832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7939" y="621334"/>
            <a:ext cx="1466850" cy="755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810" algn="just">
              <a:lnSpc>
                <a:spcPct val="99700"/>
              </a:lnSpc>
              <a:spcBef>
                <a:spcPts val="105"/>
              </a:spcBef>
            </a:pPr>
            <a:r>
              <a:rPr sz="1600" spc="-140" dirty="0">
                <a:solidFill>
                  <a:srgbClr val="23271D"/>
                </a:solidFill>
                <a:latin typeface="Verdana"/>
                <a:cs typeface="Verdana"/>
              </a:rPr>
              <a:t>T.C. </a:t>
            </a:r>
            <a:r>
              <a:rPr sz="1600" spc="35" dirty="0">
                <a:solidFill>
                  <a:srgbClr val="23271D"/>
                </a:solidFill>
                <a:latin typeface="Verdana"/>
                <a:cs typeface="Verdana"/>
              </a:rPr>
              <a:t>KÜTAHYA  </a:t>
            </a:r>
            <a:r>
              <a:rPr sz="1600" spc="40" dirty="0">
                <a:solidFill>
                  <a:srgbClr val="23271D"/>
                </a:solidFill>
                <a:latin typeface="Verdana"/>
                <a:cs typeface="Verdana"/>
              </a:rPr>
              <a:t>DUMLUPINAR  </a:t>
            </a:r>
            <a:r>
              <a:rPr sz="1600" spc="-65" dirty="0">
                <a:solidFill>
                  <a:srgbClr val="23271D"/>
                </a:solidFill>
                <a:latin typeface="Verdana"/>
                <a:cs typeface="Verdana"/>
              </a:rPr>
              <a:t>ÜNİVERSİTESİ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0884" y="619557"/>
            <a:ext cx="16179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lang="tr-TR" sz="1600" spc="35" dirty="0" smtClean="0">
                <a:solidFill>
                  <a:srgbClr val="22271D"/>
                </a:solidFill>
                <a:latin typeface="Verdana"/>
                <a:cs typeface="Verdana"/>
              </a:rPr>
              <a:t>EMET</a:t>
            </a:r>
            <a:r>
              <a:rPr sz="1600" spc="35" dirty="0" smtClean="0">
                <a:solidFill>
                  <a:srgbClr val="22271D"/>
                </a:solidFill>
                <a:latin typeface="Verdana"/>
                <a:cs typeface="Verdana"/>
              </a:rPr>
              <a:t>  </a:t>
            </a:r>
            <a:r>
              <a:rPr sz="1600" spc="25" dirty="0">
                <a:solidFill>
                  <a:srgbClr val="22271D"/>
                </a:solidFill>
                <a:latin typeface="Verdana"/>
                <a:cs typeface="Verdana"/>
              </a:rPr>
              <a:t>MESLEK  </a:t>
            </a:r>
            <a:r>
              <a:rPr lang="tr-TR" sz="1600" spc="25" dirty="0" smtClean="0">
                <a:solidFill>
                  <a:srgbClr val="22271D"/>
                </a:solidFill>
                <a:latin typeface="Verdana"/>
                <a:cs typeface="Verdana"/>
              </a:rPr>
              <a:t>Y</a:t>
            </a:r>
            <a:r>
              <a:rPr sz="1600" spc="25" dirty="0" smtClean="0">
                <a:solidFill>
                  <a:srgbClr val="22271D"/>
                </a:solidFill>
                <a:latin typeface="Verdana"/>
                <a:cs typeface="Verdana"/>
              </a:rPr>
              <a:t>ÜKSEKOKULU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4407" y="1712646"/>
            <a:ext cx="6741795" cy="278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000" b="1" spc="-50" dirty="0">
                <a:solidFill>
                  <a:srgbClr val="342C28"/>
                </a:solidFill>
                <a:latin typeface="Calibri"/>
                <a:cs typeface="Calibri"/>
              </a:rPr>
              <a:t>İşletmede </a:t>
            </a:r>
            <a:r>
              <a:rPr sz="5000" b="1" spc="-45" dirty="0">
                <a:solidFill>
                  <a:srgbClr val="342C28"/>
                </a:solidFill>
                <a:latin typeface="Calibri"/>
                <a:cs typeface="Calibri"/>
              </a:rPr>
              <a:t>Mesleki</a:t>
            </a:r>
            <a:r>
              <a:rPr sz="5000" b="1" spc="-440" dirty="0">
                <a:solidFill>
                  <a:srgbClr val="342C28"/>
                </a:solidFill>
                <a:latin typeface="Calibri"/>
                <a:cs typeface="Calibri"/>
              </a:rPr>
              <a:t> </a:t>
            </a:r>
            <a:r>
              <a:rPr sz="5000" b="1" spc="120" dirty="0">
                <a:solidFill>
                  <a:srgbClr val="342C28"/>
                </a:solidFill>
                <a:latin typeface="Calibri"/>
                <a:cs typeface="Calibri"/>
              </a:rPr>
              <a:t>Eğitim</a:t>
            </a:r>
            <a:endParaRPr sz="5000" dirty="0">
              <a:latin typeface="Calibri"/>
              <a:cs typeface="Calibri"/>
            </a:endParaRPr>
          </a:p>
          <a:p>
            <a:pPr marR="24765" algn="ctr">
              <a:lnSpc>
                <a:spcPts val="5450"/>
              </a:lnSpc>
              <a:spcBef>
                <a:spcPts val="135"/>
              </a:spcBef>
            </a:pPr>
            <a:r>
              <a:rPr sz="4600" b="1" spc="-10" dirty="0">
                <a:solidFill>
                  <a:srgbClr val="372D2A"/>
                </a:solidFill>
                <a:latin typeface="Lucida Sans"/>
                <a:cs typeface="Lucida Sans"/>
              </a:rPr>
              <a:t>(iME)</a:t>
            </a:r>
            <a:endParaRPr sz="4600" dirty="0">
              <a:latin typeface="Lucida Sans"/>
              <a:cs typeface="Lucida Sans"/>
            </a:endParaRPr>
          </a:p>
          <a:p>
            <a:pPr algn="ctr">
              <a:lnSpc>
                <a:spcPts val="5930"/>
              </a:lnSpc>
            </a:pPr>
            <a:r>
              <a:rPr sz="5000" b="1" spc="50" dirty="0">
                <a:solidFill>
                  <a:srgbClr val="352E2A"/>
                </a:solidFill>
                <a:latin typeface="Calibri"/>
                <a:cs typeface="Calibri"/>
              </a:rPr>
              <a:t>Bilgilendirme</a:t>
            </a:r>
            <a:r>
              <a:rPr sz="5000" b="1" spc="315" dirty="0">
                <a:solidFill>
                  <a:srgbClr val="352E2A"/>
                </a:solidFill>
                <a:latin typeface="Calibri"/>
                <a:cs typeface="Calibri"/>
              </a:rPr>
              <a:t> </a:t>
            </a:r>
            <a:r>
              <a:rPr sz="5000" b="1" spc="25" dirty="0">
                <a:solidFill>
                  <a:srgbClr val="352E2A"/>
                </a:solidFill>
                <a:latin typeface="Calibri"/>
                <a:cs typeface="Calibri"/>
              </a:rPr>
              <a:t>Sunumu</a:t>
            </a:r>
            <a:endParaRPr sz="5000" dirty="0">
              <a:latin typeface="Calibri"/>
              <a:cs typeface="Calibri"/>
            </a:endParaRPr>
          </a:p>
          <a:p>
            <a:pPr marL="1871345" marR="1912620" algn="ctr">
              <a:lnSpc>
                <a:spcPct val="100699"/>
              </a:lnSpc>
              <a:spcBef>
                <a:spcPts val="350"/>
              </a:spcBef>
            </a:pPr>
            <a:r>
              <a:rPr lang="tr-TR" sz="1600" spc="-5" dirty="0" smtClean="0">
                <a:solidFill>
                  <a:srgbClr val="22271C"/>
                </a:solidFill>
                <a:latin typeface="Verdana"/>
                <a:cs typeface="Verdana"/>
              </a:rPr>
              <a:t>Emet</a:t>
            </a:r>
            <a:r>
              <a:rPr sz="1600" spc="-5" dirty="0" smtClean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15" dirty="0">
                <a:solidFill>
                  <a:srgbClr val="22271C"/>
                </a:solidFill>
                <a:latin typeface="Verdana"/>
                <a:cs typeface="Verdana"/>
              </a:rPr>
              <a:t>Meslek</a:t>
            </a:r>
            <a:r>
              <a:rPr sz="1600" spc="-265" dirty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22271C"/>
                </a:solidFill>
                <a:latin typeface="Verdana"/>
                <a:cs typeface="Verdana"/>
              </a:rPr>
              <a:t>Yüksekokulu  </a:t>
            </a:r>
            <a:r>
              <a:rPr sz="1600" dirty="0">
                <a:solidFill>
                  <a:srgbClr val="22271C"/>
                </a:solidFill>
                <a:latin typeface="Verdana"/>
                <a:cs typeface="Verdana"/>
              </a:rPr>
              <a:t>İME</a:t>
            </a:r>
            <a:r>
              <a:rPr sz="1600" spc="-114" dirty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22271C"/>
                </a:solidFill>
                <a:latin typeface="Verdana"/>
                <a:cs typeface="Verdana"/>
              </a:rPr>
              <a:t>Koordinatörlüğü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7820" algn="l"/>
              </a:tabLst>
            </a:pPr>
            <a:r>
              <a:rPr lang="tr-TR" sz="1400" u="heavy" spc="-60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u="heavy" spc="-60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u="heavy" spc="-1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u="heavy" spc="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140" y="68964"/>
            <a:ext cx="1435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solidFill>
                  <a:srgbClr val="4D5649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D3D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0530" y="523738"/>
            <a:ext cx="4854575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776605">
              <a:lnSpc>
                <a:spcPts val="3620"/>
              </a:lnSpc>
              <a:spcBef>
                <a:spcPts val="114"/>
              </a:spcBef>
            </a:pPr>
            <a:r>
              <a:rPr sz="2700" b="1" spc="85" dirty="0">
                <a:solidFill>
                  <a:srgbClr val="3D3D34"/>
                </a:solidFill>
                <a:latin typeface="Times New Roman"/>
                <a:cs typeface="Times New Roman"/>
              </a:rPr>
              <a:t>iME </a:t>
            </a:r>
            <a:r>
              <a:rPr sz="2900" b="1" spc="75" dirty="0">
                <a:solidFill>
                  <a:srgbClr val="3D3D34"/>
                </a:solidFill>
                <a:latin typeface="Times New Roman"/>
                <a:cs typeface="Times New Roman"/>
              </a:rPr>
              <a:t>Uygulaınasının  </a:t>
            </a:r>
            <a:r>
              <a:rPr sz="2900" b="1" spc="40" dirty="0">
                <a:solidFill>
                  <a:srgbClr val="3D3D34"/>
                </a:solidFill>
                <a:latin typeface="Times New Roman"/>
                <a:cs typeface="Times New Roman"/>
              </a:rPr>
              <a:t>Topluına </a:t>
            </a:r>
            <a:r>
              <a:rPr sz="2900" b="1" spc="-5" dirty="0">
                <a:solidFill>
                  <a:srgbClr val="3D3D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475" dirty="0">
                <a:solidFill>
                  <a:srgbClr val="3D3D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D3D34"/>
                </a:solidFill>
                <a:latin typeface="Times New Roman"/>
                <a:cs typeface="Times New Roman"/>
              </a:rPr>
              <a:t>Nelerdir?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6792595" cy="1526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5"/>
              </a:spcBef>
              <a:buClr>
                <a:srgbClr val="3D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Ü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vers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e,</a:t>
            </a:r>
            <a:r>
              <a:rPr sz="1400" spc="-1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-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ü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yas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-3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F281D"/>
                </a:solidFill>
                <a:latin typeface="Arial"/>
                <a:cs typeface="Arial"/>
              </a:rPr>
              <a:t>ve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81D"/>
                </a:solidFill>
                <a:latin typeface="Arial"/>
                <a:cs typeface="Arial"/>
              </a:rPr>
              <a:t>t</a:t>
            </a:r>
            <a:r>
              <a:rPr sz="1400" spc="-1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op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u</a:t>
            </a:r>
            <a:r>
              <a:rPr sz="1400" spc="-1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50C05"/>
                </a:solidFill>
                <a:latin typeface="Arial"/>
                <a:cs typeface="Arial"/>
              </a:rPr>
              <a:t>u</a:t>
            </a:r>
            <a:r>
              <a:rPr sz="1400" spc="-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birl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iğ</a:t>
            </a:r>
            <a:r>
              <a:rPr sz="1400" spc="-23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ç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-2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15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1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es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le</a:t>
            </a:r>
            <a:r>
              <a:rPr sz="1400" spc="-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50C05"/>
                </a:solidFill>
                <a:latin typeface="Arial"/>
                <a:cs typeface="Arial"/>
              </a:rPr>
              <a:t>ülke  </a:t>
            </a: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kalkınması</a:t>
            </a:r>
            <a:r>
              <a:rPr sz="1400" b="1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hızlanacak</a:t>
            </a:r>
            <a:r>
              <a:rPr sz="1400" b="1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ve</a:t>
            </a:r>
            <a:r>
              <a:rPr sz="1400" b="1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işsizlik</a:t>
            </a:r>
            <a:r>
              <a:rPr sz="1400" b="1" spc="-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oranı</a:t>
            </a:r>
            <a:r>
              <a:rPr sz="140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azalacak,</a:t>
            </a:r>
            <a:endParaRPr sz="1400">
              <a:latin typeface="Arial"/>
              <a:cs typeface="Arial"/>
            </a:endParaRPr>
          </a:p>
          <a:p>
            <a:pPr marL="327660" indent="-315595">
              <a:lnSpc>
                <a:spcPct val="100000"/>
              </a:lnSpc>
              <a:spcBef>
                <a:spcPts val="15"/>
              </a:spcBef>
              <a:buClr>
                <a:srgbClr val="3D3D34"/>
              </a:buClr>
              <a:buChar char="•"/>
              <a:tabLst>
                <a:tab pos="327660" algn="l"/>
                <a:tab pos="328295" algn="l"/>
              </a:tabLst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nin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çocu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rının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geleceği</a:t>
            </a:r>
            <a:r>
              <a:rPr sz="140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ile</a:t>
            </a:r>
            <a:r>
              <a:rPr sz="1400" b="1" spc="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50C05"/>
                </a:solidFill>
                <a:latin typeface="Arial"/>
                <a:cs typeface="Arial"/>
              </a:rPr>
              <a:t>ilgili</a:t>
            </a:r>
            <a:r>
              <a:rPr sz="1400" b="1" spc="-6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endişeleri</a:t>
            </a:r>
            <a:r>
              <a:rPr sz="1400" b="1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azalacak</a:t>
            </a:r>
            <a:r>
              <a:rPr sz="1400" b="1" spc="70" dirty="0">
                <a:solidFill>
                  <a:srgbClr val="1F281D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7660" marR="187960" indent="-315595">
              <a:lnSpc>
                <a:spcPct val="100000"/>
              </a:lnSpc>
              <a:spcBef>
                <a:spcPts val="10"/>
              </a:spcBef>
              <a:buClr>
                <a:srgbClr val="3D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1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de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ki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ça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şa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-2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ar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öğ</a:t>
            </a:r>
            <a:r>
              <a:rPr sz="1400" spc="-114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renc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rd</a:t>
            </a:r>
            <a:r>
              <a:rPr sz="1400" spc="-2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en</a:t>
            </a:r>
            <a:r>
              <a:rPr sz="1400" spc="114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so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ru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m</a:t>
            </a:r>
            <a:r>
              <a:rPr sz="1400" spc="-12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lu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akade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ik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p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so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2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im</a:t>
            </a:r>
            <a:r>
              <a:rPr sz="1400" spc="-1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geç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p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to</a:t>
            </a:r>
            <a:r>
              <a:rPr sz="1400" spc="130" dirty="0">
                <a:solidFill>
                  <a:srgbClr val="050C05"/>
                </a:solidFill>
                <a:latin typeface="Arial"/>
                <a:cs typeface="Arial"/>
              </a:rPr>
              <a:t>pl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u</a:t>
            </a:r>
            <a:r>
              <a:rPr sz="1400" spc="130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sa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ve</a:t>
            </a:r>
            <a:r>
              <a:rPr sz="1400" spc="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te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kn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oj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ik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sor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unl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rı</a:t>
            </a:r>
            <a:r>
              <a:rPr sz="1400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ay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lıkl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5"/>
              </a:spcBef>
            </a:pP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p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ay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aşa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ece</a:t>
            </a:r>
            <a:r>
              <a:rPr sz="1400" spc="-229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ç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5" dirty="0">
                <a:solidFill>
                  <a:srgbClr val="050C05"/>
                </a:solidFill>
                <a:latin typeface="Arial"/>
                <a:cs typeface="Arial"/>
              </a:rPr>
              <a:t>toplum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ve</a:t>
            </a:r>
            <a:r>
              <a:rPr sz="1400" b="1" spc="-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üniversite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50C05"/>
                </a:solidFill>
                <a:latin typeface="Arial"/>
                <a:cs typeface="Arial"/>
              </a:rPr>
              <a:t>işbirliği</a:t>
            </a:r>
            <a:r>
              <a:rPr sz="1400" b="1" spc="-3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sağlanmış</a:t>
            </a:r>
            <a:r>
              <a:rPr sz="1400" b="1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olacak</a:t>
            </a:r>
            <a:r>
              <a:rPr sz="1400" b="1" spc="70" dirty="0">
                <a:solidFill>
                  <a:srgbClr val="1F281D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4485" indent="-312420">
              <a:lnSpc>
                <a:spcPct val="100000"/>
              </a:lnSpc>
              <a:spcBef>
                <a:spcPts val="10"/>
              </a:spcBef>
              <a:buClr>
                <a:srgbClr val="3D3D34"/>
              </a:buClr>
              <a:buChar char="•"/>
              <a:tabLst>
                <a:tab pos="324485" algn="l"/>
                <a:tab pos="325120" algn="l"/>
              </a:tabLst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Çoc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uki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rı</a:t>
            </a:r>
            <a:r>
              <a:rPr sz="1400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vas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f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yet</a:t>
            </a:r>
            <a:r>
              <a:rPr sz="1400" spc="-21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şen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ailelerin</a:t>
            </a:r>
            <a:r>
              <a:rPr sz="1400" b="1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50C05"/>
                </a:solidFill>
                <a:latin typeface="Arial"/>
                <a:cs typeface="Arial"/>
              </a:rPr>
              <a:t>kendine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50C05"/>
                </a:solidFill>
                <a:latin typeface="Arial"/>
                <a:cs typeface="Arial"/>
              </a:rPr>
              <a:t>güveni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artacaktır</a:t>
            </a:r>
            <a:r>
              <a:rPr sz="1400" b="1" spc="75" dirty="0">
                <a:solidFill>
                  <a:srgbClr val="1F281D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381000" y="0"/>
            <a:ext cx="609600" cy="593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02494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sz="1500" b="0" spc="195" dirty="0" smtClean="0">
                <a:solidFill>
                  <a:srgbClr val="543F77"/>
                </a:solidFill>
                <a:latin typeface="Times New Roman"/>
                <a:cs typeface="Times New Roman"/>
              </a:rPr>
              <a:t> </a:t>
            </a:r>
            <a:r>
              <a:rPr lang="tr-TR" sz="1500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</a:rPr>
              <a:t>Ş</a:t>
            </a:r>
            <a:r>
              <a:rPr sz="1500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140" y="68964"/>
            <a:ext cx="1435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solidFill>
                  <a:srgbClr val="4D5649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B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1996" y="523738"/>
            <a:ext cx="5050790" cy="92329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875030">
              <a:lnSpc>
                <a:spcPct val="102600"/>
              </a:lnSpc>
              <a:spcBef>
                <a:spcPts val="20"/>
              </a:spcBef>
            </a:pPr>
            <a:r>
              <a:rPr sz="270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iME </a:t>
            </a:r>
            <a:r>
              <a:rPr sz="2900" b="1" spc="75" dirty="0">
                <a:solidFill>
                  <a:srgbClr val="3B3B34"/>
                </a:solidFill>
                <a:latin typeface="Times New Roman"/>
                <a:cs typeface="Times New Roman"/>
              </a:rPr>
              <a:t>Uygulaınasının  </a:t>
            </a:r>
            <a:r>
              <a:rPr sz="2900" b="1" spc="40" dirty="0">
                <a:solidFill>
                  <a:srgbClr val="3B3B34"/>
                </a:solidFill>
                <a:latin typeface="Times New Roman"/>
                <a:cs typeface="Times New Roman"/>
              </a:rPr>
              <a:t>Öğrenciye </a:t>
            </a:r>
            <a:r>
              <a:rPr sz="2900" b="1" spc="-5" dirty="0">
                <a:solidFill>
                  <a:srgbClr val="3B3B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-229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B3B34"/>
                </a:solidFill>
                <a:latin typeface="Times New Roman"/>
                <a:cs typeface="Times New Roman"/>
              </a:rPr>
              <a:t>Nelerdir?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8174355" cy="3027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1916430" indent="-315595">
              <a:lnSpc>
                <a:spcPct val="100000"/>
              </a:lnSpc>
              <a:spcBef>
                <a:spcPts val="105"/>
              </a:spcBef>
              <a:buClr>
                <a:srgbClr val="3B3B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Öğ</a:t>
            </a:r>
            <a:r>
              <a:rPr sz="1400" spc="-1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rim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z</a:t>
            </a:r>
            <a:r>
              <a:rPr sz="1400" spc="-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t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eo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rik</a:t>
            </a:r>
            <a:r>
              <a:rPr sz="1400" spc="10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s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öğ</a:t>
            </a:r>
            <a:r>
              <a:rPr sz="1400" spc="-229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rend</a:t>
            </a:r>
            <a:r>
              <a:rPr sz="1400" spc="-2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ikl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-2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işye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ul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am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as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yla 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pe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iş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ir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ere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50C05"/>
                </a:solidFill>
                <a:latin typeface="Arial"/>
                <a:cs typeface="Arial"/>
              </a:rPr>
              <a:t>uygulama</a:t>
            </a: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50C05"/>
                </a:solidFill>
                <a:latin typeface="Arial"/>
                <a:cs typeface="Arial"/>
              </a:rPr>
              <a:t>becerisi</a:t>
            </a:r>
            <a:r>
              <a:rPr sz="1400" b="1" spc="-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kazanacak,</a:t>
            </a:r>
            <a:endParaRPr sz="1400" dirty="0">
              <a:latin typeface="Arial"/>
              <a:cs typeface="Arial"/>
            </a:endParaRPr>
          </a:p>
          <a:p>
            <a:pPr marL="327025" indent="-31496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Font typeface="Arial"/>
              <a:buChar char="•"/>
              <a:tabLst>
                <a:tab pos="327025" algn="l"/>
                <a:tab pos="327660" algn="l"/>
              </a:tabLst>
            </a:pP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Sorumluluk</a:t>
            </a:r>
            <a:r>
              <a:rPr sz="1400" b="1" spc="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duygusu</a:t>
            </a:r>
            <a:r>
              <a:rPr sz="1400" b="1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b="1" spc="-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140" dirty="0">
                <a:solidFill>
                  <a:srgbClr val="050C05"/>
                </a:solidFill>
                <a:latin typeface="Arial"/>
                <a:cs typeface="Arial"/>
              </a:rPr>
              <a:t>takım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çalışmasına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yat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kı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ar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aca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özgüveni</a:t>
            </a:r>
            <a:endParaRPr sz="14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li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şece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850" indent="-31178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Char char="•"/>
              <a:tabLst>
                <a:tab pos="323850" algn="l"/>
                <a:tab pos="324485" algn="l"/>
              </a:tabLst>
            </a:pP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Gü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ü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te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no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oj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s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-2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-11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u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aya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ye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1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şeceğ</a:t>
            </a:r>
            <a:r>
              <a:rPr sz="1400" spc="-26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ç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50C05"/>
                </a:solidFill>
                <a:latin typeface="Arial"/>
                <a:cs typeface="Arial"/>
              </a:rPr>
              <a:t>iş</a:t>
            </a:r>
            <a:r>
              <a:rPr sz="140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50C05"/>
                </a:solidFill>
                <a:latin typeface="Arial"/>
                <a:cs typeface="Arial"/>
              </a:rPr>
              <a:t>bulma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imkanı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aşa</a:t>
            </a:r>
            <a:r>
              <a:rPr sz="1400" spc="60" dirty="0">
                <a:solidFill>
                  <a:srgbClr val="3B3B34"/>
                </a:solidFill>
                <a:latin typeface="Arial"/>
                <a:cs typeface="Arial"/>
              </a:rPr>
              <a:t>c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ak</a:t>
            </a:r>
            <a:r>
              <a:rPr sz="1400" spc="60" dirty="0">
                <a:solidFill>
                  <a:srgbClr val="3B3B34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0200" marR="1187450" indent="-318135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23850" algn="l"/>
                <a:tab pos="324485" algn="l"/>
              </a:tabLst>
            </a:pP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ece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g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ili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hedef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rin</a:t>
            </a:r>
            <a:r>
              <a:rPr sz="1400" spc="-18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şe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kill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ir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ecek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kariyer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planlaması</a:t>
            </a:r>
            <a:r>
              <a:rPr sz="1400" b="1" spc="-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yap</a:t>
            </a:r>
            <a:r>
              <a:rPr sz="1400" spc="-1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akt</a:t>
            </a:r>
            <a:r>
              <a:rPr sz="1400" spc="-20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 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zo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rl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anm</a:t>
            </a:r>
            <a:r>
              <a:rPr sz="1400" spc="-1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ayaca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k,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C261C"/>
                </a:solidFill>
                <a:latin typeface="Arial"/>
                <a:cs typeface="Arial"/>
              </a:rPr>
              <a:t>ş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d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ünyas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ın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çek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da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ke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an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3B3B34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acak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50C05"/>
                </a:solidFill>
                <a:latin typeface="Arial"/>
                <a:cs typeface="Arial"/>
              </a:rPr>
              <a:t>uyum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süreci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hı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z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anaca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;</a:t>
            </a:r>
            <a:endParaRPr sz="1400" dirty="0">
              <a:latin typeface="Arial"/>
              <a:cs typeface="Arial"/>
            </a:endParaRPr>
          </a:p>
          <a:p>
            <a:pPr marL="320675">
              <a:lnSpc>
                <a:spcPct val="100000"/>
              </a:lnSpc>
              <a:spcBef>
                <a:spcPts val="10"/>
              </a:spcBef>
            </a:pPr>
            <a:r>
              <a:rPr sz="1400" b="1" spc="30" dirty="0">
                <a:solidFill>
                  <a:srgbClr val="050C05"/>
                </a:solidFill>
                <a:latin typeface="Arial"/>
                <a:cs typeface="Arial"/>
              </a:rPr>
              <a:t>iş</a:t>
            </a:r>
            <a:r>
              <a:rPr sz="1400" b="1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50C05"/>
                </a:solidFill>
                <a:latin typeface="Arial"/>
                <a:cs typeface="Arial"/>
              </a:rPr>
              <a:t>disiplinin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nl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1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ö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kav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ayacak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Kendini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50C05"/>
                </a:solidFill>
                <a:latin typeface="Arial"/>
                <a:cs typeface="Arial"/>
              </a:rPr>
              <a:t>tanıyacak</a:t>
            </a:r>
            <a:r>
              <a:rPr sz="140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1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yetenek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er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ark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na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va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acak,</a:t>
            </a:r>
            <a:endParaRPr sz="1400" dirty="0">
              <a:latin typeface="Arial"/>
              <a:cs typeface="Arial"/>
            </a:endParaRPr>
          </a:p>
          <a:p>
            <a:pPr marL="320675" marR="1142365" indent="-308610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şye</a:t>
            </a: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-1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un</a:t>
            </a:r>
            <a:r>
              <a:rPr sz="1400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C261C"/>
                </a:solidFill>
                <a:latin typeface="Arial"/>
                <a:cs typeface="Arial"/>
              </a:rPr>
              <a:t>gö</a:t>
            </a:r>
            <a:r>
              <a:rPr sz="1400" spc="12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25" dirty="0">
                <a:solidFill>
                  <a:srgbClr val="1C261C"/>
                </a:solidFill>
                <a:latin typeface="Arial"/>
                <a:cs typeface="Arial"/>
              </a:rPr>
              <a:t>m</a:t>
            </a:r>
            <a:r>
              <a:rPr sz="1400" spc="-1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lin</a:t>
            </a:r>
            <a:r>
              <a:rPr sz="1400" spc="-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de,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m</a:t>
            </a:r>
            <a:r>
              <a:rPr sz="1400" spc="-1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ezu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u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lm</a:t>
            </a:r>
            <a:r>
              <a:rPr sz="1400" spc="-1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az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50C05"/>
                </a:solidFill>
                <a:latin typeface="Arial"/>
                <a:cs typeface="Arial"/>
              </a:rPr>
              <a:t>aynı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işyerinde</a:t>
            </a:r>
            <a:r>
              <a:rPr sz="1400" b="1" spc="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çalışma 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imkanı</a:t>
            </a:r>
            <a:r>
              <a:rPr sz="140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bu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aca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Font typeface="Arial"/>
              <a:buChar char="•"/>
              <a:tabLst>
                <a:tab pos="323215" algn="l"/>
                <a:tab pos="323850" algn="l"/>
              </a:tabLst>
            </a:pP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Tecrübe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eksikliğini </a:t>
            </a:r>
            <a:r>
              <a:rPr sz="1400" b="1" spc="110" dirty="0">
                <a:solidFill>
                  <a:srgbClr val="050C05"/>
                </a:solidFill>
                <a:latin typeface="Arial"/>
                <a:cs typeface="Arial"/>
              </a:rPr>
              <a:t>giderme</a:t>
            </a:r>
            <a:r>
              <a:rPr sz="1400" b="1" spc="-25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fır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sat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ı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yaka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ayacak,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30835" algn="l"/>
                <a:tab pos="332740" algn="l"/>
                <a:tab pos="768350" algn="l"/>
                <a:tab pos="2190750" algn="l"/>
                <a:tab pos="8161020" algn="l"/>
              </a:tabLst>
            </a:pPr>
            <a:r>
              <a:rPr sz="1400" u="heavy" spc="45" dirty="0" smtClean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</a:t>
            </a:r>
            <a:r>
              <a:rPr sz="1400" u="heavy" spc="4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lang="tr-TR" sz="1400" u="heavy" spc="4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1400" u="heavy" spc="50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ram</a:t>
            </a:r>
            <a:r>
              <a:rPr sz="1400" u="heavy" spc="27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süres</a:t>
            </a:r>
            <a:r>
              <a:rPr sz="1400" u="heavy" spc="7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400" u="heavy" spc="7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	</a:t>
            </a:r>
            <a:r>
              <a:rPr sz="1400" b="1" u="heavy" spc="6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elir</a:t>
            </a:r>
            <a:r>
              <a:rPr sz="1400" b="1" u="heavy" spc="3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0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elde</a:t>
            </a:r>
            <a:r>
              <a:rPr sz="1400" b="1" u="heavy" spc="-1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7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etme</a:t>
            </a:r>
            <a:r>
              <a:rPr sz="1400" b="1" u="heavy" spc="-2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14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imkanı</a:t>
            </a:r>
            <a:r>
              <a:rPr sz="1400" b="1" u="heavy" spc="6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</a:t>
            </a:r>
            <a:r>
              <a:rPr sz="1400" u="heavy" spc="7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u="heavy" spc="7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acakt</a:t>
            </a:r>
            <a:r>
              <a:rPr sz="1400" u="heavy" spc="-14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2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ır</a:t>
            </a:r>
            <a:r>
              <a:rPr sz="1400" u="heavy" spc="2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	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" y="0"/>
            <a:ext cx="533399" cy="441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02494"/>
            <a:ext cx="1583074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</a:rPr>
              <a:t>EMET </a:t>
            </a:r>
            <a:r>
              <a:rPr sz="1500" u="heavy" spc="-2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3420" y="56204"/>
            <a:ext cx="16891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15" dirty="0">
                <a:solidFill>
                  <a:srgbClr val="495446"/>
                </a:solidFill>
                <a:latin typeface="Courier New"/>
                <a:cs typeface="Courier New"/>
              </a:rPr>
              <a:t>12</a:t>
            </a:r>
            <a:endParaRPr sz="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B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6886" y="523738"/>
            <a:ext cx="5514340" cy="929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110"/>
              </a:spcBef>
            </a:pPr>
            <a:r>
              <a:rPr sz="270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iME</a:t>
            </a:r>
            <a:r>
              <a:rPr sz="2700" b="1" spc="10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75" dirty="0">
                <a:solidFill>
                  <a:srgbClr val="3B3B34"/>
                </a:solidFill>
                <a:latin typeface="Times New Roman"/>
                <a:cs typeface="Times New Roman"/>
              </a:rPr>
              <a:t>Uygulaınasının</a:t>
            </a:r>
            <a:endParaRPr sz="29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2700" b="1" spc="60" dirty="0">
                <a:solidFill>
                  <a:srgbClr val="3B3B34"/>
                </a:solidFill>
                <a:latin typeface="Times New Roman"/>
                <a:cs typeface="Times New Roman"/>
              </a:rPr>
              <a:t>İş </a:t>
            </a:r>
            <a:r>
              <a:rPr sz="2900" b="1" spc="55" dirty="0">
                <a:solidFill>
                  <a:srgbClr val="3B3B34"/>
                </a:solidFill>
                <a:latin typeface="Times New Roman"/>
                <a:cs typeface="Times New Roman"/>
              </a:rPr>
              <a:t>Dünyasına </a:t>
            </a:r>
            <a:r>
              <a:rPr sz="2900" b="1" spc="-5" dirty="0">
                <a:solidFill>
                  <a:srgbClr val="3B3B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56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B3B34"/>
                </a:solidFill>
                <a:latin typeface="Times New Roman"/>
                <a:cs typeface="Times New Roman"/>
              </a:rPr>
              <a:t>Nelerdir?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8315325" cy="3020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1945" marR="1525270" indent="-309880">
              <a:lnSpc>
                <a:spcPct val="100000"/>
              </a:lnSpc>
              <a:spcBef>
                <a:spcPts val="10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-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ür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14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im</a:t>
            </a:r>
            <a:r>
              <a:rPr sz="1400" spc="30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sü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eç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bi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zzat</a:t>
            </a:r>
            <a:r>
              <a:rPr sz="1400" spc="-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ere</a:t>
            </a:r>
            <a:r>
              <a:rPr sz="1400" spc="-2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ki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im</a:t>
            </a:r>
            <a:r>
              <a:rPr sz="1400" spc="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kazanan</a:t>
            </a:r>
            <a:r>
              <a:rPr sz="1400" spc="-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meslek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elemanları</a:t>
            </a:r>
            <a:r>
              <a:rPr sz="1400" b="1" spc="-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yetiştirilecek</a:t>
            </a:r>
            <a:r>
              <a:rPr sz="1400" b="1" spc="-1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350" b="1" spc="10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350" b="1" spc="-1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istihdam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ay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aşaca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İh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yaç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du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uyg</a:t>
            </a:r>
            <a:r>
              <a:rPr sz="1400" spc="-14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am-a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b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ece</a:t>
            </a:r>
            <a:r>
              <a:rPr sz="1400" spc="-7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-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ne</a:t>
            </a:r>
            <a:r>
              <a:rPr sz="1400" spc="-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hi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p</a:t>
            </a:r>
            <a:r>
              <a:rPr sz="1400" spc="1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bir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1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iril</a:t>
            </a:r>
            <a:r>
              <a:rPr sz="1400" spc="-2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endParaRPr sz="1400" dirty="0">
              <a:latin typeface="Arial"/>
              <a:cs typeface="Arial"/>
            </a:endParaRPr>
          </a:p>
          <a:p>
            <a:pPr marL="320040">
              <a:lnSpc>
                <a:spcPct val="100000"/>
              </a:lnSpc>
              <a:spcBef>
                <a:spcPts val="10"/>
              </a:spcBef>
            </a:pPr>
            <a:r>
              <a:rPr sz="1400" b="1" spc="114" dirty="0">
                <a:solidFill>
                  <a:srgbClr val="070C05"/>
                </a:solidFill>
                <a:latin typeface="Arial"/>
                <a:cs typeface="Arial"/>
              </a:rPr>
              <a:t>doğru</a:t>
            </a:r>
            <a:r>
              <a:rPr sz="1400" b="1" spc="-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70C05"/>
                </a:solidFill>
                <a:latin typeface="Arial"/>
                <a:cs typeface="Arial"/>
              </a:rPr>
              <a:t>işe</a:t>
            </a:r>
            <a:r>
              <a:rPr sz="1400" b="1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70C05"/>
                </a:solidFill>
                <a:latin typeface="Arial"/>
                <a:cs typeface="Arial"/>
              </a:rPr>
              <a:t>doğru</a:t>
            </a:r>
            <a:r>
              <a:rPr sz="1400" b="1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personelin</a:t>
            </a:r>
            <a:r>
              <a:rPr sz="1400" b="1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hazırlanması</a:t>
            </a:r>
            <a:r>
              <a:rPr sz="1400" b="1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5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eş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irilm</a:t>
            </a:r>
            <a:r>
              <a:rPr sz="1400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marR="1210310" indent="-31432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7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ü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yas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ik</a:t>
            </a:r>
            <a:r>
              <a:rPr sz="1400" spc="1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pe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lin</a:t>
            </a:r>
            <a:r>
              <a:rPr sz="1400" spc="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şb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irli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pm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as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ü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ed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i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eğitim 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programları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ve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içerikleri iş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dünyasının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gereksinimleri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doğrultusunda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güncellenecek</a:t>
            </a:r>
            <a:r>
              <a:rPr sz="1400" b="1" spc="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lup,</a:t>
            </a:r>
            <a:r>
              <a:rPr sz="1400" spc="-6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ere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fay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al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şt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iril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ece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marR="1357630" indent="-314325">
              <a:lnSpc>
                <a:spcPct val="100000"/>
              </a:lnSpc>
              <a:spcBef>
                <a:spcPts val="2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ihtiyaçlarına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70C05"/>
                </a:solidFill>
                <a:latin typeface="Arial"/>
                <a:cs typeface="Arial"/>
              </a:rPr>
              <a:t>uygun</a:t>
            </a:r>
            <a:r>
              <a:rPr sz="1400" b="1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öğrencileri</a:t>
            </a:r>
            <a:r>
              <a:rPr sz="1400" b="1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belirleyebilecek</a:t>
            </a:r>
            <a:r>
              <a:rPr sz="1400" b="1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F"/>
                </a:solidFill>
                <a:latin typeface="Arial"/>
                <a:cs typeface="Arial"/>
              </a:rPr>
              <a:t>uy</a:t>
            </a:r>
            <a:r>
              <a:rPr sz="1400" spc="130" dirty="0">
                <a:solidFill>
                  <a:srgbClr val="070C05"/>
                </a:solidFill>
                <a:latin typeface="Arial"/>
                <a:cs typeface="Arial"/>
              </a:rPr>
              <a:t>um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lu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b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ir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ça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lı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ta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-10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k,</a:t>
            </a:r>
            <a:endParaRPr sz="1400" dirty="0">
              <a:latin typeface="Arial"/>
              <a:cs typeface="Arial"/>
            </a:endParaRPr>
          </a:p>
          <a:p>
            <a:pPr marL="327660" marR="1095375" indent="-315595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İh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ya</a:t>
            </a:r>
            <a:r>
              <a:rPr sz="1400" spc="40" dirty="0">
                <a:solidFill>
                  <a:srgbClr val="3B3B34"/>
                </a:solidFill>
                <a:latin typeface="Arial"/>
                <a:cs typeface="Arial"/>
              </a:rPr>
              <a:t>ç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du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lik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ki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ar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ın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bi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65" dirty="0">
                <a:solidFill>
                  <a:srgbClr val="070C05"/>
                </a:solidFill>
                <a:latin typeface="Arial"/>
                <a:cs typeface="Arial"/>
              </a:rPr>
              <a:t>günün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oş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ull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rı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la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it</a:t>
            </a:r>
            <a:r>
              <a:rPr sz="1400" spc="-1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-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3B3B34"/>
                </a:solidFill>
                <a:latin typeface="Arial"/>
                <a:cs typeface="Arial"/>
              </a:rPr>
              <a:t>n 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nm 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as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e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et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,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çalışanların işe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başlangıç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eğitim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yükünden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kurtulacak</a:t>
            </a:r>
            <a:r>
              <a:rPr sz="1400" b="1" spc="8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ts val="1660"/>
              </a:lnSpc>
              <a:spcBef>
                <a:spcPts val="25"/>
              </a:spcBef>
              <a:buClr>
                <a:srgbClr val="3B3B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Üni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-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1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dün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yas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şb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irli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3B3B34"/>
                </a:solidFill>
                <a:latin typeface="Arial"/>
                <a:cs typeface="Arial"/>
              </a:rPr>
              <a:t>ş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tm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 err="1">
                <a:solidFill>
                  <a:srgbClr val="070C05"/>
                </a:solidFill>
                <a:latin typeface="Arial"/>
                <a:cs typeface="Arial"/>
              </a:rPr>
              <a:t>Ar-Ge</a:t>
            </a:r>
            <a:r>
              <a:rPr sz="1400" b="1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 err="1" smtClean="0">
                <a:solidFill>
                  <a:srgbClr val="070C05"/>
                </a:solidFill>
                <a:latin typeface="Arial"/>
                <a:cs typeface="Arial"/>
              </a:rPr>
              <a:t>teşviklerinden</a:t>
            </a:r>
            <a:endParaRPr sz="1400" dirty="0" smtClean="0">
              <a:latin typeface="Arial"/>
              <a:cs typeface="Arial"/>
            </a:endParaRPr>
          </a:p>
          <a:p>
            <a:pPr marL="431165">
              <a:lnSpc>
                <a:spcPts val="1660"/>
              </a:lnSpc>
              <a:tabLst>
                <a:tab pos="8301990" algn="l"/>
              </a:tabLst>
            </a:pPr>
            <a:r>
              <a:rPr sz="1400" b="1" u="heavy" spc="6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ararlanması</a:t>
            </a:r>
            <a:r>
              <a:rPr sz="1400" b="1" u="heavy" spc="65" dirty="0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</a:t>
            </a:r>
            <a:r>
              <a:rPr lang="tr-TR" sz="1400" u="heavy" spc="75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ğ</a:t>
            </a:r>
            <a:r>
              <a:rPr sz="1400" u="heavy" spc="6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anaca</a:t>
            </a:r>
            <a:r>
              <a:rPr sz="1400" u="heavy" spc="6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400" u="heavy" spc="6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u="heavy" spc="-290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2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ır</a:t>
            </a:r>
            <a:r>
              <a:rPr sz="1400" u="heavy" spc="25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	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0" y="0"/>
            <a:ext cx="457200" cy="517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93126" y="0"/>
            <a:ext cx="1350873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73466" y="1702719"/>
            <a:ext cx="2035380" cy="2584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5608" y="329519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24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5608" y="1727218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24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4482" y="329519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30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24482" y="1727218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30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9929" y="1739468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27272" y="1739468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>
                <a:moveTo>
                  <a:pt x="0" y="0"/>
                </a:moveTo>
                <a:lnTo>
                  <a:pt x="56843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02736" y="2676576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1159" y="2676576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02736" y="331356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21159" y="331356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49929" y="4250673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1159" y="4250673"/>
            <a:ext cx="855980" cy="0"/>
          </a:xfrm>
          <a:custGeom>
            <a:avLst/>
            <a:gdLst/>
            <a:ahLst/>
            <a:cxnLst/>
            <a:rect l="l" t="t" r="r" b="b"/>
            <a:pathLst>
              <a:path w="855979">
                <a:moveTo>
                  <a:pt x="0" y="0"/>
                </a:moveTo>
                <a:lnTo>
                  <a:pt x="855716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89378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b="1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7117" y="476014"/>
            <a:ext cx="92710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20" dirty="0">
                <a:solidFill>
                  <a:srgbClr val="3B3B34"/>
                </a:solidFill>
                <a:latin typeface="Arial"/>
                <a:cs typeface="Arial"/>
              </a:rPr>
              <a:t>•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9083" y="530118"/>
            <a:ext cx="330327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50" b="1" spc="-114" dirty="0">
                <a:solidFill>
                  <a:srgbClr val="3B3B34"/>
                </a:solidFill>
                <a:latin typeface="Times New Roman"/>
                <a:cs typeface="Times New Roman"/>
              </a:rPr>
              <a:t>IME </a:t>
            </a:r>
            <a:r>
              <a:rPr sz="2850" b="1" spc="65" dirty="0">
                <a:solidFill>
                  <a:srgbClr val="3B3B34"/>
                </a:solidFill>
                <a:latin typeface="Times New Roman"/>
                <a:cs typeface="Times New Roman"/>
              </a:rPr>
              <a:t>Süreç</a:t>
            </a:r>
            <a:r>
              <a:rPr sz="2850" b="1" spc="29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850" b="1" spc="90" dirty="0">
                <a:solidFill>
                  <a:srgbClr val="3B3B34"/>
                </a:solidFill>
                <a:latin typeface="Times New Roman"/>
                <a:cs typeface="Times New Roman"/>
              </a:rPr>
              <a:t>Döngüsü</a:t>
            </a:r>
            <a:endParaRPr sz="285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0238" y="1587617"/>
            <a:ext cx="1792605" cy="123571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550" b="1" spc="155" dirty="0">
                <a:solidFill>
                  <a:srgbClr val="3B3B34"/>
                </a:solidFill>
                <a:latin typeface="Times New Roman"/>
                <a:cs typeface="Times New Roman"/>
              </a:rPr>
              <a:t>QjönKoşul</a:t>
            </a:r>
            <a:endParaRPr sz="2550">
              <a:latin typeface="Times New Roman"/>
              <a:cs typeface="Times New Roman"/>
            </a:endParaRPr>
          </a:p>
          <a:p>
            <a:pPr marL="526415" marR="5080" indent="5080">
              <a:lnSpc>
                <a:spcPct val="100000"/>
              </a:lnSpc>
              <a:spcBef>
                <a:spcPts val="505"/>
              </a:spcBef>
            </a:pPr>
            <a:r>
              <a:rPr sz="1400" spc="90" dirty="0">
                <a:solidFill>
                  <a:srgbClr val="1A231A"/>
                </a:solidFill>
                <a:latin typeface="Arial"/>
                <a:cs typeface="Arial"/>
              </a:rPr>
              <a:t>Başlamak</a:t>
            </a:r>
            <a:r>
              <a:rPr sz="1400" spc="-8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için  </a:t>
            </a:r>
            <a:r>
              <a:rPr sz="1400" spc="160" dirty="0">
                <a:solidFill>
                  <a:srgbClr val="1A231A"/>
                </a:solidFill>
                <a:latin typeface="Arial"/>
                <a:cs typeface="Arial"/>
              </a:rPr>
              <a:t>ön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koşulları 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sağla!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8158" y="3173774"/>
            <a:ext cx="2399665" cy="1438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00" b="1" spc="65" dirty="0">
                <a:solidFill>
                  <a:srgbClr val="3B3B34"/>
                </a:solidFill>
                <a:latin typeface="Times New Roman"/>
                <a:cs typeface="Times New Roman"/>
              </a:rPr>
              <a:t>(t</a:t>
            </a:r>
            <a:r>
              <a:rPr sz="3300" b="1" spc="-85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25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Değerlendirme</a:t>
            </a:r>
            <a:endParaRPr sz="2250">
              <a:latin typeface="Times New Roman"/>
              <a:cs typeface="Times New Roman"/>
            </a:endParaRPr>
          </a:p>
          <a:p>
            <a:pPr marL="406400" marR="672465" indent="5715">
              <a:lnSpc>
                <a:spcPct val="99300"/>
              </a:lnSpc>
              <a:spcBef>
                <a:spcPts val="115"/>
              </a:spcBef>
            </a:pPr>
            <a:r>
              <a:rPr sz="1700" spc="10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ME</a:t>
            </a:r>
            <a:r>
              <a:rPr sz="1400" spc="-19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raporlarını 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ve </a:t>
            </a:r>
            <a:r>
              <a:rPr sz="1400" spc="105" dirty="0">
                <a:solidFill>
                  <a:srgbClr val="1A231A"/>
                </a:solidFill>
                <a:latin typeface="Arial"/>
                <a:cs typeface="Arial"/>
              </a:rPr>
              <a:t>öğrenci 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dosyalarını  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hazırla!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90391" y="1917916"/>
            <a:ext cx="281940" cy="538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50" b="1" spc="150" dirty="0">
                <a:solidFill>
                  <a:srgbClr val="3B3B34"/>
                </a:solidFill>
                <a:latin typeface="Arial"/>
                <a:cs typeface="Arial"/>
              </a:rPr>
              <a:t>1</a:t>
            </a:r>
            <a:endParaRPr sz="3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38909" y="1905156"/>
            <a:ext cx="265430" cy="553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50" b="1" spc="160" dirty="0">
                <a:solidFill>
                  <a:srgbClr val="3B3B34"/>
                </a:solidFill>
                <a:latin typeface="Times New Roman"/>
                <a:cs typeface="Times New Roman"/>
              </a:rPr>
              <a:t>2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73200" y="3492013"/>
            <a:ext cx="286385" cy="538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50" b="1" spc="190" dirty="0">
                <a:solidFill>
                  <a:srgbClr val="3B3B34"/>
                </a:solidFill>
                <a:latin typeface="Arial"/>
                <a:cs typeface="Arial"/>
              </a:rPr>
              <a:t>4</a:t>
            </a:r>
            <a:endParaRPr sz="3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42423" y="3485378"/>
            <a:ext cx="267335" cy="553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50" b="1" spc="175" dirty="0">
                <a:solidFill>
                  <a:srgbClr val="3B3B34"/>
                </a:solidFill>
                <a:latin typeface="Times New Roman"/>
                <a:cs typeface="Times New Roman"/>
              </a:rPr>
              <a:t>3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59311" y="1639462"/>
            <a:ext cx="2005964" cy="96964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93065">
              <a:lnSpc>
                <a:spcPct val="100000"/>
              </a:lnSpc>
              <a:spcBef>
                <a:spcPts val="745"/>
              </a:spcBef>
            </a:pPr>
            <a:r>
              <a:rPr sz="2550" b="1" spc="260" dirty="0">
                <a:solidFill>
                  <a:srgbClr val="3B3B34"/>
                </a:solidFill>
                <a:latin typeface="Times New Roman"/>
                <a:cs typeface="Times New Roman"/>
              </a:rPr>
              <a:t>Başvuru4</a:t>
            </a:r>
            <a:endParaRPr sz="2550">
              <a:latin typeface="Times New Roman"/>
              <a:cs typeface="Times New Roman"/>
            </a:endParaRPr>
          </a:p>
          <a:p>
            <a:pPr marL="113664" marR="508634" indent="-101600">
              <a:lnSpc>
                <a:spcPct val="100000"/>
              </a:lnSpc>
              <a:spcBef>
                <a:spcPts val="355"/>
              </a:spcBef>
            </a:pP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İşletmeni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belirle,  </a:t>
            </a:r>
            <a:r>
              <a:rPr sz="1400" spc="105" dirty="0">
                <a:solidFill>
                  <a:srgbClr val="1A231A"/>
                </a:solidFill>
                <a:latin typeface="Arial"/>
                <a:cs typeface="Arial"/>
              </a:rPr>
              <a:t>başvurunu</a:t>
            </a:r>
            <a:r>
              <a:rPr sz="1400" spc="-17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yap!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19933" y="3209757"/>
            <a:ext cx="1628139" cy="1187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54940" algn="r">
              <a:lnSpc>
                <a:spcPts val="1045"/>
              </a:lnSpc>
              <a:spcBef>
                <a:spcPts val="105"/>
              </a:spcBef>
            </a:pPr>
            <a:r>
              <a:rPr sz="1050" b="1" spc="-100" dirty="0">
                <a:solidFill>
                  <a:srgbClr val="3B3B34"/>
                </a:solidFill>
                <a:latin typeface="Arial"/>
                <a:cs typeface="Arial"/>
              </a:rPr>
              <a:t>,ııı</a:t>
            </a:r>
            <a:endParaRPr sz="1050">
              <a:latin typeface="Arial"/>
              <a:cs typeface="Arial"/>
            </a:endParaRPr>
          </a:p>
          <a:p>
            <a:pPr marL="241300">
              <a:lnSpc>
                <a:spcPts val="2485"/>
              </a:lnSpc>
            </a:pPr>
            <a:r>
              <a:rPr sz="2250" b="1" spc="25" dirty="0">
                <a:solidFill>
                  <a:srgbClr val="3B3B34"/>
                </a:solidFill>
                <a:latin typeface="Times New Roman"/>
                <a:cs typeface="Times New Roman"/>
              </a:rPr>
              <a:t>Eğitimr;i!I</a:t>
            </a:r>
            <a:endParaRPr sz="2250">
              <a:latin typeface="Times New Roman"/>
              <a:cs typeface="Times New Roman"/>
            </a:endParaRPr>
          </a:p>
          <a:p>
            <a:pPr marL="42545" marR="493395" indent="-30480" algn="r">
              <a:lnSpc>
                <a:spcPct val="100499"/>
              </a:lnSpc>
              <a:spcBef>
                <a:spcPts val="550"/>
              </a:spcBef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1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dersinin 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gereklerini 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yerine</a:t>
            </a:r>
            <a:r>
              <a:rPr sz="1400" spc="-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getir!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1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2425456"/>
            <a:ext cx="342286" cy="477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286227"/>
            <a:ext cx="2573260" cy="25969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280" dirty="0" smtClean="0">
                <a:solidFill>
                  <a:srgbClr val="563F79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10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BİLGİLENDİRME </a:t>
            </a:r>
            <a:r>
              <a:rPr sz="1500" b="1" u="heavy" spc="1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275658" y="1481773"/>
            <a:ext cx="96075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80" dirty="0">
                <a:solidFill>
                  <a:srgbClr val="42493D"/>
                </a:solidFill>
              </a:rPr>
              <a:t>03</a:t>
            </a:r>
            <a:endParaRPr sz="7200"/>
          </a:p>
        </p:txBody>
      </p:sp>
      <p:sp>
        <p:nvSpPr>
          <p:cNvPr id="8" name="object 8"/>
          <p:cNvSpPr txBox="1"/>
          <p:nvPr/>
        </p:nvSpPr>
        <p:spPr>
          <a:xfrm>
            <a:off x="2084835" y="2536786"/>
            <a:ext cx="32385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95" dirty="0">
                <a:solidFill>
                  <a:srgbClr val="3A342D"/>
                </a:solidFill>
                <a:latin typeface="Courier New"/>
                <a:cs typeface="Courier New"/>
              </a:rPr>
              <a:t>••</a:t>
            </a:r>
            <a:endParaRPr sz="2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1816" y="2564348"/>
            <a:ext cx="3766820" cy="12147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1009">
              <a:lnSpc>
                <a:spcPts val="6065"/>
              </a:lnSpc>
              <a:spcBef>
                <a:spcPts val="125"/>
              </a:spcBef>
            </a:pPr>
            <a:r>
              <a:rPr sz="5100" b="1" spc="-200" dirty="0">
                <a:solidFill>
                  <a:srgbClr val="3A342D"/>
                </a:solidFill>
                <a:latin typeface="Times New Roman"/>
                <a:cs typeface="Times New Roman"/>
              </a:rPr>
              <a:t>On</a:t>
            </a:r>
            <a:r>
              <a:rPr sz="5100" b="1" spc="-50" dirty="0">
                <a:solidFill>
                  <a:srgbClr val="3A342D"/>
                </a:solidFill>
                <a:latin typeface="Times New Roman"/>
                <a:cs typeface="Times New Roman"/>
              </a:rPr>
              <a:t> </a:t>
            </a:r>
            <a:r>
              <a:rPr sz="5100" b="1" spc="-145" dirty="0">
                <a:solidFill>
                  <a:srgbClr val="3A342D"/>
                </a:solidFill>
                <a:latin typeface="Times New Roman"/>
                <a:cs typeface="Times New Roman"/>
              </a:rPr>
              <a:t>Koşullar</a:t>
            </a:r>
            <a:endParaRPr sz="5100">
              <a:latin typeface="Times New Roman"/>
              <a:cs typeface="Times New Roman"/>
            </a:endParaRPr>
          </a:p>
          <a:p>
            <a:pPr marR="5080" algn="r">
              <a:lnSpc>
                <a:spcPts val="1605"/>
              </a:lnSpc>
            </a:pPr>
            <a:r>
              <a:rPr sz="1400" spc="95" dirty="0">
                <a:solidFill>
                  <a:srgbClr val="42493D"/>
                </a:solidFill>
                <a:latin typeface="Arial"/>
                <a:cs typeface="Arial"/>
              </a:rPr>
              <a:t>Öğrencilerin </a:t>
            </a:r>
            <a:r>
              <a:rPr sz="1400" spc="130" dirty="0">
                <a:solidFill>
                  <a:srgbClr val="42493D"/>
                </a:solidFill>
                <a:latin typeface="Arial"/>
                <a:cs typeface="Arial"/>
              </a:rPr>
              <a:t>eğitime </a:t>
            </a:r>
            <a:r>
              <a:rPr sz="1400" spc="85" dirty="0">
                <a:solidFill>
                  <a:srgbClr val="42493D"/>
                </a:solidFill>
                <a:latin typeface="Arial"/>
                <a:cs typeface="Arial"/>
              </a:rPr>
              <a:t>başlama </a:t>
            </a:r>
            <a:r>
              <a:rPr sz="1400" spc="90" dirty="0">
                <a:solidFill>
                  <a:srgbClr val="42493D"/>
                </a:solidFill>
                <a:latin typeface="Arial"/>
                <a:cs typeface="Arial"/>
              </a:rPr>
              <a:t>ön</a:t>
            </a:r>
            <a:r>
              <a:rPr sz="1400" spc="-200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2493D"/>
                </a:solidFill>
                <a:latin typeface="Arial"/>
                <a:cs typeface="Arial"/>
              </a:rPr>
              <a:t>koşulları</a:t>
            </a:r>
            <a:endParaRPr sz="1400">
              <a:latin typeface="Arial"/>
              <a:cs typeface="Arial"/>
            </a:endParaRPr>
          </a:p>
          <a:p>
            <a:pPr marR="10795" algn="r">
              <a:lnSpc>
                <a:spcPts val="1660"/>
              </a:lnSpc>
            </a:pPr>
            <a:r>
              <a:rPr sz="1400" spc="90" dirty="0">
                <a:solidFill>
                  <a:srgbClr val="42493D"/>
                </a:solidFill>
                <a:latin typeface="Arial"/>
                <a:cs typeface="Arial"/>
              </a:rPr>
              <a:t>ve</a:t>
            </a:r>
            <a:r>
              <a:rPr sz="1400" spc="-95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42493D"/>
                </a:solidFill>
                <a:latin typeface="Arial"/>
                <a:cs typeface="Arial"/>
              </a:rPr>
              <a:t>eğitim</a:t>
            </a:r>
            <a:r>
              <a:rPr sz="1400" spc="-130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2493D"/>
                </a:solidFill>
                <a:latin typeface="Arial"/>
                <a:cs typeface="Arial"/>
              </a:rPr>
              <a:t>süresi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05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5915" algn="l"/>
              </a:tabLst>
            </a:pPr>
            <a:r>
              <a:rPr lang="tr-TR" sz="1500" b="1" u="heavy" spc="14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0602" y="0"/>
            <a:ext cx="284798" cy="2366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50" spc="15" dirty="0" smtClean="0">
                <a:solidFill>
                  <a:srgbClr val="495446"/>
                </a:solidFill>
                <a:latin typeface="Times New Roman"/>
                <a:cs typeface="Times New Roman"/>
              </a:rPr>
              <a:t>15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480"/>
              </a:spcBef>
            </a:pPr>
            <a:r>
              <a:rPr spc="60" dirty="0">
                <a:solidFill>
                  <a:srgbClr val="0A110A"/>
                </a:solidFill>
              </a:rPr>
              <a:t>Öğrencilerin </a:t>
            </a:r>
            <a:r>
              <a:rPr spc="-35" dirty="0">
                <a:solidFill>
                  <a:srgbClr val="0A110A"/>
                </a:solidFill>
              </a:rPr>
              <a:t>İME'ye </a:t>
            </a:r>
            <a:r>
              <a:rPr spc="60" dirty="0">
                <a:solidFill>
                  <a:srgbClr val="0A110A"/>
                </a:solidFill>
              </a:rPr>
              <a:t>Başlaına </a:t>
            </a:r>
            <a:r>
              <a:rPr spc="40" dirty="0">
                <a:solidFill>
                  <a:srgbClr val="0A110A"/>
                </a:solidFill>
              </a:rPr>
              <a:t>Ön</a:t>
            </a:r>
            <a:r>
              <a:rPr spc="430" dirty="0">
                <a:solidFill>
                  <a:srgbClr val="0A110A"/>
                </a:solidFill>
              </a:rPr>
              <a:t> </a:t>
            </a:r>
            <a:r>
              <a:rPr spc="70" dirty="0">
                <a:solidFill>
                  <a:srgbClr val="0A110A"/>
                </a:solidFill>
              </a:rPr>
              <a:t>koşulları</a:t>
            </a:r>
          </a:p>
          <a:p>
            <a:pPr marL="92075" algn="ctr">
              <a:lnSpc>
                <a:spcPct val="100000"/>
              </a:lnSpc>
              <a:spcBef>
                <a:spcPts val="350"/>
              </a:spcBef>
            </a:pPr>
            <a:r>
              <a:rPr sz="2600" spc="105" dirty="0">
                <a:solidFill>
                  <a:srgbClr val="0A110A"/>
                </a:solidFill>
                <a:latin typeface="Arial"/>
                <a:cs typeface="Arial"/>
              </a:rPr>
              <a:t>(1)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7119620" cy="246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indent="-320040">
              <a:lnSpc>
                <a:spcPct val="100000"/>
              </a:lnSpc>
              <a:spcBef>
                <a:spcPts val="105"/>
              </a:spcBef>
              <a:buClr>
                <a:srgbClr val="3F4238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75" dirty="0">
                <a:solidFill>
                  <a:srgbClr val="0A110A"/>
                </a:solidFill>
                <a:latin typeface="Arial"/>
                <a:cs typeface="Arial"/>
              </a:rPr>
              <a:t>Meslek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yüksekokulu</a:t>
            </a:r>
            <a:r>
              <a:rPr sz="1400" spc="-14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öğrencilerimiz,</a:t>
            </a:r>
            <a:endParaRPr sz="1400" dirty="0">
              <a:latin typeface="Arial"/>
              <a:cs typeface="Arial"/>
            </a:endParaRPr>
          </a:p>
          <a:p>
            <a:pPr marL="318770" marR="522605" indent="-306705">
              <a:lnSpc>
                <a:spcPts val="1639"/>
              </a:lnSpc>
              <a:spcBef>
                <a:spcPts val="1110"/>
              </a:spcBef>
              <a:buClr>
                <a:srgbClr val="3F4238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4</a:t>
            </a:r>
            <a:r>
              <a:rPr sz="1400" spc="-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F281D"/>
                </a:solidFill>
                <a:latin typeface="Arial"/>
                <a:cs typeface="Arial"/>
              </a:rPr>
              <a:t>dönemlik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F281D"/>
                </a:solidFill>
                <a:latin typeface="Arial"/>
                <a:cs typeface="Arial"/>
              </a:rPr>
              <a:t>öğretim</a:t>
            </a:r>
            <a:r>
              <a:rPr sz="1400" spc="-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sürelerinin</a:t>
            </a:r>
            <a:r>
              <a:rPr sz="1400" spc="-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81D"/>
                </a:solidFill>
                <a:latin typeface="Arial"/>
                <a:cs typeface="Arial"/>
              </a:rPr>
              <a:t>3</a:t>
            </a:r>
            <a:r>
              <a:rPr sz="1400" spc="-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dönemini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üniversitede,</a:t>
            </a:r>
            <a:r>
              <a:rPr sz="1400" spc="-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A110A"/>
                </a:solidFill>
                <a:latin typeface="Times New Roman"/>
                <a:cs typeface="Times New Roman"/>
              </a:rPr>
              <a:t>l</a:t>
            </a:r>
            <a:r>
              <a:rPr sz="1400" spc="130" dirty="0">
                <a:solidFill>
                  <a:srgbClr val="0A110A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0A110A"/>
                </a:solidFill>
                <a:latin typeface="Arial"/>
                <a:cs typeface="Arial"/>
              </a:rPr>
              <a:t>dönemini</a:t>
            </a:r>
            <a:r>
              <a:rPr sz="140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iş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yerlerinde </a:t>
            </a:r>
            <a:r>
              <a:rPr sz="1400" b="1" spc="-75" dirty="0">
                <a:solidFill>
                  <a:srgbClr val="1F281D"/>
                </a:solidFill>
                <a:latin typeface="Arial"/>
                <a:cs typeface="Arial"/>
              </a:rPr>
              <a:t>(3+1)</a:t>
            </a:r>
            <a:r>
              <a:rPr sz="1400" b="1" spc="6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F281D"/>
                </a:solidFill>
                <a:latin typeface="Arial"/>
                <a:cs typeface="Arial"/>
              </a:rPr>
              <a:t>tamamlayacaklardır.</a:t>
            </a:r>
            <a:endParaRPr sz="1400" dirty="0">
              <a:latin typeface="Arial"/>
              <a:cs typeface="Arial"/>
            </a:endParaRPr>
          </a:p>
          <a:p>
            <a:pPr marL="326390" marR="178435" indent="-314325">
              <a:lnSpc>
                <a:spcPts val="1639"/>
              </a:lnSpc>
              <a:spcBef>
                <a:spcPts val="1110"/>
              </a:spcBef>
              <a:buClr>
                <a:srgbClr val="3F4238"/>
              </a:buClr>
              <a:buChar char="•"/>
              <a:tabLst>
                <a:tab pos="328295" algn="l"/>
                <a:tab pos="328930" algn="l"/>
              </a:tabLst>
            </a:pPr>
            <a:r>
              <a:rPr sz="1400" spc="5" dirty="0">
                <a:solidFill>
                  <a:srgbClr val="1F281D"/>
                </a:solidFill>
                <a:latin typeface="Arial"/>
                <a:cs typeface="Arial"/>
              </a:rPr>
              <a:t>2</a:t>
            </a:r>
            <a:r>
              <a:rPr sz="1400" spc="5" dirty="0">
                <a:solidFill>
                  <a:srgbClr val="3F4238"/>
                </a:solidFill>
                <a:latin typeface="Arial"/>
                <a:cs typeface="Arial"/>
              </a:rPr>
              <a:t>.</a:t>
            </a:r>
            <a:r>
              <a:rPr sz="1400" spc="-100" dirty="0">
                <a:solidFill>
                  <a:srgbClr val="3F423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Sınıfta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A110A"/>
                </a:solidFill>
                <a:latin typeface="Arial"/>
                <a:cs typeface="Arial"/>
              </a:rPr>
              <a:t>bulunan</a:t>
            </a:r>
            <a:r>
              <a:rPr sz="1400" spc="-2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öğrencilerimiz</a:t>
            </a:r>
            <a:r>
              <a:rPr sz="1400" spc="-10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bahar</a:t>
            </a:r>
            <a:r>
              <a:rPr sz="1400" spc="-2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yarıyılında</a:t>
            </a:r>
            <a:r>
              <a:rPr sz="1400" spc="1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50" b="1" spc="15" dirty="0">
                <a:solidFill>
                  <a:srgbClr val="1F281D"/>
                </a:solidFill>
                <a:latin typeface="Arial"/>
                <a:cs typeface="Arial"/>
              </a:rPr>
              <a:t>(</a:t>
            </a:r>
            <a:r>
              <a:rPr sz="1450" b="1" spc="15" dirty="0">
                <a:solidFill>
                  <a:srgbClr val="E40A0E"/>
                </a:solidFill>
                <a:latin typeface="Arial"/>
                <a:cs typeface="Arial"/>
              </a:rPr>
              <a:t>4.yarıyıld</a:t>
            </a:r>
            <a:r>
              <a:rPr sz="1450" b="1" spc="-240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E40A0E"/>
                </a:solidFill>
                <a:latin typeface="Arial"/>
                <a:cs typeface="Arial"/>
              </a:rPr>
              <a:t>a</a:t>
            </a:r>
            <a:r>
              <a:rPr sz="1450" b="1" spc="30" dirty="0">
                <a:solidFill>
                  <a:srgbClr val="0A110A"/>
                </a:solidFill>
                <a:latin typeface="Arial"/>
                <a:cs typeface="Arial"/>
              </a:rPr>
              <a:t>)</a:t>
            </a:r>
            <a:r>
              <a:rPr sz="1450" b="1" spc="-3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1F281D"/>
                </a:solidFill>
                <a:latin typeface="Arial"/>
                <a:cs typeface="Arial"/>
              </a:rPr>
              <a:t>«İşletmede </a:t>
            </a:r>
            <a:r>
              <a:rPr sz="1450" b="1" spc="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A110A"/>
                </a:solidFill>
                <a:latin typeface="Arial"/>
                <a:cs typeface="Arial"/>
              </a:rPr>
              <a:t>Mesleki</a:t>
            </a:r>
            <a:r>
              <a:rPr sz="1450" b="1" spc="-7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A110A"/>
                </a:solidFill>
                <a:latin typeface="Arial"/>
                <a:cs typeface="Arial"/>
              </a:rPr>
              <a:t>Eğitim»</a:t>
            </a:r>
            <a:r>
              <a:rPr sz="1450" b="1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A110A"/>
                </a:solidFill>
                <a:latin typeface="Arial"/>
                <a:cs typeface="Arial"/>
              </a:rPr>
              <a:t>dersini</a:t>
            </a:r>
            <a:r>
              <a:rPr sz="1400" spc="-4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alırlar.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ts val="1714"/>
              </a:lnSpc>
              <a:spcBef>
                <a:spcPts val="970"/>
              </a:spcBef>
              <a:buClr>
                <a:srgbClr val="3F4238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70" dirty="0">
                <a:solidFill>
                  <a:srgbClr val="0A110A"/>
                </a:solidFill>
                <a:latin typeface="Arial"/>
                <a:cs typeface="Arial"/>
              </a:rPr>
              <a:t>İME</a:t>
            </a:r>
            <a:r>
              <a:rPr sz="1400" spc="-12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yapmak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A110A"/>
                </a:solidFill>
                <a:latin typeface="Arial"/>
                <a:cs typeface="Arial"/>
              </a:rPr>
              <a:t>üzere</a:t>
            </a:r>
            <a:r>
              <a:rPr sz="1400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işletmelere</a:t>
            </a:r>
            <a:r>
              <a:rPr sz="1400" spc="-7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gidebilmesi</a:t>
            </a: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A110A"/>
                </a:solidFill>
                <a:latin typeface="Arial"/>
                <a:cs typeface="Arial"/>
              </a:rPr>
              <a:t>için</a:t>
            </a:r>
            <a:r>
              <a:rPr sz="1400" spc="-10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-30" dirty="0" err="1">
                <a:solidFill>
                  <a:srgbClr val="E40A0E"/>
                </a:solidFill>
                <a:latin typeface="Arial"/>
                <a:cs typeface="Arial"/>
              </a:rPr>
              <a:t>ACiNO'su</a:t>
            </a:r>
            <a:r>
              <a:rPr sz="1450" b="1" spc="-30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lang="tr-TR" sz="1450" b="1" spc="100" dirty="0" smtClean="0">
                <a:solidFill>
                  <a:srgbClr val="E40A0E"/>
                </a:solidFill>
                <a:latin typeface="Arial"/>
                <a:cs typeface="Arial"/>
              </a:rPr>
              <a:t>1</a:t>
            </a:r>
            <a:r>
              <a:rPr sz="1450" b="1" spc="100" dirty="0" smtClean="0">
                <a:solidFill>
                  <a:srgbClr val="E40A0E"/>
                </a:solidFill>
                <a:latin typeface="Arial"/>
                <a:cs typeface="Arial"/>
              </a:rPr>
              <a:t>,</a:t>
            </a:r>
            <a:r>
              <a:rPr lang="tr-TR" sz="1450" b="1" spc="100" smtClean="0">
                <a:solidFill>
                  <a:srgbClr val="E40A0E"/>
                </a:solidFill>
                <a:latin typeface="Arial"/>
                <a:cs typeface="Arial"/>
              </a:rPr>
              <a:t>75</a:t>
            </a:r>
            <a:r>
              <a:rPr sz="1450" b="1" spc="-114" smtClean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E"/>
                </a:solidFill>
                <a:latin typeface="Arial"/>
                <a:cs typeface="Arial"/>
              </a:rPr>
              <a:t>veya</a:t>
            </a:r>
            <a:r>
              <a:rPr sz="1450" b="1" spc="-60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E"/>
                </a:solidFill>
                <a:latin typeface="Arial"/>
                <a:cs typeface="Arial"/>
              </a:rPr>
              <a:t>üzeri</a:t>
            </a:r>
            <a:endParaRPr sz="1450" dirty="0">
              <a:latin typeface="Arial"/>
              <a:cs typeface="Arial"/>
            </a:endParaRPr>
          </a:p>
          <a:p>
            <a:pPr marL="327660">
              <a:lnSpc>
                <a:spcPts val="1655"/>
              </a:lnSpc>
            </a:pP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olması,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ts val="1714"/>
              </a:lnSpc>
              <a:spcBef>
                <a:spcPts val="1015"/>
              </a:spcBef>
              <a:buClr>
                <a:srgbClr val="3F4238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4.</a:t>
            </a:r>
            <a:r>
              <a:rPr sz="1400" spc="-1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yarıyıldan</a:t>
            </a:r>
            <a:r>
              <a:rPr sz="140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önceki</a:t>
            </a:r>
            <a:r>
              <a:rPr sz="1400" spc="-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yarıyıllarda</a:t>
            </a:r>
            <a:r>
              <a:rPr sz="1400" spc="14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E"/>
                </a:solidFill>
                <a:latin typeface="Arial"/>
                <a:cs typeface="Arial"/>
              </a:rPr>
              <a:t>devamsız </a:t>
            </a:r>
            <a:r>
              <a:rPr sz="1450" b="1" spc="55" dirty="0">
                <a:solidFill>
                  <a:srgbClr val="E40A0E"/>
                </a:solidFill>
                <a:latin typeface="Arial"/>
                <a:cs typeface="Arial"/>
              </a:rPr>
              <a:t>veya</a:t>
            </a:r>
            <a:r>
              <a:rPr sz="1450" b="1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E"/>
                </a:solidFill>
                <a:latin typeface="Arial"/>
                <a:cs typeface="Arial"/>
              </a:rPr>
              <a:t>almadığı</a:t>
            </a:r>
            <a:r>
              <a:rPr sz="1450" b="1" spc="-45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E"/>
                </a:solidFill>
                <a:latin typeface="Arial"/>
                <a:cs typeface="Arial"/>
              </a:rPr>
              <a:t>dersinin</a:t>
            </a:r>
            <a:r>
              <a:rPr sz="1450" b="1" spc="-35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E"/>
                </a:solidFill>
                <a:latin typeface="Arial"/>
                <a:cs typeface="Arial"/>
              </a:rPr>
              <a:t>olmaması</a:t>
            </a:r>
            <a:endParaRPr sz="1450" dirty="0">
              <a:latin typeface="Arial"/>
              <a:cs typeface="Arial"/>
            </a:endParaRPr>
          </a:p>
          <a:p>
            <a:pPr marL="327660">
              <a:lnSpc>
                <a:spcPts val="1655"/>
              </a:lnSpc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gerekir.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307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-2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3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0632" y="37064"/>
            <a:ext cx="1644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0" dirty="0">
                <a:solidFill>
                  <a:srgbClr val="4D5649"/>
                </a:solidFill>
                <a:latin typeface="Times New Roman"/>
                <a:cs typeface="Times New Roman"/>
              </a:rPr>
              <a:t>16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305"/>
              </a:spcBef>
            </a:pPr>
            <a:r>
              <a:rPr spc="60" dirty="0"/>
              <a:t>Öğrencilerin </a:t>
            </a:r>
            <a:r>
              <a:rPr spc="-35" dirty="0"/>
              <a:t>İME'ye </a:t>
            </a:r>
            <a:r>
              <a:rPr spc="-55" dirty="0"/>
              <a:t>Başlarrıa </a:t>
            </a:r>
            <a:r>
              <a:rPr spc="40" dirty="0"/>
              <a:t>Ön</a:t>
            </a:r>
            <a:r>
              <a:rPr spc="575" dirty="0"/>
              <a:t> </a:t>
            </a:r>
            <a:r>
              <a:rPr spc="70" dirty="0"/>
              <a:t>koşulları</a:t>
            </a:r>
          </a:p>
          <a:p>
            <a:pPr marL="64135" marR="18415" algn="ctr">
              <a:lnSpc>
                <a:spcPct val="100000"/>
              </a:lnSpc>
              <a:spcBef>
                <a:spcPts val="200"/>
              </a:spcBef>
            </a:pPr>
            <a:r>
              <a:rPr sz="2750" spc="65" dirty="0"/>
              <a:t>(2)</a:t>
            </a:r>
            <a:endParaRPr sz="2750" dirty="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753745" indent="-313055">
              <a:lnSpc>
                <a:spcPct val="100000"/>
              </a:lnSpc>
              <a:spcBef>
                <a:spcPts val="990"/>
              </a:spcBef>
              <a:buClr>
                <a:srgbClr val="3D3D34"/>
              </a:buClr>
              <a:buChar char="•"/>
              <a:tabLst>
                <a:tab pos="753745" algn="l"/>
                <a:tab pos="754380" algn="l"/>
              </a:tabLst>
            </a:pPr>
            <a:r>
              <a:rPr spc="55" dirty="0">
                <a:solidFill>
                  <a:srgbClr val="1D281C"/>
                </a:solidFill>
              </a:rPr>
              <a:t>Öğ</a:t>
            </a:r>
            <a:r>
              <a:rPr spc="-190" dirty="0">
                <a:solidFill>
                  <a:srgbClr val="1D281C"/>
                </a:solidFill>
              </a:rPr>
              <a:t> </a:t>
            </a:r>
            <a:r>
              <a:rPr spc="70" dirty="0">
                <a:solidFill>
                  <a:srgbClr val="050C05"/>
                </a:solidFill>
              </a:rPr>
              <a:t>r</a:t>
            </a:r>
            <a:r>
              <a:rPr spc="70" dirty="0">
                <a:solidFill>
                  <a:srgbClr val="1D281C"/>
                </a:solidFill>
              </a:rPr>
              <a:t>e</a:t>
            </a:r>
            <a:r>
              <a:rPr spc="70" dirty="0">
                <a:solidFill>
                  <a:srgbClr val="050C05"/>
                </a:solidFill>
              </a:rPr>
              <a:t>n</a:t>
            </a:r>
            <a:r>
              <a:rPr spc="70" dirty="0">
                <a:solidFill>
                  <a:srgbClr val="1D281C"/>
                </a:solidFill>
              </a:rPr>
              <a:t>c</a:t>
            </a:r>
            <a:r>
              <a:rPr spc="70" dirty="0">
                <a:solidFill>
                  <a:srgbClr val="050C05"/>
                </a:solidFill>
              </a:rPr>
              <a:t>i,</a:t>
            </a:r>
          </a:p>
          <a:p>
            <a:pPr marL="755015" marR="5080" indent="-314325">
              <a:lnSpc>
                <a:spcPts val="1639"/>
              </a:lnSpc>
              <a:spcBef>
                <a:spcPts val="1060"/>
              </a:spcBef>
              <a:buClr>
                <a:srgbClr val="3D3D34"/>
              </a:buClr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450" b="1" spc="55" dirty="0">
                <a:solidFill>
                  <a:srgbClr val="050C05"/>
                </a:solidFill>
                <a:latin typeface="Arial"/>
                <a:cs typeface="Arial"/>
              </a:rPr>
              <a:t>İME'ye</a:t>
            </a:r>
            <a:r>
              <a:rPr sz="1450" b="1" spc="-11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50C05"/>
                </a:solidFill>
                <a:latin typeface="Arial"/>
                <a:cs typeface="Arial"/>
              </a:rPr>
              <a:t>gitmesi</a:t>
            </a:r>
            <a:r>
              <a:rPr sz="145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50C05"/>
                </a:solidFill>
                <a:latin typeface="Arial"/>
                <a:cs typeface="Arial"/>
              </a:rPr>
              <a:t>gereken</a:t>
            </a:r>
            <a:r>
              <a:rPr sz="145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C05"/>
                </a:solidFill>
                <a:latin typeface="Arial"/>
                <a:cs typeface="Arial"/>
              </a:rPr>
              <a:t>yarıyılda</a:t>
            </a:r>
            <a:r>
              <a:rPr sz="145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50C05"/>
                </a:solidFill>
                <a:latin typeface="Arial"/>
                <a:cs typeface="Arial"/>
              </a:rPr>
              <a:t>gidememesi</a:t>
            </a:r>
            <a:r>
              <a:rPr sz="1450" b="1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C05"/>
                </a:solidFill>
                <a:latin typeface="Arial"/>
                <a:cs typeface="Arial"/>
              </a:rPr>
              <a:t>halinde</a:t>
            </a:r>
            <a:r>
              <a:rPr sz="145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C05"/>
                </a:solidFill>
                <a:latin typeface="Arial"/>
                <a:cs typeface="Arial"/>
              </a:rPr>
              <a:t>ön</a:t>
            </a:r>
            <a:r>
              <a:rPr sz="1450" b="1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şartı</a:t>
            </a:r>
            <a:r>
              <a:rPr sz="145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C05"/>
                </a:solidFill>
                <a:latin typeface="Arial"/>
                <a:cs typeface="Arial"/>
              </a:rPr>
              <a:t>sağladığı</a:t>
            </a:r>
            <a:r>
              <a:rPr sz="145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ilk  yarıyıl </a:t>
            </a:r>
            <a:r>
              <a:rPr spc="85" dirty="0">
                <a:solidFill>
                  <a:srgbClr val="1D281C"/>
                </a:solidFill>
              </a:rPr>
              <a:t>gö</a:t>
            </a:r>
            <a:r>
              <a:rPr spc="85" dirty="0">
                <a:solidFill>
                  <a:srgbClr val="050C05"/>
                </a:solidFill>
              </a:rPr>
              <a:t>n</a:t>
            </a:r>
            <a:r>
              <a:rPr spc="85" dirty="0">
                <a:solidFill>
                  <a:srgbClr val="1D281C"/>
                </a:solidFill>
              </a:rPr>
              <a:t>de</a:t>
            </a:r>
            <a:r>
              <a:rPr spc="85" dirty="0">
                <a:solidFill>
                  <a:srgbClr val="050C05"/>
                </a:solidFill>
              </a:rPr>
              <a:t>rili</a:t>
            </a:r>
            <a:r>
              <a:rPr spc="-315" dirty="0">
                <a:solidFill>
                  <a:srgbClr val="050C05"/>
                </a:solidFill>
              </a:rPr>
              <a:t> </a:t>
            </a:r>
            <a:r>
              <a:rPr spc="20" dirty="0">
                <a:solidFill>
                  <a:srgbClr val="1D281C"/>
                </a:solidFill>
              </a:rPr>
              <a:t>r</a:t>
            </a:r>
            <a:r>
              <a:rPr spc="20" dirty="0">
                <a:solidFill>
                  <a:srgbClr val="3D3D34"/>
                </a:solidFill>
              </a:rPr>
              <a:t>.</a:t>
            </a:r>
            <a:endParaRPr sz="1450">
              <a:latin typeface="Arial"/>
              <a:cs typeface="Arial"/>
            </a:endParaRPr>
          </a:p>
          <a:p>
            <a:pPr marL="755650" marR="116839" indent="-314960">
              <a:lnSpc>
                <a:spcPct val="98100"/>
              </a:lnSpc>
              <a:spcBef>
                <a:spcPts val="1000"/>
              </a:spcBef>
              <a:buClr>
                <a:srgbClr val="3D3D34"/>
              </a:buClr>
              <a:buChar char="•"/>
              <a:tabLst>
                <a:tab pos="760095" algn="l"/>
                <a:tab pos="760730" algn="l"/>
              </a:tabLst>
            </a:pPr>
            <a:r>
              <a:rPr spc="55" dirty="0">
                <a:solidFill>
                  <a:srgbClr val="050C05"/>
                </a:solidFill>
              </a:rPr>
              <a:t>İ</a:t>
            </a:r>
            <a:r>
              <a:rPr spc="55" dirty="0">
                <a:solidFill>
                  <a:srgbClr val="1D281C"/>
                </a:solidFill>
              </a:rPr>
              <a:t>ME'ye </a:t>
            </a:r>
            <a:r>
              <a:rPr spc="90" dirty="0">
                <a:solidFill>
                  <a:srgbClr val="1D281C"/>
                </a:solidFill>
              </a:rPr>
              <a:t>g</a:t>
            </a:r>
            <a:r>
              <a:rPr spc="90" dirty="0">
                <a:solidFill>
                  <a:srgbClr val="050C05"/>
                </a:solidFill>
              </a:rPr>
              <a:t>i</a:t>
            </a:r>
            <a:r>
              <a:rPr spc="90" dirty="0">
                <a:solidFill>
                  <a:srgbClr val="1D281C"/>
                </a:solidFill>
              </a:rPr>
              <a:t>deceğ </a:t>
            </a:r>
            <a:r>
              <a:rPr spc="20" dirty="0">
                <a:solidFill>
                  <a:srgbClr val="050C05"/>
                </a:solidFill>
              </a:rPr>
              <a:t>i </a:t>
            </a:r>
            <a:r>
              <a:rPr spc="55" dirty="0">
                <a:solidFill>
                  <a:srgbClr val="1D281C"/>
                </a:solidFill>
              </a:rPr>
              <a:t>ya</a:t>
            </a:r>
            <a:r>
              <a:rPr spc="55" dirty="0">
                <a:solidFill>
                  <a:srgbClr val="050C05"/>
                </a:solidFill>
              </a:rPr>
              <a:t>rı</a:t>
            </a:r>
            <a:r>
              <a:rPr spc="55" dirty="0">
                <a:solidFill>
                  <a:srgbClr val="1D281C"/>
                </a:solidFill>
              </a:rPr>
              <a:t>y</a:t>
            </a:r>
            <a:r>
              <a:rPr spc="55" dirty="0">
                <a:solidFill>
                  <a:srgbClr val="050C05"/>
                </a:solidFill>
              </a:rPr>
              <a:t>ıl</a:t>
            </a:r>
            <a:r>
              <a:rPr spc="55" dirty="0">
                <a:solidFill>
                  <a:srgbClr val="1D281C"/>
                </a:solidFill>
              </a:rPr>
              <a:t>da, </a:t>
            </a:r>
            <a:r>
              <a:rPr sz="1450" b="1" spc="60" dirty="0">
                <a:solidFill>
                  <a:srgbClr val="050C05"/>
                </a:solidFill>
                <a:latin typeface="Arial"/>
                <a:cs typeface="Arial"/>
              </a:rPr>
              <a:t>İME'nin yanında </a:t>
            </a:r>
            <a:r>
              <a:rPr sz="1450" b="1" spc="80" dirty="0">
                <a:solidFill>
                  <a:srgbClr val="050C05"/>
                </a:solidFill>
                <a:latin typeface="Arial"/>
                <a:cs typeface="Arial"/>
              </a:rPr>
              <a:t>devam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şartı </a:t>
            </a:r>
            <a:r>
              <a:rPr sz="1450" b="1" spc="65" dirty="0">
                <a:solidFill>
                  <a:srgbClr val="050C05"/>
                </a:solidFill>
                <a:latin typeface="Arial"/>
                <a:cs typeface="Arial"/>
              </a:rPr>
              <a:t>bulunmayan  </a:t>
            </a:r>
            <a:r>
              <a:rPr sz="1450" b="1" spc="10" dirty="0">
                <a:solidFill>
                  <a:srgbClr val="050C05"/>
                </a:solidFill>
                <a:latin typeface="Arial"/>
                <a:cs typeface="Arial"/>
              </a:rPr>
              <a:t>başarısız</a:t>
            </a:r>
            <a:r>
              <a:rPr sz="145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C05"/>
                </a:solidFill>
                <a:latin typeface="Arial"/>
                <a:cs typeface="Arial"/>
              </a:rPr>
              <a:t>olduğu</a:t>
            </a:r>
            <a:r>
              <a:rPr sz="145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50C05"/>
                </a:solidFill>
                <a:latin typeface="Arial"/>
                <a:cs typeface="Arial"/>
              </a:rPr>
              <a:t>dersleri</a:t>
            </a:r>
            <a:r>
              <a:rPr sz="145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50C05"/>
                </a:solidFill>
                <a:latin typeface="Arial"/>
                <a:cs typeface="Arial"/>
              </a:rPr>
              <a:t>de</a:t>
            </a:r>
            <a:r>
              <a:rPr sz="1450" b="1" spc="9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pc="75" dirty="0">
                <a:solidFill>
                  <a:srgbClr val="1D281C"/>
                </a:solidFill>
              </a:rPr>
              <a:t>"Kü</a:t>
            </a:r>
            <a:r>
              <a:rPr spc="75" dirty="0">
                <a:solidFill>
                  <a:srgbClr val="050C05"/>
                </a:solidFill>
              </a:rPr>
              <a:t>t</a:t>
            </a:r>
            <a:r>
              <a:rPr spc="-210" dirty="0">
                <a:solidFill>
                  <a:srgbClr val="050C05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a</a:t>
            </a:r>
            <a:r>
              <a:rPr spc="80" dirty="0">
                <a:solidFill>
                  <a:srgbClr val="050C05"/>
                </a:solidFill>
              </a:rPr>
              <a:t>h</a:t>
            </a:r>
            <a:r>
              <a:rPr spc="80" dirty="0">
                <a:solidFill>
                  <a:srgbClr val="1D281C"/>
                </a:solidFill>
              </a:rPr>
              <a:t>ya</a:t>
            </a:r>
            <a:r>
              <a:rPr spc="-25" dirty="0">
                <a:solidFill>
                  <a:srgbClr val="1D281C"/>
                </a:solidFill>
              </a:rPr>
              <a:t> </a:t>
            </a:r>
            <a:r>
              <a:rPr spc="120" dirty="0">
                <a:solidFill>
                  <a:srgbClr val="1D281C"/>
                </a:solidFill>
              </a:rPr>
              <a:t>Du</a:t>
            </a:r>
            <a:r>
              <a:rPr spc="120" dirty="0">
                <a:solidFill>
                  <a:srgbClr val="050C05"/>
                </a:solidFill>
              </a:rPr>
              <a:t>m</a:t>
            </a:r>
            <a:r>
              <a:rPr spc="-130" dirty="0">
                <a:solidFill>
                  <a:srgbClr val="050C05"/>
                </a:solidFill>
              </a:rPr>
              <a:t> </a:t>
            </a:r>
            <a:r>
              <a:rPr spc="30" dirty="0">
                <a:solidFill>
                  <a:srgbClr val="050C05"/>
                </a:solidFill>
              </a:rPr>
              <a:t>lu</a:t>
            </a:r>
            <a:r>
              <a:rPr spc="-204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p</a:t>
            </a:r>
            <a:r>
              <a:rPr spc="50" dirty="0">
                <a:solidFill>
                  <a:srgbClr val="050C05"/>
                </a:solidFill>
              </a:rPr>
              <a:t>ın</a:t>
            </a:r>
            <a:r>
              <a:rPr spc="-240" dirty="0">
                <a:solidFill>
                  <a:srgbClr val="050C05"/>
                </a:solidFill>
              </a:rPr>
              <a:t> </a:t>
            </a:r>
            <a:r>
              <a:rPr spc="35" dirty="0">
                <a:solidFill>
                  <a:srgbClr val="1D281C"/>
                </a:solidFill>
              </a:rPr>
              <a:t>a</a:t>
            </a:r>
            <a:r>
              <a:rPr spc="35" dirty="0">
                <a:solidFill>
                  <a:srgbClr val="050C05"/>
                </a:solidFill>
              </a:rPr>
              <a:t>r</a:t>
            </a:r>
            <a:r>
              <a:rPr spc="15" dirty="0">
                <a:solidFill>
                  <a:srgbClr val="050C05"/>
                </a:solidFill>
              </a:rPr>
              <a:t> </a:t>
            </a:r>
            <a:r>
              <a:rPr spc="55" dirty="0">
                <a:solidFill>
                  <a:srgbClr val="050C05"/>
                </a:solidFill>
              </a:rPr>
              <a:t>Ü</a:t>
            </a:r>
            <a:r>
              <a:rPr spc="55" dirty="0">
                <a:solidFill>
                  <a:srgbClr val="1D281C"/>
                </a:solidFill>
              </a:rPr>
              <a:t>n</a:t>
            </a:r>
            <a:r>
              <a:rPr spc="55" dirty="0">
                <a:solidFill>
                  <a:srgbClr val="050C05"/>
                </a:solidFill>
              </a:rPr>
              <a:t>i</a:t>
            </a:r>
            <a:r>
              <a:rPr spc="55" dirty="0">
                <a:solidFill>
                  <a:srgbClr val="1D281C"/>
                </a:solidFill>
              </a:rPr>
              <a:t>versit</a:t>
            </a:r>
            <a:r>
              <a:rPr spc="-130" dirty="0">
                <a:solidFill>
                  <a:srgbClr val="1D281C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es</a:t>
            </a:r>
            <a:r>
              <a:rPr spc="40" dirty="0">
                <a:solidFill>
                  <a:srgbClr val="050C05"/>
                </a:solidFill>
              </a:rPr>
              <a:t>i</a:t>
            </a:r>
            <a:r>
              <a:rPr spc="5" dirty="0">
                <a:solidFill>
                  <a:srgbClr val="050C05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ö</a:t>
            </a:r>
            <a:r>
              <a:rPr spc="-1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050C05"/>
                </a:solidFill>
              </a:rPr>
              <a:t>n</a:t>
            </a:r>
            <a:r>
              <a:rPr spc="125" dirty="0">
                <a:solidFill>
                  <a:srgbClr val="050C05"/>
                </a:solidFill>
              </a:rPr>
              <a:t> </a:t>
            </a:r>
            <a:r>
              <a:rPr spc="40" dirty="0">
                <a:solidFill>
                  <a:srgbClr val="050C05"/>
                </a:solidFill>
              </a:rPr>
              <a:t>Li</a:t>
            </a:r>
            <a:r>
              <a:rPr spc="40" dirty="0">
                <a:solidFill>
                  <a:srgbClr val="1D281C"/>
                </a:solidFill>
              </a:rPr>
              <a:t>sa</a:t>
            </a:r>
            <a:r>
              <a:rPr spc="40" dirty="0">
                <a:solidFill>
                  <a:srgbClr val="050C05"/>
                </a:solidFill>
              </a:rPr>
              <a:t>n</a:t>
            </a:r>
            <a:r>
              <a:rPr spc="40" dirty="0">
                <a:solidFill>
                  <a:srgbClr val="1D281C"/>
                </a:solidFill>
              </a:rPr>
              <a:t>s</a:t>
            </a:r>
            <a:r>
              <a:rPr spc="-45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ve </a:t>
            </a:r>
            <a:r>
              <a:rPr spc="45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Li</a:t>
            </a:r>
            <a:r>
              <a:rPr spc="50" dirty="0">
                <a:solidFill>
                  <a:srgbClr val="1D281C"/>
                </a:solidFill>
              </a:rPr>
              <a:t>sa</a:t>
            </a:r>
            <a:r>
              <a:rPr spc="50" dirty="0">
                <a:solidFill>
                  <a:srgbClr val="050C05"/>
                </a:solidFill>
              </a:rPr>
              <a:t>n</a:t>
            </a:r>
            <a:r>
              <a:rPr spc="50" dirty="0">
                <a:solidFill>
                  <a:srgbClr val="1D281C"/>
                </a:solidFill>
              </a:rPr>
              <a:t>s</a:t>
            </a:r>
            <a:r>
              <a:rPr spc="-50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Eğ</a:t>
            </a:r>
            <a:r>
              <a:rPr spc="60" dirty="0">
                <a:solidFill>
                  <a:srgbClr val="050C05"/>
                </a:solidFill>
              </a:rPr>
              <a:t>i</a:t>
            </a:r>
            <a:r>
              <a:rPr spc="60" dirty="0">
                <a:solidFill>
                  <a:srgbClr val="1D281C"/>
                </a:solidFill>
              </a:rPr>
              <a:t>t</a:t>
            </a:r>
            <a:r>
              <a:rPr spc="-254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im</a:t>
            </a:r>
            <a:r>
              <a:rPr spc="-95" dirty="0">
                <a:solidFill>
                  <a:srgbClr val="050C05"/>
                </a:solidFill>
              </a:rPr>
              <a:t> </a:t>
            </a:r>
            <a:r>
              <a:rPr spc="70" dirty="0">
                <a:solidFill>
                  <a:srgbClr val="050C05"/>
                </a:solidFill>
              </a:rPr>
              <a:t>-</a:t>
            </a:r>
            <a:r>
              <a:rPr spc="70" dirty="0">
                <a:solidFill>
                  <a:srgbClr val="1D281C"/>
                </a:solidFill>
              </a:rPr>
              <a:t>Öğ</a:t>
            </a:r>
            <a:r>
              <a:rPr spc="-250" dirty="0">
                <a:solidFill>
                  <a:srgbClr val="1D281C"/>
                </a:solidFill>
              </a:rPr>
              <a:t> </a:t>
            </a:r>
            <a:r>
              <a:rPr spc="55" dirty="0">
                <a:solidFill>
                  <a:srgbClr val="050C05"/>
                </a:solidFill>
              </a:rPr>
              <a:t>r</a:t>
            </a:r>
            <a:r>
              <a:rPr spc="55" dirty="0">
                <a:solidFill>
                  <a:srgbClr val="1D281C"/>
                </a:solidFill>
              </a:rPr>
              <a:t>et</a:t>
            </a:r>
            <a:r>
              <a:rPr spc="-240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im</a:t>
            </a:r>
            <a:r>
              <a:rPr spc="235" dirty="0">
                <a:solidFill>
                  <a:srgbClr val="050C05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Yö</a:t>
            </a:r>
            <a:r>
              <a:rPr spc="40" dirty="0">
                <a:solidFill>
                  <a:srgbClr val="050C05"/>
                </a:solidFill>
              </a:rPr>
              <a:t>n</a:t>
            </a:r>
            <a:r>
              <a:rPr spc="40" dirty="0">
                <a:solidFill>
                  <a:srgbClr val="1D281C"/>
                </a:solidFill>
              </a:rPr>
              <a:t>et</a:t>
            </a:r>
            <a:r>
              <a:rPr spc="-80" dirty="0">
                <a:solidFill>
                  <a:srgbClr val="1D281C"/>
                </a:solidFill>
              </a:rPr>
              <a:t> </a:t>
            </a:r>
            <a:r>
              <a:rPr spc="25" dirty="0">
                <a:solidFill>
                  <a:srgbClr val="050C05"/>
                </a:solidFill>
              </a:rPr>
              <a:t>m</a:t>
            </a:r>
            <a:r>
              <a:rPr spc="-150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>
                <a:solidFill>
                  <a:srgbClr val="050C05"/>
                </a:solidFill>
              </a:rPr>
              <a:t>li</a:t>
            </a:r>
            <a:r>
              <a:rPr spc="50" dirty="0">
                <a:solidFill>
                  <a:srgbClr val="1D281C"/>
                </a:solidFill>
              </a:rPr>
              <a:t>ğ</a:t>
            </a:r>
            <a:r>
              <a:rPr spc="-170" dirty="0">
                <a:solidFill>
                  <a:srgbClr val="1D281C"/>
                </a:solidFill>
              </a:rPr>
              <a:t> </a:t>
            </a:r>
            <a:r>
              <a:rPr spc="30" dirty="0">
                <a:solidFill>
                  <a:srgbClr val="050C05"/>
                </a:solidFill>
              </a:rPr>
              <a:t>i</a:t>
            </a:r>
            <a:r>
              <a:rPr spc="30" dirty="0">
                <a:solidFill>
                  <a:srgbClr val="1D281C"/>
                </a:solidFill>
              </a:rPr>
              <a:t>"</a:t>
            </a:r>
            <a:r>
              <a:rPr spc="40" dirty="0">
                <a:solidFill>
                  <a:srgbClr val="1D281C"/>
                </a:solidFill>
              </a:rPr>
              <a:t> </a:t>
            </a:r>
            <a:r>
              <a:rPr spc="90" dirty="0">
                <a:solidFill>
                  <a:srgbClr val="050C05"/>
                </a:solidFill>
              </a:rPr>
              <a:t>nd</a:t>
            </a:r>
            <a:r>
              <a:rPr spc="90" dirty="0">
                <a:solidFill>
                  <a:srgbClr val="1D281C"/>
                </a:solidFill>
              </a:rPr>
              <a:t>e</a:t>
            </a:r>
            <a:r>
              <a:rPr spc="70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be</a:t>
            </a:r>
            <a:r>
              <a:rPr spc="60" dirty="0">
                <a:solidFill>
                  <a:srgbClr val="050C05"/>
                </a:solidFill>
              </a:rPr>
              <a:t>l</a:t>
            </a:r>
            <a:r>
              <a:rPr spc="60" dirty="0">
                <a:solidFill>
                  <a:srgbClr val="1D281C"/>
                </a:solidFill>
              </a:rPr>
              <a:t>i</a:t>
            </a:r>
            <a:r>
              <a:rPr spc="60" dirty="0">
                <a:solidFill>
                  <a:srgbClr val="050C05"/>
                </a:solidFill>
              </a:rPr>
              <a:t>rt</a:t>
            </a:r>
            <a:r>
              <a:rPr spc="-105" dirty="0">
                <a:solidFill>
                  <a:srgbClr val="050C05"/>
                </a:solidFill>
              </a:rPr>
              <a:t> </a:t>
            </a:r>
            <a:r>
              <a:rPr spc="45" dirty="0">
                <a:solidFill>
                  <a:srgbClr val="050C05"/>
                </a:solidFill>
              </a:rPr>
              <a:t>il</a:t>
            </a:r>
            <a:r>
              <a:rPr spc="45" dirty="0">
                <a:solidFill>
                  <a:srgbClr val="1D281C"/>
                </a:solidFill>
              </a:rPr>
              <a:t>e</a:t>
            </a:r>
            <a:r>
              <a:rPr spc="45" dirty="0">
                <a:solidFill>
                  <a:srgbClr val="050C05"/>
                </a:solidFill>
              </a:rPr>
              <a:t>n</a:t>
            </a:r>
            <a:r>
              <a:rPr spc="114" dirty="0">
                <a:solidFill>
                  <a:srgbClr val="050C05"/>
                </a:solidFill>
              </a:rPr>
              <a:t> </a:t>
            </a:r>
            <a:r>
              <a:rPr spc="85" dirty="0">
                <a:solidFill>
                  <a:srgbClr val="1D281C"/>
                </a:solidFill>
              </a:rPr>
              <a:t>de</a:t>
            </a:r>
            <a:r>
              <a:rPr spc="85" dirty="0">
                <a:solidFill>
                  <a:srgbClr val="050C05"/>
                </a:solidFill>
              </a:rPr>
              <a:t>r</a:t>
            </a:r>
            <a:r>
              <a:rPr spc="85" dirty="0">
                <a:solidFill>
                  <a:srgbClr val="1D281C"/>
                </a:solidFill>
              </a:rPr>
              <a:t>s</a:t>
            </a:r>
            <a:r>
              <a:rPr spc="-75" dirty="0">
                <a:solidFill>
                  <a:srgbClr val="1D281C"/>
                </a:solidFill>
              </a:rPr>
              <a:t> </a:t>
            </a:r>
            <a:r>
              <a:rPr spc="110" dirty="0">
                <a:solidFill>
                  <a:srgbClr val="1D281C"/>
                </a:solidFill>
              </a:rPr>
              <a:t>y</a:t>
            </a:r>
            <a:r>
              <a:rPr spc="110" dirty="0">
                <a:solidFill>
                  <a:srgbClr val="050C05"/>
                </a:solidFill>
              </a:rPr>
              <a:t>ük</a:t>
            </a:r>
            <a:r>
              <a:rPr spc="110" dirty="0">
                <a:solidFill>
                  <a:srgbClr val="1D281C"/>
                </a:solidFill>
              </a:rPr>
              <a:t>ü</a:t>
            </a:r>
            <a:r>
              <a:rPr spc="55" dirty="0">
                <a:solidFill>
                  <a:srgbClr val="1D281C"/>
                </a:solidFill>
              </a:rPr>
              <a:t> </a:t>
            </a:r>
            <a:r>
              <a:rPr spc="15" dirty="0">
                <a:solidFill>
                  <a:srgbClr val="1D281C"/>
                </a:solidFill>
              </a:rPr>
              <a:t>çe</a:t>
            </a:r>
            <a:r>
              <a:rPr spc="-200" dirty="0">
                <a:solidFill>
                  <a:srgbClr val="1D281C"/>
                </a:solidFill>
              </a:rPr>
              <a:t> </a:t>
            </a:r>
            <a:r>
              <a:rPr spc="20" dirty="0">
                <a:solidFill>
                  <a:srgbClr val="050C05"/>
                </a:solidFill>
              </a:rPr>
              <a:t>r</a:t>
            </a:r>
            <a:r>
              <a:rPr spc="20" dirty="0">
                <a:solidFill>
                  <a:srgbClr val="1D281C"/>
                </a:solidFill>
              </a:rPr>
              <a:t>çeves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110" dirty="0">
                <a:solidFill>
                  <a:srgbClr val="050C05"/>
                </a:solidFill>
              </a:rPr>
              <a:t>i</a:t>
            </a:r>
            <a:r>
              <a:rPr spc="110" dirty="0">
                <a:solidFill>
                  <a:srgbClr val="1D281C"/>
                </a:solidFill>
              </a:rPr>
              <a:t>nde </a:t>
            </a:r>
            <a:r>
              <a:rPr spc="110" dirty="0">
                <a:solidFill>
                  <a:srgbClr val="050C05"/>
                </a:solidFill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alabilir</a:t>
            </a:r>
            <a:r>
              <a:rPr sz="1450" b="1" spc="30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4098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2348" y="624739"/>
            <a:ext cx="519541" cy="630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5674" y="557364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2888" y="0"/>
                </a:lnTo>
              </a:path>
            </a:pathLst>
          </a:custGeom>
          <a:ln w="42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674" y="1322976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5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4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2740" algn="l"/>
              </a:tabLst>
            </a:pPr>
            <a:r>
              <a:rPr lang="tr-TR" sz="1500" u="heavy" spc="10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u="heavy" spc="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9894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495446"/>
                </a:solidFill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9554" y="530118"/>
            <a:ext cx="403860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50" b="1" spc="60" dirty="0">
                <a:solidFill>
                  <a:srgbClr val="3D3D34"/>
                </a:solidFill>
                <a:latin typeface="Times New Roman"/>
                <a:cs typeface="Times New Roman"/>
              </a:rPr>
              <a:t>Öğrencilerin </a:t>
            </a:r>
            <a:r>
              <a:rPr sz="2850" b="1" spc="-135" dirty="0">
                <a:solidFill>
                  <a:srgbClr val="3D3D34"/>
                </a:solidFill>
                <a:latin typeface="Times New Roman"/>
                <a:cs typeface="Times New Roman"/>
              </a:rPr>
              <a:t>İME</a:t>
            </a:r>
            <a:r>
              <a:rPr sz="2850" b="1" spc="-465" dirty="0">
                <a:solidFill>
                  <a:srgbClr val="3D3D34"/>
                </a:solidFill>
                <a:latin typeface="Times New Roman"/>
                <a:cs typeface="Times New Roman"/>
              </a:rPr>
              <a:t> </a:t>
            </a:r>
            <a:r>
              <a:rPr sz="2850" b="1" spc="85" dirty="0">
                <a:solidFill>
                  <a:srgbClr val="3D3D34"/>
                </a:solidFill>
                <a:latin typeface="Times New Roman"/>
                <a:cs typeface="Times New Roman"/>
              </a:rPr>
              <a:t>Süresi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1404" y="1878615"/>
            <a:ext cx="7093584" cy="179006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24485" marR="5080" indent="-312420" algn="just">
              <a:lnSpc>
                <a:spcPts val="1689"/>
              </a:lnSpc>
              <a:spcBef>
                <a:spcPts val="204"/>
              </a:spcBef>
              <a:buClr>
                <a:srgbClr val="3D3D34"/>
              </a:buClr>
              <a:buChar char="•"/>
              <a:tabLst>
                <a:tab pos="331470" algn="l"/>
              </a:tabLst>
            </a:pP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65" dirty="0">
                <a:solidFill>
                  <a:srgbClr val="1A2318"/>
                </a:solidFill>
                <a:latin typeface="Arial"/>
                <a:cs typeface="Arial"/>
              </a:rPr>
              <a:t>ME,</a:t>
            </a:r>
            <a:r>
              <a:rPr sz="1400" spc="-2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akadem</a:t>
            </a:r>
            <a:r>
              <a:rPr sz="1400" spc="-9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k</a:t>
            </a:r>
            <a:r>
              <a:rPr sz="1400" spc="5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akv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1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de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be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irt</a:t>
            </a:r>
            <a:r>
              <a:rPr sz="1400" spc="-1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A2318"/>
                </a:solidFill>
                <a:latin typeface="Arial"/>
                <a:cs typeface="Arial"/>
              </a:rPr>
              <a:t>en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güz/bahar</a:t>
            </a:r>
            <a:r>
              <a:rPr sz="1450" b="1" spc="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30803"/>
                </a:solidFill>
                <a:latin typeface="Arial"/>
                <a:cs typeface="Arial"/>
              </a:rPr>
              <a:t>yarıyılı</a:t>
            </a:r>
            <a:r>
              <a:rPr sz="1450" b="1" spc="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10A0E"/>
                </a:solidFill>
                <a:latin typeface="Arial"/>
                <a:cs typeface="Arial"/>
              </a:rPr>
              <a:t>ders</a:t>
            </a:r>
            <a:r>
              <a:rPr sz="1450" b="1" spc="-90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10A0E"/>
                </a:solidFill>
                <a:latin typeface="Arial"/>
                <a:cs typeface="Arial"/>
              </a:rPr>
              <a:t>başlama</a:t>
            </a:r>
            <a:r>
              <a:rPr sz="1450" b="1" spc="30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ve</a:t>
            </a:r>
            <a:r>
              <a:rPr sz="1450" b="1" spc="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10A0E"/>
                </a:solidFill>
                <a:latin typeface="Arial"/>
                <a:cs typeface="Arial"/>
              </a:rPr>
              <a:t>bitiş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 tarihlerini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kapsayacak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şek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de</a:t>
            </a:r>
            <a:r>
              <a:rPr sz="1400" spc="-24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yür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tü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23215" marR="31750" indent="-311150" algn="just">
              <a:lnSpc>
                <a:spcPts val="1689"/>
              </a:lnSpc>
              <a:spcBef>
                <a:spcPts val="1005"/>
              </a:spcBef>
              <a:buClr>
                <a:srgbClr val="3D3D34"/>
              </a:buClr>
              <a:buChar char="•"/>
              <a:tabLst>
                <a:tab pos="325755" algn="l"/>
              </a:tabLst>
            </a:pP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Öğrenciler,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ş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emede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55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229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es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ek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eğ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tim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-130" dirty="0">
                <a:solidFill>
                  <a:srgbClr val="3D3D34"/>
                </a:solidFill>
                <a:latin typeface="Arial"/>
                <a:cs typeface="Arial"/>
              </a:rPr>
              <a:t>0-'</a:t>
            </a:r>
            <a:r>
              <a:rPr sz="1400" spc="-130" dirty="0">
                <a:solidFill>
                  <a:srgbClr val="1A2318"/>
                </a:solidFill>
                <a:latin typeface="Arial"/>
                <a:cs typeface="Arial"/>
              </a:rPr>
              <a:t>ap</a:t>
            </a:r>
            <a:r>
              <a:rPr sz="1400" spc="-1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acağ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işletmenin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1A2318"/>
                </a:solidFill>
                <a:latin typeface="Arial"/>
                <a:cs typeface="Arial"/>
              </a:rPr>
              <a:t>ç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alışma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koşul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ve 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saatlerine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30803"/>
                </a:solidFill>
                <a:latin typeface="Arial"/>
                <a:cs typeface="Arial"/>
              </a:rPr>
              <a:t>uymak</a:t>
            </a:r>
            <a:r>
              <a:rPr sz="1450" b="1" spc="-1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im</a:t>
            </a:r>
            <a:r>
              <a:rPr sz="1400" spc="-17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in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-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yarıyıl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boyunca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10A0E"/>
                </a:solidFill>
                <a:latin typeface="Arial"/>
                <a:cs typeface="Arial"/>
              </a:rPr>
              <a:t>haftada </a:t>
            </a:r>
            <a:r>
              <a:rPr sz="1450" b="1" spc="70" dirty="0">
                <a:solidFill>
                  <a:srgbClr val="E10A0E"/>
                </a:solidFill>
                <a:latin typeface="Arial"/>
                <a:cs typeface="Arial"/>
              </a:rPr>
              <a:t>40</a:t>
            </a:r>
            <a:r>
              <a:rPr sz="1450" b="1" spc="145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10A0E"/>
                </a:solidFill>
                <a:latin typeface="Arial"/>
                <a:cs typeface="Arial"/>
              </a:rPr>
              <a:t>saat</a:t>
            </a:r>
            <a:r>
              <a:rPr sz="1450" b="1" spc="-105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çalı</a:t>
            </a:r>
            <a:r>
              <a:rPr sz="1450" b="1" spc="30" dirty="0">
                <a:solidFill>
                  <a:srgbClr val="1A2318"/>
                </a:solidFill>
                <a:latin typeface="Arial"/>
                <a:cs typeface="Arial"/>
              </a:rPr>
              <a:t>ş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arak 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gündüz </a:t>
            </a:r>
            <a:r>
              <a:rPr sz="1450" b="1" spc="95" dirty="0">
                <a:solidFill>
                  <a:srgbClr val="030803"/>
                </a:solidFill>
                <a:latin typeface="Arial"/>
                <a:cs typeface="Arial"/>
              </a:rPr>
              <a:t>tamamlamak</a:t>
            </a:r>
            <a:r>
              <a:rPr sz="1450" b="1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zorundad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ırl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330835" indent="-318770">
              <a:lnSpc>
                <a:spcPts val="1739"/>
              </a:lnSpc>
              <a:spcBef>
                <a:spcPts val="910"/>
              </a:spcBef>
              <a:buClr>
                <a:srgbClr val="3D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ders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,</a:t>
            </a:r>
            <a:r>
              <a:rPr sz="1400" spc="-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5</a:t>
            </a:r>
            <a:r>
              <a:rPr sz="1400" spc="-1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eor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k+</a:t>
            </a:r>
            <a:r>
              <a:rPr sz="1400" spc="-19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35</a:t>
            </a:r>
            <a:r>
              <a:rPr sz="1400" spc="-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uygu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am</a:t>
            </a:r>
            <a:r>
              <a:rPr sz="1400" spc="-14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a</a:t>
            </a:r>
            <a:r>
              <a:rPr sz="1400" spc="-1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saat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A2318"/>
                </a:solidFill>
                <a:latin typeface="Arial"/>
                <a:cs typeface="Arial"/>
              </a:rPr>
              <a:t>ak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üzere</a:t>
            </a:r>
            <a:r>
              <a:rPr sz="1400" spc="-5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3D3D34"/>
                </a:solidFill>
                <a:latin typeface="Arial"/>
                <a:cs typeface="Arial"/>
              </a:rPr>
              <a:t>2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3</a:t>
            </a:r>
            <a:r>
              <a:rPr sz="1400" spc="-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k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ediden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uşur</a:t>
            </a:r>
            <a:r>
              <a:rPr sz="1400" spc="-6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ve</a:t>
            </a:r>
            <a:r>
              <a:rPr sz="1400" spc="-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30803"/>
                </a:solidFill>
                <a:latin typeface="Times New Roman"/>
                <a:cs typeface="Times New Roman"/>
              </a:rPr>
              <a:t>30</a:t>
            </a:r>
            <a:endParaRPr sz="1450">
              <a:latin typeface="Times New Roman"/>
              <a:cs typeface="Times New Roman"/>
            </a:endParaRPr>
          </a:p>
          <a:p>
            <a:pPr marL="327660">
              <a:lnSpc>
                <a:spcPts val="1680"/>
              </a:lnSpc>
            </a:pPr>
            <a:r>
              <a:rPr sz="1350" b="1" spc="60" dirty="0">
                <a:solidFill>
                  <a:srgbClr val="030803"/>
                </a:solidFill>
                <a:latin typeface="Arial"/>
                <a:cs typeface="Arial"/>
              </a:rPr>
              <a:t>AKTS</a:t>
            </a:r>
            <a:r>
              <a:rPr sz="13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3D3D34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ğ</a:t>
            </a:r>
            <a:r>
              <a:rPr sz="1400" spc="85" dirty="0">
                <a:solidFill>
                  <a:srgbClr val="3D3D34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rin</a:t>
            </a:r>
            <a:r>
              <a:rPr sz="1400" spc="-1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8"/>
                </a:solidFill>
                <a:latin typeface="Arial"/>
                <a:cs typeface="Arial"/>
              </a:rPr>
              <a:t>ded</a:t>
            </a:r>
            <a:r>
              <a:rPr sz="1400" spc="-2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2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35770" cy="53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0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76081" y="1286227"/>
            <a:ext cx="2597708" cy="25969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2740" algn="l"/>
              </a:tabLst>
            </a:pPr>
            <a:r>
              <a:rPr lang="tr-TR" sz="1500" b="1" u="heavy" spc="100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80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69547" y="1481773"/>
            <a:ext cx="96075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80" dirty="0">
                <a:solidFill>
                  <a:srgbClr val="3D4238"/>
                </a:solidFill>
              </a:rPr>
              <a:t>04</a:t>
            </a:r>
            <a:endParaRPr sz="7200"/>
          </a:p>
        </p:txBody>
      </p:sp>
      <p:sp>
        <p:nvSpPr>
          <p:cNvPr id="7" name="object 7"/>
          <p:cNvSpPr txBox="1"/>
          <p:nvPr/>
        </p:nvSpPr>
        <p:spPr>
          <a:xfrm>
            <a:off x="1448128" y="2602628"/>
            <a:ext cx="3885565" cy="1182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5735"/>
              </a:lnSpc>
              <a:spcBef>
                <a:spcPts val="120"/>
              </a:spcBef>
            </a:pPr>
            <a:r>
              <a:rPr sz="4800" b="1" spc="90" dirty="0" err="1">
                <a:solidFill>
                  <a:srgbClr val="3D4238"/>
                </a:solidFill>
                <a:latin typeface="Times New Roman"/>
                <a:cs typeface="Times New Roman"/>
              </a:rPr>
              <a:t>Eğitim</a:t>
            </a:r>
            <a:r>
              <a:rPr sz="4800" b="1" spc="114" dirty="0">
                <a:solidFill>
                  <a:srgbClr val="3D4238"/>
                </a:solidFill>
                <a:latin typeface="Times New Roman"/>
                <a:cs typeface="Times New Roman"/>
              </a:rPr>
              <a:t> </a:t>
            </a:r>
            <a:r>
              <a:rPr sz="4800" b="1" spc="20" dirty="0" err="1" smtClean="0">
                <a:solidFill>
                  <a:srgbClr val="3D4238"/>
                </a:solidFill>
                <a:latin typeface="Times New Roman"/>
                <a:cs typeface="Times New Roman"/>
              </a:rPr>
              <a:t>Ön</a:t>
            </a:r>
            <a:r>
              <a:rPr lang="tr-TR" sz="4800" b="1" spc="20" dirty="0" smtClean="0">
                <a:solidFill>
                  <a:srgbClr val="3D4238"/>
                </a:solidFill>
                <a:latin typeface="Times New Roman"/>
                <a:cs typeface="Times New Roman"/>
              </a:rPr>
              <a:t>c</a:t>
            </a:r>
            <a:r>
              <a:rPr sz="4800" b="1" spc="20" dirty="0" err="1" smtClean="0">
                <a:solidFill>
                  <a:srgbClr val="3D4238"/>
                </a:solidFill>
                <a:latin typeface="Times New Roman"/>
                <a:cs typeface="Times New Roman"/>
              </a:rPr>
              <a:t>esi</a:t>
            </a:r>
            <a:endParaRPr sz="4800" dirty="0">
              <a:latin typeface="Times New Roman"/>
              <a:cs typeface="Times New Roman"/>
            </a:endParaRPr>
          </a:p>
          <a:p>
            <a:pPr marL="1551940" marR="5080" indent="-955675">
              <a:lnSpc>
                <a:spcPts val="1689"/>
              </a:lnSpc>
              <a:spcBef>
                <a:spcPts val="25"/>
              </a:spcBef>
            </a:pPr>
            <a:r>
              <a:rPr sz="1400" spc="90" dirty="0">
                <a:solidFill>
                  <a:srgbClr val="3D4238"/>
                </a:solidFill>
                <a:latin typeface="Arial"/>
                <a:cs typeface="Arial"/>
              </a:rPr>
              <a:t>İşletmelerin </a:t>
            </a:r>
            <a:r>
              <a:rPr sz="1400" spc="80" dirty="0">
                <a:solidFill>
                  <a:srgbClr val="3D4238"/>
                </a:solidFill>
                <a:latin typeface="Arial"/>
                <a:cs typeface="Arial"/>
              </a:rPr>
              <a:t>belirlenmesi, </a:t>
            </a:r>
            <a:r>
              <a:rPr sz="1400" spc="90" dirty="0">
                <a:solidFill>
                  <a:srgbClr val="4D5646"/>
                </a:solidFill>
                <a:latin typeface="Arial"/>
                <a:cs typeface="Arial"/>
              </a:rPr>
              <a:t>başvuru</a:t>
            </a:r>
            <a:r>
              <a:rPr sz="1400" spc="-195" dirty="0">
                <a:solidFill>
                  <a:srgbClr val="4D5646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4D5646"/>
                </a:solidFill>
                <a:latin typeface="Arial"/>
                <a:cs typeface="Arial"/>
              </a:rPr>
              <a:t>ve  </a:t>
            </a:r>
            <a:r>
              <a:rPr sz="1400" spc="130" dirty="0">
                <a:solidFill>
                  <a:srgbClr val="4D5646"/>
                </a:solidFill>
                <a:latin typeface="Arial"/>
                <a:cs typeface="Arial"/>
              </a:rPr>
              <a:t>eğitime </a:t>
            </a:r>
            <a:r>
              <a:rPr sz="1400" spc="80" dirty="0">
                <a:solidFill>
                  <a:srgbClr val="4D5646"/>
                </a:solidFill>
                <a:latin typeface="Arial"/>
                <a:cs typeface="Arial"/>
              </a:rPr>
              <a:t>başlama</a:t>
            </a:r>
            <a:r>
              <a:rPr sz="1400" spc="-135" dirty="0">
                <a:solidFill>
                  <a:srgbClr val="4D5646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5646"/>
                </a:solidFill>
                <a:latin typeface="Arial"/>
                <a:cs typeface="Arial"/>
              </a:rPr>
              <a:t>süreçleri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614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609600" cy="61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79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8455" algn="l"/>
              </a:tabLst>
            </a:pPr>
            <a:r>
              <a:rPr lang="tr-TR" sz="1500" u="heavy" spc="18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</a:rPr>
              <a:t>EMET </a:t>
            </a:r>
            <a:r>
              <a:rPr sz="1500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9894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4F594B"/>
                </a:solidFill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1263" y="523738"/>
            <a:ext cx="6703059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b="1" spc="-155" dirty="0">
                <a:solidFill>
                  <a:srgbClr val="3B3D34"/>
                </a:solidFill>
                <a:latin typeface="Times New Roman"/>
                <a:cs typeface="Times New Roman"/>
              </a:rPr>
              <a:t>İME </a:t>
            </a:r>
            <a:r>
              <a:rPr sz="2900" b="1" spc="-15" dirty="0">
                <a:solidFill>
                  <a:srgbClr val="3B3D34"/>
                </a:solidFill>
                <a:latin typeface="Times New Roman"/>
                <a:cs typeface="Times New Roman"/>
              </a:rPr>
              <a:t>Yapılacak </a:t>
            </a:r>
            <a:r>
              <a:rPr sz="2900" b="1" spc="65" dirty="0">
                <a:solidFill>
                  <a:srgbClr val="3B3D34"/>
                </a:solidFill>
                <a:latin typeface="Times New Roman"/>
                <a:cs typeface="Times New Roman"/>
              </a:rPr>
              <a:t>İşletınelerin</a:t>
            </a:r>
            <a:r>
              <a:rPr sz="2900" b="1" spc="15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90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Belirlenmesi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067" y="1878615"/>
            <a:ext cx="6890384" cy="22631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20675" marR="38100" indent="-307975">
              <a:lnSpc>
                <a:spcPts val="1689"/>
              </a:lnSpc>
              <a:spcBef>
                <a:spcPts val="204"/>
              </a:spcBef>
              <a:buClr>
                <a:srgbClr val="3B3D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Öğrenci,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30A03"/>
                </a:solidFill>
                <a:latin typeface="Arial"/>
                <a:cs typeface="Arial"/>
              </a:rPr>
              <a:t>ikamet</a:t>
            </a:r>
            <a:r>
              <a:rPr sz="1400" spc="-2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ettiği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A03"/>
                </a:solidFill>
                <a:latin typeface="Arial"/>
                <a:cs typeface="Arial"/>
              </a:rPr>
              <a:t>ilde,</a:t>
            </a:r>
            <a:r>
              <a:rPr sz="1400" spc="-1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13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Komisyonu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tarafından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30A03"/>
                </a:solidFill>
                <a:latin typeface="Arial"/>
                <a:cs typeface="Arial"/>
              </a:rPr>
              <a:t>uygun</a:t>
            </a:r>
            <a:r>
              <a:rPr sz="1450" b="1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görülen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bir  </a:t>
            </a:r>
            <a:r>
              <a:rPr sz="1450" b="1" spc="70" dirty="0">
                <a:solidFill>
                  <a:srgbClr val="030A03"/>
                </a:solidFill>
                <a:latin typeface="Arial"/>
                <a:cs typeface="Arial"/>
              </a:rPr>
              <a:t>işletmede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50" b="1" spc="-16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A03"/>
                </a:solidFill>
                <a:latin typeface="Arial"/>
                <a:cs typeface="Arial"/>
              </a:rPr>
              <a:t>yapabilir.</a:t>
            </a:r>
            <a:endParaRPr sz="145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910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5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iç</a:t>
            </a:r>
            <a:r>
              <a:rPr sz="1400" spc="70" dirty="0">
                <a:solidFill>
                  <a:srgbClr val="3B3D34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A03"/>
                </a:solidFill>
                <a:latin typeface="Arial"/>
                <a:cs typeface="Arial"/>
              </a:rPr>
              <a:t>ilgili</a:t>
            </a:r>
            <a:r>
              <a:rPr sz="1400" spc="-10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30A03"/>
                </a:solidFill>
                <a:latin typeface="Arial"/>
                <a:cs typeface="Arial"/>
              </a:rPr>
              <a:t>akademik</a:t>
            </a:r>
            <a:r>
              <a:rPr sz="1450" b="1" spc="10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birimler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öğrencilere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işletme/firma</a:t>
            </a:r>
            <a:r>
              <a:rPr sz="1450" b="1" spc="9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30A03"/>
                </a:solidFill>
                <a:latin typeface="Arial"/>
                <a:cs typeface="Arial"/>
              </a:rPr>
              <a:t>önerebilir.</a:t>
            </a:r>
            <a:endParaRPr sz="1450">
              <a:latin typeface="Arial"/>
              <a:cs typeface="Arial"/>
            </a:endParaRPr>
          </a:p>
          <a:p>
            <a:pPr marL="328295" marR="5080" indent="-315595">
              <a:lnSpc>
                <a:spcPts val="1639"/>
              </a:lnSpc>
              <a:spcBef>
                <a:spcPts val="1100"/>
              </a:spcBef>
              <a:buClr>
                <a:srgbClr val="3B3D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Öğrenci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tarafından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teklif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dil</a:t>
            </a:r>
            <a:r>
              <a:rPr sz="1400" spc="10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30A03"/>
                </a:solidFill>
                <a:latin typeface="Arial"/>
                <a:cs typeface="Arial"/>
              </a:rPr>
              <a:t>işletm</a:t>
            </a:r>
            <a:r>
              <a:rPr sz="1400" spc="12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-120" dirty="0">
                <a:solidFill>
                  <a:srgbClr val="3B3D34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6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Komisyonu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tarafından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uygun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görülmesi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durumunda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işletme</a:t>
            </a:r>
            <a:r>
              <a:rPr sz="1450" b="1" spc="-3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A03"/>
                </a:solidFill>
                <a:latin typeface="Arial"/>
                <a:cs typeface="Arial"/>
              </a:rPr>
              <a:t>ile</a:t>
            </a:r>
            <a:r>
              <a:rPr sz="1450" b="1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50" b="1" spc="-12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protokolü</a:t>
            </a:r>
            <a:r>
              <a:rPr sz="1450" b="1" spc="1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20" dirty="0">
                <a:solidFill>
                  <a:srgbClr val="030A03"/>
                </a:solidFill>
                <a:latin typeface="Arial"/>
                <a:cs typeface="Arial"/>
              </a:rPr>
              <a:t>yapılır.</a:t>
            </a:r>
            <a:endParaRPr sz="145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969"/>
              </a:spcBef>
              <a:buClr>
                <a:srgbClr val="3B3D34"/>
              </a:buClr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Protokol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yapılmamış</a:t>
            </a:r>
            <a:r>
              <a:rPr sz="1450" b="1" spc="-1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işletmelerde</a:t>
            </a:r>
            <a:r>
              <a:rPr sz="1450" b="1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öğrencilerin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A03"/>
                </a:solidFill>
                <a:latin typeface="Arial"/>
                <a:cs typeface="Arial"/>
              </a:rPr>
              <a:t>İME'si</a:t>
            </a:r>
            <a:r>
              <a:rPr sz="1450" b="1" spc="-9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30A03"/>
                </a:solidFill>
                <a:latin typeface="Arial"/>
                <a:cs typeface="Arial"/>
              </a:rPr>
              <a:t>geçersiz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sayılır</a:t>
            </a:r>
            <a:r>
              <a:rPr sz="1400" spc="30" dirty="0">
                <a:solidFill>
                  <a:srgbClr val="3B3D34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28295" marR="90805" indent="-316230">
              <a:lnSpc>
                <a:spcPts val="1689"/>
              </a:lnSpc>
              <a:spcBef>
                <a:spcPts val="105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6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Komisyonları,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9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30A03"/>
                </a:solidFill>
                <a:latin typeface="Arial"/>
                <a:cs typeface="Arial"/>
              </a:rPr>
              <a:t>için</a:t>
            </a:r>
            <a:r>
              <a:rPr sz="1400" spc="-4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030A03"/>
                </a:solidFill>
                <a:latin typeface="Arial"/>
                <a:cs typeface="Arial"/>
              </a:rPr>
              <a:t>hangi</a:t>
            </a:r>
            <a:r>
              <a:rPr sz="1400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programlara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 kaç</a:t>
            </a:r>
            <a:r>
              <a:rPr sz="1400" spc="-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kontenjan</a:t>
            </a:r>
            <a:r>
              <a:rPr sz="1400" spc="-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verileceğini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belirlemek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amacıyla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İşletme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yönetimleri</a:t>
            </a:r>
            <a:r>
              <a:rPr sz="1450" b="1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A03"/>
                </a:solidFill>
                <a:latin typeface="Arial"/>
                <a:cs typeface="Arial"/>
              </a:rPr>
              <a:t>ile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iletişim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kurar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7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2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sz="1500" u="heavy" spc="85" dirty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tr-TR" sz="1500" b="1" u="heavy" spc="-60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6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3255" y="68964"/>
            <a:ext cx="844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4D5446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770" y="1067322"/>
            <a:ext cx="2193925" cy="15417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400" b="1" spc="-770" dirty="0">
                <a:solidFill>
                  <a:srgbClr val="3D4136"/>
                </a:solidFill>
                <a:latin typeface="Courier New"/>
                <a:cs typeface="Courier New"/>
              </a:rPr>
              <a:t>Ol</a:t>
            </a:r>
            <a:endParaRPr sz="4400" dirty="0">
              <a:latin typeface="Courier New"/>
              <a:cs typeface="Courier New"/>
            </a:endParaRPr>
          </a:p>
          <a:p>
            <a:pPr marR="19050" algn="ctr">
              <a:lnSpc>
                <a:spcPct val="100000"/>
              </a:lnSpc>
              <a:spcBef>
                <a:spcPts val="95"/>
              </a:spcBef>
            </a:pPr>
            <a:r>
              <a:rPr sz="2400" b="1" spc="45" dirty="0">
                <a:solidFill>
                  <a:srgbClr val="3D4136"/>
                </a:solidFill>
                <a:latin typeface="Times New Roman"/>
                <a:cs typeface="Times New Roman"/>
              </a:rPr>
              <a:t>Giriş</a:t>
            </a: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400" spc="40" dirty="0">
                <a:solidFill>
                  <a:srgbClr val="3D4136"/>
                </a:solidFill>
                <a:latin typeface="Arial"/>
                <a:cs typeface="Arial"/>
              </a:rPr>
              <a:t>İME</a:t>
            </a:r>
            <a:r>
              <a:rPr sz="1400" spc="-3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nedir?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spc="75" dirty="0">
                <a:solidFill>
                  <a:srgbClr val="3D4136"/>
                </a:solidFill>
                <a:latin typeface="Arial"/>
                <a:cs typeface="Arial"/>
              </a:rPr>
              <a:t>İME'de </a:t>
            </a:r>
            <a:r>
              <a:rPr sz="1400" spc="110" dirty="0">
                <a:solidFill>
                  <a:srgbClr val="4D5446"/>
                </a:solidFill>
                <a:latin typeface="Arial"/>
                <a:cs typeface="Arial"/>
              </a:rPr>
              <a:t>hedefimiz</a:t>
            </a:r>
            <a:r>
              <a:rPr sz="1400" spc="-14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nedir?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499" y="2691975"/>
            <a:ext cx="2533650" cy="176657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555"/>
              </a:spcBef>
            </a:pPr>
            <a:r>
              <a:rPr sz="3950" b="1" spc="300" dirty="0">
                <a:solidFill>
                  <a:srgbClr val="3D4136"/>
                </a:solidFill>
                <a:latin typeface="Times New Roman"/>
                <a:cs typeface="Times New Roman"/>
              </a:rPr>
              <a:t>04</a:t>
            </a:r>
            <a:endParaRPr sz="395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285"/>
              </a:spcBef>
            </a:pPr>
            <a:r>
              <a:rPr sz="2400" b="1" spc="65" dirty="0">
                <a:solidFill>
                  <a:srgbClr val="3D4136"/>
                </a:solidFill>
                <a:latin typeface="Times New Roman"/>
                <a:cs typeface="Times New Roman"/>
              </a:rPr>
              <a:t>Eğitim</a:t>
            </a:r>
            <a:r>
              <a:rPr sz="2400" b="1" spc="15" dirty="0">
                <a:solidFill>
                  <a:srgbClr val="3D4136"/>
                </a:solidFill>
                <a:latin typeface="Times New Roman"/>
                <a:cs typeface="Times New Roman"/>
              </a:rPr>
              <a:t> </a:t>
            </a:r>
            <a:r>
              <a:rPr sz="2400" b="1" spc="55" dirty="0">
                <a:solidFill>
                  <a:srgbClr val="3D4136"/>
                </a:solidFill>
                <a:latin typeface="Times New Roman"/>
                <a:cs typeface="Times New Roman"/>
              </a:rPr>
              <a:t>Öncesi</a:t>
            </a:r>
            <a:endParaRPr sz="2400">
              <a:latin typeface="Times New Roman"/>
              <a:cs typeface="Times New Roman"/>
            </a:endParaRPr>
          </a:p>
          <a:p>
            <a:pPr marL="12700" marR="5080" indent="3810" algn="ctr">
              <a:lnSpc>
                <a:spcPct val="100000"/>
              </a:lnSpc>
              <a:spcBef>
                <a:spcPts val="290"/>
              </a:spcBef>
            </a:pP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İşletmelerin </a:t>
            </a:r>
            <a:r>
              <a:rPr sz="1400" spc="80" dirty="0">
                <a:solidFill>
                  <a:srgbClr val="3D4136"/>
                </a:solidFill>
                <a:latin typeface="Arial"/>
                <a:cs typeface="Arial"/>
              </a:rPr>
              <a:t>belirlenmesi,  </a:t>
            </a: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başvuru</a:t>
            </a:r>
            <a:r>
              <a:rPr sz="1400" spc="-6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4D5446"/>
                </a:solidFill>
                <a:latin typeface="Arial"/>
                <a:cs typeface="Arial"/>
              </a:rPr>
              <a:t>ve</a:t>
            </a:r>
            <a:r>
              <a:rPr sz="1400" spc="-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4D5446"/>
                </a:solidFill>
                <a:latin typeface="Arial"/>
                <a:cs typeface="Arial"/>
              </a:rPr>
              <a:t>eğitime</a:t>
            </a:r>
            <a:r>
              <a:rPr sz="1400" spc="-5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3D4136"/>
                </a:solidFill>
                <a:latin typeface="Arial"/>
                <a:cs typeface="Arial"/>
              </a:rPr>
              <a:t>başlama 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süreçleri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3941" y="408509"/>
            <a:ext cx="1783080" cy="173608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9"/>
              </a:spcBef>
            </a:pPr>
            <a:r>
              <a:rPr sz="2900" b="1" spc="20" dirty="0">
                <a:solidFill>
                  <a:srgbClr val="3D4136"/>
                </a:solidFill>
                <a:latin typeface="Times New Roman"/>
                <a:cs typeface="Times New Roman"/>
              </a:rPr>
              <a:t>İçindekiler</a:t>
            </a:r>
            <a:endParaRPr sz="2900" dirty="0">
              <a:latin typeface="Times New Roman"/>
              <a:cs typeface="Times New Roman"/>
            </a:endParaRPr>
          </a:p>
          <a:p>
            <a:pPr marR="22860" algn="ctr">
              <a:lnSpc>
                <a:spcPct val="100000"/>
              </a:lnSpc>
              <a:spcBef>
                <a:spcPts val="1255"/>
              </a:spcBef>
            </a:pPr>
            <a:r>
              <a:rPr sz="3950" b="1" spc="40" dirty="0">
                <a:solidFill>
                  <a:srgbClr val="3D4136"/>
                </a:solidFill>
                <a:latin typeface="Times New Roman"/>
                <a:cs typeface="Times New Roman"/>
              </a:rPr>
              <a:t>02</a:t>
            </a:r>
            <a:endParaRPr sz="39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  <a:spcBef>
                <a:spcPts val="190"/>
              </a:spcBef>
            </a:pPr>
            <a:r>
              <a:rPr sz="2400" b="1" spc="30" dirty="0">
                <a:solidFill>
                  <a:srgbClr val="3D4136"/>
                </a:solidFill>
                <a:latin typeface="Times New Roman"/>
                <a:cs typeface="Times New Roman"/>
              </a:rPr>
              <a:t>Faydalar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3739" y="2160615"/>
            <a:ext cx="2222500" cy="4483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95250">
              <a:lnSpc>
                <a:spcPts val="1639"/>
              </a:lnSpc>
              <a:spcBef>
                <a:spcPts val="195"/>
              </a:spcBef>
              <a:tabLst>
                <a:tab pos="1292860" algn="l"/>
              </a:tabLst>
            </a:pPr>
            <a:r>
              <a:rPr sz="1400" spc="55" dirty="0">
                <a:solidFill>
                  <a:srgbClr val="3D4136"/>
                </a:solidFill>
                <a:latin typeface="Arial"/>
                <a:cs typeface="Arial"/>
              </a:rPr>
              <a:t>Ünive</a:t>
            </a:r>
            <a:r>
              <a:rPr sz="1400" spc="-21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D4136"/>
                </a:solidFill>
                <a:latin typeface="Arial"/>
                <a:cs typeface="Arial"/>
              </a:rPr>
              <a:t>rsit</a:t>
            </a:r>
            <a:r>
              <a:rPr sz="1400" spc="-15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-215" dirty="0">
                <a:solidFill>
                  <a:srgbClr val="3D4136"/>
                </a:solidFill>
                <a:latin typeface="Arial"/>
                <a:cs typeface="Arial"/>
              </a:rPr>
              <a:t>eye</a:t>
            </a:r>
            <a:r>
              <a:rPr sz="1400" spc="-215" dirty="0">
                <a:solidFill>
                  <a:srgbClr val="83917E"/>
                </a:solidFill>
                <a:latin typeface="Arial"/>
                <a:cs typeface="Arial"/>
              </a:rPr>
              <a:t>ı	</a:t>
            </a:r>
            <a:r>
              <a:rPr sz="1400" spc="120" dirty="0">
                <a:solidFill>
                  <a:srgbClr val="3D4136"/>
                </a:solidFill>
                <a:latin typeface="Arial"/>
                <a:cs typeface="Arial"/>
              </a:rPr>
              <a:t>topluma, 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öğrenciye,</a:t>
            </a:r>
            <a:r>
              <a:rPr sz="1400" spc="-2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D4136"/>
                </a:solidFill>
                <a:latin typeface="Arial"/>
                <a:cs typeface="Arial"/>
              </a:rPr>
              <a:t>iş </a:t>
            </a:r>
            <a:r>
              <a:rPr sz="1400" spc="45" dirty="0">
                <a:solidFill>
                  <a:srgbClr val="3D4136"/>
                </a:solidFill>
                <a:latin typeface="Arial"/>
                <a:cs typeface="Arial"/>
              </a:rPr>
              <a:t>dünyasına...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3531" y="2689169"/>
            <a:ext cx="1967864" cy="17697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25"/>
              </a:spcBef>
            </a:pPr>
            <a:r>
              <a:rPr sz="4150" b="1" spc="85" dirty="0">
                <a:solidFill>
                  <a:srgbClr val="3D4136"/>
                </a:solidFill>
                <a:latin typeface="Times New Roman"/>
                <a:cs typeface="Times New Roman"/>
              </a:rPr>
              <a:t>05</a:t>
            </a:r>
            <a:endParaRPr sz="4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400" b="1" spc="65" dirty="0">
                <a:solidFill>
                  <a:srgbClr val="3D4136"/>
                </a:solidFill>
                <a:latin typeface="Times New Roman"/>
                <a:cs typeface="Times New Roman"/>
              </a:rPr>
              <a:t>Eğitim </a:t>
            </a:r>
            <a:r>
              <a:rPr sz="2400" b="1" spc="85" dirty="0">
                <a:solidFill>
                  <a:srgbClr val="3D4136"/>
                </a:solidFill>
                <a:latin typeface="Times New Roman"/>
                <a:cs typeface="Times New Roman"/>
              </a:rPr>
              <a:t>Esnası</a:t>
            </a:r>
            <a:endParaRPr sz="2400" dirty="0">
              <a:latin typeface="Times New Roman"/>
              <a:cs typeface="Times New Roman"/>
            </a:endParaRPr>
          </a:p>
          <a:p>
            <a:pPr marL="139065" marR="120014" indent="-11430" algn="ctr">
              <a:lnSpc>
                <a:spcPct val="100000"/>
              </a:lnSpc>
              <a:spcBef>
                <a:spcPts val="290"/>
              </a:spcBef>
            </a:pPr>
            <a:r>
              <a:rPr sz="1400" spc="140" dirty="0">
                <a:solidFill>
                  <a:srgbClr val="3D4136"/>
                </a:solidFill>
                <a:latin typeface="Arial"/>
                <a:cs typeface="Arial"/>
              </a:rPr>
              <a:t>Eğitim</a:t>
            </a:r>
            <a:r>
              <a:rPr sz="1400" spc="-10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5446"/>
                </a:solidFill>
                <a:latin typeface="Arial"/>
                <a:cs typeface="Arial"/>
              </a:rPr>
              <a:t>esnasındaki  </a:t>
            </a:r>
            <a:r>
              <a:rPr sz="1400" spc="70" dirty="0">
                <a:solidFill>
                  <a:srgbClr val="4D5446"/>
                </a:solidFill>
                <a:latin typeface="Arial"/>
                <a:cs typeface="Arial"/>
              </a:rPr>
              <a:t>süreçler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ve</a:t>
            </a:r>
            <a:r>
              <a:rPr sz="1400" spc="-1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4D5446"/>
                </a:solidFill>
                <a:latin typeface="Arial"/>
                <a:cs typeface="Arial"/>
              </a:rPr>
              <a:t>öğrenci  </a:t>
            </a:r>
            <a:r>
              <a:rPr sz="1400" spc="35" dirty="0">
                <a:solidFill>
                  <a:srgbClr val="3D4136"/>
                </a:solidFill>
                <a:latin typeface="Arial"/>
                <a:cs typeface="Arial"/>
              </a:rPr>
              <a:t>dosyası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8819" y="1124743"/>
            <a:ext cx="2183130" cy="14903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114"/>
              </a:spcBef>
            </a:pPr>
            <a:r>
              <a:rPr sz="3950" b="1" spc="120" dirty="0">
                <a:solidFill>
                  <a:srgbClr val="3D4136"/>
                </a:solidFill>
                <a:latin typeface="Times New Roman"/>
                <a:cs typeface="Times New Roman"/>
              </a:rPr>
              <a:t>03</a:t>
            </a:r>
            <a:endParaRPr sz="3950" dirty="0">
              <a:latin typeface="Times New Roman"/>
              <a:cs typeface="Times New Roman"/>
            </a:endParaRPr>
          </a:p>
          <a:p>
            <a:pPr marL="23495" algn="ctr">
              <a:lnSpc>
                <a:spcPct val="100000"/>
              </a:lnSpc>
              <a:spcBef>
                <a:spcPts val="140"/>
              </a:spcBef>
            </a:pPr>
            <a:r>
              <a:rPr sz="2400" b="1" spc="-35" dirty="0">
                <a:solidFill>
                  <a:srgbClr val="3D4136"/>
                </a:solidFill>
                <a:latin typeface="Times New Roman"/>
                <a:cs typeface="Times New Roman"/>
              </a:rPr>
              <a:t>Ön</a:t>
            </a:r>
            <a:r>
              <a:rPr sz="2400" b="1" spc="-65" dirty="0">
                <a:solidFill>
                  <a:srgbClr val="3D4136"/>
                </a:solidFill>
                <a:latin typeface="Times New Roman"/>
                <a:cs typeface="Times New Roman"/>
              </a:rPr>
              <a:t> </a:t>
            </a:r>
            <a:r>
              <a:rPr sz="2400" b="1" spc="40" dirty="0">
                <a:solidFill>
                  <a:srgbClr val="3D4136"/>
                </a:solidFill>
                <a:latin typeface="Times New Roman"/>
                <a:cs typeface="Times New Roman"/>
              </a:rPr>
              <a:t>Koşullar</a:t>
            </a:r>
            <a:endParaRPr sz="24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3299"/>
              </a:lnSpc>
              <a:spcBef>
                <a:spcPts val="284"/>
              </a:spcBef>
            </a:pPr>
            <a:r>
              <a:rPr sz="1400" spc="140" dirty="0">
                <a:solidFill>
                  <a:srgbClr val="3D4136"/>
                </a:solidFill>
                <a:latin typeface="Arial"/>
                <a:cs typeface="Arial"/>
              </a:rPr>
              <a:t>Eğitim</a:t>
            </a:r>
            <a:r>
              <a:rPr sz="1400" spc="-28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5446"/>
                </a:solidFill>
                <a:latin typeface="Arial"/>
                <a:cs typeface="Arial"/>
              </a:rPr>
              <a:t>süresi </a:t>
            </a:r>
            <a:r>
              <a:rPr sz="1400" spc="65" dirty="0">
                <a:solidFill>
                  <a:srgbClr val="3D4136"/>
                </a:solidFill>
                <a:latin typeface="Arial"/>
                <a:cs typeface="Arial"/>
              </a:rPr>
              <a:t>ve </a:t>
            </a:r>
            <a:r>
              <a:rPr sz="1400" spc="130" dirty="0">
                <a:solidFill>
                  <a:srgbClr val="4D5446"/>
                </a:solidFill>
                <a:latin typeface="Arial"/>
                <a:cs typeface="Arial"/>
              </a:rPr>
              <a:t>eğitime  </a:t>
            </a:r>
            <a:r>
              <a:rPr sz="1400" spc="85" dirty="0">
                <a:solidFill>
                  <a:srgbClr val="3D4136"/>
                </a:solidFill>
                <a:latin typeface="Arial"/>
                <a:cs typeface="Arial"/>
              </a:rPr>
              <a:t>başlama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ön</a:t>
            </a:r>
            <a:r>
              <a:rPr sz="1400" spc="-1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3D4136"/>
                </a:solidFill>
                <a:latin typeface="Arial"/>
                <a:cs typeface="Arial"/>
              </a:rPr>
              <a:t>koşulları...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7585" y="2678577"/>
            <a:ext cx="1851660" cy="15659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509"/>
              </a:spcBef>
            </a:pPr>
            <a:r>
              <a:rPr sz="4150" b="1" spc="-150" dirty="0">
                <a:solidFill>
                  <a:srgbClr val="3D4136"/>
                </a:solidFill>
                <a:latin typeface="Courier New"/>
                <a:cs typeface="Courier New"/>
              </a:rPr>
              <a:t>06</a:t>
            </a:r>
            <a:endParaRPr sz="4150">
              <a:latin typeface="Courier New"/>
              <a:cs typeface="Courier New"/>
            </a:endParaRPr>
          </a:p>
          <a:p>
            <a:pPr marR="10160" algn="ctr">
              <a:lnSpc>
                <a:spcPct val="100000"/>
              </a:lnSpc>
              <a:spcBef>
                <a:spcPts val="244"/>
              </a:spcBef>
            </a:pPr>
            <a:r>
              <a:rPr sz="2400" b="1" spc="165" dirty="0">
                <a:solidFill>
                  <a:srgbClr val="3D4136"/>
                </a:solidFill>
                <a:latin typeface="Times New Roman"/>
                <a:cs typeface="Times New Roman"/>
              </a:rPr>
              <a:t>Soru/Cevap</a:t>
            </a: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spcBef>
                <a:spcPts val="240"/>
              </a:spcBef>
            </a:pPr>
            <a:r>
              <a:rPr sz="1400" spc="114" dirty="0">
                <a:solidFill>
                  <a:srgbClr val="3D4136"/>
                </a:solidFill>
                <a:latin typeface="Arial"/>
                <a:cs typeface="Arial"/>
              </a:rPr>
              <a:t>İME</a:t>
            </a:r>
            <a:r>
              <a:rPr sz="1400" spc="-20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D4136"/>
                </a:solidFill>
                <a:latin typeface="Arial"/>
                <a:cs typeface="Arial"/>
              </a:rPr>
              <a:t>ile</a:t>
            </a:r>
            <a:r>
              <a:rPr sz="1400" spc="-5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3D4136"/>
                </a:solidFill>
                <a:latin typeface="Arial"/>
                <a:cs typeface="Arial"/>
              </a:rPr>
              <a:t>ilgili</a:t>
            </a:r>
            <a:r>
              <a:rPr sz="1400" spc="-114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soruların 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cevaplandırılması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9701" y="2143711"/>
            <a:ext cx="470643" cy="115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u="heavy" spc="23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4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33869" y="62584"/>
            <a:ext cx="138430" cy="155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5" dirty="0">
                <a:solidFill>
                  <a:srgbClr val="4D5649"/>
                </a:solidFill>
                <a:latin typeface="Times New Roman"/>
                <a:cs typeface="Times New Roman"/>
              </a:rPr>
              <a:t>20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1263" y="523738"/>
            <a:ext cx="6703059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38760" marR="5080" indent="-226695">
              <a:lnSpc>
                <a:spcPts val="3620"/>
              </a:lnSpc>
              <a:spcBef>
                <a:spcPts val="114"/>
              </a:spcBef>
            </a:pPr>
            <a:r>
              <a:rPr sz="2900" b="1" spc="-155" dirty="0">
                <a:solidFill>
                  <a:srgbClr val="3B3B31"/>
                </a:solidFill>
                <a:latin typeface="Times New Roman"/>
                <a:cs typeface="Times New Roman"/>
              </a:rPr>
              <a:t>İME </a:t>
            </a:r>
            <a:r>
              <a:rPr sz="2900" b="1" spc="-15" dirty="0">
                <a:solidFill>
                  <a:srgbClr val="3B3B31"/>
                </a:solidFill>
                <a:latin typeface="Times New Roman"/>
                <a:cs typeface="Times New Roman"/>
              </a:rPr>
              <a:t>Yapılacak </a:t>
            </a:r>
            <a:r>
              <a:rPr sz="2900" b="1" spc="65" dirty="0">
                <a:solidFill>
                  <a:srgbClr val="3B3B31"/>
                </a:solidFill>
                <a:latin typeface="Times New Roman"/>
                <a:cs typeface="Times New Roman"/>
              </a:rPr>
              <a:t>İşletınelerin </a:t>
            </a:r>
            <a:r>
              <a:rPr sz="2900" b="1" spc="60" dirty="0" err="1">
                <a:solidFill>
                  <a:srgbClr val="3B3B31"/>
                </a:solidFill>
                <a:latin typeface="Times New Roman"/>
                <a:cs typeface="Times New Roman"/>
              </a:rPr>
              <a:t>Belirlenmesi</a:t>
            </a:r>
            <a:r>
              <a:rPr sz="2900" b="1" spc="60" dirty="0">
                <a:solidFill>
                  <a:srgbClr val="3B3B31"/>
                </a:solidFill>
                <a:latin typeface="Times New Roman"/>
                <a:cs typeface="Times New Roman"/>
              </a:rPr>
              <a:t>  </a:t>
            </a:r>
            <a:r>
              <a:rPr lang="tr-TR" sz="2900" b="1" spc="125" dirty="0" smtClean="0">
                <a:solidFill>
                  <a:srgbClr val="3B3B31"/>
                </a:solidFill>
                <a:latin typeface="Times New Roman"/>
                <a:cs typeface="Times New Roman"/>
              </a:rPr>
              <a:t>Kimya Teknolojileri Teknikerliği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1404" y="1756372"/>
            <a:ext cx="349313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105"/>
              </a:spcBef>
              <a:buClr>
                <a:srgbClr val="3B3B31"/>
              </a:buClr>
              <a:buChar char="•"/>
              <a:tabLst>
                <a:tab pos="323215" algn="l"/>
                <a:tab pos="323850" algn="l"/>
              </a:tabLst>
            </a:pPr>
            <a:r>
              <a:rPr sz="1400" spc="90" dirty="0">
                <a:solidFill>
                  <a:srgbClr val="0A130A"/>
                </a:solidFill>
                <a:latin typeface="Arial"/>
                <a:cs typeface="Arial"/>
              </a:rPr>
              <a:t>Tüm</a:t>
            </a:r>
            <a:r>
              <a:rPr sz="1400" spc="165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A130A"/>
                </a:solidFill>
                <a:latin typeface="Arial"/>
                <a:cs typeface="Arial"/>
              </a:rPr>
              <a:t>resmi</a:t>
            </a:r>
            <a:r>
              <a:rPr sz="1400" spc="-95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1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 err="1">
                <a:solidFill>
                  <a:srgbClr val="0A130A"/>
                </a:solidFill>
                <a:latin typeface="Arial"/>
                <a:cs typeface="Arial"/>
              </a:rPr>
              <a:t>özel</a:t>
            </a:r>
            <a:r>
              <a:rPr sz="1400" spc="-70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lang="tr-TR" sz="1400" spc="65" dirty="0" smtClean="0">
                <a:solidFill>
                  <a:srgbClr val="1F281F"/>
                </a:solidFill>
                <a:latin typeface="Arial"/>
                <a:cs typeface="Arial"/>
              </a:rPr>
              <a:t>kimyasal işleme</a:t>
            </a:r>
            <a:r>
              <a:rPr sz="1400" spc="-35" dirty="0" smtClean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A130A"/>
                </a:solidFill>
                <a:latin typeface="Arial"/>
                <a:cs typeface="Arial"/>
              </a:rPr>
              <a:t>kurumları,</a:t>
            </a:r>
            <a:endParaRPr sz="1400" dirty="0">
              <a:latin typeface="Arial"/>
              <a:cs typeface="Arial"/>
            </a:endParaRPr>
          </a:p>
          <a:p>
            <a:pPr marL="328295" marR="542290" indent="-316230">
              <a:lnSpc>
                <a:spcPct val="100000"/>
              </a:lnSpc>
              <a:spcBef>
                <a:spcPts val="10"/>
              </a:spcBef>
              <a:buClr>
                <a:srgbClr val="3B3B31"/>
              </a:buClr>
              <a:buChar char="•"/>
              <a:tabLst>
                <a:tab pos="327660" algn="l"/>
                <a:tab pos="328295" algn="l"/>
              </a:tabLst>
            </a:pPr>
            <a:r>
              <a:rPr lang="tr-TR" sz="1400" spc="170" dirty="0" smtClean="0">
                <a:solidFill>
                  <a:srgbClr val="0A130A"/>
                </a:solidFill>
                <a:latin typeface="Arial"/>
                <a:cs typeface="Arial"/>
              </a:rPr>
              <a:t>Kimya </a:t>
            </a:r>
            <a:r>
              <a:rPr lang="tr-TR" sz="1400" spc="170" dirty="0" err="1" smtClean="0">
                <a:solidFill>
                  <a:srgbClr val="0A130A"/>
                </a:solidFill>
                <a:latin typeface="Arial"/>
                <a:cs typeface="Arial"/>
              </a:rPr>
              <a:t>Labotatuvarı</a:t>
            </a:r>
            <a:r>
              <a:rPr lang="tr-TR" sz="1400" spc="170" dirty="0" smtClean="0">
                <a:solidFill>
                  <a:srgbClr val="0A130A"/>
                </a:solidFill>
                <a:latin typeface="Arial"/>
                <a:cs typeface="Arial"/>
              </a:rPr>
              <a:t> olan kuruluşlar</a:t>
            </a:r>
            <a:endParaRPr sz="1400" dirty="0">
              <a:latin typeface="Arial"/>
              <a:cs typeface="Arial"/>
            </a:endParaRPr>
          </a:p>
          <a:p>
            <a:pPr marL="328295" marR="339090" indent="-316230">
              <a:lnSpc>
                <a:spcPct val="100000"/>
              </a:lnSpc>
              <a:spcBef>
                <a:spcPts val="15"/>
              </a:spcBef>
              <a:buClr>
                <a:srgbClr val="3B3B31"/>
              </a:buClr>
              <a:buChar char="•"/>
              <a:tabLst>
                <a:tab pos="327660" algn="l"/>
                <a:tab pos="328930" algn="l"/>
              </a:tabLst>
            </a:pP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Kamu veya özel kimya </a:t>
            </a:r>
            <a:r>
              <a:rPr lang="tr-TR" sz="1400" spc="30" dirty="0" err="1" smtClean="0">
                <a:solidFill>
                  <a:srgbClr val="1F281F"/>
                </a:solidFill>
                <a:latin typeface="Arial"/>
                <a:cs typeface="Arial"/>
              </a:rPr>
              <a:t>laboratuvarı</a:t>
            </a: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 bulunan ve kimya </a:t>
            </a:r>
            <a:r>
              <a:rPr lang="tr-TR" sz="1400" spc="30" dirty="0" err="1" smtClean="0">
                <a:solidFill>
                  <a:srgbClr val="1F281F"/>
                </a:solidFill>
                <a:latin typeface="Arial"/>
                <a:cs typeface="Arial"/>
              </a:rPr>
              <a:t>laboratuvarında</a:t>
            </a: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 kimyacı çalıştıran kurumlar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227" y="1756372"/>
            <a:ext cx="347217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1310" marR="34290" indent="-309245">
              <a:lnSpc>
                <a:spcPct val="100000"/>
              </a:lnSpc>
              <a:spcBef>
                <a:spcPts val="40"/>
              </a:spcBef>
              <a:buClr>
                <a:srgbClr val="3B3B31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0" dirty="0" err="1" smtClean="0">
                <a:solidFill>
                  <a:srgbClr val="0A130A"/>
                </a:solidFill>
                <a:latin typeface="Arial"/>
                <a:cs typeface="Arial"/>
              </a:rPr>
              <a:t>İşletme</a:t>
            </a:r>
            <a:r>
              <a:rPr sz="1400" spc="100" dirty="0" smtClean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90" dirty="0" err="1">
                <a:solidFill>
                  <a:srgbClr val="1F281F"/>
                </a:solidFill>
                <a:latin typeface="Arial"/>
                <a:cs typeface="Arial"/>
              </a:rPr>
              <a:t>tarafından</a:t>
            </a:r>
            <a:r>
              <a:rPr sz="1400" spc="-10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5" dirty="0" err="1" smtClean="0">
                <a:solidFill>
                  <a:srgbClr val="1F281F"/>
                </a:solidFill>
                <a:latin typeface="Arial"/>
                <a:cs typeface="Arial"/>
              </a:rPr>
              <a:t>görevlendirilen</a:t>
            </a:r>
            <a:r>
              <a:rPr lang="tr-TR" sz="1400" spc="95" dirty="0" smtClean="0">
                <a:solidFill>
                  <a:srgbClr val="1F281F"/>
                </a:solidFill>
                <a:latin typeface="Arial"/>
                <a:cs typeface="Arial"/>
              </a:rPr>
              <a:t> kimya, </a:t>
            </a:r>
            <a:r>
              <a:rPr sz="1400" b="1" spc="80" dirty="0" err="1" smtClean="0">
                <a:solidFill>
                  <a:srgbClr val="0A130A"/>
                </a:solidFill>
                <a:latin typeface="Arial"/>
                <a:cs typeface="Arial"/>
              </a:rPr>
              <a:t>alanında</a:t>
            </a:r>
            <a:r>
              <a:rPr sz="1400" b="1" spc="80" dirty="0" smtClean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A130A"/>
                </a:solidFill>
                <a:latin typeface="Arial"/>
                <a:cs typeface="Arial"/>
              </a:rPr>
              <a:t>mesleki yetkinliğe haiz  </a:t>
            </a:r>
            <a:r>
              <a:rPr sz="1400" b="1" spc="75" dirty="0">
                <a:solidFill>
                  <a:srgbClr val="0A130A"/>
                </a:solidFill>
                <a:latin typeface="Arial"/>
                <a:cs typeface="Arial"/>
              </a:rPr>
              <a:t>bir </a:t>
            </a:r>
            <a:r>
              <a:rPr sz="1400" b="1" spc="80" dirty="0">
                <a:solidFill>
                  <a:srgbClr val="E20A11"/>
                </a:solidFill>
                <a:latin typeface="Arial"/>
                <a:cs typeface="Arial"/>
              </a:rPr>
              <a:t>eğitici </a:t>
            </a:r>
            <a:r>
              <a:rPr sz="1400" b="1" spc="65" dirty="0">
                <a:solidFill>
                  <a:srgbClr val="E20A11"/>
                </a:solidFill>
                <a:latin typeface="Arial"/>
                <a:cs typeface="Arial"/>
              </a:rPr>
              <a:t>personelin</a:t>
            </a:r>
            <a:r>
              <a:rPr sz="1400" b="1" spc="-235" dirty="0">
                <a:solidFill>
                  <a:srgbClr val="E20A11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E20A11"/>
                </a:solidFill>
                <a:latin typeface="Arial"/>
                <a:cs typeface="Arial"/>
              </a:rPr>
              <a:t>gözetimi</a:t>
            </a:r>
            <a:r>
              <a:rPr sz="1400" b="1" spc="50" dirty="0">
                <a:solidFill>
                  <a:srgbClr val="0A130A"/>
                </a:solidFill>
                <a:latin typeface="Arial"/>
                <a:cs typeface="Arial"/>
              </a:rPr>
              <a:t>...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819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04800" cy="306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1287" y="1574096"/>
            <a:ext cx="3043902" cy="2572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2658831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17946" y="1567971"/>
            <a:ext cx="610235" cy="0"/>
          </a:xfrm>
          <a:custGeom>
            <a:avLst/>
            <a:gdLst/>
            <a:ahLst/>
            <a:cxnLst/>
            <a:rect l="l" t="t" r="r" b="b"/>
            <a:pathLst>
              <a:path w="610235">
                <a:moveTo>
                  <a:pt x="0" y="0"/>
                </a:moveTo>
                <a:lnTo>
                  <a:pt x="609825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17544" y="1567971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4">
                <a:moveTo>
                  <a:pt x="0" y="0"/>
                </a:moveTo>
                <a:lnTo>
                  <a:pt x="545391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175" y="3821930"/>
            <a:ext cx="935355" cy="0"/>
          </a:xfrm>
          <a:custGeom>
            <a:avLst/>
            <a:gdLst/>
            <a:ahLst/>
            <a:cxnLst/>
            <a:rect l="l" t="t" r="r" b="b"/>
            <a:pathLst>
              <a:path w="935355">
                <a:moveTo>
                  <a:pt x="0" y="0"/>
                </a:moveTo>
                <a:lnTo>
                  <a:pt x="935175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8832" y="4893786"/>
            <a:ext cx="6485255" cy="0"/>
          </a:xfrm>
          <a:custGeom>
            <a:avLst/>
            <a:gdLst/>
            <a:ahLst/>
            <a:cxnLst/>
            <a:rect l="l" t="t" r="r" b="b"/>
            <a:pathLst>
              <a:path w="6485255">
                <a:moveTo>
                  <a:pt x="0" y="0"/>
                </a:moveTo>
                <a:lnTo>
                  <a:pt x="648516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94005" algn="l"/>
              </a:tabLst>
            </a:pPr>
            <a:r>
              <a:rPr lang="tr-TR" sz="1500" u="heavy" spc="-250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4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9953" y="56204"/>
            <a:ext cx="16891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b="1" spc="15" dirty="0">
                <a:solidFill>
                  <a:srgbClr val="4F5649"/>
                </a:solidFill>
                <a:latin typeface="Courier New"/>
                <a:cs typeface="Courier New"/>
              </a:rPr>
              <a:t>22</a:t>
            </a:r>
            <a:endParaRPr sz="9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8434" y="1180684"/>
            <a:ext cx="147320" cy="339725"/>
          </a:xfrm>
          <a:custGeom>
            <a:avLst/>
            <a:gdLst/>
            <a:ahLst/>
            <a:cxnLst/>
            <a:rect l="l" t="t" r="r" b="b"/>
            <a:pathLst>
              <a:path w="147319" h="339725">
                <a:moveTo>
                  <a:pt x="0" y="0"/>
                </a:moveTo>
                <a:lnTo>
                  <a:pt x="146694" y="0"/>
                </a:lnTo>
                <a:lnTo>
                  <a:pt x="146694" y="339459"/>
                </a:lnTo>
                <a:lnTo>
                  <a:pt x="0" y="339459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75612" y="13658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898" y="0"/>
                </a:lnTo>
              </a:path>
            </a:pathLst>
          </a:custGeom>
          <a:ln w="12760">
            <a:solidFill>
              <a:srgbClr val="8995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27446" y="120667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898"/>
                </a:lnTo>
              </a:path>
            </a:pathLst>
          </a:custGeom>
          <a:ln w="48898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58319" y="1365850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576" y="0"/>
                </a:lnTo>
              </a:path>
            </a:pathLst>
          </a:custGeom>
          <a:ln w="12760">
            <a:solidFill>
              <a:srgbClr val="BCC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0774" y="136585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>
                <a:moveTo>
                  <a:pt x="0" y="0"/>
                </a:moveTo>
                <a:lnTo>
                  <a:pt x="230289" y="0"/>
                </a:lnTo>
              </a:path>
            </a:pathLst>
          </a:custGeom>
          <a:ln w="12760">
            <a:solidFill>
              <a:srgbClr val="BCC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22754" y="1227233"/>
            <a:ext cx="2686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200" spc="90" dirty="0">
                <a:solidFill>
                  <a:srgbClr val="8995B1"/>
                </a:solidFill>
                <a:latin typeface="Arial"/>
                <a:cs typeface="Arial"/>
              </a:rPr>
              <a:t>•-</a:t>
            </a:r>
            <a:r>
              <a:rPr sz="1200" spc="-145" dirty="0">
                <a:solidFill>
                  <a:srgbClr val="8995B1"/>
                </a:solidFill>
                <a:latin typeface="Arial"/>
                <a:cs typeface="Arial"/>
              </a:rPr>
              <a:t>,</a:t>
            </a:r>
            <a:r>
              <a:rPr sz="1200" spc="-35" dirty="0">
                <a:solidFill>
                  <a:srgbClr val="8995B1"/>
                </a:solidFill>
                <a:latin typeface="Arial"/>
                <a:cs typeface="Arial"/>
              </a:rPr>
              <a:t>...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02493" y="1206671"/>
            <a:ext cx="128905" cy="208915"/>
          </a:xfrm>
          <a:custGeom>
            <a:avLst/>
            <a:gdLst/>
            <a:ahLst/>
            <a:cxnLst/>
            <a:rect l="l" t="t" r="r" b="b"/>
            <a:pathLst>
              <a:path w="128905" h="208915">
                <a:moveTo>
                  <a:pt x="0" y="0"/>
                </a:moveTo>
                <a:lnTo>
                  <a:pt x="128357" y="0"/>
                </a:lnTo>
                <a:lnTo>
                  <a:pt x="128357" y="208898"/>
                </a:lnTo>
                <a:lnTo>
                  <a:pt x="0" y="208898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9920" y="1402599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285" y="0"/>
                </a:lnTo>
              </a:path>
            </a:pathLst>
          </a:custGeom>
          <a:ln w="12760">
            <a:solidFill>
              <a:srgbClr val="899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15595" y="140259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468" y="0"/>
                </a:lnTo>
              </a:path>
            </a:pathLst>
          </a:custGeom>
          <a:ln w="12760">
            <a:solidFill>
              <a:srgbClr val="899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81063" y="1024551"/>
            <a:ext cx="177800" cy="489584"/>
          </a:xfrm>
          <a:custGeom>
            <a:avLst/>
            <a:gdLst/>
            <a:ahLst/>
            <a:cxnLst/>
            <a:rect l="l" t="t" r="r" b="b"/>
            <a:pathLst>
              <a:path w="177800" h="489584">
                <a:moveTo>
                  <a:pt x="0" y="0"/>
                </a:moveTo>
                <a:lnTo>
                  <a:pt x="177255" y="0"/>
                </a:lnTo>
                <a:lnTo>
                  <a:pt x="177255" y="489563"/>
                </a:lnTo>
                <a:lnTo>
                  <a:pt x="0" y="489563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41772" y="507150"/>
            <a:ext cx="6179185" cy="94424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295"/>
              </a:spcBef>
            </a:pPr>
            <a:r>
              <a:rPr sz="2850" b="1" spc="-114" dirty="0">
                <a:solidFill>
                  <a:srgbClr val="3D3F34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D3F34"/>
                </a:solidFill>
                <a:latin typeface="Times New Roman"/>
                <a:cs typeface="Times New Roman"/>
              </a:rPr>
              <a:t>Başvuru </a:t>
            </a:r>
            <a:r>
              <a:rPr sz="2850" b="1" spc="75" dirty="0">
                <a:solidFill>
                  <a:srgbClr val="3D3F34"/>
                </a:solidFill>
                <a:latin typeface="Times New Roman"/>
                <a:cs typeface="Times New Roman"/>
              </a:rPr>
              <a:t>Süreci </a:t>
            </a:r>
            <a:r>
              <a:rPr sz="2850" b="1" spc="55" dirty="0">
                <a:solidFill>
                  <a:srgbClr val="3D3F34"/>
                </a:solidFill>
                <a:latin typeface="Times New Roman"/>
                <a:cs typeface="Times New Roman"/>
              </a:rPr>
              <a:t>İş </a:t>
            </a:r>
            <a:r>
              <a:rPr sz="2850" b="1" spc="40" dirty="0">
                <a:solidFill>
                  <a:srgbClr val="3D3F34"/>
                </a:solidFill>
                <a:latin typeface="Times New Roman"/>
                <a:cs typeface="Times New Roman"/>
              </a:rPr>
              <a:t>Akış</a:t>
            </a:r>
            <a:r>
              <a:rPr sz="2850" b="1" spc="-409" dirty="0">
                <a:solidFill>
                  <a:srgbClr val="3D3F34"/>
                </a:solidFill>
                <a:latin typeface="Times New Roman"/>
                <a:cs typeface="Times New Roman"/>
              </a:rPr>
              <a:t> </a:t>
            </a:r>
            <a:r>
              <a:rPr sz="2850" b="1" spc="-5" dirty="0">
                <a:solidFill>
                  <a:srgbClr val="3D3F34"/>
                </a:solidFill>
                <a:latin typeface="Times New Roman"/>
                <a:cs typeface="Times New Roman"/>
              </a:rPr>
              <a:t>Şen1ası</a:t>
            </a:r>
            <a:endParaRPr sz="28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95"/>
              </a:spcBef>
            </a:pPr>
            <a:r>
              <a:rPr sz="4275" u="heavy" spc="525" baseline="-5847" dirty="0">
                <a:solidFill>
                  <a:srgbClr val="9CAA89"/>
                </a:solidFill>
                <a:uFill>
                  <a:solidFill>
                    <a:srgbClr val="7587A7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925" u="heavy" spc="-104" baseline="-17094" dirty="0">
                <a:solidFill>
                  <a:srgbClr val="BCC8A7"/>
                </a:solidFill>
                <a:uFill>
                  <a:solidFill>
                    <a:srgbClr val="7587A7"/>
                  </a:solidFill>
                </a:uFill>
                <a:latin typeface="Arial"/>
                <a:cs typeface="Arial"/>
              </a:rPr>
              <a:t>C</a:t>
            </a:r>
            <a:r>
              <a:rPr sz="2925" spc="-465" baseline="-17094" dirty="0">
                <a:solidFill>
                  <a:srgbClr val="BCC8A7"/>
                </a:solidFill>
                <a:latin typeface="Arial"/>
                <a:cs typeface="Arial"/>
              </a:rPr>
              <a:t> </a:t>
            </a:r>
            <a:r>
              <a:rPr sz="1950" spc="45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1950" spc="-735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26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20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1950" spc="-844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41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690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68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240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950" spc="-26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155" dirty="0">
                <a:solidFill>
                  <a:srgbClr val="8995B1"/>
                </a:solidFill>
                <a:latin typeface="Arial"/>
                <a:cs typeface="Arial"/>
              </a:rPr>
              <a:t>=</a:t>
            </a:r>
            <a:r>
              <a:rPr sz="1200" spc="75" dirty="0">
                <a:solidFill>
                  <a:srgbClr val="8995B1"/>
                </a:solidFill>
                <a:latin typeface="Arial"/>
                <a:cs typeface="Arial"/>
              </a:rPr>
              <a:t>-</a:t>
            </a:r>
            <a:r>
              <a:rPr sz="4275" spc="-221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d</a:t>
            </a:r>
            <a:r>
              <a:rPr sz="4275" spc="-95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4275" spc="-2039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_</a:t>
            </a:r>
            <a:r>
              <a:rPr sz="4275" spc="-31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4275" spc="-7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 </a:t>
            </a:r>
            <a:r>
              <a:rPr sz="4275" spc="-61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.</a:t>
            </a:r>
            <a:r>
              <a:rPr sz="4275" spc="-97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.</a:t>
            </a:r>
            <a:r>
              <a:rPr sz="1200" spc="-24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-260" dirty="0">
                <a:solidFill>
                  <a:srgbClr val="BCC8A7"/>
                </a:solidFill>
                <a:latin typeface="Arial"/>
                <a:cs typeface="Arial"/>
              </a:rPr>
              <a:t>-</a:t>
            </a:r>
            <a:r>
              <a:rPr sz="4275" spc="-98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,</a:t>
            </a:r>
            <a:r>
              <a:rPr sz="1200" spc="-9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4275" spc="-2054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_</a:t>
            </a:r>
            <a:r>
              <a:rPr sz="1200" spc="-3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-30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114" dirty="0">
                <a:solidFill>
                  <a:srgbClr val="8995B1"/>
                </a:solidFill>
                <a:latin typeface="Arial"/>
                <a:cs typeface="Arial"/>
              </a:rPr>
              <a:t> </a:t>
            </a:r>
            <a:r>
              <a:rPr sz="1200" u="heavy" spc="-165" dirty="0">
                <a:solidFill>
                  <a:srgbClr val="BCC8A7"/>
                </a:solidFill>
                <a:uFill>
                  <a:solidFill>
                    <a:srgbClr val="BCC8A7"/>
                  </a:solidFill>
                </a:uFill>
                <a:latin typeface="Arial"/>
                <a:cs typeface="Arial"/>
              </a:rPr>
              <a:t>-...,</a:t>
            </a:r>
            <a:r>
              <a:rPr sz="1200" spc="-160" dirty="0">
                <a:solidFill>
                  <a:srgbClr val="BCC8A7"/>
                </a:solidFill>
                <a:latin typeface="Arial"/>
                <a:cs typeface="Arial"/>
              </a:rPr>
              <a:t>,</a:t>
            </a:r>
            <a:r>
              <a:rPr sz="1200" spc="-10" dirty="0">
                <a:solidFill>
                  <a:srgbClr val="BCC8A7"/>
                </a:solidFill>
                <a:latin typeface="Arial"/>
                <a:cs typeface="Arial"/>
              </a:rPr>
              <a:t> </a:t>
            </a:r>
            <a:r>
              <a:rPr sz="4275" spc="-930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</a:t>
            </a:r>
            <a:r>
              <a:rPr sz="2100" spc="-600" dirty="0">
                <a:solidFill>
                  <a:srgbClr val="C69799"/>
                </a:solidFill>
                <a:latin typeface="Times New Roman"/>
                <a:cs typeface="Times New Roman"/>
              </a:rPr>
              <a:t>-</a:t>
            </a:r>
            <a:r>
              <a:rPr sz="4275" spc="-71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...</a:t>
            </a:r>
            <a:r>
              <a:rPr sz="4275" spc="-1064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</a:t>
            </a:r>
            <a:r>
              <a:rPr sz="2100" spc="-475" dirty="0">
                <a:solidFill>
                  <a:srgbClr val="C69799"/>
                </a:solidFill>
                <a:latin typeface="Times New Roman"/>
                <a:cs typeface="Times New Roman"/>
              </a:rPr>
              <a:t>-</a:t>
            </a:r>
            <a:r>
              <a:rPr sz="4275" spc="-71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,</a:t>
            </a:r>
            <a:r>
              <a:rPr sz="4275" spc="-158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_</a:t>
            </a:r>
            <a:r>
              <a:rPr sz="2100" spc="155" dirty="0">
                <a:solidFill>
                  <a:srgbClr val="C69799"/>
                </a:solidFill>
                <a:latin typeface="Times New Roman"/>
                <a:cs typeface="Times New Roman"/>
              </a:rPr>
              <a:t>--=­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90441" y="1408767"/>
            <a:ext cx="0" cy="176530"/>
          </a:xfrm>
          <a:custGeom>
            <a:avLst/>
            <a:gdLst/>
            <a:ahLst/>
            <a:cxnLst/>
            <a:rect l="l" t="t" r="r" b="b"/>
            <a:pathLst>
              <a:path h="176530">
                <a:moveTo>
                  <a:pt x="0" y="0"/>
                </a:moveTo>
                <a:lnTo>
                  <a:pt x="0" y="176511"/>
                </a:lnTo>
              </a:path>
            </a:pathLst>
          </a:custGeom>
          <a:ln w="55010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50235" y="1403170"/>
            <a:ext cx="95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50" dirty="0">
                <a:solidFill>
                  <a:srgbClr val="BCC8A7"/>
                </a:solidFill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27574" y="1884995"/>
            <a:ext cx="3637915" cy="126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05"/>
              </a:spcBef>
            </a:pPr>
            <a:r>
              <a:rPr sz="1400" spc="135" dirty="0">
                <a:solidFill>
                  <a:srgbClr val="1D281C"/>
                </a:solidFill>
                <a:latin typeface="Arial"/>
                <a:cs typeface="Arial"/>
              </a:rPr>
              <a:t>We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D281C"/>
                </a:solidFill>
                <a:latin typeface="Arial"/>
                <a:cs typeface="Arial"/>
              </a:rPr>
              <a:t>Sayfas</a:t>
            </a: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-1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D281C"/>
                </a:solidFill>
                <a:latin typeface="Arial"/>
                <a:cs typeface="Arial"/>
              </a:rPr>
              <a:t>:</a:t>
            </a:r>
            <a:r>
              <a:rPr sz="1400" spc="-6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p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aza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rl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rm</a:t>
            </a:r>
            <a:r>
              <a:rPr sz="1400" spc="-1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yo.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dpu.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-2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325120" indent="-313055">
              <a:lnSpc>
                <a:spcPct val="100000"/>
              </a:lnSpc>
              <a:spcBef>
                <a:spcPts val="1019"/>
              </a:spcBef>
              <a:buClr>
                <a:srgbClr val="3D3F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İM 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E+Sta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j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D281C"/>
                </a:solidFill>
                <a:latin typeface="Arial"/>
                <a:cs typeface="Arial"/>
              </a:rPr>
              <a:t>menüsü</a:t>
            </a:r>
            <a:endParaRPr sz="1400">
              <a:latin typeface="Arial"/>
              <a:cs typeface="Arial"/>
            </a:endParaRPr>
          </a:p>
          <a:p>
            <a:pPr marL="325120" indent="-313055">
              <a:lnSpc>
                <a:spcPct val="100000"/>
              </a:lnSpc>
              <a:spcBef>
                <a:spcPts val="1019"/>
              </a:spcBef>
              <a:buClr>
                <a:srgbClr val="3D3F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İ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ş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et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ede</a:t>
            </a:r>
            <a:r>
              <a:rPr sz="1400" spc="-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C"/>
                </a:solidFill>
                <a:latin typeface="Arial"/>
                <a:cs typeface="Arial"/>
              </a:rPr>
              <a:t>Mes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D281C"/>
                </a:solidFill>
                <a:latin typeface="Arial"/>
                <a:cs typeface="Arial"/>
              </a:rPr>
              <a:t>ek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 E</a:t>
            </a:r>
            <a:r>
              <a:rPr sz="1400" dirty="0">
                <a:solidFill>
                  <a:srgbClr val="1D281C"/>
                </a:solidFill>
                <a:latin typeface="Arial"/>
                <a:cs typeface="Arial"/>
              </a:rPr>
              <a:t>ğ</a:t>
            </a:r>
            <a:r>
              <a:rPr sz="1400" spc="-21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sayf</a:t>
            </a:r>
            <a:r>
              <a:rPr sz="1400" spc="-229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D281C"/>
                </a:solidFill>
                <a:latin typeface="Arial"/>
                <a:cs typeface="Arial"/>
              </a:rPr>
              <a:t>as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endParaRPr sz="1400">
              <a:latin typeface="Arial"/>
              <a:cs typeface="Arial"/>
            </a:endParaRPr>
          </a:p>
          <a:p>
            <a:pPr marL="320040">
              <a:lnSpc>
                <a:spcPct val="100000"/>
              </a:lnSpc>
              <a:spcBef>
                <a:spcPts val="925"/>
              </a:spcBef>
            </a:pPr>
            <a:r>
              <a:rPr sz="1450" b="1" u="heavy" spc="8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iME</a:t>
            </a:r>
            <a:r>
              <a:rPr sz="1450" b="1" u="heavy" spc="-4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Başvuru</a:t>
            </a:r>
            <a:r>
              <a:rPr sz="1450" b="1" u="heavy" spc="1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Süreci</a:t>
            </a:r>
            <a:r>
              <a:rPr sz="1450" b="1" u="heavy" spc="-6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5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iş</a:t>
            </a:r>
            <a:r>
              <a:rPr sz="1450" b="1" u="heavy" spc="-114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5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Ak</a:t>
            </a:r>
            <a:r>
              <a:rPr sz="1450" b="1" u="heavy" spc="55" dirty="0">
                <a:solidFill>
                  <a:srgbClr val="1D281C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ı</a:t>
            </a:r>
            <a:r>
              <a:rPr sz="1450" b="1" u="heavy" spc="5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ş</a:t>
            </a:r>
            <a:r>
              <a:rPr sz="1450" b="1" u="heavy" spc="-1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4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Şemas</a:t>
            </a:r>
            <a:r>
              <a:rPr sz="1450" b="1" u="heavy" spc="40" dirty="0">
                <a:solidFill>
                  <a:srgbClr val="1D281C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ı</a:t>
            </a:r>
            <a:endParaRPr sz="14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7163" y="3855342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721" y="0"/>
                </a:lnTo>
              </a:path>
            </a:pathLst>
          </a:custGeom>
          <a:ln w="4437">
            <a:solidFill>
              <a:srgbClr val="8894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85483" y="385534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320" y="0"/>
                </a:lnTo>
              </a:path>
            </a:pathLst>
          </a:custGeom>
          <a:ln w="4437">
            <a:solidFill>
              <a:srgbClr val="636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36133" y="3713020"/>
            <a:ext cx="299085" cy="155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i="1" dirty="0">
                <a:solidFill>
                  <a:srgbClr val="6467D1"/>
                </a:solidFill>
                <a:latin typeface="Times New Roman"/>
                <a:cs typeface="Times New Roman"/>
              </a:rPr>
              <a:t>.....</a:t>
            </a:r>
            <a:r>
              <a:rPr sz="850" i="1" spc="195" dirty="0">
                <a:solidFill>
                  <a:srgbClr val="6467D1"/>
                </a:solidFill>
                <a:latin typeface="Times New Roman"/>
                <a:cs typeface="Times New Roman"/>
              </a:rPr>
              <a:t> </a:t>
            </a:r>
            <a:r>
              <a:rPr sz="850" i="1" spc="-25" dirty="0">
                <a:solidFill>
                  <a:srgbClr val="8995B1"/>
                </a:solidFill>
                <a:latin typeface="Times New Roman"/>
                <a:cs typeface="Times New Roman"/>
              </a:rPr>
              <a:t>u</a:t>
            </a:r>
            <a:r>
              <a:rPr sz="850" i="1" spc="-25" dirty="0">
                <a:solidFill>
                  <a:srgbClr val="6467D1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11184" y="39138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378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1645" y="3913804"/>
            <a:ext cx="645795" cy="0"/>
          </a:xfrm>
          <a:custGeom>
            <a:avLst/>
            <a:gdLst/>
            <a:ahLst/>
            <a:cxnLst/>
            <a:rect l="l" t="t" r="r" b="b"/>
            <a:pathLst>
              <a:path w="645794">
                <a:moveTo>
                  <a:pt x="0" y="0"/>
                </a:moveTo>
                <a:lnTo>
                  <a:pt x="645530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12678" y="3913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459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18945" y="3811783"/>
            <a:ext cx="76263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dirty="0">
                <a:solidFill>
                  <a:srgbClr val="8995B1"/>
                </a:solidFill>
                <a:latin typeface="Times New Roman"/>
                <a:cs typeface="Times New Roman"/>
              </a:rPr>
              <a:t>., </a:t>
            </a:r>
            <a:r>
              <a:rPr sz="700" i="1" spc="-45" dirty="0">
                <a:solidFill>
                  <a:srgbClr val="8995B1"/>
                </a:solidFill>
                <a:latin typeface="Times New Roman"/>
                <a:cs typeface="Times New Roman"/>
              </a:rPr>
              <a:t>...,._.,.._,.,_..ı</a:t>
            </a:r>
            <a:r>
              <a:rPr sz="700" i="1" spc="-45" dirty="0">
                <a:solidFill>
                  <a:srgbClr val="707ECD"/>
                </a:solidFill>
                <a:latin typeface="Times New Roman"/>
                <a:cs typeface="Times New Roman"/>
              </a:rPr>
              <a:t>.,,,ı,,</a:t>
            </a:r>
            <a:r>
              <a:rPr sz="700" spc="-45" dirty="0">
                <a:solidFill>
                  <a:srgbClr val="707ECD"/>
                </a:solidFill>
                <a:latin typeface="Times New Roman"/>
                <a:cs typeface="Times New Roman"/>
              </a:rPr>
              <a:t>_..,.</a:t>
            </a:r>
            <a:r>
              <a:rPr sz="700" spc="-85" dirty="0">
                <a:solidFill>
                  <a:srgbClr val="707ECD"/>
                </a:solidFill>
                <a:latin typeface="Times New Roman"/>
                <a:cs typeface="Times New Roman"/>
              </a:rPr>
              <a:t> </a:t>
            </a:r>
            <a:r>
              <a:rPr sz="400" spc="-60" dirty="0">
                <a:solidFill>
                  <a:srgbClr val="707ECD"/>
                </a:solidFill>
                <a:latin typeface="Times New Roman"/>
                <a:cs typeface="Times New Roman"/>
              </a:rPr>
              <a:t>kM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00750" y="4036302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5172" y="0"/>
                </a:lnTo>
              </a:path>
            </a:pathLst>
          </a:custGeom>
          <a:ln w="12760">
            <a:solidFill>
              <a:srgbClr val="758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5929" y="4036302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86" y="0"/>
                </a:lnTo>
              </a:path>
            </a:pathLst>
          </a:custGeom>
          <a:ln w="12760">
            <a:solidFill>
              <a:srgbClr val="758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55227" y="3659937"/>
            <a:ext cx="127889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5765" algn="l"/>
                <a:tab pos="680085" algn="l"/>
              </a:tabLst>
            </a:pPr>
            <a:r>
              <a:rPr sz="2850" u="heavy" dirty="0">
                <a:solidFill>
                  <a:srgbClr val="7587A7"/>
                </a:solidFill>
                <a:uFill>
                  <a:solidFill>
                    <a:srgbClr val="707ECD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50" dirty="0">
                <a:solidFill>
                  <a:srgbClr val="7587A7"/>
                </a:solidFill>
                <a:latin typeface="Times New Roman"/>
                <a:cs typeface="Times New Roman"/>
              </a:rPr>
              <a:t>	-</a:t>
            </a:r>
            <a:r>
              <a:rPr sz="2850" spc="-105" dirty="0">
                <a:solidFill>
                  <a:srgbClr val="7587A7"/>
                </a:solidFill>
                <a:latin typeface="Times New Roman"/>
                <a:cs typeface="Times New Roman"/>
              </a:rPr>
              <a:t> </a:t>
            </a:r>
            <a:r>
              <a:rPr sz="2850" spc="-210" dirty="0">
                <a:solidFill>
                  <a:srgbClr val="7587A7"/>
                </a:solidFill>
                <a:latin typeface="Times New Roman"/>
                <a:cs typeface="Times New Roman"/>
              </a:rPr>
              <a:t>----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67132" y="4022564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4">
                <a:moveTo>
                  <a:pt x="0" y="0"/>
                </a:moveTo>
                <a:lnTo>
                  <a:pt x="0" y="128832"/>
                </a:lnTo>
              </a:path>
            </a:pathLst>
          </a:custGeom>
          <a:ln w="67234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420815" y="4013650"/>
            <a:ext cx="6667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5" dirty="0">
                <a:solidFill>
                  <a:srgbClr val="A7B6CA"/>
                </a:solidFill>
                <a:latin typeface="Times New Roman"/>
                <a:cs typeface="Times New Roman"/>
              </a:rPr>
              <a:t>ij</a:t>
            </a:r>
            <a:endParaRPr sz="750">
              <a:latin typeface="Times New Roman"/>
              <a:cs typeface="Times New Roman"/>
            </a:endParaRPr>
          </a:p>
        </p:txBody>
      </p:sp>
      <p:pic>
        <p:nvPicPr>
          <p:cNvPr id="1024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5800" cy="688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0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45520" y="1298477"/>
            <a:ext cx="2591596" cy="2431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85750" algn="l"/>
              </a:tabLst>
            </a:pPr>
            <a:r>
              <a:rPr lang="tr-TR" sz="1500" b="1" u="heavy" spc="-305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        </a:t>
            </a:r>
            <a:r>
              <a:rPr sz="1500" b="1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2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00108" y="1481773"/>
            <a:ext cx="103441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370" dirty="0">
                <a:solidFill>
                  <a:srgbClr val="3F4238"/>
                </a:solidFill>
              </a:rPr>
              <a:t>05</a:t>
            </a:r>
            <a:endParaRPr sz="7200"/>
          </a:p>
        </p:txBody>
      </p:sp>
      <p:sp>
        <p:nvSpPr>
          <p:cNvPr id="7" name="object 7"/>
          <p:cNvSpPr txBox="1"/>
          <p:nvPr/>
        </p:nvSpPr>
        <p:spPr>
          <a:xfrm>
            <a:off x="1496772" y="2589868"/>
            <a:ext cx="3825240" cy="11887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5845"/>
              </a:lnSpc>
              <a:spcBef>
                <a:spcPts val="120"/>
              </a:spcBef>
            </a:pPr>
            <a:r>
              <a:rPr sz="4900" b="1" spc="45" dirty="0">
                <a:solidFill>
                  <a:srgbClr val="3F4238"/>
                </a:solidFill>
                <a:latin typeface="Times New Roman"/>
                <a:cs typeface="Times New Roman"/>
              </a:rPr>
              <a:t>Eğitim</a:t>
            </a:r>
            <a:r>
              <a:rPr sz="4900" b="1" spc="140" dirty="0">
                <a:solidFill>
                  <a:srgbClr val="3F4238"/>
                </a:solidFill>
                <a:latin typeface="Times New Roman"/>
                <a:cs typeface="Times New Roman"/>
              </a:rPr>
              <a:t> </a:t>
            </a:r>
            <a:r>
              <a:rPr sz="4900" b="1" spc="45" dirty="0">
                <a:solidFill>
                  <a:srgbClr val="3F4238"/>
                </a:solidFill>
                <a:latin typeface="Times New Roman"/>
                <a:cs typeface="Times New Roman"/>
              </a:rPr>
              <a:t>Esnası</a:t>
            </a:r>
            <a:endParaRPr sz="4900">
              <a:latin typeface="Times New Roman"/>
              <a:cs typeface="Times New Roman"/>
            </a:endParaRPr>
          </a:p>
          <a:p>
            <a:pPr marR="12700" algn="r">
              <a:lnSpc>
                <a:spcPts val="1625"/>
              </a:lnSpc>
            </a:pPr>
            <a:r>
              <a:rPr sz="1400" spc="125" dirty="0">
                <a:solidFill>
                  <a:srgbClr val="3F4238"/>
                </a:solidFill>
                <a:latin typeface="Arial"/>
                <a:cs typeface="Arial"/>
              </a:rPr>
              <a:t>Eğitim </a:t>
            </a:r>
            <a:r>
              <a:rPr sz="1400" spc="70" dirty="0">
                <a:solidFill>
                  <a:srgbClr val="4B5444"/>
                </a:solidFill>
                <a:latin typeface="Arial"/>
                <a:cs typeface="Arial"/>
              </a:rPr>
              <a:t>esnasındaki</a:t>
            </a:r>
            <a:r>
              <a:rPr sz="1400" spc="-254" dirty="0">
                <a:solidFill>
                  <a:srgbClr val="4B5444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B5444"/>
                </a:solidFill>
                <a:latin typeface="Arial"/>
                <a:cs typeface="Arial"/>
              </a:rPr>
              <a:t>süreçler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ts val="1660"/>
              </a:lnSpc>
            </a:pPr>
            <a:r>
              <a:rPr sz="1400" spc="90" dirty="0">
                <a:solidFill>
                  <a:srgbClr val="3F4238"/>
                </a:solidFill>
                <a:latin typeface="Arial"/>
                <a:cs typeface="Arial"/>
              </a:rPr>
              <a:t>ve </a:t>
            </a:r>
            <a:r>
              <a:rPr sz="1400" spc="105" dirty="0">
                <a:solidFill>
                  <a:srgbClr val="4B5444"/>
                </a:solidFill>
                <a:latin typeface="Arial"/>
                <a:cs typeface="Arial"/>
              </a:rPr>
              <a:t>öğrenci</a:t>
            </a:r>
            <a:r>
              <a:rPr sz="1400" spc="-250" dirty="0">
                <a:solidFill>
                  <a:srgbClr val="4B5444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3F4238"/>
                </a:solidFill>
                <a:latin typeface="Arial"/>
                <a:cs typeface="Arial"/>
              </a:rPr>
              <a:t>dosyası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6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5800" cy="68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9701" y="2725576"/>
            <a:ext cx="470643" cy="2021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0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b="1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2780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20" dirty="0">
                <a:solidFill>
                  <a:srgbClr val="4F5649"/>
                </a:solidFill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8126" y="530118"/>
            <a:ext cx="5975985" cy="915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065" marR="5080" indent="-1270000">
              <a:lnSpc>
                <a:spcPts val="3570"/>
              </a:lnSpc>
              <a:spcBef>
                <a:spcPts val="105"/>
              </a:spcBef>
            </a:pPr>
            <a:r>
              <a:rPr sz="2850" b="1" spc="-114" dirty="0">
                <a:solidFill>
                  <a:srgbClr val="3B3B33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Öğrenci </a:t>
            </a:r>
            <a:r>
              <a:rPr sz="2850" b="1" spc="80" dirty="0">
                <a:solidFill>
                  <a:srgbClr val="3B3B33"/>
                </a:solidFill>
                <a:latin typeface="Times New Roman"/>
                <a:cs typeface="Times New Roman"/>
              </a:rPr>
              <a:t>Dosyasında </a:t>
            </a:r>
            <a:r>
              <a:rPr sz="28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Bulunn1ası 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Gereken </a:t>
            </a:r>
            <a:r>
              <a:rPr sz="2850" b="1" spc="70" dirty="0">
                <a:solidFill>
                  <a:srgbClr val="3B3B33"/>
                </a:solidFill>
                <a:latin typeface="Times New Roman"/>
                <a:cs typeface="Times New Roman"/>
              </a:rPr>
              <a:t>Belgeler</a:t>
            </a:r>
            <a:r>
              <a:rPr sz="2850" b="1" spc="455" dirty="0">
                <a:solidFill>
                  <a:srgbClr val="3B3B33"/>
                </a:solidFill>
                <a:latin typeface="Times New Roman"/>
                <a:cs typeface="Times New Roman"/>
              </a:rPr>
              <a:t> </a:t>
            </a:r>
            <a:r>
              <a:rPr sz="2750" b="1" spc="50" dirty="0">
                <a:solidFill>
                  <a:srgbClr val="3B3B33"/>
                </a:solidFill>
                <a:latin typeface="Times New Roman"/>
                <a:cs typeface="Times New Roman"/>
              </a:rPr>
              <a:t>(ı)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9265" y="1799246"/>
            <a:ext cx="7157720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5"/>
              </a:spcBef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61C"/>
                </a:solidFill>
                <a:latin typeface="Arial"/>
                <a:cs typeface="Arial"/>
              </a:rPr>
              <a:t>dönemi</a:t>
            </a:r>
            <a:r>
              <a:rPr sz="1400" spc="-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süresince</a:t>
            </a:r>
            <a:r>
              <a:rPr sz="1400" spc="-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öğrenc</a:t>
            </a:r>
            <a:r>
              <a:rPr sz="1400" spc="105" dirty="0">
                <a:solidFill>
                  <a:srgbClr val="3B3B33"/>
                </a:solidFill>
                <a:latin typeface="Arial"/>
                <a:cs typeface="Arial"/>
              </a:rPr>
              <a:t>i</a:t>
            </a:r>
            <a:r>
              <a:rPr sz="1400" spc="-4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tutulacak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130" dirty="0">
                <a:solidFill>
                  <a:srgbClr val="1C261C"/>
                </a:solidFill>
                <a:latin typeface="Arial"/>
                <a:cs typeface="Arial"/>
              </a:rPr>
              <a:t>öğrenci</a:t>
            </a:r>
            <a:r>
              <a:rPr sz="1400" spc="-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dosyası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aşağıda 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belirtildiği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şekilde</a:t>
            </a:r>
            <a:r>
              <a:rPr sz="1400" spc="-1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oluşturulur.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7082" y="2465583"/>
            <a:ext cx="59944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4275" spc="-2070" baseline="5847" dirty="0">
                <a:solidFill>
                  <a:srgbClr val="3B3B33"/>
                </a:solidFill>
                <a:latin typeface="Courier New"/>
                <a:cs typeface="Courier New"/>
              </a:rPr>
              <a:t>•</a:t>
            </a:r>
            <a:r>
              <a:rPr sz="1400" spc="-110" dirty="0">
                <a:solidFill>
                  <a:srgbClr val="3B3B33"/>
                </a:solidFill>
                <a:latin typeface="Arial"/>
                <a:cs typeface="Arial"/>
              </a:rPr>
              <a:t>..</a:t>
            </a:r>
            <a:r>
              <a:rPr sz="1400" spc="-5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4275" spc="-719" baseline="5847" dirty="0">
                <a:solidFill>
                  <a:srgbClr val="3B3B33"/>
                </a:solidFill>
                <a:latin typeface="Courier New"/>
                <a:cs typeface="Courier New"/>
              </a:rPr>
              <a:t>•</a:t>
            </a:r>
            <a:r>
              <a:rPr sz="4275" spc="-937" baseline="5847" dirty="0">
                <a:solidFill>
                  <a:srgbClr val="3B3B33"/>
                </a:solidFill>
                <a:latin typeface="Courier New"/>
                <a:cs typeface="Courier New"/>
              </a:rPr>
              <a:t> </a:t>
            </a:r>
            <a:r>
              <a:rPr sz="1400" b="1" spc="-220" dirty="0">
                <a:solidFill>
                  <a:srgbClr val="3B3B33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403" y="2303274"/>
            <a:ext cx="625475" cy="737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50" spc="-220" dirty="0">
                <a:solidFill>
                  <a:srgbClr val="3B3B33"/>
                </a:solidFill>
                <a:latin typeface="Times New Roman"/>
                <a:cs typeface="Times New Roman"/>
              </a:rPr>
              <a:t>.....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9664" y="2786885"/>
            <a:ext cx="599440" cy="561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4470" indent="-167005">
              <a:lnSpc>
                <a:spcPct val="100000"/>
              </a:lnSpc>
              <a:spcBef>
                <a:spcPts val="114"/>
              </a:spcBef>
              <a:buSzPct val="41428"/>
              <a:buFont typeface="Times New Roman"/>
              <a:buChar char="•"/>
              <a:tabLst>
                <a:tab pos="205104" algn="l"/>
              </a:tabLst>
            </a:pPr>
            <a:r>
              <a:rPr sz="5250" spc="-277" baseline="-23809" dirty="0">
                <a:solidFill>
                  <a:srgbClr val="3B3B33"/>
                </a:solidFill>
                <a:latin typeface="Courier New"/>
                <a:cs typeface="Courier New"/>
              </a:rPr>
              <a:t>.</a:t>
            </a:r>
            <a:r>
              <a:rPr sz="1450" b="1" spc="-105" dirty="0">
                <a:solidFill>
                  <a:srgbClr val="3B3B33"/>
                </a:solidFill>
                <a:latin typeface="Times New Roman"/>
                <a:cs typeface="Times New Roman"/>
              </a:rPr>
              <a:t>3.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4797" y="3178879"/>
            <a:ext cx="382905" cy="561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500" spc="-395" dirty="0">
                <a:solidFill>
                  <a:srgbClr val="3B3B33"/>
                </a:solidFill>
                <a:latin typeface="Courier New"/>
                <a:cs typeface="Courier New"/>
              </a:rPr>
              <a:t>1</a:t>
            </a:r>
            <a:r>
              <a:rPr sz="3500" spc="-1710" dirty="0">
                <a:solidFill>
                  <a:srgbClr val="3B3B33"/>
                </a:solidFill>
                <a:latin typeface="Courier New"/>
                <a:cs typeface="Courier New"/>
              </a:rPr>
              <a:t> </a:t>
            </a:r>
            <a:r>
              <a:rPr sz="2025" spc="-7" baseline="-8230" dirty="0">
                <a:solidFill>
                  <a:srgbClr val="3B3B33"/>
                </a:solidFill>
                <a:latin typeface="Arial"/>
                <a:cs typeface="Arial"/>
              </a:rPr>
              <a:t>'</a:t>
            </a:r>
            <a:endParaRPr sz="2025" baseline="-823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5362" y="3477722"/>
            <a:ext cx="16764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-10" dirty="0">
                <a:solidFill>
                  <a:srgbClr val="3B3B33"/>
                </a:solidFill>
                <a:latin typeface="Arial"/>
                <a:cs typeface="Arial"/>
              </a:rPr>
              <a:t>4.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934" y="3498393"/>
            <a:ext cx="563245" cy="530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12750" algn="l"/>
              </a:tabLst>
            </a:pPr>
            <a:r>
              <a:rPr sz="3300" b="1" spc="-15" dirty="0">
                <a:solidFill>
                  <a:srgbClr val="3B3B33"/>
                </a:solidFill>
                <a:latin typeface="Times New Roman"/>
                <a:cs typeface="Times New Roman"/>
              </a:rPr>
              <a:t>1	</a:t>
            </a:r>
            <a:r>
              <a:rPr sz="14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5.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693" y="2356612"/>
            <a:ext cx="7494905" cy="224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7034" algn="l"/>
                <a:tab pos="763905" algn="l"/>
              </a:tabLst>
            </a:pPr>
            <a:r>
              <a:rPr sz="1400" spc="80" dirty="0">
                <a:solidFill>
                  <a:srgbClr val="3B3B33"/>
                </a:solidFill>
                <a:latin typeface="Arial"/>
                <a:cs typeface="Arial"/>
              </a:rPr>
              <a:t>-	</a:t>
            </a:r>
            <a:r>
              <a:rPr sz="1400" b="1" spc="-15" dirty="0">
                <a:solidFill>
                  <a:srgbClr val="3B3B33"/>
                </a:solidFill>
                <a:latin typeface="Arial"/>
                <a:cs typeface="Arial"/>
              </a:rPr>
              <a:t>1.	</a:t>
            </a:r>
            <a:r>
              <a:rPr sz="1400" b="1" spc="-2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protokolü </a:t>
            </a:r>
            <a:r>
              <a:rPr sz="1400" spc="10" dirty="0">
                <a:solidFill>
                  <a:srgbClr val="1C261C"/>
                </a:solidFill>
                <a:latin typeface="Arial"/>
                <a:cs typeface="Arial"/>
              </a:rPr>
              <a:t>(aslı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gibidir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yapılan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örneği),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1019"/>
              </a:spcBef>
            </a:pPr>
            <a:r>
              <a:rPr sz="1400" b="1" spc="-1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65" dirty="0">
                <a:solidFill>
                  <a:srgbClr val="080F08"/>
                </a:solidFill>
                <a:latin typeface="Arial"/>
                <a:cs typeface="Arial"/>
              </a:rPr>
              <a:t>Tercih</a:t>
            </a:r>
            <a:r>
              <a:rPr sz="1400" b="1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1019"/>
              </a:spcBef>
            </a:pPr>
            <a:r>
              <a:rPr sz="1400" b="1" spc="95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50" dirty="0">
                <a:solidFill>
                  <a:srgbClr val="080F08"/>
                </a:solidFill>
                <a:latin typeface="Arial"/>
                <a:cs typeface="Arial"/>
              </a:rPr>
              <a:t>Sözleşmesi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(taraflar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</a:t>
            </a:r>
            <a:r>
              <a:rPr sz="1400" spc="-2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onaylanan),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975"/>
              </a:spcBef>
            </a:pPr>
            <a:r>
              <a:rPr sz="1400" b="1" spc="9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b="1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Öğrenci</a:t>
            </a:r>
            <a:r>
              <a:rPr sz="1400" b="1" spc="-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Kabul</a:t>
            </a:r>
            <a:r>
              <a:rPr sz="1400" b="1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00" b="1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(taraflar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tarafından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onaylanan),</a:t>
            </a:r>
            <a:endParaRPr sz="1400">
              <a:latin typeface="Arial"/>
              <a:cs typeface="Arial"/>
            </a:endParaRPr>
          </a:p>
          <a:p>
            <a:pPr marL="763905" marR="5080" indent="-635">
              <a:lnSpc>
                <a:spcPct val="100000"/>
              </a:lnSpc>
              <a:spcBef>
                <a:spcPts val="1019"/>
              </a:spcBef>
            </a:pPr>
            <a:r>
              <a:rPr sz="1400" b="1" spc="9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135" dirty="0">
                <a:solidFill>
                  <a:srgbClr val="080F08"/>
                </a:solidFill>
                <a:latin typeface="Arial"/>
                <a:cs typeface="Arial"/>
              </a:rPr>
              <a:t>Devam </a:t>
            </a:r>
            <a:r>
              <a:rPr sz="1400" b="1" spc="55" dirty="0">
                <a:solidFill>
                  <a:srgbClr val="080F08"/>
                </a:solidFill>
                <a:latin typeface="Arial"/>
                <a:cs typeface="Arial"/>
              </a:rPr>
              <a:t>Çizelgesi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(İME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süresince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öğrenci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tarafından </a:t>
            </a:r>
            <a:r>
              <a:rPr sz="1400" spc="145" dirty="0">
                <a:solidFill>
                  <a:srgbClr val="1C261C"/>
                </a:solidFill>
                <a:latin typeface="Arial"/>
                <a:cs typeface="Arial"/>
              </a:rPr>
              <a:t>günlük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olarak 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imzalanmış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eğitici</a:t>
            </a:r>
            <a:r>
              <a:rPr sz="1400" spc="-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personele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onaylatılmış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olarak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her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ayın</a:t>
            </a:r>
            <a:r>
              <a:rPr sz="1400" spc="1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sonunda</a:t>
            </a:r>
            <a:r>
              <a:rPr sz="1400" spc="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eğitici 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personel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 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135" dirty="0">
                <a:solidFill>
                  <a:srgbClr val="1C261C"/>
                </a:solidFill>
                <a:latin typeface="Arial"/>
                <a:cs typeface="Arial"/>
              </a:rPr>
              <a:t>bölüm/program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Komisyonuna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iletilmek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üzere  </a:t>
            </a:r>
            <a:r>
              <a:rPr sz="1400" spc="130" dirty="0">
                <a:solidFill>
                  <a:srgbClr val="1C261C"/>
                </a:solidFill>
                <a:latin typeface="Arial"/>
                <a:cs typeface="Arial"/>
              </a:rPr>
              <a:t>sorumlu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61C"/>
                </a:solidFill>
                <a:latin typeface="Arial"/>
                <a:cs typeface="Arial"/>
              </a:rPr>
              <a:t>öğretim</a:t>
            </a:r>
            <a:r>
              <a:rPr sz="1400" spc="-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elemanı</a:t>
            </a:r>
            <a:r>
              <a:rPr sz="1400" spc="-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teslim</a:t>
            </a:r>
            <a:r>
              <a:rPr sz="1400" spc="-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edilir.)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229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5168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582" y="2511206"/>
            <a:ext cx="592888" cy="355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405818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5855" y="4857038"/>
            <a:ext cx="684572" cy="73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6550" algn="l"/>
              </a:tabLst>
            </a:pPr>
            <a:r>
              <a:rPr sz="1500" u="heavy" spc="155" dirty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@	</a:t>
            </a:r>
            <a:r>
              <a:rPr sz="1500" u="heavy" spc="-6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PAZARLAR </a:t>
            </a:r>
            <a:r>
              <a:rPr sz="1500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u="heavy" spc="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SUNU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3306" y="24049"/>
            <a:ext cx="1943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65" dirty="0">
                <a:solidFill>
                  <a:srgbClr val="52594B"/>
                </a:solidFill>
                <a:latin typeface="Courier New"/>
                <a:cs typeface="Courier New"/>
              </a:rPr>
              <a:t>25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554" y="673256"/>
            <a:ext cx="746125" cy="751205"/>
          </a:xfrm>
          <a:prstGeom prst="rect">
            <a:avLst/>
          </a:prstGeom>
          <a:solidFill>
            <a:srgbClr val="3B342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</a:pPr>
            <a:r>
              <a:rPr sz="3050" b="1" spc="-135" dirty="0">
                <a:solidFill>
                  <a:srgbClr val="E2E4DD"/>
                </a:solidFill>
                <a:latin typeface="Arial"/>
                <a:cs typeface="Arial"/>
              </a:rPr>
              <a:t>5</a:t>
            </a:r>
            <a:r>
              <a:rPr sz="3050" b="1" spc="130" dirty="0">
                <a:solidFill>
                  <a:srgbClr val="E2E4DD"/>
                </a:solidFill>
                <a:latin typeface="Arial"/>
                <a:cs typeface="Arial"/>
              </a:rPr>
              <a:t> </a:t>
            </a:r>
            <a:r>
              <a:rPr sz="3050" b="1" spc="-190" dirty="0">
                <a:solidFill>
                  <a:srgbClr val="E2E4DD"/>
                </a:solidFill>
                <a:latin typeface="Arial"/>
                <a:cs typeface="Arial"/>
              </a:rPr>
              <a:t>Yıl</a:t>
            </a:r>
            <a:endParaRPr sz="3050">
              <a:latin typeface="Arial"/>
              <a:cs typeface="Arial"/>
            </a:endParaRPr>
          </a:p>
          <a:p>
            <a:pPr marL="20955" marR="12065">
              <a:lnSpc>
                <a:spcPct val="100000"/>
              </a:lnSpc>
              <a:spcBef>
                <a:spcPts val="204"/>
              </a:spcBef>
            </a:pPr>
            <a:r>
              <a:rPr sz="1400" spc="35" dirty="0">
                <a:solidFill>
                  <a:srgbClr val="E2E4DD"/>
                </a:solidFill>
                <a:latin typeface="Arial"/>
                <a:cs typeface="Arial"/>
              </a:rPr>
              <a:t>Saklanır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26" y="530118"/>
            <a:ext cx="5975985" cy="915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7935" marR="5080" indent="-1245870">
              <a:lnSpc>
                <a:spcPts val="3570"/>
              </a:lnSpc>
              <a:spcBef>
                <a:spcPts val="105"/>
              </a:spcBef>
            </a:pPr>
            <a:r>
              <a:rPr sz="2850" b="1" spc="-114" dirty="0">
                <a:solidFill>
                  <a:srgbClr val="3B3B33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Öğrenci </a:t>
            </a:r>
            <a:r>
              <a:rPr sz="2850" b="1" spc="80" dirty="0">
                <a:solidFill>
                  <a:srgbClr val="3B3B33"/>
                </a:solidFill>
                <a:latin typeface="Times New Roman"/>
                <a:cs typeface="Times New Roman"/>
              </a:rPr>
              <a:t>Dosyasında </a:t>
            </a:r>
            <a:r>
              <a:rPr sz="28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Bulunn1ası  </a:t>
            </a:r>
            <a:r>
              <a:rPr sz="2850" b="1" spc="70" dirty="0">
                <a:solidFill>
                  <a:srgbClr val="3B3B33"/>
                </a:solidFill>
                <a:latin typeface="Times New Roman"/>
                <a:cs typeface="Times New Roman"/>
              </a:rPr>
              <a:t>Gereken Belgeler</a:t>
            </a:r>
            <a:r>
              <a:rPr sz="2850" b="1" spc="380" dirty="0">
                <a:solidFill>
                  <a:srgbClr val="3B3B33"/>
                </a:solidFill>
                <a:latin typeface="Times New Roman"/>
                <a:cs typeface="Times New Roman"/>
              </a:rPr>
              <a:t> </a:t>
            </a:r>
            <a:r>
              <a:rPr sz="2750" b="1" spc="65" dirty="0">
                <a:solidFill>
                  <a:srgbClr val="3B3B33"/>
                </a:solidFill>
                <a:latin typeface="Times New Roman"/>
                <a:cs typeface="Times New Roman"/>
              </a:rPr>
              <a:t>(2)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9358" y="1522860"/>
            <a:ext cx="615315" cy="630555"/>
          </a:xfrm>
          <a:prstGeom prst="rect">
            <a:avLst/>
          </a:prstGeom>
        </p:spPr>
        <p:txBody>
          <a:bodyPr vert="horz" wrap="square" lIns="0" tIns="332105" rIns="0" bIns="0" rtlCol="0">
            <a:spAutoFit/>
          </a:bodyPr>
          <a:lstStyle/>
          <a:p>
            <a:pPr marL="450850" indent="-438784">
              <a:lnSpc>
                <a:spcPct val="100000"/>
              </a:lnSpc>
              <a:spcBef>
                <a:spcPts val="2615"/>
              </a:spcBef>
              <a:buSzPct val="272413"/>
              <a:buFont typeface="Arial"/>
              <a:buChar char="■"/>
              <a:tabLst>
                <a:tab pos="451484" algn="l"/>
              </a:tabLst>
            </a:pPr>
            <a:r>
              <a:rPr sz="1450" b="1" spc="50" dirty="0">
                <a:solidFill>
                  <a:srgbClr val="3B3B33"/>
                </a:solidFill>
                <a:latin typeface="Times New Roman"/>
                <a:cs typeface="Times New Roman"/>
              </a:rPr>
              <a:t>6.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546" y="3134473"/>
            <a:ext cx="6115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3060" algn="l"/>
              </a:tabLst>
            </a:pPr>
            <a:r>
              <a:rPr sz="1400" u="heavy" spc="4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•</a:t>
            </a:r>
            <a:r>
              <a:rPr sz="1400" u="heavy" spc="4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•</a:t>
            </a:r>
            <a:r>
              <a:rPr sz="1400" u="heavy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-125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b="1" spc="45" dirty="0">
                <a:solidFill>
                  <a:srgbClr val="3B3B33"/>
                </a:solidFill>
                <a:latin typeface="Arial"/>
                <a:cs typeface="Arial"/>
              </a:rPr>
              <a:t>8.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4589" y="3515237"/>
            <a:ext cx="659130" cy="577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600" b="1" spc="-65" dirty="0">
                <a:solidFill>
                  <a:srgbClr val="3B3B33"/>
                </a:solidFill>
                <a:latin typeface="Arial"/>
                <a:cs typeface="Arial"/>
              </a:rPr>
              <a:t>lll</a:t>
            </a:r>
            <a:r>
              <a:rPr sz="3600" b="1" spc="-395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2100" b="1" spc="-60" baseline="33730" dirty="0">
                <a:solidFill>
                  <a:srgbClr val="3B3B33"/>
                </a:solidFill>
                <a:latin typeface="Arial"/>
                <a:cs typeface="Arial"/>
              </a:rPr>
              <a:t>9.</a:t>
            </a:r>
            <a:endParaRPr sz="2100" baseline="3373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5302" y="4665695"/>
            <a:ext cx="516509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8135" algn="l"/>
                <a:tab pos="3502025" algn="l"/>
                <a:tab pos="4071620" algn="l"/>
                <a:tab pos="4815840" algn="l"/>
              </a:tabLst>
            </a:pP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400" u="heavy" spc="14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</a:t>
            </a:r>
            <a:r>
              <a:rPr sz="1400" u="heavy" spc="34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1400" u="heavy" spc="2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u="heavy" spc="6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10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6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r>
              <a:rPr sz="1400" u="heavy" spc="7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1400" u="heavy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12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8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tarafında</a:t>
            </a:r>
            <a:r>
              <a:rPr sz="1400" u="heavy" spc="114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u="heavy" spc="15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4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3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8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lenece</a:t>
            </a:r>
            <a:r>
              <a:rPr sz="1400" u="heavy" spc="9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400" u="heavy" spc="6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9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sz="1400" u="heavy" spc="4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	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r </a:t>
            </a:r>
            <a:r>
              <a:rPr sz="1400" spc="-19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bi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l	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iv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e </a:t>
            </a:r>
            <a:r>
              <a:rPr sz="1400" spc="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be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l	</a:t>
            </a:r>
            <a:r>
              <a:rPr sz="1400" spc="70" dirty="0">
                <a:solidFill>
                  <a:srgbClr val="1C241C"/>
                </a:solidFill>
                <a:latin typeface="Arial"/>
                <a:cs typeface="Arial"/>
              </a:rPr>
              <a:t>eler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8062" y="1792866"/>
            <a:ext cx="6816090" cy="290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05">
              <a:lnSpc>
                <a:spcPct val="100000"/>
              </a:lnSpc>
              <a:spcBef>
                <a:spcPts val="105"/>
              </a:spcBef>
            </a:pPr>
            <a:r>
              <a:rPr sz="1400" b="1" spc="105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-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Haftalık</a:t>
            </a:r>
            <a:r>
              <a:rPr sz="145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80F08"/>
                </a:solidFill>
                <a:latin typeface="Arial"/>
                <a:cs typeface="Arial"/>
              </a:rPr>
              <a:t>Çalışma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80F08"/>
                </a:solidFill>
                <a:latin typeface="Arial"/>
                <a:cs typeface="Arial"/>
              </a:rPr>
              <a:t>Raporu</a:t>
            </a:r>
            <a:r>
              <a:rPr sz="1450" b="1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(Öğrenci</a:t>
            </a:r>
            <a:r>
              <a:rPr sz="1400" spc="1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hazırlanır,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eğitici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personel 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tarafından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onaylanır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ve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öğrenci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dosyasına </a:t>
            </a:r>
            <a:r>
              <a:rPr sz="1400" spc="140" dirty="0">
                <a:solidFill>
                  <a:srgbClr val="080F08"/>
                </a:solidFill>
                <a:latin typeface="Arial"/>
                <a:cs typeface="Arial"/>
              </a:rPr>
              <a:t>konulmak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üzere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sorumlu 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26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elemanına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 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edilir.)</a:t>
            </a:r>
            <a:endParaRPr sz="1400">
              <a:latin typeface="Arial"/>
              <a:cs typeface="Arial"/>
            </a:endParaRPr>
          </a:p>
          <a:p>
            <a:pPr marL="15875" marR="177800" indent="-1270">
              <a:lnSpc>
                <a:spcPct val="100000"/>
              </a:lnSpc>
              <a:spcBef>
                <a:spcPts val="975"/>
              </a:spcBef>
            </a:pP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İşletme</a:t>
            </a:r>
            <a:r>
              <a:rPr sz="1450" b="1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Değerlendirme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(İşletme</a:t>
            </a:r>
            <a:r>
              <a:rPr sz="1400" spc="-8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yetkilisi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-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41C"/>
                </a:solidFill>
                <a:latin typeface="Arial"/>
                <a:cs typeface="Arial"/>
              </a:rPr>
              <a:t>onaylan</a:t>
            </a:r>
            <a:r>
              <a:rPr sz="1400" spc="-2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C241C"/>
                </a:solidFill>
                <a:latin typeface="Arial"/>
                <a:cs typeface="Arial"/>
              </a:rPr>
              <a:t>ır</a:t>
            </a:r>
            <a:r>
              <a:rPr sz="1400" spc="30" dirty="0">
                <a:solidFill>
                  <a:srgbClr val="3B3B33"/>
                </a:solidFill>
                <a:latin typeface="Arial"/>
                <a:cs typeface="Arial"/>
              </a:rPr>
              <a:t>, 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kapalı</a:t>
            </a:r>
            <a:r>
              <a:rPr sz="1400" spc="-7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41C"/>
                </a:solidFill>
                <a:latin typeface="Arial"/>
                <a:cs typeface="Arial"/>
              </a:rPr>
              <a:t>zarf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içerisinde</a:t>
            </a:r>
            <a:r>
              <a:rPr sz="1400" spc="-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3B3B33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lemanın</a:t>
            </a:r>
            <a:r>
              <a:rPr sz="1400" spc="-16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5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dilir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274955" indent="1905">
              <a:lnSpc>
                <a:spcPts val="1639"/>
              </a:lnSpc>
              <a:spcBef>
                <a:spcPts val="1155"/>
              </a:spcBef>
            </a:pP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80F08"/>
                </a:solidFill>
                <a:latin typeface="Arial"/>
                <a:cs typeface="Arial"/>
              </a:rPr>
              <a:t>Denetim</a:t>
            </a:r>
            <a:r>
              <a:rPr sz="1450" b="1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41C"/>
                </a:solidFill>
                <a:latin typeface="Arial"/>
                <a:cs typeface="Arial"/>
              </a:rPr>
              <a:t>(Her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C241C"/>
                </a:solidFill>
                <a:latin typeface="Arial"/>
                <a:cs typeface="Arial"/>
              </a:rPr>
              <a:t>denetim</a:t>
            </a:r>
            <a:r>
              <a:rPr sz="1400" spc="-7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sonucunda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elemanı 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düzenlenir,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komisyonuna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edilir</a:t>
            </a:r>
            <a:r>
              <a:rPr sz="1400" spc="4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323215" indent="1905" algn="just">
              <a:lnSpc>
                <a:spcPct val="98700"/>
              </a:lnSpc>
              <a:spcBef>
                <a:spcPts val="944"/>
              </a:spcBef>
            </a:pP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Dönem</a:t>
            </a:r>
            <a:r>
              <a:rPr sz="1450" b="1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Sonu</a:t>
            </a:r>
            <a:r>
              <a:rPr sz="1450" b="1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80F08"/>
                </a:solidFill>
                <a:latin typeface="Arial"/>
                <a:cs typeface="Arial"/>
              </a:rPr>
              <a:t>Raporu</a:t>
            </a:r>
            <a:r>
              <a:rPr sz="1450" b="1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(Öğrenci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hazırlanır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,</a:t>
            </a:r>
            <a:r>
              <a:rPr sz="1400" spc="-11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eğitici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41C"/>
                </a:solidFill>
                <a:latin typeface="Arial"/>
                <a:cs typeface="Arial"/>
              </a:rPr>
              <a:t>personel 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onaylan</a:t>
            </a:r>
            <a:r>
              <a:rPr sz="1400" spc="-25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ır</a:t>
            </a:r>
            <a:r>
              <a:rPr sz="1400" spc="15" dirty="0">
                <a:solidFill>
                  <a:srgbClr val="3B3B33"/>
                </a:solidFill>
                <a:latin typeface="Arial"/>
                <a:cs typeface="Arial"/>
              </a:rPr>
              <a:t>,</a:t>
            </a:r>
            <a:r>
              <a:rPr sz="1400" spc="-3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komisyonu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onayına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sunulmak 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üzere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öğrenci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2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1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elemanına</a:t>
            </a:r>
            <a:r>
              <a:rPr sz="1400" spc="4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edilir</a:t>
            </a:r>
            <a:r>
              <a:rPr sz="1400" spc="4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019"/>
              </a:spcBef>
            </a:pP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Diğer</a:t>
            </a:r>
            <a:r>
              <a:rPr sz="1450" b="1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41C"/>
                </a:solidFill>
                <a:latin typeface="Arial"/>
                <a:cs typeface="Arial"/>
              </a:rPr>
              <a:t>(Yapılan</a:t>
            </a:r>
            <a:r>
              <a:rPr sz="1400" spc="2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41C"/>
                </a:solidFill>
                <a:latin typeface="Arial"/>
                <a:cs typeface="Arial"/>
              </a:rPr>
              <a:t>çalışmalarla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ilgili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her</a:t>
            </a:r>
            <a:r>
              <a:rPr sz="1400" spc="-1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türlü</a:t>
            </a:r>
            <a:r>
              <a:rPr sz="1400" spc="-6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belge</a:t>
            </a:r>
            <a:r>
              <a:rPr sz="1400" spc="-7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ile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23850" algn="l"/>
              </a:tabLst>
            </a:pPr>
            <a:r>
              <a:rPr lang="tr-TR" sz="1400" b="1" u="heavy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400" b="1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b="1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400" b="1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400" b="1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b="1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3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r>
              <a:rPr lang="tr-TR" sz="1400" b="1" u="heavy" spc="3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MU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4375" y="30684"/>
            <a:ext cx="20066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50594B"/>
                </a:solidFill>
                <a:latin typeface="Courier New"/>
                <a:cs typeface="Courier New"/>
              </a:rPr>
              <a:t>26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184" y="407365"/>
            <a:ext cx="885190" cy="10788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ts val="4075"/>
              </a:lnSpc>
              <a:spcBef>
                <a:spcPts val="120"/>
              </a:spcBef>
              <a:tabLst>
                <a:tab pos="884555" algn="l"/>
              </a:tabLst>
            </a:pPr>
            <a:r>
              <a:rPr sz="4100" b="1" u="heavy" spc="9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Arial"/>
                <a:cs typeface="Arial"/>
              </a:rPr>
              <a:t>10	</a:t>
            </a:r>
            <a:endParaRPr sz="4100">
              <a:latin typeface="Arial"/>
              <a:cs typeface="Arial"/>
            </a:endParaRPr>
          </a:p>
          <a:p>
            <a:pPr marL="186055">
              <a:lnSpc>
                <a:spcPts val="4195"/>
              </a:lnSpc>
            </a:pPr>
            <a:r>
              <a:rPr sz="4200" u="heavy" spc="1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&amp;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6005" y="501025"/>
            <a:ext cx="4899660" cy="944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 marR="5080" indent="-642620">
              <a:lnSpc>
                <a:spcPct val="105800"/>
              </a:lnSpc>
              <a:spcBef>
                <a:spcPts val="95"/>
              </a:spcBef>
            </a:pPr>
            <a:r>
              <a:rPr sz="2850" b="1" spc="-20" dirty="0">
                <a:solidFill>
                  <a:srgbClr val="3B3D34"/>
                </a:solidFill>
                <a:latin typeface="Times New Roman"/>
                <a:cs typeface="Times New Roman"/>
              </a:rPr>
              <a:t>İME'nin </a:t>
            </a:r>
            <a:r>
              <a:rPr sz="285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Değerlendiriln1esi </a:t>
            </a:r>
            <a:r>
              <a:rPr sz="2850" b="1" spc="70" dirty="0">
                <a:solidFill>
                  <a:srgbClr val="3B3D34"/>
                </a:solidFill>
                <a:latin typeface="Times New Roman"/>
                <a:cs typeface="Times New Roman"/>
              </a:rPr>
              <a:t>ve  </a:t>
            </a:r>
            <a:r>
              <a:rPr sz="285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Sonuçlandırıln1ası</a:t>
            </a:r>
            <a:r>
              <a:rPr sz="2850" b="1" spc="45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750" b="1" spc="40" dirty="0">
                <a:solidFill>
                  <a:srgbClr val="3B3D34"/>
                </a:solidFill>
                <a:latin typeface="Times New Roman"/>
                <a:cs typeface="Times New Roman"/>
              </a:rPr>
              <a:t>(ı)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92866"/>
            <a:ext cx="7261859" cy="26428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89560" marR="5080" indent="-277495">
              <a:lnSpc>
                <a:spcPts val="1689"/>
              </a:lnSpc>
              <a:spcBef>
                <a:spcPts val="204"/>
              </a:spcBef>
              <a:buClr>
                <a:srgbClr val="3B3D34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Yarıyıl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içi </a:t>
            </a:r>
            <a:r>
              <a:rPr sz="1400" spc="30" dirty="0">
                <a:solidFill>
                  <a:srgbClr val="1D281D"/>
                </a:solidFill>
                <a:latin typeface="Arial"/>
                <a:cs typeface="Arial"/>
              </a:rPr>
              <a:t>ve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yarıyıl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sonu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değerlendirmelerinin </a:t>
            </a:r>
            <a:r>
              <a:rPr sz="1400" spc="145" dirty="0">
                <a:solidFill>
                  <a:srgbClr val="080F08"/>
                </a:solidFill>
                <a:latin typeface="Arial"/>
                <a:cs typeface="Arial"/>
              </a:rPr>
              <a:t>toplam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ağırlığı </a:t>
            </a:r>
            <a:r>
              <a:rPr sz="1450" b="1" spc="35" dirty="0">
                <a:solidFill>
                  <a:srgbClr val="080F08"/>
                </a:solidFill>
                <a:latin typeface="Arial"/>
                <a:cs typeface="Arial"/>
              </a:rPr>
              <a:t>"Kütahya  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Dumlupınar </a:t>
            </a:r>
            <a:r>
              <a:rPr sz="1450" b="1" spc="30" dirty="0">
                <a:solidFill>
                  <a:srgbClr val="080F08"/>
                </a:solidFill>
                <a:latin typeface="Arial"/>
                <a:cs typeface="Arial"/>
              </a:rPr>
              <a:t>Üniversitesi </a:t>
            </a:r>
            <a:r>
              <a:rPr sz="1450" b="1" spc="50" dirty="0">
                <a:solidFill>
                  <a:srgbClr val="080F08"/>
                </a:solidFill>
                <a:latin typeface="Arial"/>
                <a:cs typeface="Arial"/>
              </a:rPr>
              <a:t>Ön </a:t>
            </a:r>
            <a:r>
              <a:rPr sz="1450" b="1" spc="5" dirty="0">
                <a:solidFill>
                  <a:srgbClr val="080F08"/>
                </a:solidFill>
                <a:latin typeface="Arial"/>
                <a:cs typeface="Arial"/>
              </a:rPr>
              <a:t>Lisans ve Lisans 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Eğitim- </a:t>
            </a:r>
            <a:r>
              <a:rPr sz="1450" b="1" spc="90" dirty="0">
                <a:solidFill>
                  <a:srgbClr val="080F08"/>
                </a:solidFill>
                <a:latin typeface="Arial"/>
                <a:cs typeface="Arial"/>
              </a:rPr>
              <a:t>Öğretim</a:t>
            </a:r>
            <a:r>
              <a:rPr sz="1450" b="1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Yönetmeliği"</a:t>
            </a:r>
            <a:endParaRPr sz="1450">
              <a:latin typeface="Arial"/>
              <a:cs typeface="Arial"/>
            </a:endParaRPr>
          </a:p>
          <a:p>
            <a:pPr marL="283845">
              <a:lnSpc>
                <a:spcPts val="1635"/>
              </a:lnSpc>
            </a:pPr>
            <a:r>
              <a:rPr sz="1450" b="1" spc="-30" dirty="0">
                <a:solidFill>
                  <a:srgbClr val="080F08"/>
                </a:solidFill>
                <a:latin typeface="Arial"/>
                <a:cs typeface="Arial"/>
              </a:rPr>
              <a:t>31.</a:t>
            </a:r>
            <a:r>
              <a:rPr sz="1450" b="1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80F08"/>
                </a:solidFill>
                <a:latin typeface="Arial"/>
                <a:cs typeface="Arial"/>
              </a:rPr>
              <a:t>Madde</a:t>
            </a:r>
            <a:r>
              <a:rPr sz="1450" b="1" spc="-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hükümlerine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uygun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olarak</a:t>
            </a:r>
            <a:r>
              <a:rPr sz="1400" spc="-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bölüm/program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80F08"/>
                </a:solidFill>
                <a:latin typeface="Arial"/>
                <a:cs typeface="Arial"/>
              </a:rPr>
              <a:t>komisyonu</a:t>
            </a:r>
            <a:endParaRPr sz="1400">
              <a:latin typeface="Arial"/>
              <a:cs typeface="Arial"/>
            </a:endParaRPr>
          </a:p>
          <a:p>
            <a:pPr marL="287655">
              <a:lnSpc>
                <a:spcPts val="1680"/>
              </a:lnSpc>
            </a:pP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tarafından</a:t>
            </a:r>
            <a:r>
              <a:rPr sz="1400" spc="6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D"/>
                </a:solidFill>
                <a:latin typeface="Arial"/>
                <a:cs typeface="Arial"/>
              </a:rPr>
              <a:t>belirlenir.</a:t>
            </a:r>
            <a:endParaRPr sz="1400">
              <a:latin typeface="Arial"/>
              <a:cs typeface="Arial"/>
            </a:endParaRPr>
          </a:p>
          <a:p>
            <a:pPr marL="289560" marR="137795" indent="-277495">
              <a:lnSpc>
                <a:spcPts val="1639"/>
              </a:lnSpc>
              <a:spcBef>
                <a:spcPts val="1105"/>
              </a:spcBef>
              <a:buClr>
                <a:srgbClr val="3B3D34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Öğrenci</a:t>
            </a:r>
            <a:r>
              <a:rPr sz="1400" spc="-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tarafından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hazırlanan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4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Haftalık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E40A0F"/>
                </a:solidFill>
                <a:latin typeface="Arial"/>
                <a:cs typeface="Arial"/>
              </a:rPr>
              <a:t>Çalışma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Raporları"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ve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 sorumlu  </a:t>
            </a:r>
            <a:r>
              <a:rPr sz="1450" b="1" spc="80" dirty="0">
                <a:solidFill>
                  <a:srgbClr val="E40A0F"/>
                </a:solidFill>
                <a:latin typeface="Arial"/>
                <a:cs typeface="Arial"/>
              </a:rPr>
              <a:t>öğretim</a:t>
            </a:r>
            <a:r>
              <a:rPr sz="1450" b="1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E40A0F"/>
                </a:solidFill>
                <a:latin typeface="Arial"/>
                <a:cs typeface="Arial"/>
              </a:rPr>
              <a:t>elemanı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görüşleri</a:t>
            </a:r>
            <a:r>
              <a:rPr sz="1450" b="1" spc="-10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değerlendirilerek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yarıyıl</a:t>
            </a:r>
            <a:r>
              <a:rPr sz="1450" b="1" spc="-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içi</a:t>
            </a:r>
            <a:r>
              <a:rPr sz="1450" b="1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notu</a:t>
            </a:r>
            <a:r>
              <a:rPr sz="1450" b="1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belirlenir.</a:t>
            </a:r>
            <a:endParaRPr sz="1400">
              <a:latin typeface="Arial"/>
              <a:cs typeface="Arial"/>
            </a:endParaRPr>
          </a:p>
          <a:p>
            <a:pPr marL="289560" marR="140335" indent="-277495">
              <a:lnSpc>
                <a:spcPct val="96300"/>
              </a:lnSpc>
              <a:spcBef>
                <a:spcPts val="1035"/>
              </a:spcBef>
              <a:buClr>
                <a:srgbClr val="3B3D34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50" b="1" spc="30" dirty="0">
                <a:solidFill>
                  <a:srgbClr val="080F08"/>
                </a:solidFill>
                <a:latin typeface="Arial"/>
                <a:cs typeface="Arial"/>
              </a:rPr>
              <a:t>yarıyıl </a:t>
            </a:r>
            <a:r>
              <a:rPr sz="1450" b="1" spc="50" dirty="0">
                <a:solidFill>
                  <a:srgbClr val="080F08"/>
                </a:solidFill>
                <a:latin typeface="Arial"/>
                <a:cs typeface="Arial"/>
              </a:rPr>
              <a:t>sonu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notu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değerlendirilmesinde,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not </a:t>
            </a:r>
            <a:r>
              <a:rPr sz="1400" spc="130" dirty="0">
                <a:solidFill>
                  <a:srgbClr val="1D281D"/>
                </a:solidFill>
                <a:latin typeface="Arial"/>
                <a:cs typeface="Arial"/>
              </a:rPr>
              <a:t>baremi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100/100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olacak </a:t>
            </a:r>
            <a:r>
              <a:rPr sz="1400" spc="75" dirty="0">
                <a:solidFill>
                  <a:srgbClr val="3B3D34"/>
                </a:solidFill>
                <a:latin typeface="Arial"/>
                <a:cs typeface="Arial"/>
              </a:rPr>
              <a:t> ş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ekilde,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işletme</a:t>
            </a:r>
            <a:r>
              <a:rPr sz="1450" b="1" spc="-3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değerlendirme</a:t>
            </a:r>
            <a:r>
              <a:rPr sz="1450" b="1" spc="10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E40A0F"/>
                </a:solidFill>
                <a:latin typeface="Arial"/>
                <a:cs typeface="Arial"/>
              </a:rPr>
              <a:t>formu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80" dirty="0">
                <a:solidFill>
                  <a:srgbClr val="080F08"/>
                </a:solidFill>
                <a:latin typeface="Arial"/>
                <a:cs typeface="Arial"/>
              </a:rPr>
              <a:t>%30,</a:t>
            </a:r>
            <a:r>
              <a:rPr sz="1350" b="1" spc="-1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F"/>
                </a:solidFill>
                <a:latin typeface="Arial"/>
                <a:cs typeface="Arial"/>
              </a:rPr>
              <a:t>sorumlu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E40A0F"/>
                </a:solidFill>
                <a:latin typeface="Arial"/>
                <a:cs typeface="Arial"/>
              </a:rPr>
              <a:t>öğretim</a:t>
            </a:r>
            <a:r>
              <a:rPr sz="1450" b="1" spc="-4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elemanı  </a:t>
            </a:r>
            <a:r>
              <a:rPr sz="1450" b="1" spc="100" dirty="0">
                <a:solidFill>
                  <a:srgbClr val="E40A0F"/>
                </a:solidFill>
                <a:latin typeface="Arial"/>
                <a:cs typeface="Arial"/>
              </a:rPr>
              <a:t>denetim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formları </a:t>
            </a:r>
            <a:r>
              <a:rPr sz="1350" b="1" spc="95" dirty="0">
                <a:solidFill>
                  <a:srgbClr val="080F08"/>
                </a:solidFill>
                <a:latin typeface="Arial"/>
                <a:cs typeface="Arial"/>
              </a:rPr>
              <a:t>%30,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öğrenci 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tarafından 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yarıyıl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içi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değerlendirilmesi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D"/>
                </a:solidFill>
                <a:latin typeface="Arial"/>
                <a:cs typeface="Arial"/>
              </a:rPr>
              <a:t>sonrasında</a:t>
            </a: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hazırlanan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Haftalık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Çalışma</a:t>
            </a:r>
            <a:r>
              <a:rPr sz="1450" b="1" spc="20" dirty="0">
                <a:solidFill>
                  <a:srgbClr val="E40A0F"/>
                </a:solidFill>
                <a:latin typeface="Arial"/>
                <a:cs typeface="Arial"/>
              </a:rPr>
              <a:t> Rapor"ları,</a:t>
            </a:r>
            <a:r>
              <a:rPr sz="1450" b="1" spc="-5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4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95" dirty="0">
                <a:solidFill>
                  <a:srgbClr val="E40A0F"/>
                </a:solidFill>
                <a:latin typeface="Arial"/>
                <a:cs typeface="Arial"/>
              </a:rPr>
              <a:t>Dönem</a:t>
            </a:r>
            <a:r>
              <a:rPr sz="1450" b="1" spc="-3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Sonu  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Raporu"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50" dirty="0">
                <a:solidFill>
                  <a:srgbClr val="080F08"/>
                </a:solidFill>
                <a:latin typeface="Arial"/>
                <a:cs typeface="Arial"/>
              </a:rPr>
              <a:t>%20</a:t>
            </a:r>
            <a:r>
              <a:rPr sz="1350" b="1" spc="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1D281D"/>
                </a:solidFill>
                <a:latin typeface="Arial"/>
                <a:cs typeface="Arial"/>
              </a:rPr>
              <a:t>ve</a:t>
            </a:r>
            <a:r>
              <a:rPr sz="1450" b="1" spc="-1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öğrenci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sunumu</a:t>
            </a:r>
            <a:r>
              <a:rPr sz="1450" b="1" spc="-8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70" dirty="0">
                <a:solidFill>
                  <a:srgbClr val="080F08"/>
                </a:solidFill>
                <a:latin typeface="Arial"/>
                <a:cs typeface="Arial"/>
              </a:rPr>
              <a:t>%20</a:t>
            </a:r>
            <a:r>
              <a:rPr sz="1350" b="1" spc="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oranında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başarı</a:t>
            </a:r>
            <a:r>
              <a:rPr sz="1400" spc="-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notuna</a:t>
            </a:r>
            <a:r>
              <a:rPr sz="1400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D281D"/>
                </a:solidFill>
                <a:latin typeface="Arial"/>
                <a:cs typeface="Arial"/>
              </a:rPr>
              <a:t>etki</a:t>
            </a:r>
            <a:r>
              <a:rPr sz="1400" spc="-9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eder</a:t>
            </a:r>
            <a:r>
              <a:rPr sz="1400" spc="90" dirty="0">
                <a:solidFill>
                  <a:srgbClr val="3B3D34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2"/>
          <p:cNvSpPr/>
          <p:nvPr/>
        </p:nvSpPr>
        <p:spPr>
          <a:xfrm>
            <a:off x="7772400" y="-1"/>
            <a:ext cx="1371599" cy="79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31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09600" cy="61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32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7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2771" y="23794"/>
            <a:ext cx="19939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75" dirty="0">
                <a:solidFill>
                  <a:srgbClr val="4D5446"/>
                </a:solidFill>
                <a:latin typeface="Courier New"/>
                <a:cs typeface="Courier New"/>
              </a:rPr>
              <a:t>27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184" y="407365"/>
            <a:ext cx="843280" cy="10788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ts val="4075"/>
              </a:lnSpc>
              <a:spcBef>
                <a:spcPts val="120"/>
              </a:spcBef>
              <a:tabLst>
                <a:tab pos="842644" algn="l"/>
              </a:tabLst>
            </a:pPr>
            <a:r>
              <a:rPr sz="4100" b="1" u="heavy" spc="-204" dirty="0">
                <a:solidFill>
                  <a:srgbClr val="3D4138"/>
                </a:solidFill>
                <a:uFill>
                  <a:solidFill>
                    <a:srgbClr val="3D4138"/>
                  </a:solidFill>
                </a:uFill>
                <a:latin typeface="Arial"/>
                <a:cs typeface="Arial"/>
              </a:rPr>
              <a:t>10	</a:t>
            </a:r>
            <a:endParaRPr sz="4100">
              <a:latin typeface="Arial"/>
              <a:cs typeface="Arial"/>
            </a:endParaRPr>
          </a:p>
          <a:p>
            <a:pPr marL="186055">
              <a:lnSpc>
                <a:spcPts val="4195"/>
              </a:lnSpc>
            </a:pPr>
            <a:r>
              <a:rPr sz="4200" u="heavy" spc="-290" dirty="0">
                <a:solidFill>
                  <a:srgbClr val="3D4138"/>
                </a:solidFill>
                <a:uFill>
                  <a:solidFill>
                    <a:srgbClr val="3D4138"/>
                  </a:solidFill>
                </a:uFill>
                <a:latin typeface="Times New Roman"/>
                <a:cs typeface="Times New Roman"/>
              </a:rPr>
              <a:t>&amp;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5877" y="517613"/>
            <a:ext cx="4912995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36270" marR="5080" indent="-624205">
              <a:lnSpc>
                <a:spcPts val="3620"/>
              </a:lnSpc>
              <a:spcBef>
                <a:spcPts val="114"/>
              </a:spcBef>
            </a:pPr>
            <a:r>
              <a:rPr sz="2900" b="1" spc="-50" dirty="0">
                <a:solidFill>
                  <a:srgbClr val="030803"/>
                </a:solidFill>
                <a:latin typeface="Times New Roman"/>
                <a:cs typeface="Times New Roman"/>
              </a:rPr>
              <a:t>İME'nin </a:t>
            </a:r>
            <a:r>
              <a:rPr sz="2900" b="1" spc="80" dirty="0">
                <a:solidFill>
                  <a:srgbClr val="030803"/>
                </a:solidFill>
                <a:latin typeface="Times New Roman"/>
                <a:cs typeface="Times New Roman"/>
              </a:rPr>
              <a:t>Değerlendirilınesi </a:t>
            </a:r>
            <a:r>
              <a:rPr sz="2900" b="1" spc="95" dirty="0">
                <a:solidFill>
                  <a:srgbClr val="030803"/>
                </a:solidFill>
                <a:latin typeface="Times New Roman"/>
                <a:cs typeface="Times New Roman"/>
              </a:rPr>
              <a:t>ve  </a:t>
            </a:r>
            <a:r>
              <a:rPr sz="2900" b="1" spc="70" dirty="0">
                <a:solidFill>
                  <a:srgbClr val="030803"/>
                </a:solidFill>
                <a:latin typeface="Times New Roman"/>
                <a:cs typeface="Times New Roman"/>
              </a:rPr>
              <a:t>Sonuçlandırılınası </a:t>
            </a:r>
            <a:r>
              <a:rPr sz="2750" b="1" spc="65" dirty="0">
                <a:solidFill>
                  <a:srgbClr val="030803"/>
                </a:solidFill>
                <a:latin typeface="Times New Roman"/>
                <a:cs typeface="Times New Roman"/>
              </a:rPr>
              <a:t>(2)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99246"/>
            <a:ext cx="7283450" cy="2634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990" marR="548640" indent="-288925">
              <a:lnSpc>
                <a:spcPct val="100000"/>
              </a:lnSpc>
              <a:spcBef>
                <a:spcPts val="105"/>
              </a:spcBef>
              <a:buClr>
                <a:srgbClr val="3D4138"/>
              </a:buClr>
              <a:buChar char="•"/>
              <a:tabLst>
                <a:tab pos="301625" algn="l"/>
                <a:tab pos="302260" algn="l"/>
              </a:tabLst>
            </a:pP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Ders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başarı</a:t>
            </a:r>
            <a:r>
              <a:rPr sz="1400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notu,</a:t>
            </a:r>
            <a:r>
              <a:rPr sz="1400" spc="-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"Kütahya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Dum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up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nar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Ün</a:t>
            </a:r>
            <a:r>
              <a:rPr sz="1400" spc="-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ivers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esi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Ön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isans</a:t>
            </a:r>
            <a:r>
              <a:rPr sz="1400" spc="-11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Lisans 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Eğ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im</a:t>
            </a:r>
            <a:r>
              <a:rPr sz="1400" spc="30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Öğretim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Yön</a:t>
            </a:r>
            <a:r>
              <a:rPr sz="1400" spc="-2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et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ğ</a:t>
            </a:r>
            <a:r>
              <a:rPr sz="1400" spc="-1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"n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in</a:t>
            </a:r>
            <a:r>
              <a:rPr sz="1400" spc="1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"D</a:t>
            </a:r>
            <a:r>
              <a:rPr sz="1400" spc="-229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eğ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-2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19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rm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ot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ar"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g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endParaRPr sz="1400">
              <a:latin typeface="Arial"/>
              <a:cs typeface="Arial"/>
            </a:endParaRPr>
          </a:p>
          <a:p>
            <a:pPr marL="290195" marR="5080" indent="11430">
              <a:lnSpc>
                <a:spcPct val="100000"/>
              </a:lnSpc>
              <a:spcBef>
                <a:spcPts val="15"/>
              </a:spcBef>
            </a:pP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Maddes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ndek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esas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dikkate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lı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narak,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her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öğ</a:t>
            </a:r>
            <a:r>
              <a:rPr sz="1400" spc="-1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ren</a:t>
            </a:r>
            <a:r>
              <a:rPr sz="1400" spc="-1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c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ç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yarıy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ıl</a:t>
            </a:r>
            <a:r>
              <a:rPr sz="1400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sonu</a:t>
            </a:r>
            <a:r>
              <a:rPr sz="1400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notu 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de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ed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r>
              <a:rPr sz="1400" spc="-20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95" dirty="0">
                <a:solidFill>
                  <a:srgbClr val="182118"/>
                </a:solidFill>
                <a:latin typeface="Arial"/>
                <a:cs typeface="Arial"/>
              </a:rPr>
              <a:t>Bu</a:t>
            </a:r>
            <a:r>
              <a:rPr sz="1400" spc="-1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notları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mut</a:t>
            </a:r>
            <a:r>
              <a:rPr sz="1400" spc="1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ak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değ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irm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sistemine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göre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harf</a:t>
            </a:r>
            <a:r>
              <a:rPr sz="1400" spc="-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başa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rı 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na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dönüştürü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ür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sorum</a:t>
            </a:r>
            <a:r>
              <a:rPr sz="1400" spc="-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öğret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nı</a:t>
            </a:r>
            <a:r>
              <a:rPr sz="1400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araf</a:t>
            </a:r>
            <a:r>
              <a:rPr sz="1400" spc="-2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ndan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öğrenci</a:t>
            </a:r>
            <a:r>
              <a:rPr sz="1400" spc="-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b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g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s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stem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ne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ş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288290" marR="120014" indent="-276225">
              <a:lnSpc>
                <a:spcPct val="95600"/>
              </a:lnSpc>
              <a:spcBef>
                <a:spcPts val="1070"/>
              </a:spcBef>
              <a:buClr>
                <a:srgbClr val="3D4138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İME</a:t>
            </a:r>
            <a:r>
              <a:rPr sz="1400" spc="35" dirty="0">
                <a:solidFill>
                  <a:srgbClr val="3D4138"/>
                </a:solidFill>
                <a:latin typeface="Arial"/>
                <a:cs typeface="Arial"/>
              </a:rPr>
              <a:t>'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leri, 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ME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Bö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üm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/Prog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ram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kom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syo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u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t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araf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ndan </a:t>
            </a:r>
            <a:r>
              <a:rPr sz="1450" b="1" spc="15" dirty="0">
                <a:solidFill>
                  <a:srgbClr val="030803"/>
                </a:solidFill>
                <a:latin typeface="Arial"/>
                <a:cs typeface="Arial"/>
              </a:rPr>
              <a:t>başarı</a:t>
            </a:r>
            <a:r>
              <a:rPr sz="1450" b="1" spc="15" dirty="0">
                <a:solidFill>
                  <a:srgbClr val="182118"/>
                </a:solidFill>
                <a:latin typeface="Arial"/>
                <a:cs typeface="Arial"/>
              </a:rPr>
              <a:t>s</a:t>
            </a:r>
            <a:r>
              <a:rPr sz="1450" b="1" spc="15" dirty="0">
                <a:solidFill>
                  <a:srgbClr val="030803"/>
                </a:solidFill>
                <a:latin typeface="Arial"/>
                <a:cs typeface="Arial"/>
              </a:rPr>
              <a:t>ız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olarak 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değerlendirile</a:t>
            </a:r>
            <a:r>
              <a:rPr sz="1450" b="1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50" b="1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öğrenciler</a:t>
            </a:r>
            <a:r>
              <a:rPr sz="1450" b="1" spc="50" dirty="0">
                <a:solidFill>
                  <a:srgbClr val="182118"/>
                </a:solidFill>
                <a:latin typeface="Arial"/>
                <a:cs typeface="Arial"/>
              </a:rPr>
              <a:t>,</a:t>
            </a:r>
            <a:r>
              <a:rPr sz="1450" b="1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bu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eğit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im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başarı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lı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uncaya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kadar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80E"/>
                </a:solidFill>
                <a:latin typeface="Arial"/>
                <a:cs typeface="Arial"/>
              </a:rPr>
              <a:t>aynı</a:t>
            </a:r>
            <a:r>
              <a:rPr sz="1450" b="1" spc="-90" dirty="0">
                <a:solidFill>
                  <a:srgbClr val="E408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80E"/>
                </a:solidFill>
                <a:latin typeface="Arial"/>
                <a:cs typeface="Arial"/>
              </a:rPr>
              <a:t>veya  </a:t>
            </a:r>
            <a:r>
              <a:rPr sz="1450" b="1" spc="65" dirty="0">
                <a:solidFill>
                  <a:srgbClr val="E4080E"/>
                </a:solidFill>
                <a:latin typeface="Arial"/>
                <a:cs typeface="Arial"/>
              </a:rPr>
              <a:t>farklı </a:t>
            </a:r>
            <a:r>
              <a:rPr sz="1450" b="1" spc="60" dirty="0">
                <a:solidFill>
                  <a:srgbClr val="E4080E"/>
                </a:solidFill>
                <a:latin typeface="Arial"/>
                <a:cs typeface="Arial"/>
              </a:rPr>
              <a:t>işletmelerde </a:t>
            </a:r>
            <a:r>
              <a:rPr sz="1450" b="1" spc="75" dirty="0">
                <a:solidFill>
                  <a:srgbClr val="E4080E"/>
                </a:solidFill>
                <a:latin typeface="Arial"/>
                <a:cs typeface="Arial"/>
              </a:rPr>
              <a:t>tekrar</a:t>
            </a:r>
            <a:r>
              <a:rPr sz="1450" b="1" spc="-180" dirty="0">
                <a:solidFill>
                  <a:srgbClr val="E408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80E"/>
                </a:solidFill>
                <a:latin typeface="Arial"/>
                <a:cs typeface="Arial"/>
              </a:rPr>
              <a:t>ederler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297815" marR="664845" indent="-285750">
              <a:lnSpc>
                <a:spcPts val="1639"/>
              </a:lnSpc>
              <a:spcBef>
                <a:spcPts val="1150"/>
              </a:spcBef>
              <a:buClr>
                <a:srgbClr val="3D4138"/>
              </a:buClr>
              <a:buChar char="•"/>
              <a:tabLst>
                <a:tab pos="294640" algn="l"/>
                <a:tab pos="295275" algn="l"/>
              </a:tabLst>
            </a:pP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Dönem</a:t>
            </a:r>
            <a:r>
              <a:rPr sz="1400" spc="-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Sonu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Raporu"nu</a:t>
            </a:r>
            <a:r>
              <a:rPr sz="1400" spc="-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sü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çe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is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tes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etm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ey</a:t>
            </a:r>
            <a:r>
              <a:rPr sz="1400" spc="65" dirty="0">
                <a:solidFill>
                  <a:srgbClr val="3D4138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öğrenci 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sız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o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arak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değ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rl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2932" y="37064"/>
            <a:ext cx="1644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20" dirty="0">
                <a:solidFill>
                  <a:srgbClr val="4D5449"/>
                </a:solidFill>
                <a:latin typeface="Times New Roman"/>
                <a:cs typeface="Times New Roman"/>
              </a:rPr>
              <a:t>28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4604" y="529864"/>
            <a:ext cx="7254875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95"/>
              </a:lnSpc>
            </a:pPr>
            <a:r>
              <a:rPr sz="10800" spc="-67" baseline="-32021" dirty="0">
                <a:solidFill>
                  <a:srgbClr val="3F4238"/>
                </a:solidFill>
                <a:latin typeface="Arial"/>
                <a:cs typeface="Arial"/>
              </a:rPr>
              <a:t>- </a:t>
            </a:r>
            <a:r>
              <a:rPr sz="2900" b="1" spc="55" dirty="0">
                <a:solidFill>
                  <a:srgbClr val="080F08"/>
                </a:solidFill>
                <a:latin typeface="Times New Roman"/>
                <a:cs typeface="Times New Roman"/>
              </a:rPr>
              <a:t>Değerlendirme </a:t>
            </a:r>
            <a:r>
              <a:rPr sz="2900" b="1" spc="50" dirty="0">
                <a:solidFill>
                  <a:srgbClr val="080F08"/>
                </a:solidFill>
                <a:latin typeface="Times New Roman"/>
                <a:cs typeface="Times New Roman"/>
              </a:rPr>
              <a:t>Sonuçlarına </a:t>
            </a:r>
            <a:r>
              <a:rPr sz="2900" b="1" spc="20" dirty="0">
                <a:solidFill>
                  <a:srgbClr val="080F08"/>
                </a:solidFill>
                <a:latin typeface="Times New Roman"/>
                <a:cs typeface="Times New Roman"/>
              </a:rPr>
              <a:t>İtiraz</a:t>
            </a:r>
            <a:r>
              <a:rPr sz="2900" b="1" spc="-75" dirty="0">
                <a:solidFill>
                  <a:srgbClr val="080F08"/>
                </a:solidFill>
                <a:latin typeface="Times New Roman"/>
                <a:cs typeface="Times New Roman"/>
              </a:rPr>
              <a:t> </a:t>
            </a:r>
            <a:r>
              <a:rPr sz="2900" b="1" spc="-35" dirty="0">
                <a:solidFill>
                  <a:srgbClr val="080F08"/>
                </a:solidFill>
                <a:latin typeface="Times New Roman"/>
                <a:cs typeface="Times New Roman"/>
              </a:rPr>
              <a:t>Hakkı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716915" marR="5080" indent="-276225">
              <a:lnSpc>
                <a:spcPts val="1689"/>
              </a:lnSpc>
              <a:spcBef>
                <a:spcPts val="155"/>
              </a:spcBef>
              <a:buClr>
                <a:srgbClr val="3F4238"/>
              </a:buClr>
              <a:buChar char="•"/>
              <a:tabLst>
                <a:tab pos="717550" algn="l"/>
                <a:tab pos="718185" algn="l"/>
              </a:tabLst>
            </a:pPr>
            <a:r>
              <a:rPr spc="60" dirty="0">
                <a:solidFill>
                  <a:srgbClr val="1D281C"/>
                </a:solidFill>
              </a:rPr>
              <a:t>Öğ</a:t>
            </a:r>
            <a:r>
              <a:rPr spc="-190" dirty="0">
                <a:solidFill>
                  <a:srgbClr val="1D281C"/>
                </a:solidFill>
              </a:rPr>
              <a:t> </a:t>
            </a:r>
            <a:r>
              <a:rPr spc="55" dirty="0"/>
              <a:t>r</a:t>
            </a:r>
            <a:r>
              <a:rPr spc="55" dirty="0">
                <a:solidFill>
                  <a:srgbClr val="1D281C"/>
                </a:solidFill>
              </a:rPr>
              <a:t>e</a:t>
            </a:r>
            <a:r>
              <a:rPr spc="55" dirty="0"/>
              <a:t>n</a:t>
            </a:r>
            <a:r>
              <a:rPr spc="55" dirty="0">
                <a:solidFill>
                  <a:srgbClr val="1D281C"/>
                </a:solidFill>
              </a:rPr>
              <a:t>ci</a:t>
            </a:r>
            <a:r>
              <a:rPr spc="-165" dirty="0">
                <a:solidFill>
                  <a:srgbClr val="1D281C"/>
                </a:solidFill>
              </a:rPr>
              <a:t> </a:t>
            </a:r>
            <a:r>
              <a:rPr spc="-5" dirty="0"/>
              <a:t>l</a:t>
            </a:r>
            <a:r>
              <a:rPr spc="-5" dirty="0">
                <a:solidFill>
                  <a:srgbClr val="1D281C"/>
                </a:solidFill>
              </a:rPr>
              <a:t>er</a:t>
            </a:r>
            <a:r>
              <a:rPr spc="-235" dirty="0">
                <a:solidFill>
                  <a:srgbClr val="1D281C"/>
                </a:solidFill>
              </a:rPr>
              <a:t> </a:t>
            </a:r>
            <a:r>
              <a:rPr spc="-10" dirty="0"/>
              <a:t>,</a:t>
            </a:r>
            <a:r>
              <a:rPr spc="-45" dirty="0"/>
              <a:t> </a:t>
            </a:r>
            <a:r>
              <a:rPr spc="15" dirty="0"/>
              <a:t>İ</a:t>
            </a:r>
            <a:r>
              <a:rPr spc="15" dirty="0">
                <a:solidFill>
                  <a:srgbClr val="1D281C"/>
                </a:solidFill>
              </a:rPr>
              <a:t>M</a:t>
            </a:r>
            <a:r>
              <a:rPr spc="-195" dirty="0">
                <a:solidFill>
                  <a:srgbClr val="1D281C"/>
                </a:solidFill>
              </a:rPr>
              <a:t> </a:t>
            </a:r>
            <a:r>
              <a:rPr spc="65" dirty="0">
                <a:solidFill>
                  <a:srgbClr val="1D281C"/>
                </a:solidFill>
              </a:rPr>
              <a:t>E</a:t>
            </a:r>
            <a:r>
              <a:rPr spc="-125" dirty="0">
                <a:solidFill>
                  <a:srgbClr val="1D281C"/>
                </a:solidFill>
              </a:rPr>
              <a:t> </a:t>
            </a:r>
            <a:r>
              <a:rPr spc="95" dirty="0"/>
              <a:t>d</a:t>
            </a:r>
            <a:r>
              <a:rPr spc="95" dirty="0">
                <a:solidFill>
                  <a:srgbClr val="1D281C"/>
                </a:solidFill>
              </a:rPr>
              <a:t>eğ</a:t>
            </a:r>
            <a:r>
              <a:rPr spc="-235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e</a:t>
            </a:r>
            <a:r>
              <a:rPr spc="80" dirty="0"/>
              <a:t>rl</a:t>
            </a:r>
            <a:r>
              <a:rPr spc="80" dirty="0">
                <a:solidFill>
                  <a:srgbClr val="1D281C"/>
                </a:solidFill>
              </a:rPr>
              <a:t>en</a:t>
            </a:r>
            <a:r>
              <a:rPr spc="80" dirty="0"/>
              <a:t>d</a:t>
            </a:r>
            <a:r>
              <a:rPr spc="-210" dirty="0"/>
              <a:t> </a:t>
            </a:r>
            <a:r>
              <a:rPr spc="70" dirty="0"/>
              <a:t>ir</a:t>
            </a:r>
            <a:r>
              <a:rPr spc="70" dirty="0">
                <a:solidFill>
                  <a:srgbClr val="1D281C"/>
                </a:solidFill>
              </a:rPr>
              <a:t>m</a:t>
            </a:r>
            <a:r>
              <a:rPr spc="-160" dirty="0">
                <a:solidFill>
                  <a:srgbClr val="1D281C"/>
                </a:solidFill>
              </a:rPr>
              <a:t> </a:t>
            </a:r>
            <a:r>
              <a:rPr spc="55" dirty="0">
                <a:solidFill>
                  <a:srgbClr val="1D281C"/>
                </a:solidFill>
              </a:rPr>
              <a:t>e</a:t>
            </a:r>
            <a:r>
              <a:rPr spc="-1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son</a:t>
            </a:r>
            <a:r>
              <a:rPr spc="75" dirty="0"/>
              <a:t>u</a:t>
            </a:r>
            <a:r>
              <a:rPr spc="75" dirty="0">
                <a:solidFill>
                  <a:srgbClr val="1D281C"/>
                </a:solidFill>
              </a:rPr>
              <a:t>ç</a:t>
            </a:r>
            <a:r>
              <a:rPr spc="75" dirty="0"/>
              <a:t>l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rın</a:t>
            </a:r>
            <a:r>
              <a:rPr spc="-254" dirty="0"/>
              <a:t> </a:t>
            </a:r>
            <a:r>
              <a:rPr spc="30" dirty="0">
                <a:solidFill>
                  <a:srgbClr val="1D281C"/>
                </a:solidFill>
              </a:rPr>
              <a:t>a,</a:t>
            </a:r>
            <a:r>
              <a:rPr spc="-15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"</a:t>
            </a:r>
            <a:r>
              <a:rPr spc="75" dirty="0"/>
              <a:t>K</a:t>
            </a:r>
            <a:r>
              <a:rPr spc="75" dirty="0">
                <a:solidFill>
                  <a:srgbClr val="1D281C"/>
                </a:solidFill>
              </a:rPr>
              <a:t>ü</a:t>
            </a:r>
            <a:r>
              <a:rPr spc="75" dirty="0"/>
              <a:t>t</a:t>
            </a:r>
            <a:r>
              <a:rPr spc="-215" dirty="0"/>
              <a:t> </a:t>
            </a:r>
            <a:r>
              <a:rPr spc="40" dirty="0">
                <a:solidFill>
                  <a:srgbClr val="1D281C"/>
                </a:solidFill>
              </a:rPr>
              <a:t>ahy</a:t>
            </a:r>
            <a:r>
              <a:rPr spc="-24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-20" dirty="0">
                <a:solidFill>
                  <a:srgbClr val="1D281C"/>
                </a:solidFill>
              </a:rPr>
              <a:t> </a:t>
            </a:r>
            <a:r>
              <a:rPr spc="120" dirty="0"/>
              <a:t>D</a:t>
            </a:r>
            <a:r>
              <a:rPr spc="120" dirty="0">
                <a:solidFill>
                  <a:srgbClr val="1D281C"/>
                </a:solidFill>
              </a:rPr>
              <a:t>u</a:t>
            </a:r>
            <a:r>
              <a:rPr spc="120" dirty="0"/>
              <a:t>m</a:t>
            </a:r>
            <a:r>
              <a:rPr spc="-135" dirty="0"/>
              <a:t> </a:t>
            </a:r>
            <a:r>
              <a:rPr spc="30" dirty="0"/>
              <a:t>lu</a:t>
            </a:r>
            <a:r>
              <a:rPr spc="-254" dirty="0"/>
              <a:t> </a:t>
            </a:r>
            <a:r>
              <a:rPr spc="65" dirty="0"/>
              <a:t>pın</a:t>
            </a:r>
            <a:r>
              <a:rPr spc="-240" dirty="0"/>
              <a:t> </a:t>
            </a:r>
            <a:r>
              <a:rPr spc="35" dirty="0">
                <a:solidFill>
                  <a:srgbClr val="1D281C"/>
                </a:solidFill>
              </a:rPr>
              <a:t>a</a:t>
            </a:r>
            <a:r>
              <a:rPr spc="35" dirty="0"/>
              <a:t>r</a:t>
            </a:r>
            <a:r>
              <a:rPr spc="10" dirty="0"/>
              <a:t> </a:t>
            </a:r>
            <a:r>
              <a:rPr spc="65" dirty="0">
                <a:solidFill>
                  <a:srgbClr val="1D281C"/>
                </a:solidFill>
              </a:rPr>
              <a:t>Ü</a:t>
            </a:r>
            <a:r>
              <a:rPr spc="65" dirty="0"/>
              <a:t>ni</a:t>
            </a:r>
            <a:r>
              <a:rPr spc="65" dirty="0">
                <a:solidFill>
                  <a:srgbClr val="1D281C"/>
                </a:solidFill>
              </a:rPr>
              <a:t>ve</a:t>
            </a:r>
            <a:r>
              <a:rPr spc="65" dirty="0"/>
              <a:t>r</a:t>
            </a:r>
            <a:r>
              <a:rPr spc="65" dirty="0">
                <a:solidFill>
                  <a:srgbClr val="1D281C"/>
                </a:solidFill>
              </a:rPr>
              <a:t>s</a:t>
            </a:r>
            <a:r>
              <a:rPr spc="65" dirty="0"/>
              <a:t>i</a:t>
            </a:r>
            <a:r>
              <a:rPr spc="65" dirty="0">
                <a:solidFill>
                  <a:srgbClr val="1D281C"/>
                </a:solidFill>
              </a:rPr>
              <a:t>t</a:t>
            </a:r>
            <a:r>
              <a:rPr spc="-22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es</a:t>
            </a:r>
            <a:r>
              <a:rPr spc="45" dirty="0"/>
              <a:t>i </a:t>
            </a:r>
            <a:r>
              <a:rPr spc="45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Ö</a:t>
            </a:r>
            <a:r>
              <a:rPr spc="80" dirty="0"/>
              <a:t>nli</a:t>
            </a:r>
            <a:r>
              <a:rPr spc="80" dirty="0">
                <a:solidFill>
                  <a:srgbClr val="1D281C"/>
                </a:solidFill>
              </a:rPr>
              <a:t>sa</a:t>
            </a:r>
            <a:r>
              <a:rPr spc="80" dirty="0"/>
              <a:t>n</a:t>
            </a:r>
            <a:r>
              <a:rPr spc="80" dirty="0">
                <a:solidFill>
                  <a:srgbClr val="1D281C"/>
                </a:solidFill>
              </a:rPr>
              <a:t>s</a:t>
            </a:r>
            <a:r>
              <a:rPr spc="-5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ve</a:t>
            </a:r>
            <a:r>
              <a:rPr spc="75" dirty="0">
                <a:solidFill>
                  <a:srgbClr val="1D281C"/>
                </a:solidFill>
              </a:rPr>
              <a:t> </a:t>
            </a:r>
            <a:r>
              <a:rPr spc="50" dirty="0"/>
              <a:t>Li</a:t>
            </a:r>
            <a:r>
              <a:rPr spc="50" dirty="0">
                <a:solidFill>
                  <a:srgbClr val="1D281C"/>
                </a:solidFill>
              </a:rPr>
              <a:t>sa</a:t>
            </a:r>
            <a:r>
              <a:rPr spc="50" dirty="0"/>
              <a:t>n</a:t>
            </a:r>
            <a:r>
              <a:rPr spc="50" dirty="0">
                <a:solidFill>
                  <a:srgbClr val="1D281C"/>
                </a:solidFill>
              </a:rPr>
              <a:t>s</a:t>
            </a:r>
            <a:r>
              <a:rPr spc="-65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Eğ</a:t>
            </a:r>
            <a:r>
              <a:rPr spc="60" dirty="0"/>
              <a:t>i</a:t>
            </a:r>
            <a:r>
              <a:rPr spc="60" dirty="0">
                <a:solidFill>
                  <a:srgbClr val="1D281C"/>
                </a:solidFill>
              </a:rPr>
              <a:t>t</a:t>
            </a:r>
            <a:r>
              <a:rPr spc="-204" dirty="0">
                <a:solidFill>
                  <a:srgbClr val="1D281C"/>
                </a:solidFill>
              </a:rPr>
              <a:t> </a:t>
            </a:r>
            <a:r>
              <a:rPr spc="50" dirty="0"/>
              <a:t>im</a:t>
            </a:r>
            <a:r>
              <a:rPr spc="220" dirty="0"/>
              <a:t> </a:t>
            </a:r>
            <a:r>
              <a:rPr spc="65" dirty="0">
                <a:solidFill>
                  <a:srgbClr val="1D281C"/>
                </a:solidFill>
              </a:rPr>
              <a:t>Öğ</a:t>
            </a:r>
            <a:r>
              <a:rPr spc="-204" dirty="0">
                <a:solidFill>
                  <a:srgbClr val="1D281C"/>
                </a:solidFill>
              </a:rPr>
              <a:t> </a:t>
            </a:r>
            <a:r>
              <a:rPr spc="35" dirty="0">
                <a:solidFill>
                  <a:srgbClr val="1D281C"/>
                </a:solidFill>
              </a:rPr>
              <a:t>ret</a:t>
            </a:r>
            <a:r>
              <a:rPr spc="-165" dirty="0">
                <a:solidFill>
                  <a:srgbClr val="1D281C"/>
                </a:solidFill>
              </a:rPr>
              <a:t> </a:t>
            </a:r>
            <a:r>
              <a:rPr spc="50" dirty="0"/>
              <a:t>i</a:t>
            </a:r>
            <a:r>
              <a:rPr spc="50" dirty="0">
                <a:solidFill>
                  <a:srgbClr val="1D281C"/>
                </a:solidFill>
              </a:rPr>
              <a:t>m</a:t>
            </a:r>
            <a:r>
              <a:rPr spc="235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Yö</a:t>
            </a:r>
            <a:r>
              <a:rPr spc="50" dirty="0"/>
              <a:t>n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/>
              <a:t>t</a:t>
            </a:r>
            <a:r>
              <a:rPr spc="-185" dirty="0"/>
              <a:t> </a:t>
            </a:r>
            <a:r>
              <a:rPr spc="25" dirty="0">
                <a:solidFill>
                  <a:srgbClr val="1D281C"/>
                </a:solidFill>
              </a:rPr>
              <a:t>m</a:t>
            </a:r>
            <a:r>
              <a:rPr spc="-95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/>
              <a:t>li</a:t>
            </a:r>
            <a:r>
              <a:rPr spc="50" dirty="0">
                <a:solidFill>
                  <a:srgbClr val="1D281C"/>
                </a:solidFill>
              </a:rPr>
              <a:t>ğ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5" dirty="0"/>
              <a:t>i</a:t>
            </a:r>
            <a:r>
              <a:rPr spc="5" dirty="0">
                <a:solidFill>
                  <a:srgbClr val="1D281C"/>
                </a:solidFill>
              </a:rPr>
              <a:t>"n</a:t>
            </a:r>
            <a:r>
              <a:rPr spc="-185" dirty="0">
                <a:solidFill>
                  <a:srgbClr val="1D281C"/>
                </a:solidFill>
              </a:rPr>
              <a:t> </a:t>
            </a:r>
            <a:r>
              <a:rPr spc="5" dirty="0"/>
              <a:t>in</a:t>
            </a:r>
            <a:r>
              <a:rPr spc="165" dirty="0"/>
              <a:t> </a:t>
            </a:r>
            <a:r>
              <a:rPr spc="-10" dirty="0">
                <a:solidFill>
                  <a:srgbClr val="1D281C"/>
                </a:solidFill>
              </a:rPr>
              <a:t>"S</a:t>
            </a:r>
            <a:r>
              <a:rPr spc="-10" dirty="0"/>
              <a:t>ı</a:t>
            </a:r>
            <a:r>
              <a:rPr spc="-10" dirty="0">
                <a:solidFill>
                  <a:srgbClr val="1D281C"/>
                </a:solidFill>
              </a:rPr>
              <a:t>n</a:t>
            </a:r>
            <a:r>
              <a:rPr spc="-210" dirty="0">
                <a:solidFill>
                  <a:srgbClr val="1D281C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av</a:t>
            </a:r>
            <a:r>
              <a:rPr dirty="0">
                <a:solidFill>
                  <a:srgbClr val="1D281C"/>
                </a:solidFill>
              </a:rPr>
              <a:t> </a:t>
            </a:r>
            <a:r>
              <a:rPr spc="10" dirty="0">
                <a:solidFill>
                  <a:srgbClr val="1D281C"/>
                </a:solidFill>
              </a:rPr>
              <a:t>So</a:t>
            </a:r>
            <a:r>
              <a:rPr spc="10" dirty="0"/>
              <a:t>n</a:t>
            </a:r>
            <a:r>
              <a:rPr spc="-204" dirty="0"/>
              <a:t> </a:t>
            </a:r>
            <a:r>
              <a:rPr spc="65" dirty="0"/>
              <a:t>u</a:t>
            </a:r>
            <a:r>
              <a:rPr spc="65" dirty="0">
                <a:solidFill>
                  <a:srgbClr val="1D281C"/>
                </a:solidFill>
              </a:rPr>
              <a:t>ç</a:t>
            </a:r>
            <a:r>
              <a:rPr spc="65" dirty="0"/>
              <a:t>l</a:t>
            </a:r>
            <a:r>
              <a:rPr spc="65" dirty="0">
                <a:solidFill>
                  <a:srgbClr val="1D281C"/>
                </a:solidFill>
              </a:rPr>
              <a:t>a</a:t>
            </a:r>
            <a:r>
              <a:rPr spc="65" dirty="0"/>
              <a:t>rın</a:t>
            </a:r>
            <a:r>
              <a:rPr spc="-260" dirty="0"/>
              <a:t> 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-30" dirty="0">
                <a:solidFill>
                  <a:srgbClr val="1D281C"/>
                </a:solidFill>
              </a:rPr>
              <a:t> </a:t>
            </a:r>
            <a:r>
              <a:rPr spc="20" dirty="0"/>
              <a:t>İt</a:t>
            </a:r>
            <a:r>
              <a:rPr spc="-229" dirty="0"/>
              <a:t> </a:t>
            </a:r>
            <a:r>
              <a:rPr spc="55" dirty="0"/>
              <a:t>ir</a:t>
            </a:r>
            <a:r>
              <a:rPr spc="55" dirty="0">
                <a:solidFill>
                  <a:srgbClr val="1D281C"/>
                </a:solidFill>
              </a:rPr>
              <a:t>az" </a:t>
            </a:r>
            <a:r>
              <a:rPr spc="55" dirty="0"/>
              <a:t> </a:t>
            </a:r>
            <a:r>
              <a:rPr spc="50" dirty="0"/>
              <a:t>il</a:t>
            </a:r>
            <a:r>
              <a:rPr spc="50" dirty="0">
                <a:solidFill>
                  <a:srgbClr val="1D281C"/>
                </a:solidFill>
              </a:rPr>
              <a:t>e </a:t>
            </a:r>
            <a:r>
              <a:rPr spc="55" dirty="0"/>
              <a:t>il</a:t>
            </a:r>
            <a:r>
              <a:rPr spc="55" dirty="0">
                <a:solidFill>
                  <a:srgbClr val="1D281C"/>
                </a:solidFill>
              </a:rPr>
              <a:t>g </a:t>
            </a:r>
            <a:r>
              <a:rPr spc="25" dirty="0"/>
              <a:t>ili </a:t>
            </a:r>
            <a:r>
              <a:rPr spc="80" dirty="0">
                <a:solidFill>
                  <a:srgbClr val="1D281C"/>
                </a:solidFill>
              </a:rPr>
              <a:t>Ma</a:t>
            </a:r>
            <a:r>
              <a:rPr spc="80" dirty="0"/>
              <a:t>dd</a:t>
            </a:r>
            <a:r>
              <a:rPr spc="80" dirty="0">
                <a:solidFill>
                  <a:srgbClr val="1D281C"/>
                </a:solidFill>
              </a:rPr>
              <a:t>es</a:t>
            </a:r>
            <a:r>
              <a:rPr spc="80" dirty="0"/>
              <a:t>in </a:t>
            </a:r>
            <a:r>
              <a:rPr spc="110" dirty="0"/>
              <a:t>d</a:t>
            </a:r>
            <a:r>
              <a:rPr spc="110" dirty="0">
                <a:solidFill>
                  <a:srgbClr val="1D281C"/>
                </a:solidFill>
              </a:rPr>
              <a:t>e</a:t>
            </a:r>
            <a:r>
              <a:rPr spc="110" dirty="0"/>
              <a:t>ki </a:t>
            </a:r>
            <a:r>
              <a:rPr spc="145" dirty="0"/>
              <a:t>hük</a:t>
            </a:r>
            <a:r>
              <a:rPr spc="145" dirty="0">
                <a:solidFill>
                  <a:srgbClr val="1D281C"/>
                </a:solidFill>
              </a:rPr>
              <a:t>üm </a:t>
            </a:r>
            <a:r>
              <a:rPr spc="40" dirty="0"/>
              <a:t>l</a:t>
            </a:r>
            <a:r>
              <a:rPr spc="40" dirty="0">
                <a:solidFill>
                  <a:srgbClr val="1D281C"/>
                </a:solidFill>
              </a:rPr>
              <a:t>e</a:t>
            </a:r>
            <a:r>
              <a:rPr spc="40" dirty="0"/>
              <a:t>r </a:t>
            </a:r>
            <a:r>
              <a:rPr spc="60" dirty="0">
                <a:solidFill>
                  <a:srgbClr val="1D281C"/>
                </a:solidFill>
              </a:rPr>
              <a:t>çe</a:t>
            </a:r>
            <a:r>
              <a:rPr spc="60" dirty="0"/>
              <a:t>r</a:t>
            </a:r>
            <a:r>
              <a:rPr spc="60" dirty="0">
                <a:solidFill>
                  <a:srgbClr val="1D281C"/>
                </a:solidFill>
              </a:rPr>
              <a:t>çeves</a:t>
            </a:r>
            <a:r>
              <a:rPr spc="60" dirty="0"/>
              <a:t>in </a:t>
            </a:r>
            <a:r>
              <a:rPr spc="110" dirty="0"/>
              <a:t>d</a:t>
            </a:r>
            <a:r>
              <a:rPr spc="110" dirty="0">
                <a:solidFill>
                  <a:srgbClr val="1D281C"/>
                </a:solidFill>
              </a:rPr>
              <a:t>e </a:t>
            </a:r>
            <a:r>
              <a:rPr sz="1450" b="1" spc="85" dirty="0">
                <a:latin typeface="Arial"/>
                <a:cs typeface="Arial"/>
              </a:rPr>
              <a:t>İME </a:t>
            </a:r>
            <a:r>
              <a:rPr sz="1450" b="1" spc="70" dirty="0">
                <a:latin typeface="Arial"/>
                <a:cs typeface="Arial"/>
              </a:rPr>
              <a:t>bölüm/program  </a:t>
            </a:r>
            <a:r>
              <a:rPr sz="1450" b="1" spc="45" dirty="0">
                <a:latin typeface="Arial"/>
                <a:cs typeface="Arial"/>
              </a:rPr>
              <a:t>komisyonuna </a:t>
            </a:r>
            <a:r>
              <a:rPr sz="1450" b="1" spc="65" dirty="0">
                <a:latin typeface="Arial"/>
                <a:cs typeface="Arial"/>
              </a:rPr>
              <a:t>itiraz</a:t>
            </a:r>
            <a:r>
              <a:rPr sz="1450" b="1" spc="-100" dirty="0">
                <a:latin typeface="Arial"/>
                <a:cs typeface="Arial"/>
              </a:rPr>
              <a:t> </a:t>
            </a:r>
            <a:r>
              <a:rPr sz="1450" b="1" spc="45" dirty="0">
                <a:latin typeface="Arial"/>
                <a:cs typeface="Arial"/>
              </a:rPr>
              <a:t>edebilirler</a:t>
            </a:r>
            <a:r>
              <a:rPr sz="1450" b="1" spc="45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endParaRPr sz="1450" dirty="0">
              <a:latin typeface="Arial"/>
              <a:cs typeface="Arial"/>
            </a:endParaRPr>
          </a:p>
          <a:p>
            <a:pPr marL="718185" marR="189230" indent="-277495">
              <a:lnSpc>
                <a:spcPct val="98100"/>
              </a:lnSpc>
              <a:spcBef>
                <a:spcPts val="985"/>
              </a:spcBef>
              <a:buClr>
                <a:srgbClr val="3F4238"/>
              </a:buClr>
              <a:buChar char="•"/>
              <a:tabLst>
                <a:tab pos="729615" algn="l"/>
                <a:tab pos="730250" algn="l"/>
              </a:tabLst>
            </a:pPr>
            <a:r>
              <a:rPr spc="20" dirty="0"/>
              <a:t>İ</a:t>
            </a:r>
            <a:r>
              <a:rPr spc="20" dirty="0">
                <a:solidFill>
                  <a:srgbClr val="1D281C"/>
                </a:solidFill>
              </a:rPr>
              <a:t>t </a:t>
            </a:r>
            <a:r>
              <a:rPr spc="45" dirty="0"/>
              <a:t>ir</a:t>
            </a:r>
            <a:r>
              <a:rPr spc="45" dirty="0">
                <a:solidFill>
                  <a:srgbClr val="1D281C"/>
                </a:solidFill>
              </a:rPr>
              <a:t>az</a:t>
            </a:r>
            <a:r>
              <a:rPr spc="45" dirty="0"/>
              <a:t>l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45" dirty="0"/>
              <a:t>r</a:t>
            </a:r>
            <a:r>
              <a:rPr spc="45" dirty="0">
                <a:solidFill>
                  <a:srgbClr val="1D281C"/>
                </a:solidFill>
              </a:rPr>
              <a:t>, </a:t>
            </a:r>
            <a:r>
              <a:rPr spc="95" dirty="0"/>
              <a:t>İ</a:t>
            </a:r>
            <a:r>
              <a:rPr spc="95" dirty="0">
                <a:solidFill>
                  <a:srgbClr val="1D281C"/>
                </a:solidFill>
              </a:rPr>
              <a:t>ME </a:t>
            </a:r>
            <a:r>
              <a:rPr spc="85" dirty="0"/>
              <a:t>b</a:t>
            </a:r>
            <a:r>
              <a:rPr spc="85" dirty="0">
                <a:solidFill>
                  <a:srgbClr val="1D281C"/>
                </a:solidFill>
              </a:rPr>
              <a:t>ö</a:t>
            </a:r>
            <a:r>
              <a:rPr spc="85" dirty="0"/>
              <a:t>lü m </a:t>
            </a:r>
            <a:r>
              <a:rPr spc="95" dirty="0">
                <a:solidFill>
                  <a:srgbClr val="1D281C"/>
                </a:solidFill>
              </a:rPr>
              <a:t>/</a:t>
            </a:r>
            <a:r>
              <a:rPr spc="95" dirty="0"/>
              <a:t>pr</a:t>
            </a:r>
            <a:r>
              <a:rPr spc="95" dirty="0">
                <a:solidFill>
                  <a:srgbClr val="1D281C"/>
                </a:solidFill>
              </a:rPr>
              <a:t>og </a:t>
            </a:r>
            <a:r>
              <a:rPr spc="85" dirty="0">
                <a:solidFill>
                  <a:srgbClr val="1D281C"/>
                </a:solidFill>
              </a:rPr>
              <a:t>ra</a:t>
            </a:r>
            <a:r>
              <a:rPr spc="85" dirty="0"/>
              <a:t>m </a:t>
            </a:r>
            <a:r>
              <a:rPr spc="105" dirty="0">
                <a:solidFill>
                  <a:srgbClr val="1D281C"/>
                </a:solidFill>
              </a:rPr>
              <a:t>ko</a:t>
            </a:r>
            <a:r>
              <a:rPr spc="105" dirty="0"/>
              <a:t>m </a:t>
            </a:r>
            <a:r>
              <a:rPr spc="60" dirty="0"/>
              <a:t>i</a:t>
            </a:r>
            <a:r>
              <a:rPr spc="60" dirty="0">
                <a:solidFill>
                  <a:srgbClr val="1D281C"/>
                </a:solidFill>
              </a:rPr>
              <a:t>syo</a:t>
            </a:r>
            <a:r>
              <a:rPr spc="60" dirty="0"/>
              <a:t>n</a:t>
            </a:r>
            <a:r>
              <a:rPr spc="60" dirty="0">
                <a:solidFill>
                  <a:srgbClr val="1D281C"/>
                </a:solidFill>
              </a:rPr>
              <a:t>u </a:t>
            </a:r>
            <a:r>
              <a:rPr spc="20" dirty="0">
                <a:solidFill>
                  <a:srgbClr val="1D281C"/>
                </a:solidFill>
              </a:rPr>
              <a:t>t 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r</a:t>
            </a:r>
            <a:r>
              <a:rPr spc="75" dirty="0">
                <a:solidFill>
                  <a:srgbClr val="1D281C"/>
                </a:solidFill>
              </a:rPr>
              <a:t>af</a:t>
            </a:r>
            <a:r>
              <a:rPr spc="75" dirty="0"/>
              <a:t>ı</a:t>
            </a:r>
            <a:r>
              <a:rPr spc="75" dirty="0">
                <a:solidFill>
                  <a:srgbClr val="1D281C"/>
                </a:solidFill>
              </a:rPr>
              <a:t>n</a:t>
            </a:r>
            <a:r>
              <a:rPr spc="75" dirty="0"/>
              <a:t>d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n </a:t>
            </a:r>
            <a:r>
              <a:rPr spc="70" dirty="0"/>
              <a:t>in</a:t>
            </a:r>
            <a:r>
              <a:rPr spc="70" dirty="0">
                <a:solidFill>
                  <a:srgbClr val="1D281C"/>
                </a:solidFill>
              </a:rPr>
              <a:t>ce</a:t>
            </a:r>
            <a:r>
              <a:rPr spc="70" dirty="0"/>
              <a:t>l</a:t>
            </a:r>
            <a:r>
              <a:rPr spc="70" dirty="0">
                <a:solidFill>
                  <a:srgbClr val="1D281C"/>
                </a:solidFill>
              </a:rPr>
              <a:t>en </a:t>
            </a:r>
            <a:r>
              <a:rPr spc="50" dirty="0"/>
              <a:t>i</a:t>
            </a:r>
            <a:r>
              <a:rPr spc="50" dirty="0">
                <a:solidFill>
                  <a:srgbClr val="3F4238"/>
                </a:solidFill>
              </a:rPr>
              <a:t>r </a:t>
            </a:r>
            <a:r>
              <a:rPr spc="45" dirty="0"/>
              <a:t>İME </a:t>
            </a:r>
            <a:r>
              <a:rPr spc="50" dirty="0">
                <a:solidFill>
                  <a:srgbClr val="1D281C"/>
                </a:solidFill>
              </a:rPr>
              <a:t>Bi</a:t>
            </a:r>
            <a:r>
              <a:rPr spc="50" dirty="0"/>
              <a:t>ri </a:t>
            </a:r>
            <a:r>
              <a:rPr spc="70" dirty="0">
                <a:solidFill>
                  <a:srgbClr val="1D281C"/>
                </a:solidFill>
              </a:rPr>
              <a:t>m  </a:t>
            </a:r>
            <a:r>
              <a:rPr spc="60" dirty="0">
                <a:solidFill>
                  <a:srgbClr val="1D281C"/>
                </a:solidFill>
              </a:rPr>
              <a:t>Koo</a:t>
            </a:r>
            <a:r>
              <a:rPr spc="60" dirty="0"/>
              <a:t>rd </a:t>
            </a:r>
            <a:r>
              <a:rPr spc="55" dirty="0"/>
              <a:t>in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t </a:t>
            </a:r>
            <a:r>
              <a:rPr spc="90" dirty="0">
                <a:solidFill>
                  <a:srgbClr val="1D281C"/>
                </a:solidFill>
              </a:rPr>
              <a:t>ö</a:t>
            </a:r>
            <a:r>
              <a:rPr spc="90" dirty="0"/>
              <a:t>rl</a:t>
            </a:r>
            <a:r>
              <a:rPr spc="90" dirty="0">
                <a:solidFill>
                  <a:srgbClr val="1D281C"/>
                </a:solidFill>
              </a:rPr>
              <a:t>üğ </a:t>
            </a:r>
            <a:r>
              <a:rPr spc="114" dirty="0">
                <a:solidFill>
                  <a:srgbClr val="1D281C"/>
                </a:solidFill>
              </a:rPr>
              <a:t>ü</a:t>
            </a:r>
            <a:r>
              <a:rPr spc="114" dirty="0"/>
              <a:t>n</a:t>
            </a:r>
            <a:r>
              <a:rPr spc="114" dirty="0">
                <a:solidFill>
                  <a:srgbClr val="1D281C"/>
                </a:solidFill>
              </a:rPr>
              <a:t>e </a:t>
            </a:r>
            <a:r>
              <a:rPr spc="45" dirty="0">
                <a:solidFill>
                  <a:srgbClr val="1D281C"/>
                </a:solidFill>
              </a:rPr>
              <a:t>b </a:t>
            </a:r>
            <a:r>
              <a:rPr spc="25" dirty="0"/>
              <a:t>ild </a:t>
            </a:r>
            <a:r>
              <a:rPr spc="30" dirty="0">
                <a:solidFill>
                  <a:srgbClr val="1D281C"/>
                </a:solidFill>
              </a:rPr>
              <a:t>i</a:t>
            </a:r>
            <a:r>
              <a:rPr spc="30" dirty="0"/>
              <a:t>rilir </a:t>
            </a:r>
            <a:r>
              <a:rPr spc="45" dirty="0">
                <a:solidFill>
                  <a:srgbClr val="1D281C"/>
                </a:solidFill>
              </a:rPr>
              <a:t>ve </a:t>
            </a:r>
            <a:r>
              <a:rPr sz="1450" b="1" spc="100" dirty="0">
                <a:latin typeface="Arial"/>
                <a:cs typeface="Arial"/>
              </a:rPr>
              <a:t>maddi </a:t>
            </a:r>
            <a:r>
              <a:rPr sz="1450" b="1" spc="95" dirty="0">
                <a:latin typeface="Arial"/>
                <a:cs typeface="Arial"/>
              </a:rPr>
              <a:t>hata </a:t>
            </a:r>
            <a:r>
              <a:rPr sz="1450" b="1" spc="70" dirty="0">
                <a:latin typeface="Arial"/>
                <a:cs typeface="Arial"/>
              </a:rPr>
              <a:t>tespit </a:t>
            </a:r>
            <a:r>
              <a:rPr sz="1450" b="1" spc="55" dirty="0">
                <a:latin typeface="Arial"/>
                <a:cs typeface="Arial"/>
              </a:rPr>
              <a:t>edilmesi </a:t>
            </a:r>
            <a:r>
              <a:rPr sz="1450" b="1" spc="60" dirty="0">
                <a:latin typeface="Arial"/>
                <a:cs typeface="Arial"/>
              </a:rPr>
              <a:t>halinde not  </a:t>
            </a:r>
            <a:r>
              <a:rPr sz="1450" b="1" spc="50" dirty="0">
                <a:latin typeface="Arial"/>
                <a:cs typeface="Arial"/>
              </a:rPr>
              <a:t>düzeltilmesi</a:t>
            </a:r>
            <a:r>
              <a:rPr sz="1450" b="1" spc="105" dirty="0">
                <a:latin typeface="Arial"/>
                <a:cs typeface="Arial"/>
              </a:rPr>
              <a:t> </a:t>
            </a:r>
            <a:r>
              <a:rPr spc="80" dirty="0"/>
              <a:t>İM</a:t>
            </a:r>
            <a:r>
              <a:rPr spc="80" dirty="0">
                <a:solidFill>
                  <a:srgbClr val="1D281C"/>
                </a:solidFill>
              </a:rPr>
              <a:t>E</a:t>
            </a:r>
            <a:r>
              <a:rPr spc="-80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B</a:t>
            </a:r>
            <a:r>
              <a:rPr spc="80" dirty="0"/>
              <a:t>i</a:t>
            </a:r>
            <a:r>
              <a:rPr spc="80" dirty="0">
                <a:solidFill>
                  <a:srgbClr val="1D281C"/>
                </a:solidFill>
              </a:rPr>
              <a:t>r</a:t>
            </a:r>
            <a:r>
              <a:rPr spc="80" dirty="0"/>
              <a:t>i</a:t>
            </a:r>
            <a:r>
              <a:rPr spc="80" dirty="0">
                <a:solidFill>
                  <a:srgbClr val="1D281C"/>
                </a:solidFill>
              </a:rPr>
              <a:t>m</a:t>
            </a:r>
            <a:r>
              <a:rPr spc="240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Koo</a:t>
            </a:r>
            <a:r>
              <a:rPr spc="80" dirty="0"/>
              <a:t>r</a:t>
            </a:r>
            <a:r>
              <a:rPr spc="80" dirty="0">
                <a:solidFill>
                  <a:srgbClr val="1D281C"/>
                </a:solidFill>
              </a:rPr>
              <a:t>d</a:t>
            </a:r>
            <a:r>
              <a:rPr spc="80" dirty="0"/>
              <a:t>in</a:t>
            </a:r>
            <a:r>
              <a:rPr spc="80" dirty="0">
                <a:solidFill>
                  <a:srgbClr val="1D281C"/>
                </a:solidFill>
              </a:rPr>
              <a:t>at</a:t>
            </a:r>
            <a:r>
              <a:rPr spc="-22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ö</a:t>
            </a:r>
            <a:r>
              <a:rPr spc="75" dirty="0"/>
              <a:t>rlü</a:t>
            </a:r>
            <a:r>
              <a:rPr spc="-250" dirty="0"/>
              <a:t> </a:t>
            </a:r>
            <a:r>
              <a:rPr spc="114" dirty="0">
                <a:solidFill>
                  <a:srgbClr val="1D281C"/>
                </a:solidFill>
              </a:rPr>
              <a:t>ğü</a:t>
            </a:r>
            <a:r>
              <a:rPr spc="60" dirty="0">
                <a:solidFill>
                  <a:srgbClr val="1D281C"/>
                </a:solidFill>
              </a:rPr>
              <a:t> </a:t>
            </a:r>
            <a:r>
              <a:rPr spc="65" dirty="0">
                <a:solidFill>
                  <a:srgbClr val="1D281C"/>
                </a:solidFill>
              </a:rPr>
              <a:t>tek</a:t>
            </a:r>
            <a:r>
              <a:rPr spc="65" dirty="0"/>
              <a:t>lifi</a:t>
            </a:r>
            <a:r>
              <a:rPr spc="185" dirty="0"/>
              <a:t> </a:t>
            </a:r>
            <a:r>
              <a:rPr spc="85" dirty="0">
                <a:solidFill>
                  <a:srgbClr val="1D281C"/>
                </a:solidFill>
              </a:rPr>
              <a:t>üzer</a:t>
            </a:r>
            <a:r>
              <a:rPr spc="85" dirty="0"/>
              <a:t>i</a:t>
            </a:r>
            <a:r>
              <a:rPr spc="85" dirty="0">
                <a:solidFill>
                  <a:srgbClr val="1D281C"/>
                </a:solidFill>
              </a:rPr>
              <a:t>ne</a:t>
            </a:r>
            <a:r>
              <a:rPr spc="-30" dirty="0">
                <a:solidFill>
                  <a:srgbClr val="1D281C"/>
                </a:solidFill>
              </a:rPr>
              <a:t> </a:t>
            </a:r>
            <a:r>
              <a:rPr spc="100" dirty="0">
                <a:solidFill>
                  <a:srgbClr val="1D281C"/>
                </a:solidFill>
              </a:rPr>
              <a:t>b</a:t>
            </a:r>
            <a:r>
              <a:rPr spc="100" dirty="0"/>
              <a:t>i</a:t>
            </a:r>
            <a:r>
              <a:rPr spc="100" dirty="0">
                <a:solidFill>
                  <a:srgbClr val="1D281C"/>
                </a:solidFill>
              </a:rPr>
              <a:t>r</a:t>
            </a:r>
            <a:r>
              <a:rPr spc="100" dirty="0"/>
              <a:t>im</a:t>
            </a:r>
            <a:r>
              <a:rPr spc="135" dirty="0"/>
              <a:t> </a:t>
            </a:r>
            <a:r>
              <a:rPr spc="90" dirty="0">
                <a:solidFill>
                  <a:srgbClr val="1D281C"/>
                </a:solidFill>
              </a:rPr>
              <a:t>yönet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70" dirty="0"/>
              <a:t>im</a:t>
            </a:r>
            <a:r>
              <a:rPr spc="204" dirty="0"/>
              <a:t> </a:t>
            </a:r>
            <a:r>
              <a:rPr spc="114" dirty="0">
                <a:solidFill>
                  <a:srgbClr val="1D281C"/>
                </a:solidFill>
              </a:rPr>
              <a:t>ku</a:t>
            </a:r>
            <a:r>
              <a:rPr spc="114" dirty="0"/>
              <a:t>r</a:t>
            </a:r>
            <a:r>
              <a:rPr spc="114" dirty="0">
                <a:solidFill>
                  <a:srgbClr val="1D281C"/>
                </a:solidFill>
              </a:rPr>
              <a:t>ul</a:t>
            </a:r>
            <a:r>
              <a:rPr spc="114" dirty="0"/>
              <a:t>u  </a:t>
            </a:r>
            <a:r>
              <a:rPr spc="55" dirty="0"/>
              <a:t>k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r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rı </a:t>
            </a:r>
            <a:r>
              <a:rPr spc="20" dirty="0"/>
              <a:t>il</a:t>
            </a:r>
            <a:r>
              <a:rPr spc="20" dirty="0">
                <a:solidFill>
                  <a:srgbClr val="1D281C"/>
                </a:solidFill>
              </a:rPr>
              <a:t>e</a:t>
            </a:r>
            <a:r>
              <a:rPr spc="-10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ya</a:t>
            </a:r>
            <a:r>
              <a:rPr spc="50" dirty="0"/>
              <a:t>pılır.</a:t>
            </a:r>
            <a:endParaRPr sz="1450" dirty="0">
              <a:latin typeface="Arial"/>
              <a:cs typeface="Arial"/>
            </a:endParaRPr>
          </a:p>
        </p:txBody>
      </p:sp>
      <p:pic>
        <p:nvPicPr>
          <p:cNvPr id="14338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317" y="508365"/>
            <a:ext cx="849603" cy="851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422968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3570" y="4893786"/>
            <a:ext cx="4920615" cy="0"/>
          </a:xfrm>
          <a:custGeom>
            <a:avLst/>
            <a:gdLst/>
            <a:ahLst/>
            <a:cxnLst/>
            <a:rect l="l" t="t" r="r" b="b"/>
            <a:pathLst>
              <a:path w="4920615">
                <a:moveTo>
                  <a:pt x="0" y="0"/>
                </a:moveTo>
                <a:lnTo>
                  <a:pt x="492042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3841" y="30429"/>
            <a:ext cx="2012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5" dirty="0">
                <a:solidFill>
                  <a:srgbClr val="4F5649"/>
                </a:solidFill>
                <a:latin typeface="Courier New"/>
                <a:cs typeface="Courier New"/>
              </a:rPr>
              <a:t>29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9658" y="517358"/>
            <a:ext cx="2781935" cy="477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b="1" spc="35" dirty="0">
                <a:solidFill>
                  <a:srgbClr val="030803"/>
                </a:solidFill>
                <a:latin typeface="Times New Roman"/>
                <a:cs typeface="Times New Roman"/>
              </a:rPr>
              <a:t>intibak</a:t>
            </a:r>
            <a:r>
              <a:rPr sz="2950" b="1" spc="105" dirty="0">
                <a:solidFill>
                  <a:srgbClr val="030803"/>
                </a:solidFill>
                <a:latin typeface="Times New Roman"/>
                <a:cs typeface="Times New Roman"/>
              </a:rPr>
              <a:t> </a:t>
            </a:r>
            <a:r>
              <a:rPr sz="2950" b="1" spc="30" dirty="0">
                <a:solidFill>
                  <a:srgbClr val="030803"/>
                </a:solidFill>
                <a:latin typeface="Times New Roman"/>
                <a:cs typeface="Times New Roman"/>
              </a:rPr>
              <a:t>İşleınleri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1067" y="1768366"/>
            <a:ext cx="7149465" cy="272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0195" marR="96520" indent="-277495">
              <a:lnSpc>
                <a:spcPct val="99100"/>
              </a:lnSpc>
              <a:spcBef>
                <a:spcPts val="120"/>
              </a:spcBef>
              <a:buClr>
                <a:srgbClr val="3F4238"/>
              </a:buClr>
              <a:buChar char="•"/>
              <a:tabLst>
                <a:tab pos="302260" algn="l"/>
                <a:tab pos="302895" algn="l"/>
              </a:tabLst>
            </a:pP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Başka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bir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yükseköğ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ret 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m 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kurumundan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gelen </a:t>
            </a:r>
            <a:r>
              <a:rPr sz="1450" b="1" spc="65" dirty="0">
                <a:solidFill>
                  <a:srgbClr val="182118"/>
                </a:solidFill>
                <a:latin typeface="Arial"/>
                <a:cs typeface="Arial"/>
              </a:rPr>
              <a:t>ö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ğrencilerin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geld</a:t>
            </a:r>
            <a:r>
              <a:rPr sz="1450" b="1" spc="60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kleri 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yükseköğretim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kurumunda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yaptıkları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İME'nin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intibak 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işlemleri</a:t>
            </a:r>
            <a:r>
              <a:rPr sz="1450" b="1" spc="40" dirty="0">
                <a:solidFill>
                  <a:srgbClr val="182118"/>
                </a:solidFill>
                <a:latin typeface="Arial"/>
                <a:cs typeface="Arial"/>
              </a:rPr>
              <a:t>,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"Kütahya 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Dum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upınar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Ün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vers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Ön</a:t>
            </a:r>
            <a:r>
              <a:rPr sz="1400" spc="-2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isans</a:t>
            </a:r>
            <a:r>
              <a:rPr sz="1400" spc="-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sans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Prog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ram</a:t>
            </a:r>
            <a:r>
              <a:rPr sz="1400" spc="-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bakt</a:t>
            </a:r>
            <a:r>
              <a:rPr sz="1400" spc="-1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Mevcut 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Başa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H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arf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Dö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nüştürü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-229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Esas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"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hüküm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ler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297815" marR="321310" indent="-8255">
              <a:lnSpc>
                <a:spcPct val="100000"/>
              </a:lnSpc>
              <a:spcBef>
                <a:spcPts val="10"/>
              </a:spcBef>
            </a:pP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çerç</a:t>
            </a:r>
            <a:r>
              <a:rPr sz="1400" spc="-2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eves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nde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bölüm/program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komisyonunun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görüşü</a:t>
            </a:r>
            <a:r>
              <a:rPr sz="1400" spc="-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doğru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usunda 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</a:t>
            </a:r>
            <a:r>
              <a:rPr sz="1400" spc="-2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iri</a:t>
            </a:r>
            <a:r>
              <a:rPr sz="1400" spc="-2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yönet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ku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ka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na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82118"/>
                </a:solidFill>
                <a:latin typeface="Arial"/>
                <a:cs typeface="Arial"/>
              </a:rPr>
              <a:t>göre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yap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ılı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3F423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89560" marR="5080" indent="-277495">
              <a:lnSpc>
                <a:spcPct val="96500"/>
              </a:lnSpc>
              <a:spcBef>
                <a:spcPts val="1040"/>
              </a:spcBef>
              <a:buClr>
                <a:srgbClr val="3F4238"/>
              </a:buClr>
              <a:buFont typeface="Arial"/>
              <a:buChar char="•"/>
              <a:tabLst>
                <a:tab pos="288925" algn="l"/>
                <a:tab pos="290195" algn="l"/>
              </a:tabLst>
            </a:pPr>
            <a:r>
              <a:rPr sz="1450" b="1" spc="90" dirty="0">
                <a:solidFill>
                  <a:srgbClr val="030803"/>
                </a:solidFill>
                <a:latin typeface="Arial"/>
                <a:cs typeface="Arial"/>
              </a:rPr>
              <a:t>Öğrenim</a:t>
            </a:r>
            <a:r>
              <a:rPr sz="1450" b="1" spc="-1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gö</a:t>
            </a:r>
            <a:r>
              <a:rPr sz="1450" b="1" spc="75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düğü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program</a:t>
            </a:r>
            <a:r>
              <a:rPr sz="14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ile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ilgili</a:t>
            </a:r>
            <a:r>
              <a:rPr sz="1450" b="1" spc="-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b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50" b="1" spc="-8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işte</a:t>
            </a:r>
            <a:r>
              <a:rPr sz="1450" b="1" spc="-1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çalışmış</a:t>
            </a:r>
            <a:r>
              <a:rPr sz="1450" b="1" spc="-114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veya</a:t>
            </a:r>
            <a:r>
              <a:rPr sz="1450" b="1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çalışmakta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olan 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öğrenciler</a:t>
            </a:r>
            <a:r>
              <a:rPr sz="1450" b="1" spc="50" dirty="0">
                <a:solidFill>
                  <a:srgbClr val="182118"/>
                </a:solidFill>
                <a:latin typeface="Arial"/>
                <a:cs typeface="Arial"/>
              </a:rPr>
              <a:t>,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ça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ışm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süre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ni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unvan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arın </a:t>
            </a:r>
            <a:r>
              <a:rPr sz="1400" spc="20" dirty="0">
                <a:solidFill>
                  <a:srgbClr val="030803"/>
                </a:solidFill>
                <a:latin typeface="Arial"/>
                <a:cs typeface="Arial"/>
              </a:rPr>
              <a:t>ı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be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ge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end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irm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ek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koşu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uy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a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(</a:t>
            </a:r>
            <a:r>
              <a:rPr sz="1450" b="1" spc="35" dirty="0">
                <a:solidFill>
                  <a:srgbClr val="182118"/>
                </a:solidFill>
                <a:latin typeface="Arial"/>
                <a:cs typeface="Arial"/>
              </a:rPr>
              <a:t>ç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alışma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süresinin 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110 </a:t>
            </a:r>
            <a:r>
              <a:rPr sz="1450" b="1" spc="-45" dirty="0">
                <a:solidFill>
                  <a:srgbClr val="E40A0F"/>
                </a:solidFill>
                <a:latin typeface="Arial"/>
                <a:cs typeface="Arial"/>
              </a:rPr>
              <a:t>iş 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g 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ünü </a:t>
            </a:r>
            <a:r>
              <a:rPr sz="1450" b="1" spc="-65" dirty="0">
                <a:solidFill>
                  <a:srgbClr val="030803"/>
                </a:solidFill>
                <a:latin typeface="Arial"/>
                <a:cs typeface="Arial"/>
              </a:rPr>
              <a:t>nd </a:t>
            </a:r>
            <a:r>
              <a:rPr sz="1450" b="1" spc="-60" dirty="0">
                <a:solidFill>
                  <a:srgbClr val="030803"/>
                </a:solidFill>
                <a:latin typeface="Arial"/>
                <a:cs typeface="Arial"/>
              </a:rPr>
              <a:t>en </a:t>
            </a:r>
            <a:r>
              <a:rPr sz="1450" b="1" spc="-55" dirty="0">
                <a:solidFill>
                  <a:srgbClr val="030803"/>
                </a:solidFill>
                <a:latin typeface="Arial"/>
                <a:cs typeface="Arial"/>
              </a:rPr>
              <a:t>az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olmadığı, </a:t>
            </a:r>
            <a:r>
              <a:rPr sz="1450" b="1" spc="-5" dirty="0">
                <a:solidFill>
                  <a:srgbClr val="030803"/>
                </a:solidFill>
                <a:latin typeface="Arial"/>
                <a:cs typeface="Arial"/>
              </a:rPr>
              <a:t>SCK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kayıtlarından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ve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ek 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olarak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ilgili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ş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yerinden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alınacak, </a:t>
            </a:r>
            <a:r>
              <a:rPr sz="1450" b="1" spc="20" dirty="0">
                <a:solidFill>
                  <a:srgbClr val="E40A0F"/>
                </a:solidFill>
                <a:latin typeface="Arial"/>
                <a:cs typeface="Arial"/>
              </a:rPr>
              <a:t>çalışılan </a:t>
            </a:r>
            <a:r>
              <a:rPr sz="1450" b="1" spc="25" dirty="0">
                <a:solidFill>
                  <a:srgbClr val="E40A0F"/>
                </a:solidFill>
                <a:latin typeface="Arial"/>
                <a:cs typeface="Arial"/>
              </a:rPr>
              <a:t>pozisyon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ve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yapılan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işlerle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ilgili 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yeterli</a:t>
            </a:r>
            <a:r>
              <a:rPr sz="1450" b="1" spc="-9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bilgiyi</a:t>
            </a:r>
            <a:r>
              <a:rPr sz="1450" b="1" spc="-12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E40A0F"/>
                </a:solidFill>
                <a:latin typeface="Arial"/>
                <a:cs typeface="Arial"/>
              </a:rPr>
              <a:t>de</a:t>
            </a:r>
            <a:r>
              <a:rPr sz="1450" b="1" spc="1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içeren</a:t>
            </a:r>
            <a:r>
              <a:rPr sz="1450" b="1" spc="-5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resmi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bir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F"/>
                </a:solidFill>
                <a:latin typeface="Arial"/>
                <a:cs typeface="Arial"/>
              </a:rPr>
              <a:t>yazı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ile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çalışma</a:t>
            </a:r>
            <a:r>
              <a:rPr sz="1450" b="1" spc="2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yaptığını</a:t>
            </a:r>
            <a:r>
              <a:rPr sz="14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belgelendirdiği 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du</a:t>
            </a:r>
            <a:r>
              <a:rPr sz="1450" b="1" spc="7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umla</a:t>
            </a:r>
            <a:r>
              <a:rPr sz="1450" b="1" spc="7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da)</a:t>
            </a:r>
            <a:r>
              <a:rPr sz="1450" b="1" spc="-2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nt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bak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ler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çin</a:t>
            </a:r>
            <a:r>
              <a:rPr sz="1400" spc="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kay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yen</a:t>
            </a:r>
            <a:r>
              <a:rPr sz="1400" spc="-1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h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eri</a:t>
            </a:r>
            <a:r>
              <a:rPr sz="1400" spc="1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içerisinde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6541" y="4469699"/>
            <a:ext cx="662685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bö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üm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/prog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ram</a:t>
            </a:r>
            <a:r>
              <a:rPr sz="1400" spc="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</a:t>
            </a:r>
            <a:r>
              <a:rPr sz="1400" spc="-1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syon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una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ekç</a:t>
            </a:r>
            <a:r>
              <a:rPr sz="1400" spc="-20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müracaat</a:t>
            </a:r>
            <a:r>
              <a:rPr sz="1400" spc="-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eder</a:t>
            </a:r>
            <a:r>
              <a:rPr sz="1400" spc="-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kabul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ed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mes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5063" y="4542687"/>
            <a:ext cx="41402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2900" algn="l"/>
              </a:tabLst>
            </a:pPr>
            <a:r>
              <a:rPr sz="1100" spc="25" dirty="0">
                <a:solidFill>
                  <a:srgbClr val="030803"/>
                </a:solidFill>
                <a:latin typeface="Times New Roman"/>
                <a:cs typeface="Times New Roman"/>
              </a:rPr>
              <a:t>.	</a:t>
            </a:r>
            <a:r>
              <a:rPr sz="1500" spc="35" dirty="0">
                <a:solidFill>
                  <a:srgbClr val="182118"/>
                </a:solidFill>
                <a:latin typeface="Arial"/>
                <a:cs typeface="Arial"/>
              </a:rPr>
              <a:t>,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536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6797" y="563490"/>
            <a:ext cx="458419" cy="734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0123" y="575739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>
                <a:moveTo>
                  <a:pt x="0" y="0"/>
                </a:moveTo>
                <a:lnTo>
                  <a:pt x="537878" y="0"/>
                </a:lnTo>
              </a:path>
            </a:pathLst>
          </a:custGeom>
          <a:ln w="79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123" y="1292351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>
                <a:moveTo>
                  <a:pt x="0" y="0"/>
                </a:moveTo>
                <a:lnTo>
                  <a:pt x="537878" y="0"/>
                </a:lnTo>
              </a:path>
            </a:pathLst>
          </a:custGeom>
          <a:ln w="85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4645" algn="l"/>
              </a:tabLst>
            </a:pPr>
            <a:r>
              <a:rPr lang="tr-TR"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0539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545D4F"/>
                </a:solidFill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3457" y="517358"/>
            <a:ext cx="4648200" cy="477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b="1" spc="25" dirty="0">
                <a:solidFill>
                  <a:srgbClr val="050A05"/>
                </a:solidFill>
                <a:latin typeface="Times New Roman"/>
                <a:cs typeface="Times New Roman"/>
              </a:rPr>
              <a:t>Öğrencilerin </a:t>
            </a:r>
            <a:r>
              <a:rPr sz="2950" b="1" spc="35" dirty="0">
                <a:solidFill>
                  <a:srgbClr val="050A05"/>
                </a:solidFill>
                <a:latin typeface="Times New Roman"/>
                <a:cs typeface="Times New Roman"/>
              </a:rPr>
              <a:t>Disiplin</a:t>
            </a:r>
            <a:r>
              <a:rPr sz="2950" b="1" spc="325" dirty="0">
                <a:solidFill>
                  <a:srgbClr val="050A05"/>
                </a:solidFill>
                <a:latin typeface="Times New Roman"/>
                <a:cs typeface="Times New Roman"/>
              </a:rPr>
              <a:t> </a:t>
            </a:r>
            <a:r>
              <a:rPr sz="2950" b="1" spc="35" dirty="0">
                <a:solidFill>
                  <a:srgbClr val="050A05"/>
                </a:solidFill>
                <a:latin typeface="Times New Roman"/>
                <a:cs typeface="Times New Roman"/>
              </a:rPr>
              <a:t>İşlemi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1404" y="1768366"/>
            <a:ext cx="6824980" cy="234251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0830" marR="480695" indent="-278765">
              <a:lnSpc>
                <a:spcPts val="1689"/>
              </a:lnSpc>
              <a:spcBef>
                <a:spcPts val="204"/>
              </a:spcBef>
              <a:buClr>
                <a:srgbClr val="3F4238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er,</a:t>
            </a:r>
            <a:r>
              <a:rPr sz="1400" spc="-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iş</a:t>
            </a:r>
            <a:r>
              <a:rPr sz="1450" b="1" spc="-13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50A05"/>
                </a:solidFill>
                <a:latin typeface="Arial"/>
                <a:cs typeface="Arial"/>
              </a:rPr>
              <a:t>yerlerinin</a:t>
            </a:r>
            <a:r>
              <a:rPr sz="1450" b="1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çalışma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saatlerine</a:t>
            </a:r>
            <a:r>
              <a:rPr sz="1450" b="1" spc="40" dirty="0">
                <a:solidFill>
                  <a:srgbClr val="050A05"/>
                </a:solidFill>
                <a:latin typeface="Arial"/>
                <a:cs typeface="Arial"/>
              </a:rPr>
              <a:t>,</a:t>
            </a:r>
            <a:r>
              <a:rPr sz="1450" b="1" spc="-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disiplin</a:t>
            </a:r>
            <a:r>
              <a:rPr sz="1450" b="1" spc="-5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ve</a:t>
            </a:r>
            <a:r>
              <a:rPr sz="1450" b="1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iş</a:t>
            </a:r>
            <a:r>
              <a:rPr sz="1450" b="1" spc="-13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güvenliği 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kurallarına </a:t>
            </a:r>
            <a:r>
              <a:rPr sz="1450" b="1" spc="95" dirty="0">
                <a:solidFill>
                  <a:srgbClr val="050A05"/>
                </a:solidFill>
                <a:latin typeface="Arial"/>
                <a:cs typeface="Arial"/>
              </a:rPr>
              <a:t>uymak</a:t>
            </a:r>
            <a:r>
              <a:rPr sz="1450" b="1" spc="1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zorundadırlar</a:t>
            </a:r>
            <a:r>
              <a:rPr sz="1450" b="1" spc="45" dirty="0">
                <a:solidFill>
                  <a:srgbClr val="1D281D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290830" marR="5080" indent="-278765">
              <a:lnSpc>
                <a:spcPct val="100000"/>
              </a:lnSpc>
              <a:spcBef>
                <a:spcPts val="860"/>
              </a:spcBef>
              <a:buClr>
                <a:srgbClr val="3F4238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2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25" dirty="0">
                <a:solidFill>
                  <a:srgbClr val="1D281D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D281D"/>
                </a:solidFill>
                <a:latin typeface="Arial"/>
                <a:cs typeface="Arial"/>
              </a:rPr>
              <a:t>et </a:t>
            </a:r>
            <a:r>
              <a:rPr sz="1400" spc="140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140" dirty="0">
                <a:solidFill>
                  <a:srgbClr val="050A05"/>
                </a:solidFill>
                <a:latin typeface="Arial"/>
                <a:cs typeface="Arial"/>
              </a:rPr>
              <a:t>d</a:t>
            </a:r>
            <a:r>
              <a:rPr sz="1400" spc="14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140" dirty="0">
                <a:solidFill>
                  <a:srgbClr val="050A05"/>
                </a:solidFill>
                <a:latin typeface="Arial"/>
                <a:cs typeface="Arial"/>
              </a:rPr>
              <a:t>n 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izins</a:t>
            </a:r>
            <a:r>
              <a:rPr sz="1450" b="1" spc="25" dirty="0">
                <a:solidFill>
                  <a:srgbClr val="1D281D"/>
                </a:solidFill>
                <a:latin typeface="Arial"/>
                <a:cs typeface="Arial"/>
              </a:rPr>
              <a:t>i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z,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mazeretsiz </a:t>
            </a:r>
            <a:r>
              <a:rPr sz="1450" b="1" spc="70" dirty="0">
                <a:solidFill>
                  <a:srgbClr val="050A05"/>
                </a:solidFill>
                <a:latin typeface="Arial"/>
                <a:cs typeface="Arial"/>
              </a:rPr>
              <a:t>üst üste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3 </a:t>
            </a:r>
            <a:r>
              <a:rPr sz="1450" b="1" spc="15" dirty="0">
                <a:solidFill>
                  <a:srgbClr val="050A05"/>
                </a:solidFill>
                <a:latin typeface="Arial"/>
                <a:cs typeface="Arial"/>
              </a:rPr>
              <a:t>(üç) 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gün devam 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s</a:t>
            </a:r>
            <a:r>
              <a:rPr sz="1450" b="1" spc="20" dirty="0">
                <a:solidFill>
                  <a:srgbClr val="1D281D"/>
                </a:solidFill>
                <a:latin typeface="Arial"/>
                <a:cs typeface="Arial"/>
              </a:rPr>
              <a:t>ı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zlık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yapan </a:t>
            </a:r>
            <a:r>
              <a:rPr sz="1450" b="1" spc="8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11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enc</a:t>
            </a:r>
            <a:r>
              <a:rPr sz="1400" spc="110" dirty="0">
                <a:solidFill>
                  <a:srgbClr val="050A05"/>
                </a:solidFill>
                <a:latin typeface="Arial"/>
                <a:cs typeface="Arial"/>
              </a:rPr>
              <a:t>ini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n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45" dirty="0">
                <a:solidFill>
                  <a:srgbClr val="050A05"/>
                </a:solidFill>
                <a:latin typeface="Arial"/>
                <a:cs typeface="Arial"/>
              </a:rPr>
              <a:t>duru</a:t>
            </a:r>
            <a:r>
              <a:rPr sz="1400" spc="145" dirty="0">
                <a:solidFill>
                  <a:srgbClr val="1D281D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u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,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t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p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sone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-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t</a:t>
            </a:r>
            <a:r>
              <a:rPr sz="1400" spc="-2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araf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ınd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sor</a:t>
            </a:r>
            <a:r>
              <a:rPr sz="1400" spc="100" dirty="0">
                <a:solidFill>
                  <a:srgbClr val="050A05"/>
                </a:solidFill>
                <a:latin typeface="Arial"/>
                <a:cs typeface="Arial"/>
              </a:rPr>
              <a:t>u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D281D"/>
                </a:solidFill>
                <a:latin typeface="Arial"/>
                <a:cs typeface="Arial"/>
              </a:rPr>
              <a:t>u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-2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et</a:t>
            </a:r>
            <a:r>
              <a:rPr sz="1400" spc="-21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A05"/>
                </a:solidFill>
                <a:latin typeface="Arial"/>
                <a:cs typeface="Arial"/>
              </a:rPr>
              <a:t>im</a:t>
            </a:r>
            <a:r>
              <a:rPr sz="1400" spc="20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nı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ac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ılı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50A05"/>
                </a:solidFill>
                <a:latin typeface="Arial"/>
                <a:cs typeface="Arial"/>
              </a:rPr>
              <a:t>İME</a:t>
            </a:r>
            <a:r>
              <a:rPr sz="1450" b="1" spc="-12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Birim</a:t>
            </a:r>
            <a:r>
              <a:rPr sz="1450" b="1" spc="-3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A05"/>
                </a:solidFill>
                <a:latin typeface="Arial"/>
                <a:cs typeface="Arial"/>
              </a:rPr>
              <a:t>Komisyonuna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A05"/>
                </a:solidFill>
                <a:latin typeface="Arial"/>
                <a:cs typeface="Arial"/>
              </a:rPr>
              <a:t>bildirilir.</a:t>
            </a:r>
            <a:endParaRPr sz="1450">
              <a:latin typeface="Arial"/>
              <a:cs typeface="Arial"/>
            </a:endParaRPr>
          </a:p>
          <a:p>
            <a:pPr marL="290830" marR="129539" indent="-278765">
              <a:lnSpc>
                <a:spcPts val="1689"/>
              </a:lnSpc>
              <a:spcBef>
                <a:spcPts val="1015"/>
              </a:spcBef>
              <a:buClr>
                <a:srgbClr val="3F4238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er,</a:t>
            </a:r>
            <a:r>
              <a:rPr sz="1400" spc="-4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-12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ür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es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ce</a:t>
            </a:r>
            <a:r>
              <a:rPr sz="1400" spc="-6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A05"/>
                </a:solidFill>
                <a:latin typeface="Arial"/>
                <a:cs typeface="Arial"/>
              </a:rPr>
              <a:t>"Yükseköğretim</a:t>
            </a:r>
            <a:r>
              <a:rPr sz="1450" b="1" spc="-18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Kurumları</a:t>
            </a:r>
            <a:r>
              <a:rPr sz="1450" b="1" spc="-2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Öğrenci</a:t>
            </a:r>
            <a:r>
              <a:rPr sz="1450" b="1" spc="-1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A05"/>
                </a:solidFill>
                <a:latin typeface="Arial"/>
                <a:cs typeface="Arial"/>
              </a:rPr>
              <a:t>Disiplin  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Yönetmeliği" </a:t>
            </a:r>
            <a:r>
              <a:rPr sz="1400" spc="150" dirty="0">
                <a:solidFill>
                  <a:srgbClr val="050A05"/>
                </a:solidFill>
                <a:latin typeface="Arial"/>
                <a:cs typeface="Arial"/>
              </a:rPr>
              <a:t>hüküm</a:t>
            </a:r>
            <a:r>
              <a:rPr sz="1400" spc="-19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ri 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t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bi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294005" marR="283210" indent="-281940">
              <a:lnSpc>
                <a:spcPts val="1689"/>
              </a:lnSpc>
              <a:spcBef>
                <a:spcPts val="1010"/>
              </a:spcBef>
              <a:buClr>
                <a:srgbClr val="3F4238"/>
              </a:buClr>
              <a:buChar char="•"/>
              <a:tabLst>
                <a:tab pos="294640" algn="l"/>
                <a:tab pos="295275" algn="l"/>
              </a:tabLst>
            </a:pP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-23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c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,</a:t>
            </a:r>
            <a:r>
              <a:rPr sz="1400" spc="-8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ür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es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in</a:t>
            </a:r>
            <a:r>
              <a:rPr sz="1400" spc="-24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ce</a:t>
            </a:r>
            <a:r>
              <a:rPr sz="1400" spc="3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ş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ye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rin</a:t>
            </a:r>
            <a:r>
              <a:rPr sz="1400" spc="-23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de</a:t>
            </a:r>
            <a:r>
              <a:rPr sz="1400" spc="-1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ku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url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rı</a:t>
            </a:r>
            <a:r>
              <a:rPr sz="1400" spc="-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nede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ni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y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-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verecekleri 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zararlardan,</a:t>
            </a:r>
            <a:r>
              <a:rPr sz="1450" b="1" spc="-114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o</a:t>
            </a:r>
            <a:r>
              <a:rPr sz="1450" b="1" spc="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50A05"/>
                </a:solidFill>
                <a:latin typeface="Arial"/>
                <a:cs typeface="Arial"/>
              </a:rPr>
              <a:t>İşletmenin</a:t>
            </a:r>
            <a:r>
              <a:rPr sz="1450" b="1" spc="-8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50A05"/>
                </a:solidFill>
                <a:latin typeface="Arial"/>
                <a:cs typeface="Arial"/>
              </a:rPr>
              <a:t>diğer</a:t>
            </a:r>
            <a:r>
              <a:rPr sz="1450" b="1" spc="-2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çalışanları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gibi</a:t>
            </a:r>
            <a:r>
              <a:rPr sz="1450" b="1" spc="-12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A05"/>
                </a:solidFill>
                <a:latin typeface="Arial"/>
                <a:cs typeface="Arial"/>
              </a:rPr>
              <a:t>sorumludur.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1638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00" y="136525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1763969"/>
            <a:ext cx="495092" cy="10044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549597"/>
            <a:ext cx="2322657" cy="2333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136525"/>
            <a:ext cx="8110220" cy="252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u="sng" spc="195" dirty="0" smtClean="0">
                <a:ln w="12700">
                  <a:solidFill>
                    <a:schemeClr val="tx1"/>
                  </a:solidFill>
                </a:ln>
                <a:solidFill>
                  <a:srgbClr val="564179"/>
                </a:solidFill>
                <a:latin typeface="Times New Roman"/>
                <a:cs typeface="Times New Roman"/>
              </a:rPr>
              <a:t>EMET</a:t>
            </a:r>
            <a:r>
              <a:rPr sz="1500" u="sng" spc="-25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9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1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dirty="0">
              <a:ln w="12700">
                <a:solidFill>
                  <a:schemeClr val="tx1"/>
                </a:solidFill>
              </a:ln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20730" y="1558334"/>
            <a:ext cx="525780" cy="10363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600" spc="265" dirty="0">
                <a:solidFill>
                  <a:srgbClr val="3F4438"/>
                </a:solidFill>
                <a:latin typeface="Arial"/>
                <a:cs typeface="Arial"/>
              </a:rPr>
              <a:t>1</a:t>
            </a:r>
            <a:endParaRPr sz="6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40488" y="2417438"/>
            <a:ext cx="0" cy="452755"/>
          </a:xfrm>
          <a:custGeom>
            <a:avLst/>
            <a:gdLst/>
            <a:ahLst/>
            <a:cxnLst/>
            <a:rect l="l" t="t" r="r" b="b"/>
            <a:pathLst>
              <a:path h="452755">
                <a:moveTo>
                  <a:pt x="0" y="0"/>
                </a:moveTo>
                <a:lnTo>
                  <a:pt x="0" y="452612"/>
                </a:lnTo>
              </a:path>
            </a:pathLst>
          </a:custGeom>
          <a:ln w="30561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12506" y="2417861"/>
            <a:ext cx="12573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65" dirty="0">
                <a:solidFill>
                  <a:srgbClr val="B3C3AF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7728" y="2615133"/>
            <a:ext cx="1386205" cy="753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750" b="1" spc="80" dirty="0">
                <a:solidFill>
                  <a:srgbClr val="3F4438"/>
                </a:solidFill>
                <a:latin typeface="Times New Roman"/>
                <a:cs typeface="Times New Roman"/>
              </a:rPr>
              <a:t>Giriş</a:t>
            </a:r>
            <a:endParaRPr sz="4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32539" y="3330470"/>
            <a:ext cx="2193925" cy="4483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1209675">
              <a:lnSpc>
                <a:spcPts val="1639"/>
              </a:lnSpc>
              <a:spcBef>
                <a:spcPts val="195"/>
              </a:spcBef>
            </a:pPr>
            <a:r>
              <a:rPr sz="1400" spc="30" dirty="0">
                <a:solidFill>
                  <a:srgbClr val="3F4438"/>
                </a:solidFill>
                <a:latin typeface="Arial"/>
                <a:cs typeface="Arial"/>
              </a:rPr>
              <a:t>İME </a:t>
            </a:r>
            <a:r>
              <a:rPr sz="1400" spc="90" dirty="0">
                <a:solidFill>
                  <a:srgbClr val="3F4438"/>
                </a:solidFill>
                <a:latin typeface="Arial"/>
                <a:cs typeface="Arial"/>
              </a:rPr>
              <a:t>nedir?  </a:t>
            </a:r>
            <a:r>
              <a:rPr sz="1400" spc="80" dirty="0">
                <a:solidFill>
                  <a:srgbClr val="3F4438"/>
                </a:solidFill>
                <a:latin typeface="Arial"/>
                <a:cs typeface="Arial"/>
              </a:rPr>
              <a:t>İME'de </a:t>
            </a:r>
            <a:r>
              <a:rPr sz="1400" spc="110" dirty="0">
                <a:solidFill>
                  <a:srgbClr val="3F4438"/>
                </a:solidFill>
                <a:latin typeface="Arial"/>
                <a:cs typeface="Arial"/>
              </a:rPr>
              <a:t>hedefimiz</a:t>
            </a:r>
            <a:r>
              <a:rPr sz="1400" spc="-180" dirty="0">
                <a:solidFill>
                  <a:srgbClr val="3F443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F4438"/>
                </a:solidFill>
                <a:latin typeface="Arial"/>
                <a:cs typeface="Arial"/>
              </a:rPr>
              <a:t>nedir?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304800" y="0"/>
            <a:ext cx="609600" cy="517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01" y="0"/>
            <a:ext cx="1066800" cy="82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0804" y="1751718"/>
            <a:ext cx="996297" cy="115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286226"/>
            <a:ext cx="2267647" cy="2584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0200" algn="l"/>
              </a:tabLst>
            </a:pPr>
            <a:r>
              <a:rPr lang="tr-TR" sz="1500" u="heavy" spc="70" dirty="0" smtClean="0">
                <a:solidFill>
                  <a:srgbClr val="563F77"/>
                </a:solidFill>
                <a:uFill>
                  <a:solidFill>
                    <a:srgbClr val="56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40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1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SUNUMU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7822" y="2596503"/>
            <a:ext cx="3649979" cy="974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20"/>
              </a:spcBef>
            </a:pPr>
            <a:r>
              <a:rPr sz="4800" b="1" spc="125" dirty="0">
                <a:solidFill>
                  <a:srgbClr val="010301"/>
                </a:solidFill>
                <a:latin typeface="Times New Roman"/>
                <a:cs typeface="Times New Roman"/>
              </a:rPr>
              <a:t>Soru </a:t>
            </a:r>
            <a:r>
              <a:rPr sz="4800" b="1" spc="50" dirty="0">
                <a:solidFill>
                  <a:srgbClr val="010301"/>
                </a:solidFill>
                <a:latin typeface="Times New Roman"/>
                <a:cs typeface="Times New Roman"/>
              </a:rPr>
              <a:t>-</a:t>
            </a:r>
            <a:r>
              <a:rPr sz="4800" b="1" spc="40" dirty="0">
                <a:solidFill>
                  <a:srgbClr val="010301"/>
                </a:solidFill>
                <a:latin typeface="Times New Roman"/>
                <a:cs typeface="Times New Roman"/>
              </a:rPr>
              <a:t> </a:t>
            </a:r>
            <a:r>
              <a:rPr sz="4800" b="1" spc="25" dirty="0">
                <a:solidFill>
                  <a:srgbClr val="010301"/>
                </a:solidFill>
                <a:latin typeface="Times New Roman"/>
                <a:cs typeface="Times New Roman"/>
              </a:rPr>
              <a:t>Cevap</a:t>
            </a:r>
            <a:endParaRPr sz="4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5" dirty="0">
                <a:solidFill>
                  <a:srgbClr val="111A11"/>
                </a:solidFill>
                <a:latin typeface="Arial"/>
                <a:cs typeface="Arial"/>
              </a:rPr>
              <a:t>İME </a:t>
            </a:r>
            <a:r>
              <a:rPr sz="1400" dirty="0">
                <a:solidFill>
                  <a:srgbClr val="111A11"/>
                </a:solidFill>
                <a:latin typeface="Arial"/>
                <a:cs typeface="Arial"/>
              </a:rPr>
              <a:t>ile </a:t>
            </a:r>
            <a:r>
              <a:rPr sz="1400" spc="85" dirty="0">
                <a:solidFill>
                  <a:srgbClr val="111A11"/>
                </a:solidFill>
                <a:latin typeface="Arial"/>
                <a:cs typeface="Arial"/>
              </a:rPr>
              <a:t>ilgili </a:t>
            </a:r>
            <a:r>
              <a:rPr sz="1400" spc="110" dirty="0">
                <a:solidFill>
                  <a:srgbClr val="111A11"/>
                </a:solidFill>
                <a:latin typeface="Arial"/>
                <a:cs typeface="Arial"/>
              </a:rPr>
              <a:t>herhangi </a:t>
            </a:r>
            <a:r>
              <a:rPr sz="1400" spc="85" dirty="0">
                <a:solidFill>
                  <a:srgbClr val="111A11"/>
                </a:solidFill>
                <a:latin typeface="Arial"/>
                <a:cs typeface="Arial"/>
              </a:rPr>
              <a:t>bir </a:t>
            </a:r>
            <a:r>
              <a:rPr sz="1400" spc="100" dirty="0">
                <a:solidFill>
                  <a:srgbClr val="242F23"/>
                </a:solidFill>
                <a:latin typeface="Arial"/>
                <a:cs typeface="Arial"/>
              </a:rPr>
              <a:t>sorunuz </a:t>
            </a:r>
            <a:r>
              <a:rPr sz="1400" spc="90" dirty="0">
                <a:solidFill>
                  <a:srgbClr val="242F23"/>
                </a:solidFill>
                <a:latin typeface="Arial"/>
                <a:cs typeface="Arial"/>
              </a:rPr>
              <a:t>var</a:t>
            </a:r>
            <a:r>
              <a:rPr sz="1400" spc="-225" dirty="0">
                <a:solidFill>
                  <a:srgbClr val="242F23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11A11"/>
                </a:solidFill>
                <a:latin typeface="Arial"/>
                <a:cs typeface="Arial"/>
              </a:rPr>
              <a:t>mı?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41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59655" y="0"/>
            <a:ext cx="2084344" cy="111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950554"/>
            <a:ext cx="1913135" cy="1194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13136" y="4893786"/>
            <a:ext cx="7231380" cy="0"/>
          </a:xfrm>
          <a:custGeom>
            <a:avLst/>
            <a:gdLst/>
            <a:ahLst/>
            <a:cxnLst/>
            <a:rect l="l" t="t" r="r" b="b"/>
            <a:pathLst>
              <a:path w="7231380">
                <a:moveTo>
                  <a:pt x="0" y="0"/>
                </a:moveTo>
                <a:lnTo>
                  <a:pt x="7230863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37235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19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4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S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2230" y="30429"/>
            <a:ext cx="2012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5" dirty="0">
                <a:solidFill>
                  <a:srgbClr val="525B4D"/>
                </a:solidFill>
                <a:latin typeface="Courier New"/>
                <a:cs typeface="Courier New"/>
              </a:rPr>
              <a:t>32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67101" y="876174"/>
            <a:ext cx="3173095" cy="737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50" spc="45" dirty="0">
                <a:solidFill>
                  <a:srgbClr val="050A05"/>
                </a:solidFill>
              </a:rPr>
              <a:t>Teşekkürler</a:t>
            </a:r>
            <a:endParaRPr sz="4650"/>
          </a:p>
        </p:txBody>
      </p:sp>
      <p:sp>
        <p:nvSpPr>
          <p:cNvPr id="8" name="object 8"/>
          <p:cNvSpPr txBox="1"/>
          <p:nvPr/>
        </p:nvSpPr>
        <p:spPr>
          <a:xfrm>
            <a:off x="3150876" y="1823746"/>
            <a:ext cx="28632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ME</a:t>
            </a:r>
            <a:r>
              <a:rPr sz="1400" spc="-13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sü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eci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ni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zde</a:t>
            </a:r>
            <a:r>
              <a:rPr sz="1400" spc="-4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başarı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-3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d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eriz.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843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0746" y="4893786"/>
            <a:ext cx="8123555" cy="0"/>
          </a:xfrm>
          <a:custGeom>
            <a:avLst/>
            <a:gdLst/>
            <a:ahLst/>
            <a:cxnLst/>
            <a:rect l="l" t="t" r="r" b="b"/>
            <a:pathLst>
              <a:path w="8123555">
                <a:moveTo>
                  <a:pt x="0" y="0"/>
                </a:moveTo>
                <a:lnTo>
                  <a:pt x="8123252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b="1" u="heavy" spc="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7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8426" y="55439"/>
            <a:ext cx="1028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5" dirty="0">
                <a:solidFill>
                  <a:srgbClr val="565D4F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42947" y="517613"/>
            <a:ext cx="6539865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spc="70" dirty="0">
                <a:solidFill>
                  <a:srgbClr val="3B3D34"/>
                </a:solidFill>
              </a:rPr>
              <a:t>İşletınede </a:t>
            </a:r>
            <a:r>
              <a:rPr sz="2900" spc="40" dirty="0">
                <a:solidFill>
                  <a:srgbClr val="3B3D34"/>
                </a:solidFill>
              </a:rPr>
              <a:t>Mesleki </a:t>
            </a:r>
            <a:r>
              <a:rPr sz="2900" spc="45" dirty="0">
                <a:solidFill>
                  <a:srgbClr val="3B3D34"/>
                </a:solidFill>
              </a:rPr>
              <a:t>Eğitiın </a:t>
            </a:r>
            <a:r>
              <a:rPr sz="2900" spc="-50" dirty="0">
                <a:solidFill>
                  <a:srgbClr val="3B3D34"/>
                </a:solidFill>
              </a:rPr>
              <a:t>(İME)</a:t>
            </a:r>
            <a:r>
              <a:rPr sz="2900" spc="590" dirty="0">
                <a:solidFill>
                  <a:srgbClr val="3B3D34"/>
                </a:solidFill>
              </a:rPr>
              <a:t> </a:t>
            </a:r>
            <a:r>
              <a:rPr sz="2900" spc="25" dirty="0">
                <a:solidFill>
                  <a:srgbClr val="3B3D34"/>
                </a:solidFill>
              </a:rPr>
              <a:t>Nedir?</a:t>
            </a:r>
            <a:endParaRPr sz="2900"/>
          </a:p>
        </p:txBody>
      </p:sp>
      <p:sp>
        <p:nvSpPr>
          <p:cNvPr id="8" name="object 8"/>
          <p:cNvSpPr txBox="1"/>
          <p:nvPr/>
        </p:nvSpPr>
        <p:spPr>
          <a:xfrm>
            <a:off x="1005780" y="1756372"/>
            <a:ext cx="3829685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5" dirty="0">
                <a:solidFill>
                  <a:srgbClr val="3B3D34"/>
                </a:solidFill>
                <a:latin typeface="Arial"/>
                <a:cs typeface="Arial"/>
              </a:rPr>
              <a:t>«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İM </a:t>
            </a:r>
            <a:r>
              <a:rPr sz="1400" b="1" spc="-15" dirty="0">
                <a:solidFill>
                  <a:srgbClr val="080F08"/>
                </a:solidFill>
                <a:latin typeface="Arial"/>
                <a:cs typeface="Arial"/>
              </a:rPr>
              <a:t>E</a:t>
            </a:r>
            <a:r>
              <a:rPr sz="1400" b="1" spc="-15" dirty="0">
                <a:solidFill>
                  <a:srgbClr val="3B3D34"/>
                </a:solidFill>
                <a:latin typeface="Arial"/>
                <a:cs typeface="Arial"/>
              </a:rPr>
              <a:t>» 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k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es </a:t>
            </a:r>
            <a:r>
              <a:rPr sz="1400" spc="-65" dirty="0">
                <a:solidFill>
                  <a:srgbClr val="080F08"/>
                </a:solidFill>
                <a:latin typeface="Arial"/>
                <a:cs typeface="Arial"/>
              </a:rPr>
              <a:t>in 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lik </a:t>
            </a:r>
            <a:r>
              <a:rPr sz="1400" spc="-1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-15" dirty="0">
                <a:solidFill>
                  <a:srgbClr val="1F2A1F"/>
                </a:solidFill>
                <a:latin typeface="Arial"/>
                <a:cs typeface="Arial"/>
              </a:rPr>
              <a:t>e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b </a:t>
            </a:r>
            <a:r>
              <a:rPr sz="1400" spc="-45" dirty="0">
                <a:solidFill>
                  <a:srgbClr val="080F08"/>
                </a:solidFill>
                <a:latin typeface="Arial"/>
                <a:cs typeface="Arial"/>
              </a:rPr>
              <a:t>ir </a:t>
            </a:r>
            <a:r>
              <a:rPr sz="1400" b="1" spc="80" dirty="0">
                <a:solidFill>
                  <a:srgbClr val="E6080C"/>
                </a:solidFill>
                <a:latin typeface="Arial"/>
                <a:cs typeface="Arial"/>
              </a:rPr>
              <a:t>staj </a:t>
            </a:r>
            <a:r>
              <a:rPr sz="1400" b="1" spc="85" dirty="0">
                <a:solidFill>
                  <a:srgbClr val="E6080C"/>
                </a:solidFill>
                <a:latin typeface="Arial"/>
                <a:cs typeface="Arial"/>
              </a:rPr>
              <a:t>programı</a:t>
            </a:r>
            <a:r>
              <a:rPr sz="1400" b="1" spc="-35" dirty="0">
                <a:solidFill>
                  <a:srgbClr val="E6080C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E6080C"/>
                </a:solidFill>
                <a:latin typeface="Arial"/>
                <a:cs typeface="Arial"/>
              </a:rPr>
              <a:t>değildir</a:t>
            </a: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5" dirty="0">
                <a:solidFill>
                  <a:srgbClr val="1F2A1F"/>
                </a:solidFill>
                <a:latin typeface="Arial"/>
                <a:cs typeface="Arial"/>
              </a:rPr>
              <a:t>«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İM</a:t>
            </a:r>
            <a:r>
              <a:rPr sz="1400" b="1" spc="-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080F08"/>
                </a:solidFill>
                <a:latin typeface="Arial"/>
                <a:cs typeface="Arial"/>
              </a:rPr>
              <a:t>E</a:t>
            </a:r>
            <a:r>
              <a:rPr sz="1400" b="1" spc="-30" dirty="0">
                <a:solidFill>
                  <a:srgbClr val="1F2A1F"/>
                </a:solidFill>
                <a:latin typeface="Arial"/>
                <a:cs typeface="Arial"/>
              </a:rPr>
              <a:t>»: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683" y="4243078"/>
            <a:ext cx="18516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bir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-16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it</a:t>
            </a:r>
            <a:r>
              <a:rPr sz="1400" spc="-2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9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od</a:t>
            </a:r>
            <a:r>
              <a:rPr sz="1400" spc="-229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lid</a:t>
            </a:r>
            <a:r>
              <a:rPr sz="1400" spc="-1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993" y="2185115"/>
            <a:ext cx="6985000" cy="1955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3375" marR="19685" indent="-321310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SzPct val="167857"/>
              <a:buChar char="•"/>
              <a:tabLst>
                <a:tab pos="338455" algn="l"/>
                <a:tab pos="339725" algn="l"/>
              </a:tabLst>
            </a:pP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es</a:t>
            </a:r>
            <a:r>
              <a:rPr sz="1400" spc="-1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-4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-16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-19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13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1F2A1F"/>
                </a:solidFill>
                <a:latin typeface="Arial"/>
                <a:cs typeface="Arial"/>
              </a:rPr>
              <a:t>m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080F08"/>
                </a:solidFill>
                <a:latin typeface="Arial"/>
                <a:cs typeface="Arial"/>
              </a:rPr>
              <a:t>p</a:t>
            </a:r>
            <a:r>
              <a:rPr sz="1400" spc="-11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-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-2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080F08"/>
                </a:solidFill>
                <a:latin typeface="Arial"/>
                <a:cs typeface="Arial"/>
              </a:rPr>
              <a:t>g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ncil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rin</a:t>
            </a:r>
            <a:r>
              <a:rPr sz="1400" spc="-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in</a:t>
            </a:r>
            <a:r>
              <a:rPr sz="1400" spc="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eo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rik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-1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ri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yü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se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im  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kurum</a:t>
            </a:r>
            <a:r>
              <a:rPr sz="1400" spc="-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rın</a:t>
            </a:r>
            <a:r>
              <a:rPr sz="1400" spc="-25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a,</a:t>
            </a:r>
            <a:r>
              <a:rPr sz="1400" spc="-17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15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15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-4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veya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ce</a:t>
            </a:r>
            <a:r>
              <a:rPr sz="1400" spc="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es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s</a:t>
            </a:r>
            <a:r>
              <a:rPr sz="1400" spc="-10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dil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birim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rin</a:t>
            </a:r>
            <a:r>
              <a:rPr sz="1400" spc="-2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95" dirty="0">
                <a:solidFill>
                  <a:srgbClr val="1F2A1F"/>
                </a:solidFill>
                <a:latin typeface="Arial"/>
                <a:cs typeface="Arial"/>
              </a:rPr>
              <a:t>e  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ldı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ğ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,</a:t>
            </a:r>
            <a:r>
              <a:rPr sz="1400" spc="-7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beceri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eğitimlerini</a:t>
            </a:r>
            <a:r>
              <a:rPr sz="140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se,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işletmelerde</a:t>
            </a:r>
            <a:r>
              <a:rPr sz="140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B3D34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pt</a:t>
            </a:r>
            <a:r>
              <a:rPr sz="1400" spc="-2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ıkl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rı,</a:t>
            </a:r>
            <a:endParaRPr sz="14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  <a:spcBef>
                <a:spcPts val="25"/>
              </a:spcBef>
            </a:pPr>
            <a:r>
              <a:rPr sz="1400" spc="-20" dirty="0">
                <a:solidFill>
                  <a:srgbClr val="1F2A1F"/>
                </a:solidFill>
                <a:latin typeface="Arial"/>
                <a:cs typeface="Arial"/>
              </a:rPr>
              <a:t>3</a:t>
            </a:r>
            <a:r>
              <a:rPr sz="1400" spc="-20" dirty="0">
                <a:solidFill>
                  <a:srgbClr val="3B3D34"/>
                </a:solidFill>
                <a:latin typeface="Arial"/>
                <a:cs typeface="Arial"/>
              </a:rPr>
              <a:t>+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1</a:t>
            </a:r>
            <a:r>
              <a:rPr sz="1400" spc="-20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üfr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at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ın</a:t>
            </a:r>
            <a:r>
              <a:rPr sz="1400" spc="-2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sa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hi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p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4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p</a:t>
            </a:r>
            <a:r>
              <a:rPr sz="1400" spc="-25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ro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g</a:t>
            </a:r>
            <a:r>
              <a:rPr sz="1400" spc="-25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rım</a:t>
            </a:r>
            <a:r>
              <a:rPr sz="1400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15" dirty="0">
                <a:solidFill>
                  <a:srgbClr val="3B3D34"/>
                </a:solidFill>
                <a:latin typeface="Arial"/>
                <a:cs typeface="Arial"/>
              </a:rPr>
              <a:t>z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ın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so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A1F"/>
                </a:solidFill>
                <a:latin typeface="Arial"/>
                <a:cs typeface="Arial"/>
              </a:rPr>
              <a:t>dö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12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in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2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14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nulm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95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endParaRPr sz="1400">
              <a:latin typeface="Arial"/>
              <a:cs typeface="Arial"/>
            </a:endParaRPr>
          </a:p>
          <a:p>
            <a:pPr marL="334010">
              <a:lnSpc>
                <a:spcPct val="100000"/>
              </a:lnSpc>
              <a:spcBef>
                <a:spcPts val="5"/>
              </a:spcBef>
            </a:pPr>
            <a:r>
              <a:rPr sz="1400" b="1" spc="50" dirty="0">
                <a:solidFill>
                  <a:srgbClr val="E6080C"/>
                </a:solidFill>
                <a:latin typeface="Arial"/>
                <a:cs typeface="Arial"/>
              </a:rPr>
              <a:t>bir </a:t>
            </a:r>
            <a:r>
              <a:rPr sz="1400" b="1" spc="85" dirty="0">
                <a:solidFill>
                  <a:srgbClr val="E6080C"/>
                </a:solidFill>
                <a:latin typeface="Arial"/>
                <a:cs typeface="Arial"/>
              </a:rPr>
              <a:t>ders</a:t>
            </a:r>
            <a:r>
              <a:rPr sz="1400" b="1" spc="-145" dirty="0">
                <a:solidFill>
                  <a:srgbClr val="E6080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lup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34010">
              <a:lnSpc>
                <a:spcPct val="100000"/>
              </a:lnSpc>
              <a:spcBef>
                <a:spcPts val="10"/>
              </a:spcBef>
            </a:pPr>
            <a:r>
              <a:rPr sz="1400" b="1" spc="65" dirty="0">
                <a:solidFill>
                  <a:srgbClr val="E6080C"/>
                </a:solidFill>
                <a:latin typeface="Arial"/>
                <a:cs typeface="Arial"/>
              </a:rPr>
              <a:t>İş </a:t>
            </a:r>
            <a:r>
              <a:rPr sz="1400" b="1" spc="75" dirty="0">
                <a:solidFill>
                  <a:srgbClr val="E6080C"/>
                </a:solidFill>
                <a:latin typeface="Arial"/>
                <a:cs typeface="Arial"/>
              </a:rPr>
              <a:t>yerlerinde </a:t>
            </a:r>
            <a:r>
              <a:rPr sz="1400" b="1" spc="100" dirty="0">
                <a:solidFill>
                  <a:srgbClr val="E6080C"/>
                </a:solidFill>
                <a:latin typeface="Arial"/>
                <a:cs typeface="Arial"/>
              </a:rPr>
              <a:t>tam </a:t>
            </a:r>
            <a:r>
              <a:rPr sz="1400" b="1" spc="90" dirty="0">
                <a:solidFill>
                  <a:srgbClr val="E6080C"/>
                </a:solidFill>
                <a:latin typeface="Arial"/>
                <a:cs typeface="Arial"/>
              </a:rPr>
              <a:t>zamanlı 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-2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ya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pıl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an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  <a:spcBef>
                <a:spcPts val="10"/>
              </a:spcBef>
            </a:pPr>
            <a:r>
              <a:rPr sz="1400" b="1" spc="55" dirty="0">
                <a:solidFill>
                  <a:srgbClr val="D41A24"/>
                </a:solidFill>
                <a:latin typeface="Arial"/>
                <a:cs typeface="Arial"/>
              </a:rPr>
              <a:t>%80 </a:t>
            </a:r>
            <a:r>
              <a:rPr sz="1400" b="1" spc="120" dirty="0">
                <a:solidFill>
                  <a:srgbClr val="E6080C"/>
                </a:solidFill>
                <a:latin typeface="Arial"/>
                <a:cs typeface="Arial"/>
              </a:rPr>
              <a:t>devam 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zo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runlulu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ğ</a:t>
            </a:r>
            <a:r>
              <a:rPr sz="1400" spc="-29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u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an</a:t>
            </a:r>
            <a:r>
              <a:rPr sz="1400" spc="60" dirty="0">
                <a:solidFill>
                  <a:srgbClr val="3B3D34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Öğrencilerimizi</a:t>
            </a:r>
            <a:r>
              <a:rPr sz="1400" b="1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80F08"/>
                </a:solidFill>
                <a:latin typeface="Arial"/>
                <a:cs typeface="Arial"/>
              </a:rPr>
              <a:t>uygulama</a:t>
            </a:r>
            <a:r>
              <a:rPr sz="1400" b="1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80F08"/>
                </a:solidFill>
                <a:latin typeface="Arial"/>
                <a:cs typeface="Arial"/>
              </a:rPr>
              <a:t>becerisi</a:t>
            </a:r>
            <a:r>
              <a:rPr sz="140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80F08"/>
                </a:solidFill>
                <a:latin typeface="Arial"/>
                <a:cs typeface="Arial"/>
              </a:rPr>
              <a:t>yüksek,</a:t>
            </a:r>
            <a:r>
              <a:rPr sz="1400" b="1" spc="-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80F08"/>
                </a:solidFill>
                <a:latin typeface="Arial"/>
                <a:cs typeface="Arial"/>
              </a:rPr>
              <a:t>nitelikli</a:t>
            </a:r>
            <a:r>
              <a:rPr sz="1400" b="1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80F08"/>
                </a:solidFill>
                <a:latin typeface="Arial"/>
                <a:cs typeface="Arial"/>
              </a:rPr>
              <a:t>öğrenciler</a:t>
            </a:r>
            <a:r>
              <a:rPr sz="1400" b="1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olarak</a:t>
            </a:r>
            <a:endParaRPr sz="1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10"/>
              </a:spcBef>
            </a:pPr>
            <a:r>
              <a:rPr sz="1400" spc="15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ez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un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tm</a:t>
            </a:r>
            <a:r>
              <a:rPr sz="1400" spc="-19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ac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yg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ul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4993" y="2762130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993" y="3196997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4993" y="3405244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4993" y="3619615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5" name="object 4"/>
          <p:cNvSpPr/>
          <p:nvPr/>
        </p:nvSpPr>
        <p:spPr>
          <a:xfrm>
            <a:off x="0" y="0"/>
            <a:ext cx="586233" cy="502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103" y="551240"/>
            <a:ext cx="819042" cy="820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2" y="0"/>
            <a:ext cx="1363098" cy="90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4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</a:t>
            </a:r>
            <a:r>
              <a:rPr lang="tr-TR" sz="1400" u="heavy" spc="-60" dirty="0" smtClean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MET </a:t>
            </a:r>
            <a:r>
              <a:rPr sz="1400" u="heavy" spc="-25" dirty="0" smtClean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u="heavy" spc="-10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u="heavy" spc="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0525" y="55439"/>
            <a:ext cx="1028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5" dirty="0">
                <a:solidFill>
                  <a:srgbClr val="545B4F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8980" y="518124"/>
            <a:ext cx="4175760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20" dirty="0">
                <a:solidFill>
                  <a:srgbClr val="3D3F36"/>
                </a:solidFill>
                <a:latin typeface="Times New Roman"/>
                <a:cs typeface="Times New Roman"/>
              </a:rPr>
              <a:t>İME'de </a:t>
            </a:r>
            <a:r>
              <a:rPr sz="2800" b="1" spc="20" dirty="0">
                <a:solidFill>
                  <a:srgbClr val="3D3F36"/>
                </a:solidFill>
                <a:latin typeface="Times New Roman"/>
                <a:cs typeface="Times New Roman"/>
              </a:rPr>
              <a:t>Hedefin1iz</a:t>
            </a:r>
            <a:r>
              <a:rPr sz="2800" b="1" spc="405" dirty="0">
                <a:solidFill>
                  <a:srgbClr val="3D3F36"/>
                </a:solidFill>
                <a:latin typeface="Times New Roman"/>
                <a:cs typeface="Times New Roman"/>
              </a:rPr>
              <a:t> </a:t>
            </a:r>
            <a:r>
              <a:rPr sz="2800" b="1" spc="50" dirty="0">
                <a:solidFill>
                  <a:srgbClr val="3D3F36"/>
                </a:solidFill>
                <a:latin typeface="Times New Roman"/>
                <a:cs typeface="Times New Roman"/>
              </a:rPr>
              <a:t>Nedir?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56372"/>
            <a:ext cx="6933565" cy="216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4485" marR="34925" indent="-312420" algn="just">
              <a:lnSpc>
                <a:spcPct val="100000"/>
              </a:lnSpc>
              <a:spcBef>
                <a:spcPts val="105"/>
              </a:spcBef>
              <a:buClr>
                <a:srgbClr val="3D3F36"/>
              </a:buClr>
              <a:buChar char="•"/>
              <a:tabLst>
                <a:tab pos="325755" algn="l"/>
              </a:tabLst>
            </a:pP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-1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c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rim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kuld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aza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-2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bece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ril</a:t>
            </a:r>
            <a:r>
              <a:rPr sz="1400" spc="-2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ku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re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im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nl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la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-1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ili</a:t>
            </a:r>
            <a:r>
              <a:rPr sz="1400" spc="1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işyerlerinde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uygulayarak,</a:t>
            </a:r>
            <a:r>
              <a:rPr sz="1400" b="1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mesleki</a:t>
            </a:r>
            <a:r>
              <a:rPr sz="1400" b="1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beceri</a:t>
            </a:r>
            <a:r>
              <a:rPr sz="1400" b="1" spc="-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70C05"/>
                </a:solidFill>
                <a:latin typeface="Arial"/>
                <a:cs typeface="Arial"/>
              </a:rPr>
              <a:t>ve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tecrübelerini</a:t>
            </a:r>
            <a:r>
              <a:rPr sz="1400" b="1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geliştirmek</a:t>
            </a:r>
            <a:r>
              <a:rPr sz="1400" b="1" spc="85" dirty="0">
                <a:solidFill>
                  <a:srgbClr val="3D3F36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5120" marR="5080" indent="-313055">
              <a:lnSpc>
                <a:spcPct val="100000"/>
              </a:lnSpc>
              <a:spcBef>
                <a:spcPts val="25"/>
              </a:spcBef>
              <a:buClr>
                <a:srgbClr val="3D3F36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ci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rim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in 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nit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lik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li 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nı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ev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yap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rı 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şye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rl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ek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sor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um</a:t>
            </a:r>
            <a:r>
              <a:rPr sz="1400" spc="-1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lu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lukl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rını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şç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i-i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şve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ili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kil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r>
              <a:rPr sz="1400" spc="-7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gan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zasyon,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ür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im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ve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 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nli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i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ste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er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in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ve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ye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ni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no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oj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i </a:t>
            </a:r>
            <a:r>
              <a:rPr sz="1400" spc="114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114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14" dirty="0">
                <a:solidFill>
                  <a:srgbClr val="070C05"/>
                </a:solidFill>
                <a:latin typeface="Arial"/>
                <a:cs typeface="Arial"/>
              </a:rPr>
              <a:t>nım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rın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ı 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ay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c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ı 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f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li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işbaşında</a:t>
            </a:r>
            <a:r>
              <a:rPr sz="1400" b="1" spc="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deneyim</a:t>
            </a:r>
            <a:r>
              <a:rPr sz="1400" b="1" spc="-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kazanmalarına</a:t>
            </a:r>
            <a:r>
              <a:rPr sz="1400" b="1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olanak</a:t>
            </a:r>
            <a:r>
              <a:rPr sz="1400" b="1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sağlamak</a:t>
            </a:r>
            <a:r>
              <a:rPr sz="1400" b="1" spc="8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30"/>
              </a:spcBef>
              <a:buClr>
                <a:srgbClr val="3D3F36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ez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un</a:t>
            </a:r>
            <a:r>
              <a:rPr sz="1400" spc="-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ö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enci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nitelikli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istidam</a:t>
            </a:r>
            <a:r>
              <a:rPr sz="1400" b="1" spc="-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edilebilirliklerini</a:t>
            </a:r>
            <a:r>
              <a:rPr sz="1400" b="1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artırmak,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0"/>
              </a:spcBef>
              <a:buClr>
                <a:srgbClr val="3D3F36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1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dü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nya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ın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nitelikli</a:t>
            </a:r>
            <a:r>
              <a:rPr sz="1400" b="1" spc="-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iş</a:t>
            </a:r>
            <a:r>
              <a:rPr sz="1400" b="1" spc="-1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14" dirty="0">
                <a:solidFill>
                  <a:srgbClr val="070C05"/>
                </a:solidFill>
                <a:latin typeface="Arial"/>
                <a:cs typeface="Arial"/>
              </a:rPr>
              <a:t>gücü</a:t>
            </a:r>
            <a:r>
              <a:rPr sz="1400" b="1" spc="-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talebini</a:t>
            </a:r>
            <a:r>
              <a:rPr sz="1400" b="1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karşılamak</a:t>
            </a:r>
            <a:r>
              <a:rPr sz="1400" b="1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5"/>
              </a:spcBef>
              <a:buClr>
                <a:srgbClr val="3D3F36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h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ik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üniversite</a:t>
            </a:r>
            <a:r>
              <a:rPr sz="1400" b="1" spc="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-</a:t>
            </a:r>
            <a:r>
              <a:rPr sz="1400" b="1" spc="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sanayi</a:t>
            </a:r>
            <a:r>
              <a:rPr sz="1400" b="1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işbirliği</a:t>
            </a:r>
            <a:r>
              <a:rPr sz="1400" b="1" spc="-10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geliştirmektir</a:t>
            </a:r>
            <a:r>
              <a:rPr sz="1400" b="1" spc="80" dirty="0">
                <a:solidFill>
                  <a:srgbClr val="1F281F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457200" y="0"/>
            <a:ext cx="533400" cy="441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787188" y="2627578"/>
            <a:ext cx="3587894" cy="1923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1483" y="4073052"/>
            <a:ext cx="1222515" cy="10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14135" y="269495"/>
            <a:ext cx="7830184" cy="0"/>
          </a:xfrm>
          <a:custGeom>
            <a:avLst/>
            <a:gdLst/>
            <a:ahLst/>
            <a:cxnLst/>
            <a:rect l="l" t="t" r="r" b="b"/>
            <a:pathLst>
              <a:path w="7830184">
                <a:moveTo>
                  <a:pt x="0" y="0"/>
                </a:moveTo>
                <a:lnTo>
                  <a:pt x="7829864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893786"/>
            <a:ext cx="7927975" cy="0"/>
          </a:xfrm>
          <a:custGeom>
            <a:avLst/>
            <a:gdLst/>
            <a:ahLst/>
            <a:cxnLst/>
            <a:rect l="l" t="t" r="r" b="b"/>
            <a:pathLst>
              <a:path w="7927975">
                <a:moveTo>
                  <a:pt x="0" y="0"/>
                </a:moveTo>
                <a:lnTo>
                  <a:pt x="792759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8386"/>
            <a:ext cx="3048000" cy="324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520065">
              <a:lnSpc>
                <a:spcPts val="280"/>
              </a:lnSpc>
              <a:spcBef>
                <a:spcPts val="145"/>
              </a:spcBef>
              <a:tabLst>
                <a:tab pos="1577340" algn="l"/>
              </a:tabLst>
            </a:pP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</a:t>
            </a:r>
            <a:r>
              <a:rPr sz="500" spc="15" dirty="0">
                <a:solidFill>
                  <a:srgbClr val="545D4F"/>
                </a:solidFill>
                <a:latin typeface="Times New Roman"/>
                <a:cs typeface="Times New Roman"/>
              </a:rPr>
              <a:t>•</a:t>
            </a:r>
            <a:endParaRPr sz="500" dirty="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lang="tr-TR"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         </a:t>
            </a:r>
            <a:r>
              <a:rPr lang="tr-TR" sz="1550" b="1" u="sng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EMET </a:t>
            </a:r>
            <a:r>
              <a:rPr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MYO</a:t>
            </a:r>
            <a:r>
              <a:rPr lang="tr-TR"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5" dirty="0" err="1" smtClean="0">
                <a:solidFill>
                  <a:srgbClr val="3F443B"/>
                </a:solidFill>
                <a:latin typeface="Times New Roman"/>
                <a:cs typeface="Times New Roman"/>
              </a:rPr>
              <a:t>iME</a:t>
            </a:r>
            <a:r>
              <a:rPr sz="1550" b="1" spc="-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1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KOOR.</a:t>
            </a:r>
            <a:r>
              <a:rPr lang="tr-TR" sz="1550" b="1" spc="-1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İ Ş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6154" y="28387"/>
            <a:ext cx="5030470" cy="249427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754505">
              <a:lnSpc>
                <a:spcPts val="280"/>
              </a:lnSpc>
              <a:spcBef>
                <a:spcPts val="145"/>
              </a:spcBef>
              <a:tabLst>
                <a:tab pos="2014220" algn="l"/>
                <a:tab pos="2329180" algn="l"/>
                <a:tab pos="2745105" algn="l"/>
                <a:tab pos="3062605" algn="l"/>
                <a:tab pos="3643629" algn="l"/>
              </a:tabLst>
            </a:pP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</a:t>
            </a:r>
            <a:r>
              <a:rPr sz="500" spc="35" dirty="0">
                <a:solidFill>
                  <a:srgbClr val="545D4F"/>
                </a:solidFill>
                <a:latin typeface="Times New Roman"/>
                <a:cs typeface="Times New Roman"/>
              </a:rPr>
              <a:t>V  </a:t>
            </a:r>
            <a:r>
              <a:rPr sz="500" spc="95" dirty="0">
                <a:solidFill>
                  <a:srgbClr val="545D4F"/>
                </a:solidFill>
                <a:latin typeface="Times New Roman"/>
                <a:cs typeface="Times New Roman"/>
              </a:rPr>
              <a:t> </a:t>
            </a: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•	•	•	</a:t>
            </a:r>
            <a:r>
              <a:rPr sz="500" spc="-25" dirty="0">
                <a:solidFill>
                  <a:srgbClr val="3F443B"/>
                </a:solidFill>
                <a:latin typeface="Times New Roman"/>
                <a:cs typeface="Times New Roman"/>
              </a:rPr>
              <a:t>•</a:t>
            </a:r>
            <a:endParaRPr sz="500" dirty="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sz="1550" b="1" spc="-105" dirty="0">
                <a:solidFill>
                  <a:srgbClr val="3F443B"/>
                </a:solidFill>
                <a:latin typeface="Times New Roman"/>
                <a:cs typeface="Times New Roman"/>
              </a:rPr>
              <a:t>LETMEDE </a:t>
            </a:r>
            <a:r>
              <a:rPr sz="1550" b="1" spc="-85" dirty="0">
                <a:solidFill>
                  <a:srgbClr val="3F443B"/>
                </a:solidFill>
                <a:latin typeface="Times New Roman"/>
                <a:cs typeface="Times New Roman"/>
              </a:rPr>
              <a:t>MESLEKi </a:t>
            </a:r>
            <a:r>
              <a:rPr sz="1550" b="1" spc="-95" dirty="0">
                <a:solidFill>
                  <a:srgbClr val="3F443B"/>
                </a:solidFill>
                <a:latin typeface="Times New Roman"/>
                <a:cs typeface="Times New Roman"/>
              </a:rPr>
              <a:t>EGITIM </a:t>
            </a:r>
            <a:r>
              <a:rPr lang="tr-TR" sz="1550" b="1" spc="-9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60" dirty="0" err="1" smtClean="0">
                <a:solidFill>
                  <a:srgbClr val="3F443B"/>
                </a:solidFill>
                <a:latin typeface="Times New Roman"/>
                <a:cs typeface="Times New Roman"/>
              </a:rPr>
              <a:t>BiLGiLENDiRME</a:t>
            </a:r>
            <a:r>
              <a:rPr sz="1550" b="1" spc="-19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lang="tr-TR" sz="1550" b="1" spc="-19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SUNUMU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1303" y="43444"/>
            <a:ext cx="952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45D4F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130" y="1751523"/>
            <a:ext cx="6414135" cy="75311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1905">
              <a:lnSpc>
                <a:spcPct val="102600"/>
              </a:lnSpc>
              <a:spcBef>
                <a:spcPts val="35"/>
              </a:spcBef>
            </a:pPr>
            <a:r>
              <a:rPr sz="2350" spc="185" dirty="0">
                <a:solidFill>
                  <a:srgbClr val="010801"/>
                </a:solidFill>
                <a:latin typeface="Arial"/>
                <a:cs typeface="Arial"/>
              </a:rPr>
              <a:t>"İşletmede </a:t>
            </a:r>
            <a:r>
              <a:rPr sz="2350" spc="140" dirty="0">
                <a:solidFill>
                  <a:srgbClr val="010801"/>
                </a:solidFill>
                <a:latin typeface="Arial"/>
                <a:cs typeface="Arial"/>
              </a:rPr>
              <a:t>Mesleki </a:t>
            </a:r>
            <a:r>
              <a:rPr sz="2350" spc="235" dirty="0">
                <a:solidFill>
                  <a:srgbClr val="010801"/>
                </a:solidFill>
                <a:latin typeface="Arial"/>
                <a:cs typeface="Arial"/>
              </a:rPr>
              <a:t>Eğitim </a:t>
            </a:r>
            <a:r>
              <a:rPr sz="2350" spc="40" dirty="0">
                <a:solidFill>
                  <a:srgbClr val="010801"/>
                </a:solidFill>
                <a:latin typeface="Arial"/>
                <a:cs typeface="Arial"/>
              </a:rPr>
              <a:t>(İME),  </a:t>
            </a:r>
            <a:r>
              <a:rPr sz="2350" spc="200" dirty="0">
                <a:solidFill>
                  <a:srgbClr val="010801"/>
                </a:solidFill>
                <a:latin typeface="Arial"/>
                <a:cs typeface="Arial"/>
              </a:rPr>
              <a:t>okuldayken </a:t>
            </a:r>
            <a:r>
              <a:rPr sz="2350" spc="140" dirty="0">
                <a:solidFill>
                  <a:srgbClr val="E4080F"/>
                </a:solidFill>
                <a:latin typeface="Arial"/>
                <a:cs typeface="Arial"/>
              </a:rPr>
              <a:t>hayata </a:t>
            </a:r>
            <a:r>
              <a:rPr sz="2350" spc="195" dirty="0">
                <a:solidFill>
                  <a:srgbClr val="E4080F"/>
                </a:solidFill>
                <a:latin typeface="Arial"/>
                <a:cs typeface="Arial"/>
              </a:rPr>
              <a:t>erken </a:t>
            </a:r>
            <a:r>
              <a:rPr sz="2350" spc="150" dirty="0">
                <a:solidFill>
                  <a:srgbClr val="E4080F"/>
                </a:solidFill>
                <a:latin typeface="Arial"/>
                <a:cs typeface="Arial"/>
              </a:rPr>
              <a:t>atılan </a:t>
            </a:r>
            <a:r>
              <a:rPr sz="2350" spc="114" dirty="0">
                <a:solidFill>
                  <a:srgbClr val="E4080F"/>
                </a:solidFill>
                <a:latin typeface="Arial"/>
                <a:cs typeface="Arial"/>
              </a:rPr>
              <a:t>ilk</a:t>
            </a:r>
            <a:r>
              <a:rPr sz="2350" spc="-204" dirty="0">
                <a:solidFill>
                  <a:srgbClr val="E4080F"/>
                </a:solidFill>
                <a:latin typeface="Arial"/>
                <a:cs typeface="Arial"/>
              </a:rPr>
              <a:t> </a:t>
            </a:r>
            <a:r>
              <a:rPr sz="2350" spc="55" dirty="0">
                <a:solidFill>
                  <a:srgbClr val="E4080F"/>
                </a:solidFill>
                <a:latin typeface="Arial"/>
                <a:cs typeface="Arial"/>
              </a:rPr>
              <a:t>adım</a:t>
            </a:r>
            <a:r>
              <a:rPr sz="2350" spc="55" dirty="0">
                <a:solidFill>
                  <a:srgbClr val="010801"/>
                </a:solidFill>
                <a:latin typeface="Arial"/>
                <a:cs typeface="Arial"/>
              </a:rPr>
              <a:t>..."</a:t>
            </a:r>
            <a:endParaRPr sz="2350" dirty="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228600" y="0"/>
            <a:ext cx="609600" cy="517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39701" y="2094712"/>
            <a:ext cx="623450" cy="15557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00031" y="1837467"/>
            <a:ext cx="2084279" cy="2094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99720" algn="l"/>
              </a:tabLst>
            </a:pPr>
            <a:r>
              <a:rPr lang="tr-TR" sz="14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b="1" u="heavy" spc="-1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b="1" u="heavy" spc="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b="1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86438" y="511488"/>
            <a:ext cx="4844415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spc="-155" dirty="0">
                <a:solidFill>
                  <a:srgbClr val="3B3D34"/>
                </a:solidFill>
              </a:rPr>
              <a:t>İME </a:t>
            </a:r>
            <a:r>
              <a:rPr sz="2900" spc="40" dirty="0">
                <a:solidFill>
                  <a:srgbClr val="3B3D34"/>
                </a:solidFill>
              </a:rPr>
              <a:t>Uygulanan</a:t>
            </a:r>
            <a:r>
              <a:rPr sz="2900" spc="190" dirty="0">
                <a:solidFill>
                  <a:srgbClr val="3B3D34"/>
                </a:solidFill>
              </a:rPr>
              <a:t> </a:t>
            </a:r>
            <a:r>
              <a:rPr sz="2900" spc="70" dirty="0">
                <a:solidFill>
                  <a:srgbClr val="3B3D34"/>
                </a:solidFill>
              </a:rPr>
              <a:t>Üniversiteler</a:t>
            </a:r>
            <a:endParaRPr sz="2900"/>
          </a:p>
        </p:txBody>
      </p:sp>
      <p:sp>
        <p:nvSpPr>
          <p:cNvPr id="9" name="object 9"/>
          <p:cNvSpPr txBox="1"/>
          <p:nvPr/>
        </p:nvSpPr>
        <p:spPr>
          <a:xfrm>
            <a:off x="8630156" y="61819"/>
            <a:ext cx="1009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30" dirty="0">
                <a:solidFill>
                  <a:srgbClr val="5B6456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993" y="1756372"/>
            <a:ext cx="3446145" cy="2891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14325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1400" b="1" spc="80" dirty="0">
                <a:solidFill>
                  <a:srgbClr val="0A110A"/>
                </a:solidFill>
                <a:latin typeface="Arial"/>
                <a:cs typeface="Arial"/>
              </a:rPr>
              <a:t>Kütahya </a:t>
            </a:r>
            <a:r>
              <a:rPr sz="1400" b="1" spc="90" dirty="0">
                <a:solidFill>
                  <a:srgbClr val="0A110A"/>
                </a:solidFill>
                <a:latin typeface="Arial"/>
                <a:cs typeface="Arial"/>
              </a:rPr>
              <a:t>Dumlupınar</a:t>
            </a:r>
            <a:r>
              <a:rPr sz="1400" b="1" spc="-3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A110A"/>
                </a:solidFill>
                <a:latin typeface="Arial"/>
                <a:cs typeface="Arial"/>
              </a:rPr>
              <a:t>Üniversitesi</a:t>
            </a:r>
            <a:endParaRPr sz="1400">
              <a:latin typeface="Arial"/>
              <a:cs typeface="Arial"/>
            </a:endParaRPr>
          </a:p>
          <a:p>
            <a:pPr marL="330835" indent="-311785">
              <a:lnSpc>
                <a:spcPts val="1660"/>
              </a:lnSpc>
              <a:spcBef>
                <a:spcPts val="55"/>
              </a:spcBef>
              <a:buClr>
                <a:srgbClr val="3B3D34"/>
              </a:buClr>
              <a:buChar char="•"/>
              <a:tabLst>
                <a:tab pos="330200" algn="l"/>
                <a:tab pos="330835" algn="l"/>
              </a:tabLst>
            </a:pP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Gazi</a:t>
            </a:r>
            <a:r>
              <a:rPr sz="1400" spc="-2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29565" indent="-311150">
              <a:lnSpc>
                <a:spcPts val="1660"/>
              </a:lnSpc>
              <a:buClr>
                <a:srgbClr val="3B3D34"/>
              </a:buClr>
              <a:buChar char="•"/>
              <a:tabLst>
                <a:tab pos="329565" algn="l"/>
                <a:tab pos="330200" algn="l"/>
              </a:tabLst>
            </a:pPr>
            <a:r>
              <a:rPr sz="1400" spc="45" dirty="0">
                <a:solidFill>
                  <a:srgbClr val="0A110A"/>
                </a:solidFill>
                <a:latin typeface="Arial"/>
                <a:cs typeface="Arial"/>
              </a:rPr>
              <a:t>Trakya </a:t>
            </a:r>
            <a:r>
              <a:rPr sz="1400" spc="6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9090" indent="-32067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9090" algn="l"/>
                <a:tab pos="339725" algn="l"/>
              </a:tabLst>
            </a:pP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Kırklareli</a:t>
            </a:r>
            <a:r>
              <a:rPr sz="1400" spc="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ts val="1660"/>
              </a:lnSpc>
              <a:spcBef>
                <a:spcPts val="55"/>
              </a:spcBef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85" dirty="0">
                <a:solidFill>
                  <a:srgbClr val="0A110A"/>
                </a:solidFill>
                <a:latin typeface="Arial"/>
                <a:cs typeface="Arial"/>
              </a:rPr>
              <a:t>Dicle</a:t>
            </a:r>
            <a:r>
              <a:rPr sz="1400" spc="-5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ts val="1660"/>
              </a:lnSpc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110" dirty="0">
                <a:solidFill>
                  <a:srgbClr val="0A110A"/>
                </a:solidFill>
                <a:latin typeface="Arial"/>
                <a:cs typeface="Arial"/>
              </a:rPr>
              <a:t>Namık </a:t>
            </a:r>
            <a:r>
              <a:rPr sz="1400" spc="105" dirty="0">
                <a:solidFill>
                  <a:srgbClr val="0A110A"/>
                </a:solidFill>
                <a:latin typeface="Arial"/>
                <a:cs typeface="Arial"/>
              </a:rPr>
              <a:t>Kemal</a:t>
            </a:r>
            <a:r>
              <a:rPr sz="1400" spc="-1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7820" indent="-31940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7820" algn="l"/>
                <a:tab pos="338455" algn="l"/>
              </a:tabLst>
            </a:pPr>
            <a:r>
              <a:rPr sz="1400" spc="65" dirty="0">
                <a:solidFill>
                  <a:srgbClr val="0A110A"/>
                </a:solidFill>
                <a:latin typeface="Arial"/>
                <a:cs typeface="Arial"/>
              </a:rPr>
              <a:t>Fırat</a:t>
            </a:r>
            <a:r>
              <a:rPr sz="1400" spc="-5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1470" indent="-313055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Sakarya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0835" indent="-312420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Çukurova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100" dirty="0">
                <a:solidFill>
                  <a:srgbClr val="0A110A"/>
                </a:solidFill>
                <a:latin typeface="Arial"/>
                <a:cs typeface="Arial"/>
              </a:rPr>
              <a:t>Düzce</a:t>
            </a:r>
            <a:r>
              <a:rPr sz="1400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7820" indent="-31940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7820" algn="l"/>
                <a:tab pos="338455" algn="l"/>
              </a:tabLst>
            </a:pPr>
            <a:r>
              <a:rPr sz="1400" spc="120" dirty="0">
                <a:solidFill>
                  <a:srgbClr val="0A110A"/>
                </a:solidFill>
                <a:latin typeface="Arial"/>
                <a:cs typeface="Arial"/>
              </a:rPr>
              <a:t>Hitit</a:t>
            </a:r>
            <a:r>
              <a:rPr sz="1400" spc="-7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4010" indent="-315595">
              <a:lnSpc>
                <a:spcPts val="1425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4010" algn="l"/>
                <a:tab pos="334645" algn="l"/>
              </a:tabLst>
            </a:pP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Anadolu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Üniversitesi</a:t>
            </a:r>
            <a:r>
              <a:rPr sz="1400" spc="65" dirty="0">
                <a:solidFill>
                  <a:srgbClr val="3B3D34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565"/>
              </a:lnSpc>
            </a:pPr>
            <a:r>
              <a:rPr sz="2350" spc="75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381000" y="0"/>
            <a:ext cx="609600" cy="517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1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2425456"/>
            <a:ext cx="342286" cy="477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97827" y="1476098"/>
            <a:ext cx="1491390" cy="1641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66766" y="3233942"/>
            <a:ext cx="959624" cy="404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4645" algn="l"/>
              </a:tabLst>
            </a:pPr>
            <a:r>
              <a:rPr lang="tr-TR" sz="1500" b="1" u="heavy" spc="-6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7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310" y="2640909"/>
            <a:ext cx="4265930" cy="9296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805939">
              <a:lnSpc>
                <a:spcPct val="100000"/>
              </a:lnSpc>
              <a:spcBef>
                <a:spcPts val="120"/>
              </a:spcBef>
            </a:pPr>
            <a:r>
              <a:rPr sz="4500" b="1" spc="45" dirty="0">
                <a:solidFill>
                  <a:srgbClr val="3F4238"/>
                </a:solidFill>
                <a:latin typeface="Arial"/>
                <a:cs typeface="Arial"/>
              </a:rPr>
              <a:t>Faydalar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65" dirty="0">
                <a:solidFill>
                  <a:srgbClr val="4D5446"/>
                </a:solidFill>
                <a:latin typeface="Arial"/>
                <a:cs typeface="Arial"/>
              </a:rPr>
              <a:t>Üniversiteye,</a:t>
            </a:r>
            <a:r>
              <a:rPr sz="1400" spc="-7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4D5446"/>
                </a:solidFill>
                <a:latin typeface="Arial"/>
                <a:cs typeface="Arial"/>
              </a:rPr>
              <a:t>topluma,</a:t>
            </a:r>
            <a:r>
              <a:rPr sz="1400" spc="-8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öğrenciye,</a:t>
            </a:r>
            <a:r>
              <a:rPr sz="1400" spc="-6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5446"/>
                </a:solidFill>
                <a:latin typeface="Arial"/>
                <a:cs typeface="Arial"/>
              </a:rPr>
              <a:t>iş</a:t>
            </a:r>
            <a:r>
              <a:rPr sz="1400" spc="-10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3F4238"/>
                </a:solidFill>
                <a:latin typeface="Arial"/>
                <a:cs typeface="Arial"/>
              </a:rPr>
              <a:t>dünyasına</a:t>
            </a:r>
            <a:r>
              <a:rPr sz="1400" spc="45" dirty="0">
                <a:solidFill>
                  <a:srgbClr val="4D5446"/>
                </a:solidFill>
                <a:latin typeface="Arial"/>
                <a:cs typeface="Arial"/>
              </a:rPr>
              <a:t>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81770" y="1481773"/>
            <a:ext cx="175069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471930" algn="l"/>
              </a:tabLst>
            </a:pPr>
            <a:r>
              <a:rPr sz="7200" spc="80" dirty="0">
                <a:solidFill>
                  <a:srgbClr val="3F4238"/>
                </a:solidFill>
              </a:rPr>
              <a:t>02	</a:t>
            </a:r>
            <a:r>
              <a:rPr sz="10800" b="0" spc="-465" baseline="-5401" dirty="0">
                <a:solidFill>
                  <a:srgbClr val="3F4238"/>
                </a:solidFill>
                <a:latin typeface="Arial"/>
                <a:cs typeface="Arial"/>
              </a:rPr>
              <a:t>-</a:t>
            </a:r>
            <a:endParaRPr sz="10800" baseline="-540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0341" y="1567522"/>
            <a:ext cx="29146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-310" dirty="0">
                <a:solidFill>
                  <a:srgbClr val="3F4238"/>
                </a:solidFill>
                <a:latin typeface="Arial"/>
                <a:cs typeface="Arial"/>
              </a:rPr>
              <a:t>-</a:t>
            </a:r>
            <a:endParaRPr sz="720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1" y="0"/>
            <a:ext cx="609599" cy="441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03530" algn="l"/>
              </a:tabLst>
            </a:pPr>
            <a:r>
              <a:rPr lang="tr-TR" sz="1400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lang="tr-TR" sz="1400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4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400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0794" y="61819"/>
            <a:ext cx="990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20" dirty="0">
                <a:solidFill>
                  <a:srgbClr val="4D5649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D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7347" y="517358"/>
            <a:ext cx="5475605" cy="93662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1089660">
              <a:lnSpc>
                <a:spcPct val="102200"/>
              </a:lnSpc>
              <a:spcBef>
                <a:spcPts val="35"/>
              </a:spcBef>
            </a:pPr>
            <a:r>
              <a:rPr sz="2700" b="1" spc="85" dirty="0">
                <a:solidFill>
                  <a:srgbClr val="3B3D34"/>
                </a:solidFill>
                <a:latin typeface="Times New Roman"/>
                <a:cs typeface="Times New Roman"/>
              </a:rPr>
              <a:t>iME </a:t>
            </a:r>
            <a:r>
              <a:rPr sz="2950" b="1" spc="65" dirty="0">
                <a:solidFill>
                  <a:srgbClr val="3B3D34"/>
                </a:solidFill>
                <a:latin typeface="Times New Roman"/>
                <a:cs typeface="Times New Roman"/>
              </a:rPr>
              <a:t>Uygulaınasının  </a:t>
            </a:r>
            <a:r>
              <a:rPr sz="2950" b="1" spc="50" dirty="0">
                <a:solidFill>
                  <a:srgbClr val="3B3D34"/>
                </a:solidFill>
                <a:latin typeface="Times New Roman"/>
                <a:cs typeface="Times New Roman"/>
              </a:rPr>
              <a:t>Üniversiteye </a:t>
            </a:r>
            <a:r>
              <a:rPr sz="2950" b="1" spc="-15" dirty="0">
                <a:solidFill>
                  <a:srgbClr val="3B3D34"/>
                </a:solidFill>
                <a:latin typeface="Times New Roman"/>
                <a:cs typeface="Times New Roman"/>
              </a:rPr>
              <a:t>Faydaları</a:t>
            </a:r>
            <a:r>
              <a:rPr sz="2950" b="1" spc="-310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950" b="1" spc="10" dirty="0">
                <a:solidFill>
                  <a:srgbClr val="3B3D34"/>
                </a:solidFill>
                <a:latin typeface="Times New Roman"/>
                <a:cs typeface="Times New Roman"/>
              </a:rPr>
              <a:t>Nelerdir?</a:t>
            </a:r>
            <a:endParaRPr sz="29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6767195" cy="1955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91185" indent="-315595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Ü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vers</a:t>
            </a:r>
            <a:r>
              <a:rPr sz="1400" spc="-16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e,</a:t>
            </a:r>
            <a:r>
              <a:rPr sz="1400" spc="-1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öğ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enc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rin</a:t>
            </a:r>
            <a:r>
              <a:rPr sz="1400" spc="-2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30803"/>
                </a:solidFill>
                <a:latin typeface="Arial"/>
                <a:cs typeface="Arial"/>
              </a:rPr>
              <a:t>mesleki</a:t>
            </a:r>
            <a:r>
              <a:rPr sz="1400" b="1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deneyim,</a:t>
            </a:r>
            <a:r>
              <a:rPr sz="1400" b="1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beceri</a:t>
            </a:r>
            <a:r>
              <a:rPr sz="1400" b="1" spc="-6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ve</a:t>
            </a:r>
            <a:r>
              <a:rPr sz="140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iş</a:t>
            </a:r>
            <a:r>
              <a:rPr sz="1400" b="1" spc="-1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tecrübesi 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kazanımlarıyla</a:t>
            </a:r>
            <a:r>
              <a:rPr sz="1400" b="1" spc="-114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30" dirty="0">
                <a:solidFill>
                  <a:srgbClr val="030803"/>
                </a:solidFill>
                <a:latin typeface="Arial"/>
                <a:cs typeface="Arial"/>
              </a:rPr>
              <a:t>mezun</a:t>
            </a:r>
            <a:r>
              <a:rPr sz="1400" b="1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edebilme</a:t>
            </a:r>
            <a:r>
              <a:rPr sz="1400" b="1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im</a:t>
            </a:r>
            <a:r>
              <a:rPr sz="1400" spc="-1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ka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nı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b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ul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aca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1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Ün</a:t>
            </a:r>
            <a:r>
              <a:rPr sz="1400" spc="-2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ive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e,</a:t>
            </a:r>
            <a:r>
              <a:rPr sz="1400" spc="-11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9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dünyas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ın</a:t>
            </a:r>
            <a:r>
              <a:rPr sz="1400" spc="-1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15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1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güncel</a:t>
            </a:r>
            <a:r>
              <a:rPr sz="1400" b="1" spc="-9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gereksinimlerini</a:t>
            </a:r>
            <a:r>
              <a:rPr sz="1400" b="1" spc="-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yakından</a:t>
            </a:r>
            <a:r>
              <a:rPr sz="140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14" dirty="0">
                <a:solidFill>
                  <a:srgbClr val="030803"/>
                </a:solidFill>
                <a:latin typeface="Arial"/>
                <a:cs typeface="Arial"/>
              </a:rPr>
              <a:t>takip</a:t>
            </a:r>
            <a:r>
              <a:rPr sz="1400" b="1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65" dirty="0">
                <a:solidFill>
                  <a:srgbClr val="030803"/>
                </a:solidFill>
                <a:latin typeface="Arial"/>
                <a:cs typeface="Arial"/>
              </a:rPr>
              <a:t>etme</a:t>
            </a:r>
            <a:endParaRPr sz="14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o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an</a:t>
            </a:r>
            <a:r>
              <a:rPr sz="1400" spc="-19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ağ</a:t>
            </a:r>
            <a:r>
              <a:rPr sz="1400" spc="-25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A"/>
                </a:solidFill>
                <a:latin typeface="Arial"/>
                <a:cs typeface="Arial"/>
              </a:rPr>
              <a:t>bu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A231A"/>
                </a:solidFill>
                <a:latin typeface="Arial"/>
                <a:cs typeface="Arial"/>
              </a:rPr>
              <a:t>acak,</a:t>
            </a:r>
            <a:endParaRPr sz="1400" dirty="0">
              <a:latin typeface="Arial"/>
              <a:cs typeface="Arial"/>
            </a:endParaRPr>
          </a:p>
          <a:p>
            <a:pPr marL="327660" marR="155575" indent="-315595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7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d</a:t>
            </a:r>
            <a:r>
              <a:rPr sz="1400" spc="-19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üny</a:t>
            </a:r>
            <a:r>
              <a:rPr sz="1400" spc="-2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A231A"/>
                </a:solidFill>
                <a:latin typeface="Arial"/>
                <a:cs typeface="Arial"/>
              </a:rPr>
              <a:t>as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35" dirty="0">
                <a:solidFill>
                  <a:srgbClr val="1A231A"/>
                </a:solidFill>
                <a:latin typeface="Arial"/>
                <a:cs typeface="Arial"/>
              </a:rPr>
              <a:t>nd</a:t>
            </a:r>
            <a:r>
              <a:rPr sz="1400" spc="-21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yaşanan</a:t>
            </a:r>
            <a:r>
              <a:rPr sz="140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30803"/>
                </a:solidFill>
                <a:latin typeface="Arial"/>
                <a:cs typeface="Arial"/>
              </a:rPr>
              <a:t>sorunlara</a:t>
            </a:r>
            <a:r>
              <a:rPr sz="1400" b="1" spc="6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pratik</a:t>
            </a:r>
            <a:r>
              <a:rPr sz="1400" b="1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çözümler</a:t>
            </a:r>
            <a:r>
              <a:rPr sz="1400" b="1" spc="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üretebilme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14" dirty="0">
                <a:solidFill>
                  <a:srgbClr val="1A231A"/>
                </a:solidFill>
                <a:latin typeface="Arial"/>
                <a:cs typeface="Arial"/>
              </a:rPr>
              <a:t>mka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nı </a:t>
            </a:r>
            <a:r>
              <a:rPr sz="1400" spc="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doğacak,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20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Ünivers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e-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1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dünyas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bir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iğ</a:t>
            </a:r>
            <a:r>
              <a:rPr sz="1400" spc="-2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A231A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-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30803"/>
                </a:solidFill>
                <a:latin typeface="Arial"/>
                <a:cs typeface="Arial"/>
              </a:rPr>
              <a:t>Ar-Ge</a:t>
            </a:r>
            <a:r>
              <a:rPr sz="140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30803"/>
                </a:solidFill>
                <a:latin typeface="Arial"/>
                <a:cs typeface="Arial"/>
              </a:rPr>
              <a:t>faaliyetleri</a:t>
            </a:r>
            <a:r>
              <a:rPr sz="1400" b="1" spc="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artacak</a:t>
            </a:r>
            <a:r>
              <a:rPr sz="1400" b="1" spc="80" dirty="0">
                <a:solidFill>
                  <a:srgbClr val="1A231A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215" marR="57150" indent="-311150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110" dirty="0">
                <a:solidFill>
                  <a:srgbClr val="1A231A"/>
                </a:solidFill>
                <a:latin typeface="Arial"/>
                <a:cs typeface="Arial"/>
              </a:rPr>
              <a:t>Mezun</a:t>
            </a:r>
            <a:r>
              <a:rPr sz="1400" spc="-4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ett</a:t>
            </a:r>
            <a:r>
              <a:rPr sz="1400" spc="-1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iğ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öğrenc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erin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st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hda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ını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ko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ay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aşt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rm</a:t>
            </a:r>
            <a:r>
              <a:rPr sz="1400" spc="-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A231A"/>
                </a:solidFill>
                <a:latin typeface="Arial"/>
                <a:cs typeface="Arial"/>
              </a:rPr>
              <a:t>as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nedeniy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tercih 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sebebi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olmayı</a:t>
            </a:r>
            <a:r>
              <a:rPr sz="1400" b="1" spc="-28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sürdürecektir.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0" y="0"/>
            <a:ext cx="685800" cy="669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2477</Words>
  <Application>Microsoft Office PowerPoint</Application>
  <PresentationFormat>Özel</PresentationFormat>
  <Paragraphs>292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Theme</vt:lpstr>
      <vt:lpstr>Slayt 1</vt:lpstr>
      <vt:lpstr>Slayt 2</vt:lpstr>
      <vt:lpstr>1</vt:lpstr>
      <vt:lpstr>İşletınede Mesleki Eğitiın (İME) Nedir?</vt:lpstr>
      <vt:lpstr>EMET MYO İME KOOR. İ LETMEDE MESLEKİ EĞİTİM BİLGİLENDİRME SUNU</vt:lpstr>
      <vt:lpstr>Slayt 6</vt:lpstr>
      <vt:lpstr>İME Uygulanan Üniversiteler</vt:lpstr>
      <vt:lpstr>02 -</vt:lpstr>
      <vt:lpstr>EMET MYO İME KOOR.  İŞLETMEDE MESLEKİ EĞİTİM BİLGİLENDİRME SUNU</vt:lpstr>
      <vt:lpstr>EMET MYO İME KOOR. İ LETMEDE MESLEKİ EĞİTİM BİLGİLENDİRME SUNU</vt:lpstr>
      <vt:lpstr> EMET MYO İME KOOR. İŞLETMEDE MESLEKİ EĞİTİM BİLGİLENDİRME SUNU</vt:lpstr>
      <vt:lpstr>EMET MYO İME KOOR. İŞLETMEDE MESLEKİ EĞİTİM BİLGİLENDİRME SUNU</vt:lpstr>
      <vt:lpstr>Slayt 13</vt:lpstr>
      <vt:lpstr>03</vt:lpstr>
      <vt:lpstr>Öğrencilerin İME'ye Başlaına Ön koşulları (1)</vt:lpstr>
      <vt:lpstr>Öğrencilerin İME'ye Başlarrıa Ön koşulları (2)</vt:lpstr>
      <vt:lpstr>EMET MYO İME KOOR. İ LETMEDE MESLEKİ EĞİTİM BİLGİLENDİRME SUNU</vt:lpstr>
      <vt:lpstr>04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</vt:lpstr>
      <vt:lpstr>05</vt:lpstr>
      <vt:lpstr>Slayt 23</vt:lpstr>
      <vt:lpstr>Slayt 24</vt:lpstr>
      <vt:lpstr>Slayt 25</vt:lpstr>
      <vt:lpstr>Slayt 26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SUNUMU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aidata</dc:creator>
  <cp:lastModifiedBy>aidata</cp:lastModifiedBy>
  <cp:revision>49</cp:revision>
  <dcterms:created xsi:type="dcterms:W3CDTF">2023-10-18T13:57:20Z</dcterms:created>
  <dcterms:modified xsi:type="dcterms:W3CDTF">2024-01-03T08:28:55Z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2023-10-18T00:00:00Z</vt:filetime>
  </property>
</Properties>
</file>