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7" r:id="rId6"/>
    <p:sldId id="258" r:id="rId7"/>
    <p:sldId id="268" r:id="rId8"/>
    <p:sldId id="262" r:id="rId9"/>
    <p:sldId id="263" r:id="rId10"/>
    <p:sldId id="269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9FA8B-1DF0-4004-969E-B6FEE2865FC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4A422E7-3A0E-444D-AAB2-0A767645E0E4}">
      <dgm:prSet custT="1"/>
      <dgm:spPr/>
      <dgm:t>
        <a:bodyPr/>
        <a:lstStyle/>
        <a:p>
          <a:r>
            <a:rPr lang="tr-TR" sz="2400" dirty="0"/>
            <a:t>Alanında uzman ve tecrübeli akademisyen kadrosu</a:t>
          </a:r>
          <a:endParaRPr lang="en-US" sz="2400" dirty="0"/>
        </a:p>
      </dgm:t>
    </dgm:pt>
    <dgm:pt modelId="{C45FF2A9-5AD6-4B13-A7AE-BFE29C22E68A}" type="parTrans" cxnId="{F857097E-140B-43B1-BF31-A7B180A504BA}">
      <dgm:prSet/>
      <dgm:spPr/>
      <dgm:t>
        <a:bodyPr/>
        <a:lstStyle/>
        <a:p>
          <a:endParaRPr lang="en-US"/>
        </a:p>
      </dgm:t>
    </dgm:pt>
    <dgm:pt modelId="{5E676AC5-F5F3-4A03-898E-33F8E58276FF}" type="sibTrans" cxnId="{F857097E-140B-43B1-BF31-A7B180A504BA}">
      <dgm:prSet/>
      <dgm:spPr/>
      <dgm:t>
        <a:bodyPr/>
        <a:lstStyle/>
        <a:p>
          <a:endParaRPr lang="en-US"/>
        </a:p>
      </dgm:t>
    </dgm:pt>
    <dgm:pt modelId="{0D9D99F5-AF64-48EA-9478-618A1A81407D}">
      <dgm:prSet custT="1"/>
      <dgm:spPr/>
      <dgm:t>
        <a:bodyPr/>
        <a:lstStyle/>
        <a:p>
          <a:r>
            <a:rPr lang="tr-TR" sz="2400" dirty="0"/>
            <a:t>Zorunlu staj uygulaması sayesinde beceri ve deneyim kazanıp, iş dünyasına hazırlanma</a:t>
          </a:r>
          <a:endParaRPr lang="en-US" sz="2400" dirty="0"/>
        </a:p>
      </dgm:t>
    </dgm:pt>
    <dgm:pt modelId="{7D473D0F-99C7-4A02-B799-FB76CCD6B752}" type="parTrans" cxnId="{539FA902-4F83-4FD3-90E1-9B53C927D0B7}">
      <dgm:prSet/>
      <dgm:spPr/>
      <dgm:t>
        <a:bodyPr/>
        <a:lstStyle/>
        <a:p>
          <a:endParaRPr lang="en-US"/>
        </a:p>
      </dgm:t>
    </dgm:pt>
    <dgm:pt modelId="{8999F33E-5618-4F69-B182-1F1478420039}" type="sibTrans" cxnId="{539FA902-4F83-4FD3-90E1-9B53C927D0B7}">
      <dgm:prSet/>
      <dgm:spPr/>
      <dgm:t>
        <a:bodyPr/>
        <a:lstStyle/>
        <a:p>
          <a:endParaRPr lang="en-US"/>
        </a:p>
      </dgm:t>
    </dgm:pt>
    <dgm:pt modelId="{DE6B70B9-844B-4908-BC1F-795387779375}">
      <dgm:prSet custT="1"/>
      <dgm:spPr/>
      <dgm:t>
        <a:bodyPr/>
        <a:lstStyle/>
        <a:p>
          <a:r>
            <a:rPr lang="tr-TR" sz="2400" dirty="0"/>
            <a:t>Düzenli olarak gerçekleştirilen konferanslar yoluyla mesleki bilgi altyapısının güçlendirilmesi</a:t>
          </a:r>
          <a:endParaRPr lang="en-US" sz="2400" dirty="0"/>
        </a:p>
      </dgm:t>
    </dgm:pt>
    <dgm:pt modelId="{C103DC19-B99D-458A-83F0-19D8FBA8EE62}" type="parTrans" cxnId="{1C41F96E-946C-4222-8623-F741FEB471D0}">
      <dgm:prSet/>
      <dgm:spPr/>
      <dgm:t>
        <a:bodyPr/>
        <a:lstStyle/>
        <a:p>
          <a:endParaRPr lang="en-US"/>
        </a:p>
      </dgm:t>
    </dgm:pt>
    <dgm:pt modelId="{94AB9361-67DD-4AEB-8DCC-302610CE4CD2}" type="sibTrans" cxnId="{1C41F96E-946C-4222-8623-F741FEB471D0}">
      <dgm:prSet/>
      <dgm:spPr/>
      <dgm:t>
        <a:bodyPr/>
        <a:lstStyle/>
        <a:p>
          <a:endParaRPr lang="en-US"/>
        </a:p>
      </dgm:t>
    </dgm:pt>
    <dgm:pt modelId="{1767E9B0-6061-4FC9-85F6-C642E8017EA9}">
      <dgm:prSet custT="1"/>
      <dgm:spPr/>
      <dgm:t>
        <a:bodyPr/>
        <a:lstStyle/>
        <a:p>
          <a:r>
            <a:rPr lang="tr-TR" sz="2400" dirty="0"/>
            <a:t>Teknik, sosyal ve sportif olanaklar (kütüphane, konferans salonu, bilgisayar laboratuvarları, halı saha, kantin vb.)</a:t>
          </a:r>
          <a:endParaRPr lang="en-US" sz="2400" dirty="0"/>
        </a:p>
      </dgm:t>
    </dgm:pt>
    <dgm:pt modelId="{C2F729D6-8AAF-43B6-9D6C-D80C8ABBFEA3}" type="parTrans" cxnId="{219CAC40-A5DF-43DB-92A9-4071E9AF0E79}">
      <dgm:prSet/>
      <dgm:spPr/>
      <dgm:t>
        <a:bodyPr/>
        <a:lstStyle/>
        <a:p>
          <a:endParaRPr lang="en-US"/>
        </a:p>
      </dgm:t>
    </dgm:pt>
    <dgm:pt modelId="{8C2A485F-2D93-4369-BFC9-F384F30BB25F}" type="sibTrans" cxnId="{219CAC40-A5DF-43DB-92A9-4071E9AF0E79}">
      <dgm:prSet/>
      <dgm:spPr/>
      <dgm:t>
        <a:bodyPr/>
        <a:lstStyle/>
        <a:p>
          <a:endParaRPr lang="en-US"/>
        </a:p>
      </dgm:t>
    </dgm:pt>
    <dgm:pt modelId="{C61C86A4-19C0-4F69-81E0-CBB484F25369}" type="pres">
      <dgm:prSet presAssocID="{84A9FA8B-1DF0-4004-969E-B6FEE2865FCB}" presName="root" presStyleCnt="0">
        <dgm:presLayoutVars>
          <dgm:dir/>
          <dgm:resizeHandles val="exact"/>
        </dgm:presLayoutVars>
      </dgm:prSet>
      <dgm:spPr/>
    </dgm:pt>
    <dgm:pt modelId="{570EA32A-FEB4-49FF-90C2-296C4BE631EB}" type="pres">
      <dgm:prSet presAssocID="{84A9FA8B-1DF0-4004-969E-B6FEE2865FCB}" presName="container" presStyleCnt="0">
        <dgm:presLayoutVars>
          <dgm:dir/>
          <dgm:resizeHandles val="exact"/>
        </dgm:presLayoutVars>
      </dgm:prSet>
      <dgm:spPr/>
    </dgm:pt>
    <dgm:pt modelId="{B6C47F8B-BBD3-450C-A7E2-FC18330A08E0}" type="pres">
      <dgm:prSet presAssocID="{64A422E7-3A0E-444D-AAB2-0A767645E0E4}" presName="compNode" presStyleCnt="0"/>
      <dgm:spPr/>
    </dgm:pt>
    <dgm:pt modelId="{13455172-1174-4D65-B8C9-D2742FE772FF}" type="pres">
      <dgm:prSet presAssocID="{64A422E7-3A0E-444D-AAB2-0A767645E0E4}" presName="iconBgRect" presStyleLbl="bgShp" presStyleIdx="0" presStyleCnt="4"/>
      <dgm:spPr/>
    </dgm:pt>
    <dgm:pt modelId="{B63FFF6D-E690-4440-9B1C-8B173A396544}" type="pres">
      <dgm:prSet presAssocID="{64A422E7-3A0E-444D-AAB2-0A767645E0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llanıcı"/>
        </a:ext>
      </dgm:extLst>
    </dgm:pt>
    <dgm:pt modelId="{3EDCF464-6BC5-464C-9408-45F5AC982B56}" type="pres">
      <dgm:prSet presAssocID="{64A422E7-3A0E-444D-AAB2-0A767645E0E4}" presName="spaceRect" presStyleCnt="0"/>
      <dgm:spPr/>
    </dgm:pt>
    <dgm:pt modelId="{2CB3A22C-3F1C-433F-B5FA-868C656726C9}" type="pres">
      <dgm:prSet presAssocID="{64A422E7-3A0E-444D-AAB2-0A767645E0E4}" presName="textRect" presStyleLbl="revTx" presStyleIdx="0" presStyleCnt="4">
        <dgm:presLayoutVars>
          <dgm:chMax val="1"/>
          <dgm:chPref val="1"/>
        </dgm:presLayoutVars>
      </dgm:prSet>
      <dgm:spPr/>
    </dgm:pt>
    <dgm:pt modelId="{45F2C036-31EA-4956-ABFC-867494A0355E}" type="pres">
      <dgm:prSet presAssocID="{5E676AC5-F5F3-4A03-898E-33F8E58276FF}" presName="sibTrans" presStyleLbl="sibTrans2D1" presStyleIdx="0" presStyleCnt="0"/>
      <dgm:spPr/>
    </dgm:pt>
    <dgm:pt modelId="{9C7F7396-8F57-4CDB-AA55-AD675B79493F}" type="pres">
      <dgm:prSet presAssocID="{0D9D99F5-AF64-48EA-9478-618A1A81407D}" presName="compNode" presStyleCnt="0"/>
      <dgm:spPr/>
    </dgm:pt>
    <dgm:pt modelId="{4EA6265B-6DBF-4581-9594-2078DC5C12FD}" type="pres">
      <dgm:prSet presAssocID="{0D9D99F5-AF64-48EA-9478-618A1A81407D}" presName="iconBgRect" presStyleLbl="bgShp" presStyleIdx="1" presStyleCnt="4"/>
      <dgm:spPr/>
    </dgm:pt>
    <dgm:pt modelId="{AF2B499B-CE1B-4BF1-A79D-734D161C31F5}" type="pres">
      <dgm:prSet presAssocID="{0D9D99F5-AF64-48EA-9478-618A1A8140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vrak çantası"/>
        </a:ext>
      </dgm:extLst>
    </dgm:pt>
    <dgm:pt modelId="{EE675CDB-A52F-4C3B-BAEC-1279E2DF2EB8}" type="pres">
      <dgm:prSet presAssocID="{0D9D99F5-AF64-48EA-9478-618A1A81407D}" presName="spaceRect" presStyleCnt="0"/>
      <dgm:spPr/>
    </dgm:pt>
    <dgm:pt modelId="{C766B972-FF9C-4248-950A-56E34AA4436E}" type="pres">
      <dgm:prSet presAssocID="{0D9D99F5-AF64-48EA-9478-618A1A81407D}" presName="textRect" presStyleLbl="revTx" presStyleIdx="1" presStyleCnt="4">
        <dgm:presLayoutVars>
          <dgm:chMax val="1"/>
          <dgm:chPref val="1"/>
        </dgm:presLayoutVars>
      </dgm:prSet>
      <dgm:spPr/>
    </dgm:pt>
    <dgm:pt modelId="{0A17806C-5669-4CD9-8646-6E576A600BF8}" type="pres">
      <dgm:prSet presAssocID="{8999F33E-5618-4F69-B182-1F1478420039}" presName="sibTrans" presStyleLbl="sibTrans2D1" presStyleIdx="0" presStyleCnt="0"/>
      <dgm:spPr/>
    </dgm:pt>
    <dgm:pt modelId="{C3052123-4E7A-40D5-8C9B-62E38A08765D}" type="pres">
      <dgm:prSet presAssocID="{DE6B70B9-844B-4908-BC1F-795387779375}" presName="compNode" presStyleCnt="0"/>
      <dgm:spPr/>
    </dgm:pt>
    <dgm:pt modelId="{131FD769-80BE-4D97-8F91-8C8C410524EC}" type="pres">
      <dgm:prSet presAssocID="{DE6B70B9-844B-4908-BC1F-795387779375}" presName="iconBgRect" presStyleLbl="bgShp" presStyleIdx="2" presStyleCnt="4"/>
      <dgm:spPr/>
    </dgm:pt>
    <dgm:pt modelId="{6B46B805-6F74-4611-AE3A-F06C738F6448}" type="pres">
      <dgm:prSet presAssocID="{DE6B70B9-844B-4908-BC1F-7953877793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90C5994-272E-4644-A68D-2C8188E6D59A}" type="pres">
      <dgm:prSet presAssocID="{DE6B70B9-844B-4908-BC1F-795387779375}" presName="spaceRect" presStyleCnt="0"/>
      <dgm:spPr/>
    </dgm:pt>
    <dgm:pt modelId="{0C98DFD6-4244-48F2-B126-F6C9801FD74B}" type="pres">
      <dgm:prSet presAssocID="{DE6B70B9-844B-4908-BC1F-795387779375}" presName="textRect" presStyleLbl="revTx" presStyleIdx="2" presStyleCnt="4" custScaleY="129740">
        <dgm:presLayoutVars>
          <dgm:chMax val="1"/>
          <dgm:chPref val="1"/>
        </dgm:presLayoutVars>
      </dgm:prSet>
      <dgm:spPr/>
    </dgm:pt>
    <dgm:pt modelId="{54D4E933-D63C-4030-AA2A-A6A78FC3B4D5}" type="pres">
      <dgm:prSet presAssocID="{94AB9361-67DD-4AEB-8DCC-302610CE4CD2}" presName="sibTrans" presStyleLbl="sibTrans2D1" presStyleIdx="0" presStyleCnt="0"/>
      <dgm:spPr/>
    </dgm:pt>
    <dgm:pt modelId="{AA648063-1F0F-4B67-A0E9-6FE5C948B37E}" type="pres">
      <dgm:prSet presAssocID="{1767E9B0-6061-4FC9-85F6-C642E8017EA9}" presName="compNode" presStyleCnt="0"/>
      <dgm:spPr/>
    </dgm:pt>
    <dgm:pt modelId="{76799C7A-6175-4C1F-838A-21E4BA8388F9}" type="pres">
      <dgm:prSet presAssocID="{1767E9B0-6061-4FC9-85F6-C642E8017EA9}" presName="iconBgRect" presStyleLbl="bgShp" presStyleIdx="3" presStyleCnt="4"/>
      <dgm:spPr/>
    </dgm:pt>
    <dgm:pt modelId="{F0A4DC0C-E51E-483F-840A-53F271569652}" type="pres">
      <dgm:prSet presAssocID="{1767E9B0-6061-4FC9-85F6-C642E8017EA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plantı"/>
        </a:ext>
      </dgm:extLst>
    </dgm:pt>
    <dgm:pt modelId="{015726F1-442E-4B88-B73A-269BDD4DDAB3}" type="pres">
      <dgm:prSet presAssocID="{1767E9B0-6061-4FC9-85F6-C642E8017EA9}" presName="spaceRect" presStyleCnt="0"/>
      <dgm:spPr/>
    </dgm:pt>
    <dgm:pt modelId="{E10DDEC0-AE3B-4B22-8E34-0CDC1A888CCE}" type="pres">
      <dgm:prSet presAssocID="{1767E9B0-6061-4FC9-85F6-C642E8017EA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9FA902-4F83-4FD3-90E1-9B53C927D0B7}" srcId="{84A9FA8B-1DF0-4004-969E-B6FEE2865FCB}" destId="{0D9D99F5-AF64-48EA-9478-618A1A81407D}" srcOrd="1" destOrd="0" parTransId="{7D473D0F-99C7-4A02-B799-FB76CCD6B752}" sibTransId="{8999F33E-5618-4F69-B182-1F1478420039}"/>
    <dgm:cxn modelId="{F4E4F120-7265-46EF-90D6-E7E04ABDE5B4}" type="presOf" srcId="{8999F33E-5618-4F69-B182-1F1478420039}" destId="{0A17806C-5669-4CD9-8646-6E576A600BF8}" srcOrd="0" destOrd="0" presId="urn:microsoft.com/office/officeart/2018/2/layout/IconCircleList"/>
    <dgm:cxn modelId="{6D440728-D72A-4429-9FC8-C26D076E1CAE}" type="presOf" srcId="{1767E9B0-6061-4FC9-85F6-C642E8017EA9}" destId="{E10DDEC0-AE3B-4B22-8E34-0CDC1A888CCE}" srcOrd="0" destOrd="0" presId="urn:microsoft.com/office/officeart/2018/2/layout/IconCircleList"/>
    <dgm:cxn modelId="{9CB5323D-ABCE-4C29-A994-5126701B6A6E}" type="presOf" srcId="{0D9D99F5-AF64-48EA-9478-618A1A81407D}" destId="{C766B972-FF9C-4248-950A-56E34AA4436E}" srcOrd="0" destOrd="0" presId="urn:microsoft.com/office/officeart/2018/2/layout/IconCircleList"/>
    <dgm:cxn modelId="{219CAC40-A5DF-43DB-92A9-4071E9AF0E79}" srcId="{84A9FA8B-1DF0-4004-969E-B6FEE2865FCB}" destId="{1767E9B0-6061-4FC9-85F6-C642E8017EA9}" srcOrd="3" destOrd="0" parTransId="{C2F729D6-8AAF-43B6-9D6C-D80C8ABBFEA3}" sibTransId="{8C2A485F-2D93-4369-BFC9-F384F30BB25F}"/>
    <dgm:cxn modelId="{B036F34C-91FE-4F54-A579-4F4CFBA46B69}" type="presOf" srcId="{5E676AC5-F5F3-4A03-898E-33F8E58276FF}" destId="{45F2C036-31EA-4956-ABFC-867494A0355E}" srcOrd="0" destOrd="0" presId="urn:microsoft.com/office/officeart/2018/2/layout/IconCircleList"/>
    <dgm:cxn modelId="{1C41F96E-946C-4222-8623-F741FEB471D0}" srcId="{84A9FA8B-1DF0-4004-969E-B6FEE2865FCB}" destId="{DE6B70B9-844B-4908-BC1F-795387779375}" srcOrd="2" destOrd="0" parTransId="{C103DC19-B99D-458A-83F0-19D8FBA8EE62}" sibTransId="{94AB9361-67DD-4AEB-8DCC-302610CE4CD2}"/>
    <dgm:cxn modelId="{F857097E-140B-43B1-BF31-A7B180A504BA}" srcId="{84A9FA8B-1DF0-4004-969E-B6FEE2865FCB}" destId="{64A422E7-3A0E-444D-AAB2-0A767645E0E4}" srcOrd="0" destOrd="0" parTransId="{C45FF2A9-5AD6-4B13-A7AE-BFE29C22E68A}" sibTransId="{5E676AC5-F5F3-4A03-898E-33F8E58276FF}"/>
    <dgm:cxn modelId="{99DC1E86-723B-40B4-B1DE-253F98039BA6}" type="presOf" srcId="{DE6B70B9-844B-4908-BC1F-795387779375}" destId="{0C98DFD6-4244-48F2-B126-F6C9801FD74B}" srcOrd="0" destOrd="0" presId="urn:microsoft.com/office/officeart/2018/2/layout/IconCircleList"/>
    <dgm:cxn modelId="{513DA88F-C1AD-4DA0-9874-2884BBD850E3}" type="presOf" srcId="{64A422E7-3A0E-444D-AAB2-0A767645E0E4}" destId="{2CB3A22C-3F1C-433F-B5FA-868C656726C9}" srcOrd="0" destOrd="0" presId="urn:microsoft.com/office/officeart/2018/2/layout/IconCircleList"/>
    <dgm:cxn modelId="{763ED293-48FF-4280-9431-FB64D39AEEE3}" type="presOf" srcId="{94AB9361-67DD-4AEB-8DCC-302610CE4CD2}" destId="{54D4E933-D63C-4030-AA2A-A6A78FC3B4D5}" srcOrd="0" destOrd="0" presId="urn:microsoft.com/office/officeart/2018/2/layout/IconCircleList"/>
    <dgm:cxn modelId="{9BB172DE-B4A4-4D24-A009-73FC5AAF3732}" type="presOf" srcId="{84A9FA8B-1DF0-4004-969E-B6FEE2865FCB}" destId="{C61C86A4-19C0-4F69-81E0-CBB484F25369}" srcOrd="0" destOrd="0" presId="urn:microsoft.com/office/officeart/2018/2/layout/IconCircleList"/>
    <dgm:cxn modelId="{849E72A3-EA72-4E22-B167-79C8D29A6A27}" type="presParOf" srcId="{C61C86A4-19C0-4F69-81E0-CBB484F25369}" destId="{570EA32A-FEB4-49FF-90C2-296C4BE631EB}" srcOrd="0" destOrd="0" presId="urn:microsoft.com/office/officeart/2018/2/layout/IconCircleList"/>
    <dgm:cxn modelId="{8076814D-EB59-4910-B0B9-2D9C526377B0}" type="presParOf" srcId="{570EA32A-FEB4-49FF-90C2-296C4BE631EB}" destId="{B6C47F8B-BBD3-450C-A7E2-FC18330A08E0}" srcOrd="0" destOrd="0" presId="urn:microsoft.com/office/officeart/2018/2/layout/IconCircleList"/>
    <dgm:cxn modelId="{C6789629-9233-47D7-900C-C3B0ECEA6179}" type="presParOf" srcId="{B6C47F8B-BBD3-450C-A7E2-FC18330A08E0}" destId="{13455172-1174-4D65-B8C9-D2742FE772FF}" srcOrd="0" destOrd="0" presId="urn:microsoft.com/office/officeart/2018/2/layout/IconCircleList"/>
    <dgm:cxn modelId="{18598FEB-82F1-49C3-9CD0-BF48193E73BD}" type="presParOf" srcId="{B6C47F8B-BBD3-450C-A7E2-FC18330A08E0}" destId="{B63FFF6D-E690-4440-9B1C-8B173A396544}" srcOrd="1" destOrd="0" presId="urn:microsoft.com/office/officeart/2018/2/layout/IconCircleList"/>
    <dgm:cxn modelId="{F859EFB2-8ECC-4B2F-B25F-E37072DF6FCA}" type="presParOf" srcId="{B6C47F8B-BBD3-450C-A7E2-FC18330A08E0}" destId="{3EDCF464-6BC5-464C-9408-45F5AC982B56}" srcOrd="2" destOrd="0" presId="urn:microsoft.com/office/officeart/2018/2/layout/IconCircleList"/>
    <dgm:cxn modelId="{7385E3AE-6FB0-44FA-A723-FA6F9F8A5DEB}" type="presParOf" srcId="{B6C47F8B-BBD3-450C-A7E2-FC18330A08E0}" destId="{2CB3A22C-3F1C-433F-B5FA-868C656726C9}" srcOrd="3" destOrd="0" presId="urn:microsoft.com/office/officeart/2018/2/layout/IconCircleList"/>
    <dgm:cxn modelId="{764A39F6-FE9C-40FD-B281-2C35A0D4AEAC}" type="presParOf" srcId="{570EA32A-FEB4-49FF-90C2-296C4BE631EB}" destId="{45F2C036-31EA-4956-ABFC-867494A0355E}" srcOrd="1" destOrd="0" presId="urn:microsoft.com/office/officeart/2018/2/layout/IconCircleList"/>
    <dgm:cxn modelId="{156BED46-58C5-4471-91AE-1EDC9721DDE2}" type="presParOf" srcId="{570EA32A-FEB4-49FF-90C2-296C4BE631EB}" destId="{9C7F7396-8F57-4CDB-AA55-AD675B79493F}" srcOrd="2" destOrd="0" presId="urn:microsoft.com/office/officeart/2018/2/layout/IconCircleList"/>
    <dgm:cxn modelId="{8363FE42-4B43-49B1-96D0-20D1562478F3}" type="presParOf" srcId="{9C7F7396-8F57-4CDB-AA55-AD675B79493F}" destId="{4EA6265B-6DBF-4581-9594-2078DC5C12FD}" srcOrd="0" destOrd="0" presId="urn:microsoft.com/office/officeart/2018/2/layout/IconCircleList"/>
    <dgm:cxn modelId="{26FF30F9-4CC0-4B43-B42B-A52743FD356D}" type="presParOf" srcId="{9C7F7396-8F57-4CDB-AA55-AD675B79493F}" destId="{AF2B499B-CE1B-4BF1-A79D-734D161C31F5}" srcOrd="1" destOrd="0" presId="urn:microsoft.com/office/officeart/2018/2/layout/IconCircleList"/>
    <dgm:cxn modelId="{5A936564-0988-496C-B2C9-93BC05B2B1C9}" type="presParOf" srcId="{9C7F7396-8F57-4CDB-AA55-AD675B79493F}" destId="{EE675CDB-A52F-4C3B-BAEC-1279E2DF2EB8}" srcOrd="2" destOrd="0" presId="urn:microsoft.com/office/officeart/2018/2/layout/IconCircleList"/>
    <dgm:cxn modelId="{6F27398E-4545-4DA9-9620-BC2F95F91A63}" type="presParOf" srcId="{9C7F7396-8F57-4CDB-AA55-AD675B79493F}" destId="{C766B972-FF9C-4248-950A-56E34AA4436E}" srcOrd="3" destOrd="0" presId="urn:microsoft.com/office/officeart/2018/2/layout/IconCircleList"/>
    <dgm:cxn modelId="{C4AF7978-A42F-458F-B2BA-07A34DC7DDF8}" type="presParOf" srcId="{570EA32A-FEB4-49FF-90C2-296C4BE631EB}" destId="{0A17806C-5669-4CD9-8646-6E576A600BF8}" srcOrd="3" destOrd="0" presId="urn:microsoft.com/office/officeart/2018/2/layout/IconCircleList"/>
    <dgm:cxn modelId="{DD24970B-A3D1-4AC7-852D-AD057CF02174}" type="presParOf" srcId="{570EA32A-FEB4-49FF-90C2-296C4BE631EB}" destId="{C3052123-4E7A-40D5-8C9B-62E38A08765D}" srcOrd="4" destOrd="0" presId="urn:microsoft.com/office/officeart/2018/2/layout/IconCircleList"/>
    <dgm:cxn modelId="{0B501CB7-F034-4E7F-B5C6-F51DFCCB37AF}" type="presParOf" srcId="{C3052123-4E7A-40D5-8C9B-62E38A08765D}" destId="{131FD769-80BE-4D97-8F91-8C8C410524EC}" srcOrd="0" destOrd="0" presId="urn:microsoft.com/office/officeart/2018/2/layout/IconCircleList"/>
    <dgm:cxn modelId="{A6479259-A27F-4844-9F6B-FA69B3E9468A}" type="presParOf" srcId="{C3052123-4E7A-40D5-8C9B-62E38A08765D}" destId="{6B46B805-6F74-4611-AE3A-F06C738F6448}" srcOrd="1" destOrd="0" presId="urn:microsoft.com/office/officeart/2018/2/layout/IconCircleList"/>
    <dgm:cxn modelId="{EC6D90A4-3154-4620-AAC2-03A609E7BAED}" type="presParOf" srcId="{C3052123-4E7A-40D5-8C9B-62E38A08765D}" destId="{C90C5994-272E-4644-A68D-2C8188E6D59A}" srcOrd="2" destOrd="0" presId="urn:microsoft.com/office/officeart/2018/2/layout/IconCircleList"/>
    <dgm:cxn modelId="{1D33EAEE-B217-4905-A281-D08F509B9596}" type="presParOf" srcId="{C3052123-4E7A-40D5-8C9B-62E38A08765D}" destId="{0C98DFD6-4244-48F2-B126-F6C9801FD74B}" srcOrd="3" destOrd="0" presId="urn:microsoft.com/office/officeart/2018/2/layout/IconCircleList"/>
    <dgm:cxn modelId="{80EF8A08-1D7C-4C7E-B32B-74AD1FA4EC29}" type="presParOf" srcId="{570EA32A-FEB4-49FF-90C2-296C4BE631EB}" destId="{54D4E933-D63C-4030-AA2A-A6A78FC3B4D5}" srcOrd="5" destOrd="0" presId="urn:microsoft.com/office/officeart/2018/2/layout/IconCircleList"/>
    <dgm:cxn modelId="{FE4F8938-7CF1-4BFE-9405-E04EE836D1CC}" type="presParOf" srcId="{570EA32A-FEB4-49FF-90C2-296C4BE631EB}" destId="{AA648063-1F0F-4B67-A0E9-6FE5C948B37E}" srcOrd="6" destOrd="0" presId="urn:microsoft.com/office/officeart/2018/2/layout/IconCircleList"/>
    <dgm:cxn modelId="{DD4FD223-6CEF-46C1-8169-EF66F428710F}" type="presParOf" srcId="{AA648063-1F0F-4B67-A0E9-6FE5C948B37E}" destId="{76799C7A-6175-4C1F-838A-21E4BA8388F9}" srcOrd="0" destOrd="0" presId="urn:microsoft.com/office/officeart/2018/2/layout/IconCircleList"/>
    <dgm:cxn modelId="{8310E897-C563-47C6-BA8E-537F5E308EE1}" type="presParOf" srcId="{AA648063-1F0F-4B67-A0E9-6FE5C948B37E}" destId="{F0A4DC0C-E51E-483F-840A-53F271569652}" srcOrd="1" destOrd="0" presId="urn:microsoft.com/office/officeart/2018/2/layout/IconCircleList"/>
    <dgm:cxn modelId="{5288FB28-121A-4F79-9F38-5CCCDCF42CE9}" type="presParOf" srcId="{AA648063-1F0F-4B67-A0E9-6FE5C948B37E}" destId="{015726F1-442E-4B88-B73A-269BDD4DDAB3}" srcOrd="2" destOrd="0" presId="urn:microsoft.com/office/officeart/2018/2/layout/IconCircleList"/>
    <dgm:cxn modelId="{2609C825-C688-4BDD-B4D6-FAD13C159892}" type="presParOf" srcId="{AA648063-1F0F-4B67-A0E9-6FE5C948B37E}" destId="{E10DDEC0-AE3B-4B22-8E34-0CDC1A888CC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55172-1174-4D65-B8C9-D2742FE772FF}">
      <dsp:nvSpPr>
        <dsp:cNvPr id="0" name=""/>
        <dsp:cNvSpPr/>
      </dsp:nvSpPr>
      <dsp:spPr>
        <a:xfrm>
          <a:off x="212335" y="271239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FFF6D-E690-4440-9B1C-8B173A396544}">
      <dsp:nvSpPr>
        <dsp:cNvPr id="0" name=""/>
        <dsp:cNvSpPr/>
      </dsp:nvSpPr>
      <dsp:spPr>
        <a:xfrm>
          <a:off x="492877" y="551781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3A22C-3F1C-433F-B5FA-868C656726C9}">
      <dsp:nvSpPr>
        <dsp:cNvPr id="0" name=""/>
        <dsp:cNvSpPr/>
      </dsp:nvSpPr>
      <dsp:spPr>
        <a:xfrm>
          <a:off x="1834517" y="27123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Alanında uzman ve tecrübeli akademisyen kadrosu</a:t>
          </a:r>
          <a:endParaRPr lang="en-US" sz="2400" kern="1200" dirty="0"/>
        </a:p>
      </dsp:txBody>
      <dsp:txXfrm>
        <a:off x="1834517" y="271239"/>
        <a:ext cx="3148942" cy="1335915"/>
      </dsp:txXfrm>
    </dsp:sp>
    <dsp:sp modelId="{4EA6265B-6DBF-4581-9594-2078DC5C12FD}">
      <dsp:nvSpPr>
        <dsp:cNvPr id="0" name=""/>
        <dsp:cNvSpPr/>
      </dsp:nvSpPr>
      <dsp:spPr>
        <a:xfrm>
          <a:off x="5532139" y="271239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B499B-CE1B-4BF1-A79D-734D161C31F5}">
      <dsp:nvSpPr>
        <dsp:cNvPr id="0" name=""/>
        <dsp:cNvSpPr/>
      </dsp:nvSpPr>
      <dsp:spPr>
        <a:xfrm>
          <a:off x="5812681" y="551781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6B972-FF9C-4248-950A-56E34AA4436E}">
      <dsp:nvSpPr>
        <dsp:cNvPr id="0" name=""/>
        <dsp:cNvSpPr/>
      </dsp:nvSpPr>
      <dsp:spPr>
        <a:xfrm>
          <a:off x="7154322" y="27123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Zorunlu staj uygulaması sayesinde beceri ve deneyim kazanıp, iş dünyasına hazırlanma</a:t>
          </a:r>
          <a:endParaRPr lang="en-US" sz="2400" kern="1200" dirty="0"/>
        </a:p>
      </dsp:txBody>
      <dsp:txXfrm>
        <a:off x="7154322" y="271239"/>
        <a:ext cx="3148942" cy="1335915"/>
      </dsp:txXfrm>
    </dsp:sp>
    <dsp:sp modelId="{131FD769-80BE-4D97-8F91-8C8C410524EC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6B805-6F74-4611-AE3A-F06C738F6448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8DFD6-4244-48F2-B126-F6C9801FD74B}">
      <dsp:nvSpPr>
        <dsp:cNvPr id="0" name=""/>
        <dsp:cNvSpPr/>
      </dsp:nvSpPr>
      <dsp:spPr>
        <a:xfrm>
          <a:off x="1834517" y="2346882"/>
          <a:ext cx="3148942" cy="173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Düzenli olarak gerçekleştirilen konferanslar yoluyla mesleki bilgi altyapısının güçlendirilmesi</a:t>
          </a:r>
          <a:endParaRPr lang="en-US" sz="2400" kern="1200" dirty="0"/>
        </a:p>
      </dsp:txBody>
      <dsp:txXfrm>
        <a:off x="1834517" y="2346882"/>
        <a:ext cx="3148942" cy="1733216"/>
      </dsp:txXfrm>
    </dsp:sp>
    <dsp:sp modelId="{76799C7A-6175-4C1F-838A-21E4BA8388F9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4DC0C-E51E-483F-840A-53F271569652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DDEC0-AE3B-4B22-8E34-0CDC1A888CCE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Teknik, sosyal ve sportif olanaklar (kütüphane, konferans salonu, bilgisayar laboratuvarları, halı saha, kantin vb.)</a:t>
          </a:r>
          <a:endParaRPr lang="en-US" sz="2400" kern="1200" dirty="0"/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76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70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32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48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54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88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9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0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91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27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25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A1AF-000E-4916-8D5B-ABFF69A76EEC}" type="datetimeFigureOut">
              <a:rPr lang="tr-TR" smtClean="0"/>
              <a:t>30.05.2024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D32C-5682-4DBF-BD01-59A8A50484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3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493817"/>
            <a:ext cx="9144000" cy="1409181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Kütahya Dumlupınar Üniversitesi</a:t>
            </a:r>
            <a:br>
              <a:rPr lang="tr-TR" b="1" dirty="0"/>
            </a:br>
            <a:r>
              <a:rPr lang="tr-TR" sz="4400" b="1" dirty="0"/>
              <a:t>Domaniç </a:t>
            </a:r>
            <a:r>
              <a:rPr lang="tr-TR" sz="4400" b="1" dirty="0" err="1"/>
              <a:t>Hayme</a:t>
            </a:r>
            <a:r>
              <a:rPr lang="tr-TR" sz="4400" b="1" dirty="0"/>
              <a:t> Ana Meslek Yüksekokulu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225636"/>
            <a:ext cx="9144000" cy="1995054"/>
          </a:xfrm>
        </p:spPr>
        <p:txBody>
          <a:bodyPr/>
          <a:lstStyle/>
          <a:p>
            <a:r>
              <a:rPr lang="tr-TR" dirty="0"/>
              <a:t>FİNANS BANKACILIK VE SİGORTACILIK BÖLÜMÜ</a:t>
            </a:r>
          </a:p>
          <a:p>
            <a:r>
              <a:rPr lang="tr-TR" dirty="0"/>
              <a:t>BANKACILIK VE SİGORTACILIK PROGRAMI</a:t>
            </a:r>
          </a:p>
          <a:p>
            <a:r>
              <a:rPr lang="tr-TR" dirty="0"/>
              <a:t>BÖLÜM TANITIMI</a:t>
            </a:r>
          </a:p>
          <a:p>
            <a:r>
              <a:rPr lang="tr-TR" dirty="0"/>
              <a:t>2024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3" y="147991"/>
            <a:ext cx="2213381" cy="21315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5" y="298284"/>
            <a:ext cx="2962141" cy="1981276"/>
          </a:xfrm>
          <a:prstGeom prst="rect">
            <a:avLst/>
          </a:prstGeom>
        </p:spPr>
      </p:pic>
      <p:pic>
        <p:nvPicPr>
          <p:cNvPr id="6" name="Picture 2" descr="dpÃ¼ altÄ±n anahtar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08" y="298284"/>
            <a:ext cx="4243648" cy="20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6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n Anlamlı Teşekkür Mesajları 2023">
            <a:extLst>
              <a:ext uri="{FF2B5EF4-FFF2-40B4-BE49-F238E27FC236}">
                <a16:creationId xmlns:a16="http://schemas.microsoft.com/office/drawing/2014/main" id="{83C4C725-FF22-CE67-33CA-C1B333D2F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/>
              <a:t>TEŞEKKÜRLER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3200" b="1" dirty="0"/>
              <a:t>Eğitim hayatınızda üstün başarılar diler, verimli bir tercih dönemi geçirmenizi temenni ederiz.</a:t>
            </a:r>
          </a:p>
        </p:txBody>
      </p:sp>
    </p:spTree>
    <p:extLst>
      <p:ext uri="{BB962C8B-B14F-4D97-AF65-F5344CB8AC3E}">
        <p14:creationId xmlns:p14="http://schemas.microsoft.com/office/powerpoint/2010/main" val="188061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493817"/>
            <a:ext cx="9144000" cy="1409181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Kütahya Dumlupınar Üniversitesi</a:t>
            </a:r>
            <a:br>
              <a:rPr lang="tr-TR" b="1" dirty="0"/>
            </a:br>
            <a:r>
              <a:rPr lang="tr-TR" sz="4400" b="1" dirty="0"/>
              <a:t>Domaniç </a:t>
            </a:r>
            <a:r>
              <a:rPr lang="tr-TR" sz="4400" b="1" dirty="0" err="1"/>
              <a:t>Hayme</a:t>
            </a:r>
            <a:r>
              <a:rPr lang="tr-TR" sz="4400" b="1" dirty="0"/>
              <a:t> Ana Meslek Yüksekokulu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225636"/>
            <a:ext cx="9144000" cy="1995054"/>
          </a:xfrm>
        </p:spPr>
        <p:txBody>
          <a:bodyPr/>
          <a:lstStyle/>
          <a:p>
            <a:r>
              <a:rPr lang="tr-TR" dirty="0"/>
              <a:t>FİNANS BANKACILIK VE SİGORTACILIK BÖLÜMÜ</a:t>
            </a:r>
          </a:p>
          <a:p>
            <a:r>
              <a:rPr lang="tr-TR" dirty="0"/>
              <a:t>BANKACILIK VE SİGORTACILIK PROGRAMI</a:t>
            </a:r>
          </a:p>
          <a:p>
            <a:r>
              <a:rPr lang="tr-TR" dirty="0"/>
              <a:t>BÖLÜM TANITIMI</a:t>
            </a:r>
          </a:p>
          <a:p>
            <a:r>
              <a:rPr lang="tr-TR" dirty="0"/>
              <a:t>2024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3" y="147991"/>
            <a:ext cx="2213381" cy="21315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5" y="298284"/>
            <a:ext cx="2962141" cy="1981276"/>
          </a:xfrm>
          <a:prstGeom prst="rect">
            <a:avLst/>
          </a:prstGeom>
        </p:spPr>
      </p:pic>
      <p:pic>
        <p:nvPicPr>
          <p:cNvPr id="6" name="Picture 2" descr="dpÃ¼ altÄ±n anahtar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08" y="298284"/>
            <a:ext cx="4243648" cy="20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5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tr-TR" sz="4000" b="1"/>
              <a:t>Genel Bilgiler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algn="just"/>
            <a:r>
              <a:rPr lang="tr-TR" sz="3200" dirty="0"/>
              <a:t>Kütahya Dumlupınar Üniversitesi’nin kuruluşu 1992 yılına, Okulumuzun kuruluşu ise 1994 yılına dayanmaktadır.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simge, sembol içeren bir resim&#10;&#10;Açıklama otomatik olarak oluşturuldu">
            <a:extLst>
              <a:ext uri="{FF2B5EF4-FFF2-40B4-BE49-F238E27FC236}">
                <a16:creationId xmlns:a16="http://schemas.microsoft.com/office/drawing/2014/main" id="{0FEB257B-72F0-11AD-9C41-879D6BEAA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r="2353" b="-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tr-TR" sz="3600" b="1"/>
              <a:t>Bankacılık ve Sigortacılık Bölüm Tanıtımı </a:t>
            </a:r>
          </a:p>
        </p:txBody>
      </p:sp>
      <p:pic>
        <p:nvPicPr>
          <p:cNvPr id="5" name="Resim 4" descr="ağaç, dış mekan, Hava fotoğrafçılığı, ev içeren bir resim&#10;&#10;Açıklama otomatik olarak oluşturuldu">
            <a:extLst>
              <a:ext uri="{FF2B5EF4-FFF2-40B4-BE49-F238E27FC236}">
                <a16:creationId xmlns:a16="http://schemas.microsoft.com/office/drawing/2014/main" id="{3CB7B342-5054-54F0-D4AF-83796C245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5" b="823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855340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tr-TR" dirty="0"/>
              <a:t>Bankacılık ve Sigortacılık programımız 2017 yılında kurulmuştur ve o zamandan bu yana öğrenci alımına devam etmektedir.</a:t>
            </a:r>
          </a:p>
          <a:p>
            <a:r>
              <a:rPr lang="tr-TR" dirty="0"/>
              <a:t>2023 yılında 35 kontenjanımızın tamamı dolmuştur.</a:t>
            </a:r>
          </a:p>
          <a:p>
            <a:r>
              <a:rPr lang="tr-TR" dirty="0"/>
              <a:t>Güncel verilere göre bölüme kayıtlı 102 öğrencimiz bulunmaktadır</a:t>
            </a:r>
            <a:r>
              <a:rPr lang="tr-T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04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ow Business Analytics works in Finance sector?">
            <a:extLst>
              <a:ext uri="{FF2B5EF4-FFF2-40B4-BE49-F238E27FC236}">
                <a16:creationId xmlns:a16="http://schemas.microsoft.com/office/drawing/2014/main" id="{66352F3A-4688-9ED1-8138-321C7DE3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r="5738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20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tr-TR" sz="3100" b="1" dirty="0"/>
              <a:t>Bankacılık ve Sigortacılık Bölümünü </a:t>
            </a:r>
            <a:br>
              <a:rPr lang="tr-TR" sz="3100" b="1" dirty="0"/>
            </a:br>
            <a:r>
              <a:rPr lang="tr-TR" sz="3100" b="1" dirty="0"/>
              <a:t>Neden Tercih Etmelisiniz?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34201"/>
            <a:ext cx="3941190" cy="4164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/>
              <a:t>Finans sektöründe kariyer yapma hedefiniz varsa bölümümüzü tercih edebilirsiniz.</a:t>
            </a:r>
          </a:p>
          <a:p>
            <a:endParaRPr lang="tr-TR" sz="1900" dirty="0"/>
          </a:p>
          <a:p>
            <a:r>
              <a:rPr lang="tr-TR" sz="2000" dirty="0"/>
              <a:t>Mezun olan öğrencilerimiz, gerekli şartları sağlamaları halinde (mesleki sınavlar, mülakat vb.) bankalar ve sigorta şirketleri gibi finansal kurumlarda çalışabilirler.</a:t>
            </a:r>
          </a:p>
          <a:p>
            <a:r>
              <a:rPr lang="tr-TR" sz="2000" dirty="0"/>
              <a:t>Bugüne kadarki mezunlarımız ağırlıklı olarak sigorta acentelerinde çalışmaktadır.</a:t>
            </a:r>
          </a:p>
        </p:txBody>
      </p:sp>
    </p:spTree>
    <p:extLst>
      <p:ext uri="{BB962C8B-B14F-4D97-AF65-F5344CB8AC3E}">
        <p14:creationId xmlns:p14="http://schemas.microsoft.com/office/powerpoint/2010/main" val="45513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tr-TR" sz="4200" b="1"/>
              <a:t>Bu Bölümde Hangi Dersleri Göreceğim?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just"/>
            <a:r>
              <a:rPr lang="tr-TR" sz="2200" dirty="0"/>
              <a:t>İşletme, İktisat, Matematik, Finans, Bankacılık, Hukuk, Sigortacılık vb. gibi dersler alanında uzman ve tecrübeli akademisyenlerimiz tarafından verilmektedir.</a:t>
            </a:r>
          </a:p>
        </p:txBody>
      </p:sp>
      <p:pic>
        <p:nvPicPr>
          <p:cNvPr id="1026" name="Picture 2" descr="Kaymakam Okumuş, MYO Öğrencilerine Sosyal Politika Uygulamalarını Anlattı">
            <a:extLst>
              <a:ext uri="{FF2B5EF4-FFF2-40B4-BE49-F238E27FC236}">
                <a16:creationId xmlns:a16="http://schemas.microsoft.com/office/drawing/2014/main" id="{08FBA0E9-C85F-6545-EFD7-2D9878167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r="2401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2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000" b="1"/>
              <a:t>Ne Gibi İmkanlar Sunuyoruz?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3200" b="1" dirty="0"/>
              <a:t>Okulumuza tahsis edilen kontenjan dahilinde Kütahya merkez kampüste 1 yıl süreli İsteğe Bağlı İngilizce Hazırlık Sınıfı</a:t>
            </a:r>
          </a:p>
        </p:txBody>
      </p:sp>
      <p:pic>
        <p:nvPicPr>
          <p:cNvPr id="4098" name="Picture 2" descr="Neden Hazırlık Sınıfı ?">
            <a:extLst>
              <a:ext uri="{FF2B5EF4-FFF2-40B4-BE49-F238E27FC236}">
                <a16:creationId xmlns:a16="http://schemas.microsoft.com/office/drawing/2014/main" id="{2B8F7130-29BB-ED6A-E786-BAD7D98B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2282617"/>
            <a:ext cx="5458968" cy="22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3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tr-TR" b="1">
                <a:solidFill>
                  <a:srgbClr val="FFFFFF"/>
                </a:solidFill>
              </a:rPr>
              <a:t>Ne Gibi İmkanlar Sunuyoruz?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03046F6-5110-F7A1-0265-48B64D151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21539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88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ÖSYM DGS sınav tarihi belli mi? DGS başvuruları ne zaman başlayacak?">
            <a:extLst>
              <a:ext uri="{FF2B5EF4-FFF2-40B4-BE49-F238E27FC236}">
                <a16:creationId xmlns:a16="http://schemas.microsoft.com/office/drawing/2014/main" id="{2071AAE5-0BDF-A550-3DFA-F2C8049B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1999008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Arc 513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r-TR" b="1" dirty="0"/>
              <a:t>Ne Gibi İmkanlar Sunuyoruz?</a:t>
            </a:r>
            <a:endParaRPr lang="tr-TR" b="1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984442"/>
            <a:ext cx="5465322" cy="4474723"/>
          </a:xfrm>
        </p:spPr>
        <p:txBody>
          <a:bodyPr>
            <a:normAutofit/>
          </a:bodyPr>
          <a:lstStyle/>
          <a:p>
            <a:r>
              <a:rPr lang="tr-TR" sz="2000" dirty="0"/>
              <a:t>Ayrıca, bölümümüzden mezun olan öğrencilerimizin ÖSYM tarafından gerçekleştirilen Dikey Geçiş Sınavı’nda (DGS) başarılı olmaları halinde lisans düzeyinde eğitim alma imkanları bulunmaktadır. </a:t>
            </a:r>
          </a:p>
          <a:p>
            <a:r>
              <a:rPr lang="tr-TR" sz="2000" dirty="0"/>
              <a:t>Bugüne kadar DGS kapsamında örgün eğitim lisans programlarını kazanıp, eğitim hayatlarına devam eden bazı öğrencilerimizin kayıt oldukları üniversiteler şunlardır;</a:t>
            </a:r>
          </a:p>
          <a:p>
            <a:pPr marL="0" indent="0">
              <a:buNone/>
            </a:pPr>
            <a:r>
              <a:rPr lang="tr-TR" sz="1800" dirty="0"/>
              <a:t>*Hacettepe Üniversitesi   *Afyon Kocatepe Üniversitesi</a:t>
            </a:r>
          </a:p>
          <a:p>
            <a:pPr marL="0" indent="0">
              <a:buNone/>
            </a:pPr>
            <a:r>
              <a:rPr lang="tr-TR" sz="1800" dirty="0"/>
              <a:t>*Edirne Trakya Üniversitesi     *Kırklareli Üniversitesi</a:t>
            </a:r>
          </a:p>
          <a:p>
            <a:pPr marL="0" indent="0">
              <a:buNone/>
            </a:pPr>
            <a:r>
              <a:rPr lang="tr-TR" sz="1800" dirty="0"/>
              <a:t>*Sivas Cumhuriyet Üniversitesi *Dumlupınar Üniversitesi</a:t>
            </a:r>
          </a:p>
        </p:txBody>
      </p:sp>
    </p:spTree>
    <p:extLst>
      <p:ext uri="{BB962C8B-B14F-4D97-AF65-F5344CB8AC3E}">
        <p14:creationId xmlns:p14="http://schemas.microsoft.com/office/powerpoint/2010/main" val="123741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ndan Özdoğan Live your dream!!">
            <a:extLst>
              <a:ext uri="{FF2B5EF4-FFF2-40B4-BE49-F238E27FC236}">
                <a16:creationId xmlns:a16="http://schemas.microsoft.com/office/drawing/2014/main" id="{5CD03710-2898-C20B-4FD4-63A94C016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r="12305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4229130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/>
              <a:t>İLETİŞİM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31610" y="2434201"/>
            <a:ext cx="4229130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b="1" dirty="0"/>
              <a:t>Bölüme ilişkin merak ettiklerinizi mail yoluyla bölüm başkanına sorabilirsiniz</a:t>
            </a:r>
          </a:p>
          <a:p>
            <a:pPr marL="0" indent="0">
              <a:buNone/>
            </a:pPr>
            <a:r>
              <a:rPr lang="tr-TR" sz="2000" b="1" dirty="0"/>
              <a:t>ramazan.bas@dpu.edu.tr</a:t>
            </a:r>
          </a:p>
        </p:txBody>
      </p:sp>
    </p:spTree>
    <p:extLst>
      <p:ext uri="{BB962C8B-B14F-4D97-AF65-F5344CB8AC3E}">
        <p14:creationId xmlns:p14="http://schemas.microsoft.com/office/powerpoint/2010/main" val="155431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359</Words>
  <Application>Microsoft Office PowerPoint</Application>
  <PresentationFormat>Geniş ekran</PresentationFormat>
  <Paragraphs>43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Kütahya Dumlupınar Üniversitesi Domaniç Hayme Ana Meslek Yüksekokulu</vt:lpstr>
      <vt:lpstr>Genel Bilgiler</vt:lpstr>
      <vt:lpstr>Bankacılık ve Sigortacılık Bölüm Tanıtımı </vt:lpstr>
      <vt:lpstr>Bankacılık ve Sigortacılık Bölümünü  Neden Tercih Etmelisiniz?</vt:lpstr>
      <vt:lpstr>Bu Bölümde Hangi Dersleri Göreceğim?</vt:lpstr>
      <vt:lpstr>Ne Gibi İmkanlar Sunuyoruz?</vt:lpstr>
      <vt:lpstr>Ne Gibi İmkanlar Sunuyoruz?</vt:lpstr>
      <vt:lpstr>Ne Gibi İmkanlar Sunuyoruz?</vt:lpstr>
      <vt:lpstr>İLETİŞİM</vt:lpstr>
      <vt:lpstr>TEŞEKKÜRLER</vt:lpstr>
      <vt:lpstr>Kütahya Dumlupınar Üniversitesi Domaniç Hayme Ana Meslek Yüksekokulu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LAB-II</dc:creator>
  <cp:lastModifiedBy>Ramazan Ba�</cp:lastModifiedBy>
  <cp:revision>20</cp:revision>
  <dcterms:created xsi:type="dcterms:W3CDTF">2024-03-27T08:02:57Z</dcterms:created>
  <dcterms:modified xsi:type="dcterms:W3CDTF">2024-05-30T08:58:56Z</dcterms:modified>
</cp:coreProperties>
</file>