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257" r:id="rId3"/>
    <p:sldId id="258" r:id="rId4"/>
    <p:sldId id="259" r:id="rId5"/>
    <p:sldId id="261" r:id="rId6"/>
    <p:sldId id="262" r:id="rId7"/>
    <p:sldId id="265" r:id="rId8"/>
    <p:sldId id="267" r:id="rId9"/>
    <p:sldId id="277" r:id="rId10"/>
    <p:sldId id="268" r:id="rId11"/>
    <p:sldId id="269" r:id="rId12"/>
    <p:sldId id="270" r:id="rId13"/>
    <p:sldId id="271" r:id="rId14"/>
    <p:sldId id="278" r:id="rId15"/>
    <p:sldId id="274" r:id="rId16"/>
    <p:sldId id="275" r:id="rId17"/>
    <p:sldId id="276"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12.07.2021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12.07.2021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12.07.2021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12.07.2021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12.07.2021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12.07.2021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12.07.2021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12.07.2021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12.07.2021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12.07.2021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12.07.2021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12.07.2021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osym.gov.tr/"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Unvan 10"/>
          <p:cNvSpPr>
            <a:spLocks noGrp="1"/>
          </p:cNvSpPr>
          <p:nvPr>
            <p:ph type="title"/>
          </p:nvPr>
        </p:nvSpPr>
        <p:spPr>
          <a:xfrm>
            <a:off x="520233" y="1371600"/>
            <a:ext cx="1883333" cy="2215788"/>
          </a:xfrm>
        </p:spPr>
        <p:txBody>
          <a:bodyPr/>
          <a:lstStyle/>
          <a:p>
            <a:r>
              <a:rPr lang="tr-TR" dirty="0" smtClean="0"/>
              <a:t>Lojistik Programı</a:t>
            </a:r>
            <a:endParaRPr lang="tr-TR" dirty="0"/>
          </a:p>
        </p:txBody>
      </p:sp>
      <p:pic>
        <p:nvPicPr>
          <p:cNvPr id="2" name="İçerik Yer Tutucusu 1"/>
          <p:cNvPicPr>
            <a:picLocks noGrp="1" noChangeAspect="1"/>
          </p:cNvPicPr>
          <p:nvPr>
            <p:ph sz="quarter" idx="4294967295"/>
          </p:nvPr>
        </p:nvPicPr>
        <p:blipFill>
          <a:blip r:embed="rId2">
            <a:extLst>
              <a:ext uri="{28A0092B-C50C-407E-A947-70E740481C1C}">
                <a14:useLocalDpi xmlns:a14="http://schemas.microsoft.com/office/drawing/2010/main" val="0"/>
              </a:ext>
            </a:extLst>
          </a:blip>
          <a:stretch>
            <a:fillRect/>
          </a:stretch>
        </p:blipFill>
        <p:spPr>
          <a:xfrm>
            <a:off x="2403566" y="764704"/>
            <a:ext cx="5912850" cy="532859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116568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alibri" panose="020F0502020204030204" pitchFamily="34" charset="0"/>
              </a:rPr>
              <a:t>3. Yarıyıl Alınacak Dersler</a:t>
            </a:r>
            <a:endParaRPr lang="tr-TR" dirty="0"/>
          </a:p>
        </p:txBody>
      </p:sp>
      <p:pic>
        <p:nvPicPr>
          <p:cNvPr id="4098" name="Picture 2"/>
          <p:cNvPicPr>
            <a:picLocks noGrp="1" noChangeAspect="1" noChangeArrowheads="1"/>
          </p:cNvPicPr>
          <p:nvPr>
            <p:ph idx="1"/>
          </p:nvPr>
        </p:nvPicPr>
        <p:blipFill>
          <a:blip r:embed="rId2"/>
          <a:srcRect/>
          <a:stretch>
            <a:fillRect/>
          </a:stretch>
        </p:blipFill>
        <p:spPr bwMode="auto">
          <a:xfrm>
            <a:off x="214282" y="1357298"/>
            <a:ext cx="8715436" cy="52149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alibri" panose="020F0502020204030204" pitchFamily="34" charset="0"/>
              </a:rPr>
              <a:t>4. Yarıyıl Alınacak Dersler</a:t>
            </a:r>
            <a:endParaRPr lang="tr-TR" dirty="0"/>
          </a:p>
        </p:txBody>
      </p:sp>
      <p:pic>
        <p:nvPicPr>
          <p:cNvPr id="5122" name="Picture 2"/>
          <p:cNvPicPr>
            <a:picLocks noGrp="1" noChangeAspect="1" noChangeArrowheads="1"/>
          </p:cNvPicPr>
          <p:nvPr>
            <p:ph idx="1"/>
          </p:nvPr>
        </p:nvPicPr>
        <p:blipFill>
          <a:blip r:embed="rId2"/>
          <a:srcRect/>
          <a:stretch>
            <a:fillRect/>
          </a:stretch>
        </p:blipFill>
        <p:spPr bwMode="auto">
          <a:xfrm>
            <a:off x="214282" y="1357298"/>
            <a:ext cx="8715436" cy="52864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alibri" panose="020F0502020204030204" pitchFamily="34" charset="0"/>
              </a:rPr>
              <a:t>Mezuniyet Koşulları</a:t>
            </a:r>
            <a:endParaRPr lang="tr-TR" dirty="0"/>
          </a:p>
        </p:txBody>
      </p:sp>
      <p:sp>
        <p:nvSpPr>
          <p:cNvPr id="3" name="2 İçerik Yer Tutucusu"/>
          <p:cNvSpPr>
            <a:spLocks noGrp="1"/>
          </p:cNvSpPr>
          <p:nvPr>
            <p:ph idx="1"/>
          </p:nvPr>
        </p:nvSpPr>
        <p:spPr/>
        <p:txBody>
          <a:bodyPr>
            <a:normAutofit/>
          </a:bodyPr>
          <a:lstStyle/>
          <a:p>
            <a:pPr indent="0" algn="just">
              <a:buNone/>
            </a:pPr>
            <a:r>
              <a:rPr lang="tr-TR" sz="2200" dirty="0" smtClean="0"/>
              <a:t>30 gün staj dönemi de dahil olmak müfredattaki bütün derslerin tamamlanması ve 4.00 üzerinden en az 2.00 genel not ortalamasının elde edilmiş olması gerekmektedir.</a:t>
            </a:r>
            <a:endParaRPr lang="tr-TR"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alibri" panose="020F0502020204030204" pitchFamily="34" charset="0"/>
              </a:rPr>
              <a:t>Programın Kazanımları</a:t>
            </a:r>
            <a:endParaRPr lang="tr-TR" dirty="0"/>
          </a:p>
        </p:txBody>
      </p:sp>
      <p:sp>
        <p:nvSpPr>
          <p:cNvPr id="3" name="2 İçerik Yer Tutucusu"/>
          <p:cNvSpPr>
            <a:spLocks noGrp="1"/>
          </p:cNvSpPr>
          <p:nvPr>
            <p:ph idx="1"/>
          </p:nvPr>
        </p:nvSpPr>
        <p:spPr/>
        <p:txBody>
          <a:bodyPr/>
          <a:lstStyle/>
          <a:p>
            <a:pPr indent="0" algn="just">
              <a:buNone/>
            </a:pPr>
            <a:r>
              <a:rPr lang="tr-TR" sz="2200" dirty="0" smtClean="0"/>
              <a:t>Programı başarıyla tamamlayan mezunlara “Lojistik Meslek Elemanı’’ alanında Ön Lisans diploması verilir.</a:t>
            </a:r>
          </a:p>
          <a:p>
            <a:pPr>
              <a:buNone/>
            </a:pP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1472" y="214290"/>
            <a:ext cx="8143932" cy="571504"/>
          </a:xfrm>
        </p:spPr>
        <p:txBody>
          <a:bodyPr>
            <a:normAutofit fontScale="90000"/>
          </a:bodyPr>
          <a:lstStyle/>
          <a:p>
            <a:pPr algn="ctr"/>
            <a:r>
              <a:rPr lang="tr-TR" dirty="0" smtClean="0">
                <a:latin typeface="Calibri" panose="020F0502020204030204" pitchFamily="34" charset="0"/>
              </a:rPr>
              <a:t>Dikey Geçiş Olanakları</a:t>
            </a:r>
            <a:endParaRPr lang="tr-TR" dirty="0">
              <a:latin typeface="Calibri" panose="020F0502020204030204" pitchFamily="34" charset="0"/>
            </a:endParaRPr>
          </a:p>
        </p:txBody>
      </p:sp>
      <p:sp>
        <p:nvSpPr>
          <p:cNvPr id="3" name="İçerik Yer Tutucusu 2"/>
          <p:cNvSpPr>
            <a:spLocks noGrp="1"/>
          </p:cNvSpPr>
          <p:nvPr>
            <p:ph sz="half" idx="1"/>
          </p:nvPr>
        </p:nvSpPr>
        <p:spPr>
          <a:xfrm>
            <a:off x="0" y="1000108"/>
            <a:ext cx="5572132" cy="5738444"/>
          </a:xfrm>
        </p:spPr>
        <p:txBody>
          <a:bodyPr>
            <a:noAutofit/>
          </a:bodyPr>
          <a:lstStyle/>
          <a:p>
            <a:pPr algn="just"/>
            <a:r>
              <a:rPr lang="tr-TR" sz="1700" dirty="0">
                <a:latin typeface="Arial" panose="020B0604020202020204" pitchFamily="34" charset="0"/>
                <a:cs typeface="Arial" panose="020B0604020202020204" pitchFamily="34" charset="0"/>
              </a:rPr>
              <a:t>Lojistik </a:t>
            </a:r>
            <a:r>
              <a:rPr lang="tr-TR" sz="1700" dirty="0" err="1">
                <a:latin typeface="Arial" panose="020B0604020202020204" pitchFamily="34" charset="0"/>
                <a:cs typeface="Arial" panose="020B0604020202020204" pitchFamily="34" charset="0"/>
              </a:rPr>
              <a:t>Önlisans</a:t>
            </a:r>
            <a:r>
              <a:rPr lang="tr-TR" sz="1700" dirty="0">
                <a:latin typeface="Arial" panose="020B0604020202020204" pitchFamily="34" charset="0"/>
                <a:cs typeface="Arial" panose="020B0604020202020204" pitchFamily="34" charset="0"/>
              </a:rPr>
              <a:t> Programından mezun olan öğrencilerin, örgün öğretim ya da </a:t>
            </a:r>
            <a:r>
              <a:rPr lang="tr-TR" sz="1700" dirty="0" err="1">
                <a:latin typeface="Arial" panose="020B0604020202020204" pitchFamily="34" charset="0"/>
                <a:cs typeface="Arial" panose="020B0604020202020204" pitchFamily="34" charset="0"/>
              </a:rPr>
              <a:t>açıköğretim</a:t>
            </a:r>
            <a:r>
              <a:rPr lang="tr-TR" sz="1700" dirty="0">
                <a:latin typeface="Arial" panose="020B0604020202020204" pitchFamily="34" charset="0"/>
                <a:cs typeface="Arial" panose="020B0604020202020204" pitchFamily="34" charset="0"/>
              </a:rPr>
              <a:t> lisans programlarının 5. yarıyılından lisans öğrenimine devam edebilmeleri için </a:t>
            </a:r>
            <a:r>
              <a:rPr lang="tr-TR" sz="1700" b="1" dirty="0">
                <a:latin typeface="Arial" panose="020B0604020202020204" pitchFamily="34" charset="0"/>
                <a:cs typeface="Arial" panose="020B0604020202020204" pitchFamily="34" charset="0"/>
                <a:hlinkClick r:id="rId2"/>
              </a:rPr>
              <a:t>Ölçme, Seçme ve Yerleştirme Merkezi (ÖSYM)</a:t>
            </a:r>
            <a:r>
              <a:rPr lang="tr-TR" sz="1700" dirty="0">
                <a:latin typeface="Arial" panose="020B0604020202020204" pitchFamily="34" charset="0"/>
                <a:cs typeface="Arial" panose="020B0604020202020204" pitchFamily="34" charset="0"/>
              </a:rPr>
              <a:t> tarafından yapılan </a:t>
            </a:r>
            <a:r>
              <a:rPr lang="tr-TR" sz="1700" b="1" dirty="0">
                <a:latin typeface="Arial" panose="020B0604020202020204" pitchFamily="34" charset="0"/>
                <a:cs typeface="Arial" panose="020B0604020202020204" pitchFamily="34" charset="0"/>
              </a:rPr>
              <a:t>Dikey Geçiş Sınavına (DGS)</a:t>
            </a:r>
            <a:r>
              <a:rPr lang="tr-TR" sz="1700" dirty="0">
                <a:latin typeface="Arial" panose="020B0604020202020204" pitchFamily="34" charset="0"/>
                <a:cs typeface="Arial" panose="020B0604020202020204" pitchFamily="34" charset="0"/>
              </a:rPr>
              <a:t> girmeleri gerekmektedir.</a:t>
            </a:r>
          </a:p>
          <a:p>
            <a:pPr algn="just"/>
            <a:r>
              <a:rPr lang="tr-TR" sz="1700" dirty="0">
                <a:latin typeface="Arial" panose="020B0604020202020204" pitchFamily="34" charset="0"/>
                <a:cs typeface="Arial" panose="020B0604020202020204" pitchFamily="34" charset="0"/>
              </a:rPr>
              <a:t>Bu programdan mezun olan öğrenciler, dikey geçiş kapsamında başvurabilecekleri lisans programlarını, bu programların koşullarını ve bu programlara alınacak öğrenci sayılarını gösteren </a:t>
            </a:r>
            <a:r>
              <a:rPr lang="tr-TR" sz="1700" b="1" dirty="0" smtClean="0">
                <a:latin typeface="Arial" panose="020B0604020202020204" pitchFamily="34" charset="0"/>
                <a:cs typeface="Arial" panose="020B0604020202020204" pitchFamily="34" charset="0"/>
              </a:rPr>
              <a:t>Meslek </a:t>
            </a:r>
            <a:r>
              <a:rPr lang="tr-TR" sz="1700" b="1" dirty="0">
                <a:latin typeface="Arial" panose="020B0604020202020204" pitchFamily="34" charset="0"/>
                <a:cs typeface="Arial" panose="020B0604020202020204" pitchFamily="34" charset="0"/>
              </a:rPr>
              <a:t>Yüksekokulları İle </a:t>
            </a:r>
            <a:r>
              <a:rPr lang="tr-TR" sz="1700" b="1" dirty="0" err="1">
                <a:latin typeface="Arial" panose="020B0604020202020204" pitchFamily="34" charset="0"/>
                <a:cs typeface="Arial" panose="020B0604020202020204" pitchFamily="34" charset="0"/>
              </a:rPr>
              <a:t>Açıköğretim</a:t>
            </a:r>
            <a:r>
              <a:rPr lang="tr-TR" sz="1700" b="1" dirty="0">
                <a:latin typeface="Arial" panose="020B0604020202020204" pitchFamily="34" charset="0"/>
                <a:cs typeface="Arial" panose="020B0604020202020204" pitchFamily="34" charset="0"/>
              </a:rPr>
              <a:t> </a:t>
            </a:r>
            <a:r>
              <a:rPr lang="tr-TR" sz="1700" b="1" dirty="0" err="1">
                <a:latin typeface="Arial" panose="020B0604020202020204" pitchFamily="34" charset="0"/>
                <a:cs typeface="Arial" panose="020B0604020202020204" pitchFamily="34" charset="0"/>
              </a:rPr>
              <a:t>Önlisans</a:t>
            </a:r>
            <a:r>
              <a:rPr lang="tr-TR" sz="1700" b="1" dirty="0">
                <a:latin typeface="Arial" panose="020B0604020202020204" pitchFamily="34" charset="0"/>
                <a:cs typeface="Arial" panose="020B0604020202020204" pitchFamily="34" charset="0"/>
              </a:rPr>
              <a:t> Programları Mezunlarının Lisans Öğrenimine Dikey Geçiş Sınavı (DGS) Kılavuzu</a:t>
            </a:r>
            <a:r>
              <a:rPr lang="tr-TR" sz="1700" dirty="0">
                <a:latin typeface="Arial" panose="020B0604020202020204" pitchFamily="34" charset="0"/>
                <a:cs typeface="Arial" panose="020B0604020202020204" pitchFamily="34" charset="0"/>
              </a:rPr>
              <a:t>’ndan detaylı bilgiye ulaşabilirler. Bu kılavuzda, adayların nasıl başvurabilecekleri, lisans programı tercihlerini nasıl yapacakları, sınav, değerlendirme ve yerleştirme işlemleri, meslek yüksekokulu müdürlükleri ve </a:t>
            </a:r>
            <a:r>
              <a:rPr lang="tr-TR" sz="1700" dirty="0" err="1">
                <a:latin typeface="Arial" panose="020B0604020202020204" pitchFamily="34" charset="0"/>
                <a:cs typeface="Arial" panose="020B0604020202020204" pitchFamily="34" charset="0"/>
              </a:rPr>
              <a:t>açıköğretim</a:t>
            </a:r>
            <a:r>
              <a:rPr lang="tr-TR" sz="1700" dirty="0">
                <a:latin typeface="Arial" panose="020B0604020202020204" pitchFamily="34" charset="0"/>
                <a:cs typeface="Arial" panose="020B0604020202020204" pitchFamily="34" charset="0"/>
              </a:rPr>
              <a:t> </a:t>
            </a:r>
            <a:r>
              <a:rPr lang="tr-TR" sz="1700" dirty="0" err="1">
                <a:latin typeface="Arial" panose="020B0604020202020204" pitchFamily="34" charset="0"/>
                <a:cs typeface="Arial" panose="020B0604020202020204" pitchFamily="34" charset="0"/>
              </a:rPr>
              <a:t>önlisans</a:t>
            </a:r>
            <a:r>
              <a:rPr lang="tr-TR" sz="1700" dirty="0">
                <a:latin typeface="Arial" panose="020B0604020202020204" pitchFamily="34" charset="0"/>
                <a:cs typeface="Arial" panose="020B0604020202020204" pitchFamily="34" charset="0"/>
              </a:rPr>
              <a:t> programlarının bağlı olduğu birimlerce yürütülecek işlemlerle ilgili ilke ve kurallar yer almaktadır.</a:t>
            </a:r>
          </a:p>
          <a:p>
            <a:endParaRPr lang="tr-TR" sz="1800" dirty="0"/>
          </a:p>
        </p:txBody>
      </p:sp>
      <p:sp>
        <p:nvSpPr>
          <p:cNvPr id="8" name="İçerik Yer Tutucusu 7"/>
          <p:cNvSpPr>
            <a:spLocks noGrp="1"/>
          </p:cNvSpPr>
          <p:nvPr>
            <p:ph sz="half" idx="2"/>
          </p:nvPr>
        </p:nvSpPr>
        <p:spPr>
          <a:xfrm>
            <a:off x="5357818" y="1142984"/>
            <a:ext cx="3629022" cy="4439311"/>
          </a:xfrm>
        </p:spPr>
        <p:txBody>
          <a:bodyPr/>
          <a:lstStyle/>
          <a:p>
            <a:pPr marL="0" indent="0" algn="ctr">
              <a:buNone/>
            </a:pPr>
            <a:r>
              <a:rPr lang="tr-TR" dirty="0" smtClean="0"/>
              <a:t>Lisans Programları</a:t>
            </a:r>
            <a:endParaRPr lang="tr-TR" dirty="0"/>
          </a:p>
        </p:txBody>
      </p:sp>
      <p:pic>
        <p:nvPicPr>
          <p:cNvPr id="6147" name="Picture 3"/>
          <p:cNvPicPr>
            <a:picLocks noChangeAspect="1" noChangeArrowheads="1"/>
          </p:cNvPicPr>
          <p:nvPr/>
        </p:nvPicPr>
        <p:blipFill>
          <a:blip r:embed="rId3"/>
          <a:srcRect/>
          <a:stretch>
            <a:fillRect/>
          </a:stretch>
        </p:blipFill>
        <p:spPr bwMode="auto">
          <a:xfrm>
            <a:off x="5929322" y="1857364"/>
            <a:ext cx="3000396" cy="3429024"/>
          </a:xfrm>
          <a:prstGeom prst="rect">
            <a:avLst/>
          </a:prstGeom>
          <a:noFill/>
          <a:ln w="9525">
            <a:noFill/>
            <a:miter lim="800000"/>
            <a:headEnd/>
            <a:tailEnd/>
          </a:ln>
          <a:effectLst/>
        </p:spPr>
      </p:pic>
    </p:spTree>
    <p:extLst>
      <p:ext uri="{BB962C8B-B14F-4D97-AF65-F5344CB8AC3E}">
        <p14:creationId xmlns:p14="http://schemas.microsoft.com/office/powerpoint/2010/main" val="42198703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928670"/>
            <a:ext cx="8229600" cy="488968"/>
          </a:xfrm>
        </p:spPr>
        <p:txBody>
          <a:bodyPr>
            <a:noAutofit/>
          </a:bodyPr>
          <a:lstStyle/>
          <a:p>
            <a:r>
              <a:rPr lang="tr-TR" sz="3000" dirty="0" smtClean="0"/>
              <a:t>Domaniç </a:t>
            </a:r>
            <a:r>
              <a:rPr lang="tr-TR" sz="3000" dirty="0" err="1" smtClean="0"/>
              <a:t>Hayme</a:t>
            </a:r>
            <a:r>
              <a:rPr lang="tr-TR" sz="3000" dirty="0" smtClean="0"/>
              <a:t> Ana Meslek Yüksekokulunda Sportif Alanlar</a:t>
            </a:r>
            <a:r>
              <a:rPr lang="tr-TR" sz="4200" dirty="0" smtClean="0"/>
              <a:t/>
            </a:r>
            <a:br>
              <a:rPr lang="tr-TR" sz="4200" dirty="0" smtClean="0"/>
            </a:br>
            <a:endParaRPr lang="tr-TR" sz="4200" dirty="0"/>
          </a:p>
        </p:txBody>
      </p:sp>
      <p:sp>
        <p:nvSpPr>
          <p:cNvPr id="3" name="2 İçerik Yer Tutucusu"/>
          <p:cNvSpPr>
            <a:spLocks noGrp="1"/>
          </p:cNvSpPr>
          <p:nvPr>
            <p:ph idx="1"/>
          </p:nvPr>
        </p:nvSpPr>
        <p:spPr>
          <a:xfrm>
            <a:off x="500034" y="1643050"/>
            <a:ext cx="8229600" cy="2400304"/>
          </a:xfrm>
        </p:spPr>
        <p:txBody>
          <a:bodyPr/>
          <a:lstStyle/>
          <a:p>
            <a:pPr indent="0" algn="just">
              <a:buNone/>
            </a:pPr>
            <a:r>
              <a:rPr lang="tr-TR" sz="2200" dirty="0" smtClean="0"/>
              <a:t>Meslek Yüksekokulumuz öğrencilerinin yararlandığı bir halı saha vardır. Bir adette basketbol, voleybol ve tenis kortunun bulunduğu çok amaçlı sahamız mevcuttur.</a:t>
            </a:r>
          </a:p>
          <a:p>
            <a:pP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dirty="0" smtClean="0"/>
              <a:t> </a:t>
            </a:r>
            <a:r>
              <a:rPr lang="tr-TR" sz="3600" dirty="0" smtClean="0"/>
              <a:t>Domaniç </a:t>
            </a:r>
            <a:r>
              <a:rPr lang="tr-TR" sz="3600" dirty="0" err="1" smtClean="0"/>
              <a:t>Hayme</a:t>
            </a:r>
            <a:r>
              <a:rPr lang="tr-TR" sz="3600" dirty="0" smtClean="0"/>
              <a:t> Ana Meslek Yüksekokulunda Kütüphane</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indent="0" algn="just">
              <a:buNone/>
            </a:pPr>
            <a:r>
              <a:rPr lang="tr-TR" sz="2200" dirty="0" smtClean="0"/>
              <a:t>Meslek Yüksekokulumuz kütüphanesinde öğrencilerimizin kullanımına sunulan kitap sayısı Türkçe yayın 3500 civarındadır. İngilizce yayın 25 süreli yayın 4 adettir. Bu kitapların  nitelikleri roman, hikaye, araştırma ve inceleme gibi eserlerden oluşmaktadır. Kütüphanemize günlük gazete ve </a:t>
            </a:r>
            <a:r>
              <a:rPr lang="tr-TR" sz="2200" dirty="0" err="1" smtClean="0"/>
              <a:t>ylık</a:t>
            </a:r>
            <a:r>
              <a:rPr lang="tr-TR" sz="2200" dirty="0" smtClean="0"/>
              <a:t> dergi alınmaktadır.</a:t>
            </a:r>
          </a:p>
          <a:p>
            <a:pPr>
              <a:buNone/>
            </a:pP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Domaniç </a:t>
            </a:r>
            <a:r>
              <a:rPr lang="tr-TR" sz="3200" dirty="0" err="1" smtClean="0"/>
              <a:t>Hayme</a:t>
            </a:r>
            <a:r>
              <a:rPr lang="tr-TR" sz="3200" dirty="0" smtClean="0"/>
              <a:t> Ana Meslek Yüksekokulunda Konferans Salonu</a:t>
            </a:r>
            <a:endParaRPr lang="tr-TR" sz="3200" dirty="0"/>
          </a:p>
        </p:txBody>
      </p:sp>
      <p:sp>
        <p:nvSpPr>
          <p:cNvPr id="3" name="2 İçerik Yer Tutucusu"/>
          <p:cNvSpPr>
            <a:spLocks noGrp="1"/>
          </p:cNvSpPr>
          <p:nvPr>
            <p:ph idx="1"/>
          </p:nvPr>
        </p:nvSpPr>
        <p:spPr/>
        <p:txBody>
          <a:bodyPr/>
          <a:lstStyle/>
          <a:p>
            <a:pPr indent="0" algn="just">
              <a:buNone/>
            </a:pPr>
            <a:r>
              <a:rPr lang="tr-TR" sz="2200" dirty="0" smtClean="0"/>
              <a:t>2011 yılında yapımı tamamlanan ek binamıza 260 kişi kapasiteli bir konferans salonu yapılmıştır. Hem halkımızın hem de öğrencilerimizin hizmetine sunulmuştur.</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214313"/>
            <a:ext cx="8229600" cy="5911850"/>
          </a:xfrm>
        </p:spPr>
        <p:txBody>
          <a:bodyPr/>
          <a:lstStyle/>
          <a:p>
            <a:pPr algn="ctr">
              <a:buNone/>
            </a:pPr>
            <a:r>
              <a:rPr lang="tr-TR" dirty="0" smtClean="0"/>
              <a:t>T.C. </a:t>
            </a:r>
          </a:p>
          <a:p>
            <a:pPr algn="ctr">
              <a:buNone/>
            </a:pPr>
            <a:r>
              <a:rPr lang="tr-TR" dirty="0" smtClean="0"/>
              <a:t>Kütahya Dumlupınar Üniversitesi </a:t>
            </a:r>
          </a:p>
          <a:p>
            <a:pPr algn="ctr">
              <a:buNone/>
            </a:pPr>
            <a:r>
              <a:rPr lang="tr-TR" dirty="0" smtClean="0"/>
              <a:t>Domaniç </a:t>
            </a:r>
            <a:r>
              <a:rPr lang="tr-TR" dirty="0" err="1" smtClean="0"/>
              <a:t>Hayme</a:t>
            </a:r>
            <a:r>
              <a:rPr lang="tr-TR" dirty="0" smtClean="0"/>
              <a:t> Ana Meslek Yüksekokulu Lojistik Programı</a:t>
            </a:r>
          </a:p>
          <a:p>
            <a:pPr>
              <a:buNone/>
            </a:pPr>
            <a:endParaRPr lang="tr-TR" dirty="0" smtClean="0"/>
          </a:p>
          <a:p>
            <a:pPr algn="ctr">
              <a:buNone/>
            </a:pPr>
            <a:endParaRPr lang="tr-TR" dirty="0" smtClean="0"/>
          </a:p>
          <a:p>
            <a:pPr algn="ctr">
              <a:buNone/>
            </a:pPr>
            <a:endParaRPr lang="tr-TR" dirty="0" smtClean="0"/>
          </a:p>
          <a:p>
            <a:pPr algn="ctr">
              <a:buNone/>
            </a:pPr>
            <a:r>
              <a:rPr lang="tr-TR" dirty="0" smtClean="0"/>
              <a:t>Lojistik Programı Tanıtımı</a:t>
            </a:r>
          </a:p>
          <a:p>
            <a:pPr algn="ctr">
              <a:buNone/>
            </a:pPr>
            <a:r>
              <a:rPr lang="tr-TR" dirty="0" smtClean="0"/>
              <a:t>2021</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Kimdir ?</a:t>
            </a:r>
            <a:endParaRPr lang="tr-TR" dirty="0"/>
          </a:p>
        </p:txBody>
      </p:sp>
      <p:sp>
        <p:nvSpPr>
          <p:cNvPr id="3" name="2 İçerik Yer Tutucusu"/>
          <p:cNvSpPr>
            <a:spLocks noGrp="1"/>
          </p:cNvSpPr>
          <p:nvPr>
            <p:ph idx="1"/>
          </p:nvPr>
        </p:nvSpPr>
        <p:spPr/>
        <p:txBody>
          <a:bodyPr/>
          <a:lstStyle/>
          <a:p>
            <a:pPr indent="0" algn="just">
              <a:buNone/>
            </a:pPr>
            <a:r>
              <a:rPr lang="tr-TR" sz="2200" dirty="0" smtClean="0"/>
              <a:t>Lojistik </a:t>
            </a:r>
            <a:r>
              <a:rPr lang="tr-TR" sz="2200" dirty="0" err="1" smtClean="0"/>
              <a:t>Önlisans</a:t>
            </a:r>
            <a:r>
              <a:rPr lang="tr-TR" sz="2200" dirty="0" smtClean="0"/>
              <a:t> Programının amacı, global boyutu ile incelendiğinde nitelikli ara eleman ihtiyacı günden güne artan sektör durumundadır. Bu bağlamda program sektörün ihtiyaç duyduğu mesleki bilgi ve becerilere sahip, etik ilkelere saygılı, elemanlar yetiştirmeyi hedeflemektedir. ​</a:t>
            </a: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Nerelerde Çalışır ?</a:t>
            </a:r>
            <a:endParaRPr lang="tr-TR" dirty="0"/>
          </a:p>
        </p:txBody>
      </p:sp>
      <p:sp>
        <p:nvSpPr>
          <p:cNvPr id="3" name="2 İçerik Yer Tutucusu"/>
          <p:cNvSpPr>
            <a:spLocks noGrp="1"/>
          </p:cNvSpPr>
          <p:nvPr>
            <p:ph idx="1"/>
          </p:nvPr>
        </p:nvSpPr>
        <p:spPr>
          <a:xfrm>
            <a:off x="214282" y="1600200"/>
            <a:ext cx="8715436" cy="4525963"/>
          </a:xfrm>
        </p:spPr>
        <p:txBody>
          <a:bodyPr>
            <a:normAutofit/>
          </a:bodyPr>
          <a:lstStyle/>
          <a:p>
            <a:pPr algn="just">
              <a:buNone/>
            </a:pPr>
            <a:r>
              <a:rPr lang="tr-TR" sz="2200" dirty="0" smtClean="0"/>
              <a:t>Lojistik mezununun çalışma alanları sıralanacak olursa:</a:t>
            </a:r>
          </a:p>
          <a:p>
            <a:pPr algn="just">
              <a:buFont typeface="Wingdings" pitchFamily="2" charset="2"/>
              <a:buChar char="ü"/>
            </a:pPr>
            <a:r>
              <a:rPr lang="tr-TR" sz="2200" dirty="0" smtClean="0">
                <a:latin typeface="Calibri" panose="020F0502020204030204" pitchFamily="34" charset="0"/>
              </a:rPr>
              <a:t>Üretim, Hizmet ve Satış Şirketlerinin Lojistik Birimleri ,</a:t>
            </a:r>
          </a:p>
          <a:p>
            <a:pPr algn="just">
              <a:buFont typeface="Wingdings" pitchFamily="2" charset="2"/>
              <a:buChar char="ü"/>
            </a:pPr>
            <a:r>
              <a:rPr lang="tr-TR" sz="2200" dirty="0" smtClean="0">
                <a:latin typeface="Calibri" panose="020F0502020204030204" pitchFamily="34" charset="0"/>
              </a:rPr>
              <a:t>Lojistik Şirketler,</a:t>
            </a:r>
          </a:p>
          <a:p>
            <a:pPr algn="just">
              <a:buFont typeface="Wingdings" pitchFamily="2" charset="2"/>
              <a:buChar char="ü"/>
            </a:pPr>
            <a:r>
              <a:rPr lang="tr-TR" sz="2200" dirty="0" smtClean="0">
                <a:latin typeface="Calibri" panose="020F0502020204030204" pitchFamily="34" charset="0"/>
              </a:rPr>
              <a:t>3. Parti Lojistik Hizmet Sağlayıcılar, </a:t>
            </a:r>
          </a:p>
          <a:p>
            <a:pPr algn="just">
              <a:buFont typeface="Wingdings" pitchFamily="2" charset="2"/>
              <a:buChar char="ü"/>
            </a:pPr>
            <a:r>
              <a:rPr lang="tr-TR" sz="2200" dirty="0" smtClean="0">
                <a:latin typeface="Calibri" panose="020F0502020204030204" pitchFamily="34" charset="0"/>
              </a:rPr>
              <a:t>Kara, Hava, Deniz, Demiryolu ve </a:t>
            </a:r>
            <a:r>
              <a:rPr lang="tr-TR" sz="2200" dirty="0" err="1" smtClean="0">
                <a:latin typeface="Calibri" panose="020F0502020204030204" pitchFamily="34" charset="0"/>
              </a:rPr>
              <a:t>Intermodal</a:t>
            </a:r>
            <a:r>
              <a:rPr lang="tr-TR" sz="2200" dirty="0" smtClean="0">
                <a:latin typeface="Calibri" panose="020F0502020204030204" pitchFamily="34" charset="0"/>
              </a:rPr>
              <a:t> Taşımacılık Şirketleri,</a:t>
            </a:r>
          </a:p>
          <a:p>
            <a:pPr algn="just">
              <a:buFont typeface="Wingdings" pitchFamily="2" charset="2"/>
              <a:buChar char="ü"/>
            </a:pPr>
            <a:r>
              <a:rPr lang="tr-TR" sz="2200" dirty="0" smtClean="0">
                <a:latin typeface="Calibri" panose="020F0502020204030204" pitchFamily="34" charset="0"/>
              </a:rPr>
              <a:t>Gümrükleme,</a:t>
            </a:r>
          </a:p>
          <a:p>
            <a:pPr algn="just">
              <a:buFont typeface="Wingdings" pitchFamily="2" charset="2"/>
              <a:buChar char="ü"/>
            </a:pPr>
            <a:r>
              <a:rPr lang="tr-TR" sz="2200" dirty="0" smtClean="0">
                <a:latin typeface="Calibri" panose="020F0502020204030204" pitchFamily="34" charset="0"/>
              </a:rPr>
              <a:t>Depolama,</a:t>
            </a:r>
          </a:p>
          <a:p>
            <a:pPr algn="just">
              <a:buFont typeface="Wingdings" pitchFamily="2" charset="2"/>
              <a:buChar char="ü"/>
            </a:pPr>
            <a:r>
              <a:rPr lang="tr-TR" sz="2200" dirty="0" smtClean="0">
                <a:latin typeface="Calibri" panose="020F0502020204030204" pitchFamily="34" charset="0"/>
              </a:rPr>
              <a:t>Dağıtım,</a:t>
            </a:r>
          </a:p>
          <a:p>
            <a:pPr algn="just">
              <a:buFont typeface="Wingdings" pitchFamily="2" charset="2"/>
              <a:buChar char="ü"/>
            </a:pPr>
            <a:r>
              <a:rPr lang="tr-TR" sz="2200" dirty="0" smtClean="0">
                <a:latin typeface="Calibri" panose="020F0502020204030204" pitchFamily="34" charset="0"/>
              </a:rPr>
              <a:t>Şirketlerin, lojistik, dış ticaret, finans ve pazarlama departmanları,</a:t>
            </a:r>
          </a:p>
          <a:p>
            <a:pPr algn="just">
              <a:buFont typeface="Wingdings" pitchFamily="2" charset="2"/>
              <a:buChar char="ü"/>
            </a:pPr>
            <a:r>
              <a:rPr lang="tr-TR" sz="2200" dirty="0" smtClean="0">
                <a:latin typeface="Calibri" panose="020F0502020204030204" pitchFamily="34" charset="0"/>
              </a:rPr>
              <a:t>İthalat ve ihracat firmalarında, gelecek vaat eden pozisyonlarda çalışabilmektedirler.</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Program Tanıtımı</a:t>
            </a:r>
            <a:endParaRPr lang="tr-TR" dirty="0"/>
          </a:p>
        </p:txBody>
      </p:sp>
      <p:sp>
        <p:nvSpPr>
          <p:cNvPr id="3" name="2 İçerik Yer Tutucusu"/>
          <p:cNvSpPr>
            <a:spLocks noGrp="1"/>
          </p:cNvSpPr>
          <p:nvPr>
            <p:ph idx="1"/>
          </p:nvPr>
        </p:nvSpPr>
        <p:spPr/>
        <p:txBody>
          <a:bodyPr>
            <a:normAutofit/>
          </a:bodyPr>
          <a:lstStyle/>
          <a:p>
            <a:pPr indent="0" algn="just">
              <a:buNone/>
            </a:pPr>
            <a:r>
              <a:rPr lang="tr-TR" sz="2200" dirty="0" smtClean="0"/>
              <a:t>Dumlupınar Üniversitesi Domaniç Meslek Yüksekokulu Lojistik Programı 2011-2012 akademik yılında mesleki eğitim-öğretime faaliyetine başlamıştır. Program açıldığı tarihten bu yana sektörün ihtiyacı olan “Lojistik Meslek Elemanı” talebi karşılamaya çalışmıştır.</a:t>
            </a:r>
            <a:endParaRPr lang="tr-TR"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286544"/>
          </a:xfrm>
        </p:spPr>
        <p:txBody>
          <a:bodyPr>
            <a:normAutofit/>
          </a:bodyPr>
          <a:lstStyle/>
          <a:p>
            <a:pPr algn="ctr">
              <a:buNone/>
            </a:pPr>
            <a:r>
              <a:rPr lang="tr-TR" sz="4400" dirty="0" smtClean="0"/>
              <a:t>Program İdaresi</a:t>
            </a:r>
            <a:endParaRPr lang="tr-TR" sz="4400" dirty="0"/>
          </a:p>
        </p:txBody>
      </p:sp>
      <p:sp>
        <p:nvSpPr>
          <p:cNvPr id="7" name="6 Sol Ok"/>
          <p:cNvSpPr/>
          <p:nvPr/>
        </p:nvSpPr>
        <p:spPr>
          <a:xfrm>
            <a:off x="3143240" y="1714488"/>
            <a:ext cx="5357850" cy="1428760"/>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Öğretim Görevlisi Yasemin DURMAZ</a:t>
            </a:r>
          </a:p>
          <a:p>
            <a:pPr algn="ctr"/>
            <a:r>
              <a:rPr lang="tr-TR" dirty="0" smtClean="0">
                <a:solidFill>
                  <a:schemeClr val="tx1"/>
                </a:solidFill>
              </a:rPr>
              <a:t>(Bölüm Başkanı) </a:t>
            </a:r>
            <a:endParaRPr lang="tr-TR" dirty="0">
              <a:solidFill>
                <a:schemeClr val="tx1"/>
              </a:solidFill>
            </a:endParaRPr>
          </a:p>
        </p:txBody>
      </p:sp>
      <p:sp>
        <p:nvSpPr>
          <p:cNvPr id="8" name="7 Sol Ok"/>
          <p:cNvSpPr/>
          <p:nvPr/>
        </p:nvSpPr>
        <p:spPr>
          <a:xfrm>
            <a:off x="3286116" y="3929066"/>
            <a:ext cx="5072098" cy="1500198"/>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Öğretim Görevlisi Yasemin DURMAZ</a:t>
            </a:r>
          </a:p>
          <a:p>
            <a:pPr algn="ctr"/>
            <a:r>
              <a:rPr lang="tr-TR" dirty="0" smtClean="0">
                <a:solidFill>
                  <a:schemeClr val="tx1"/>
                </a:solidFill>
              </a:rPr>
              <a:t>Bölüm AKTS(ECTS) Koordinatörü</a:t>
            </a:r>
            <a:endParaRPr lang="tr-TR" dirty="0">
              <a:solidFill>
                <a:schemeClr val="tx1"/>
              </a:solidFill>
            </a:endParaRPr>
          </a:p>
        </p:txBody>
      </p:sp>
      <p:pic>
        <p:nvPicPr>
          <p:cNvPr id="1027" name="Picture 3"/>
          <p:cNvPicPr>
            <a:picLocks noChangeAspect="1" noChangeArrowheads="1"/>
          </p:cNvPicPr>
          <p:nvPr/>
        </p:nvPicPr>
        <p:blipFill>
          <a:blip r:embed="rId2"/>
          <a:srcRect/>
          <a:stretch>
            <a:fillRect/>
          </a:stretch>
        </p:blipFill>
        <p:spPr bwMode="auto">
          <a:xfrm>
            <a:off x="1214414" y="1785926"/>
            <a:ext cx="1428760" cy="1285884"/>
          </a:xfrm>
          <a:prstGeom prst="rect">
            <a:avLst/>
          </a:prstGeom>
          <a:noFill/>
          <a:ln w="9525">
            <a:noFill/>
            <a:miter lim="800000"/>
            <a:headEnd/>
            <a:tailEnd/>
          </a:ln>
          <a:effectLst/>
        </p:spPr>
      </p:pic>
      <p:pic>
        <p:nvPicPr>
          <p:cNvPr id="13" name="Picture 3"/>
          <p:cNvPicPr>
            <a:picLocks noChangeAspect="1" noChangeArrowheads="1"/>
          </p:cNvPicPr>
          <p:nvPr/>
        </p:nvPicPr>
        <p:blipFill>
          <a:blip r:embed="rId2"/>
          <a:srcRect/>
          <a:stretch>
            <a:fillRect/>
          </a:stretch>
        </p:blipFill>
        <p:spPr bwMode="auto">
          <a:xfrm>
            <a:off x="1357290" y="4000504"/>
            <a:ext cx="1428760" cy="1285884"/>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Laboratuvar</a:t>
            </a:r>
            <a:r>
              <a:rPr lang="tr-TR" dirty="0" smtClean="0"/>
              <a:t> İmkanları</a:t>
            </a:r>
            <a:endParaRPr lang="tr-TR" dirty="0"/>
          </a:p>
        </p:txBody>
      </p:sp>
      <p:sp>
        <p:nvSpPr>
          <p:cNvPr id="3" name="2 İçerik Yer Tutucusu"/>
          <p:cNvSpPr>
            <a:spLocks noGrp="1"/>
          </p:cNvSpPr>
          <p:nvPr>
            <p:ph idx="1"/>
          </p:nvPr>
        </p:nvSpPr>
        <p:spPr/>
        <p:txBody>
          <a:bodyPr>
            <a:normAutofit/>
          </a:bodyPr>
          <a:lstStyle/>
          <a:p>
            <a:pPr indent="0" algn="just">
              <a:buNone/>
            </a:pPr>
            <a:r>
              <a:rPr lang="tr-TR" sz="2200" dirty="0" smtClean="0"/>
              <a:t>Meslek Yüksekokulumuzda 2 Adet Bilgisayar </a:t>
            </a:r>
            <a:r>
              <a:rPr lang="tr-TR" sz="2200" dirty="0" err="1" smtClean="0"/>
              <a:t>Laboratuvarı</a:t>
            </a:r>
            <a:r>
              <a:rPr lang="tr-TR" sz="2200" dirty="0" smtClean="0"/>
              <a:t> bulunmaktadır. </a:t>
            </a:r>
            <a:r>
              <a:rPr lang="tr-TR" sz="2200" dirty="0"/>
              <a:t> </a:t>
            </a:r>
            <a:r>
              <a:rPr lang="tr-TR" sz="2200" dirty="0" smtClean="0"/>
              <a:t>Bilgisayar sayısı 74 adettir.</a:t>
            </a:r>
            <a:endParaRPr lang="tr-TR"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latin typeface="Calibri" panose="020F0502020204030204" pitchFamily="34" charset="0"/>
              </a:rPr>
              <a:t>1. Yarıyılda Alınacak Dersler</a:t>
            </a:r>
            <a:endParaRPr lang="tr-TR" dirty="0"/>
          </a:p>
        </p:txBody>
      </p:sp>
      <p:pic>
        <p:nvPicPr>
          <p:cNvPr id="2050" name="Picture 2"/>
          <p:cNvPicPr>
            <a:picLocks noGrp="1" noChangeAspect="1" noChangeArrowheads="1"/>
          </p:cNvPicPr>
          <p:nvPr>
            <p:ph idx="1"/>
          </p:nvPr>
        </p:nvPicPr>
        <p:blipFill>
          <a:blip r:embed="rId2"/>
          <a:srcRect/>
          <a:stretch>
            <a:fillRect/>
          </a:stretch>
        </p:blipFill>
        <p:spPr bwMode="auto">
          <a:xfrm>
            <a:off x="285720" y="1428736"/>
            <a:ext cx="8643998" cy="464347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Calibri" panose="020F0502020204030204" pitchFamily="34" charset="0"/>
              </a:rPr>
              <a:t>2</a:t>
            </a:r>
            <a:r>
              <a:rPr lang="tr-TR" dirty="0" smtClean="0">
                <a:latin typeface="Calibri" panose="020F0502020204030204" pitchFamily="34" charset="0"/>
              </a:rPr>
              <a:t>. Yarıyılda Alınacak Dersler</a:t>
            </a:r>
            <a:endParaRPr lang="tr-TR" dirty="0"/>
          </a:p>
        </p:txBody>
      </p:sp>
      <p:pic>
        <p:nvPicPr>
          <p:cNvPr id="3075" name="Picture 3"/>
          <p:cNvPicPr>
            <a:picLocks noGrp="1" noChangeAspect="1" noChangeArrowheads="1"/>
          </p:cNvPicPr>
          <p:nvPr>
            <p:ph idx="1"/>
          </p:nvPr>
        </p:nvPicPr>
        <p:blipFill>
          <a:blip r:embed="rId2"/>
          <a:srcRect/>
          <a:stretch>
            <a:fillRect/>
          </a:stretch>
        </p:blipFill>
        <p:spPr bwMode="auto">
          <a:xfrm>
            <a:off x="214282" y="1500174"/>
            <a:ext cx="8715436" cy="4786346"/>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TotalTime>
  <Words>332</Words>
  <Application>Microsoft Office PowerPoint</Application>
  <PresentationFormat>Ekran Gösterisi (4:3)</PresentationFormat>
  <Paragraphs>49</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Wingdings</vt:lpstr>
      <vt:lpstr>Ofis Teması</vt:lpstr>
      <vt:lpstr>Lojistik Programı</vt:lpstr>
      <vt:lpstr>PowerPoint Sunusu</vt:lpstr>
      <vt:lpstr>Kimdir ?</vt:lpstr>
      <vt:lpstr>Nerelerde Çalışır ?</vt:lpstr>
      <vt:lpstr>Program Tanıtımı</vt:lpstr>
      <vt:lpstr>PowerPoint Sunusu</vt:lpstr>
      <vt:lpstr>Laboratuvar İmkanları</vt:lpstr>
      <vt:lpstr>1. Yarıyılda Alınacak Dersler</vt:lpstr>
      <vt:lpstr>2. Yarıyılda Alınacak Dersler</vt:lpstr>
      <vt:lpstr>3. Yarıyıl Alınacak Dersler</vt:lpstr>
      <vt:lpstr>4. Yarıyıl Alınacak Dersler</vt:lpstr>
      <vt:lpstr>Mezuniyet Koşulları</vt:lpstr>
      <vt:lpstr>Programın Kazanımları</vt:lpstr>
      <vt:lpstr>Dikey Geçiş Olanakları</vt:lpstr>
      <vt:lpstr>Domaniç Hayme Ana Meslek Yüksekokulunda Sportif Alanlar </vt:lpstr>
      <vt:lpstr>  Domaniç Hayme Ana Meslek Yüksekokulunda Kütüphane </vt:lpstr>
      <vt:lpstr>Domaniç Hayme Ana Meslek Yüksekokulunda Konferans Salonu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lenovo</dc:creator>
  <cp:lastModifiedBy>Users_Hp_8560</cp:lastModifiedBy>
  <cp:revision>9</cp:revision>
  <dcterms:created xsi:type="dcterms:W3CDTF">2021-07-11T18:28:56Z</dcterms:created>
  <dcterms:modified xsi:type="dcterms:W3CDTF">2021-07-12T13:56:18Z</dcterms:modified>
</cp:coreProperties>
</file>