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27"/>
  </p:notesMasterIdLst>
  <p:sldIdLst>
    <p:sldId id="469" r:id="rId2"/>
    <p:sldId id="442" r:id="rId3"/>
    <p:sldId id="456" r:id="rId4"/>
    <p:sldId id="458" r:id="rId5"/>
    <p:sldId id="461" r:id="rId6"/>
    <p:sldId id="470" r:id="rId7"/>
    <p:sldId id="460" r:id="rId8"/>
    <p:sldId id="462" r:id="rId9"/>
    <p:sldId id="463" r:id="rId10"/>
    <p:sldId id="464" r:id="rId11"/>
    <p:sldId id="471" r:id="rId12"/>
    <p:sldId id="472" r:id="rId13"/>
    <p:sldId id="473" r:id="rId14"/>
    <p:sldId id="474" r:id="rId15"/>
    <p:sldId id="475" r:id="rId16"/>
    <p:sldId id="443" r:id="rId17"/>
    <p:sldId id="457" r:id="rId18"/>
    <p:sldId id="459" r:id="rId19"/>
    <p:sldId id="455" r:id="rId20"/>
    <p:sldId id="476" r:id="rId21"/>
    <p:sldId id="477" r:id="rId22"/>
    <p:sldId id="466" r:id="rId23"/>
    <p:sldId id="467" r:id="rId24"/>
    <p:sldId id="468" r:id="rId25"/>
    <p:sldId id="291" r:id="rId2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nin" initials="r" lastIdx="1" clrIdx="0">
    <p:extLst>
      <p:ext uri="{19B8F6BF-5375-455C-9EA6-DF929625EA0E}">
        <p15:presenceInfo xmlns:p15="http://schemas.microsoft.com/office/powerpoint/2012/main" userId="ronin" providerId="None"/>
      </p:ext>
    </p:extLst>
  </p:cmAuthor>
  <p:cmAuthor id="2" name="Users_Hp_8560" initials="U" lastIdx="1" clrIdx="1">
    <p:extLst>
      <p:ext uri="{19B8F6BF-5375-455C-9EA6-DF929625EA0E}">
        <p15:presenceInfo xmlns:p15="http://schemas.microsoft.com/office/powerpoint/2012/main" userId="Users_Hp_8560"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Koyu Stil 1 - Vurgu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361" autoAdjust="0"/>
  </p:normalViewPr>
  <p:slideViewPr>
    <p:cSldViewPr snapToGrid="0">
      <p:cViewPr varScale="1">
        <p:scale>
          <a:sx n="110" d="100"/>
          <a:sy n="110"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5ACDFD-EAB4-43DF-932F-B4C235264BA0}" type="datetimeFigureOut">
              <a:rPr lang="tr-TR" smtClean="0"/>
              <a:t>16.07.2021</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EB913B-00F7-4288-9FF6-455B66367BC0}" type="slidenum">
              <a:rPr lang="tr-TR" smtClean="0"/>
              <a:t>‹#›</a:t>
            </a:fld>
            <a:endParaRPr lang="tr-TR"/>
          </a:p>
        </p:txBody>
      </p:sp>
    </p:spTree>
    <p:extLst>
      <p:ext uri="{BB962C8B-B14F-4D97-AF65-F5344CB8AC3E}">
        <p14:creationId xmlns:p14="http://schemas.microsoft.com/office/powerpoint/2010/main" val="6508057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CEB913B-00F7-4288-9FF6-455B66367BC0}" type="slidenum">
              <a:rPr lang="tr-TR" smtClean="0"/>
              <a:t>7</a:t>
            </a:fld>
            <a:endParaRPr lang="tr-TR"/>
          </a:p>
        </p:txBody>
      </p:sp>
    </p:spTree>
    <p:extLst>
      <p:ext uri="{BB962C8B-B14F-4D97-AF65-F5344CB8AC3E}">
        <p14:creationId xmlns:p14="http://schemas.microsoft.com/office/powerpoint/2010/main" val="2601822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CEB913B-00F7-4288-9FF6-455B66367BC0}" type="slidenum">
              <a:rPr lang="tr-TR" smtClean="0"/>
              <a:t>8</a:t>
            </a:fld>
            <a:endParaRPr lang="tr-TR"/>
          </a:p>
        </p:txBody>
      </p:sp>
    </p:spTree>
    <p:extLst>
      <p:ext uri="{BB962C8B-B14F-4D97-AF65-F5344CB8AC3E}">
        <p14:creationId xmlns:p14="http://schemas.microsoft.com/office/powerpoint/2010/main" val="14436131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CEB913B-00F7-4288-9FF6-455B66367BC0}" type="slidenum">
              <a:rPr lang="tr-TR" smtClean="0"/>
              <a:t>9</a:t>
            </a:fld>
            <a:endParaRPr lang="tr-TR"/>
          </a:p>
        </p:txBody>
      </p:sp>
    </p:spTree>
    <p:extLst>
      <p:ext uri="{BB962C8B-B14F-4D97-AF65-F5344CB8AC3E}">
        <p14:creationId xmlns:p14="http://schemas.microsoft.com/office/powerpoint/2010/main" val="3240095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CEB913B-00F7-4288-9FF6-455B66367BC0}" type="slidenum">
              <a:rPr lang="tr-TR" smtClean="0"/>
              <a:t>10</a:t>
            </a:fld>
            <a:endParaRPr lang="tr-TR"/>
          </a:p>
        </p:txBody>
      </p:sp>
    </p:spTree>
    <p:extLst>
      <p:ext uri="{BB962C8B-B14F-4D97-AF65-F5344CB8AC3E}">
        <p14:creationId xmlns:p14="http://schemas.microsoft.com/office/powerpoint/2010/main" val="1781501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02DF38C-1F96-48CA-98C4-8EF4054401D7}" type="datetimeFigureOut">
              <a:rPr lang="tr-TR" smtClean="0"/>
              <a:t>16.07.2021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34D22F4-9148-48D0-A074-4F8D1D5800B9}" type="slidenum">
              <a:rPr lang="tr-TR" smtClean="0"/>
              <a:t>‹#›</a:t>
            </a:fld>
            <a:endParaRPr lang="tr-TR"/>
          </a:p>
        </p:txBody>
      </p:sp>
    </p:spTree>
    <p:extLst>
      <p:ext uri="{BB962C8B-B14F-4D97-AF65-F5344CB8AC3E}">
        <p14:creationId xmlns:p14="http://schemas.microsoft.com/office/powerpoint/2010/main" val="2113261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02DF38C-1F96-48CA-98C4-8EF4054401D7}" type="datetimeFigureOut">
              <a:rPr lang="tr-TR" smtClean="0"/>
              <a:t>16.07.2021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34D22F4-9148-48D0-A074-4F8D1D5800B9}" type="slidenum">
              <a:rPr lang="tr-TR" smtClean="0"/>
              <a:t>‹#›</a:t>
            </a:fld>
            <a:endParaRPr lang="tr-TR"/>
          </a:p>
        </p:txBody>
      </p:sp>
    </p:spTree>
    <p:extLst>
      <p:ext uri="{BB962C8B-B14F-4D97-AF65-F5344CB8AC3E}">
        <p14:creationId xmlns:p14="http://schemas.microsoft.com/office/powerpoint/2010/main" val="33930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02DF38C-1F96-48CA-98C4-8EF4054401D7}" type="datetimeFigureOut">
              <a:rPr lang="tr-TR" smtClean="0"/>
              <a:t>16.07.2021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34D22F4-9148-48D0-A074-4F8D1D5800B9}"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074817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02DF38C-1F96-48CA-98C4-8EF4054401D7}" type="datetimeFigureOut">
              <a:rPr lang="tr-TR" smtClean="0"/>
              <a:t>16.07.2021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34D22F4-9148-48D0-A074-4F8D1D5800B9}" type="slidenum">
              <a:rPr lang="tr-TR" smtClean="0"/>
              <a:t>‹#›</a:t>
            </a:fld>
            <a:endParaRPr lang="tr-TR"/>
          </a:p>
        </p:txBody>
      </p:sp>
    </p:spTree>
    <p:extLst>
      <p:ext uri="{BB962C8B-B14F-4D97-AF65-F5344CB8AC3E}">
        <p14:creationId xmlns:p14="http://schemas.microsoft.com/office/powerpoint/2010/main" val="36644776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02DF38C-1F96-48CA-98C4-8EF4054401D7}" type="datetimeFigureOut">
              <a:rPr lang="tr-TR" smtClean="0"/>
              <a:t>16.07.2021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34D22F4-9148-48D0-A074-4F8D1D5800B9}"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083932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02DF38C-1F96-48CA-98C4-8EF4054401D7}" type="datetimeFigureOut">
              <a:rPr lang="tr-TR" smtClean="0"/>
              <a:t>16.07.2021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34D22F4-9148-48D0-A074-4F8D1D5800B9}" type="slidenum">
              <a:rPr lang="tr-TR" smtClean="0"/>
              <a:t>‹#›</a:t>
            </a:fld>
            <a:endParaRPr lang="tr-TR"/>
          </a:p>
        </p:txBody>
      </p:sp>
    </p:spTree>
    <p:extLst>
      <p:ext uri="{BB962C8B-B14F-4D97-AF65-F5344CB8AC3E}">
        <p14:creationId xmlns:p14="http://schemas.microsoft.com/office/powerpoint/2010/main" val="22958810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02DF38C-1F96-48CA-98C4-8EF4054401D7}" type="datetimeFigureOut">
              <a:rPr lang="tr-TR" smtClean="0"/>
              <a:t>16.07.2021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34D22F4-9148-48D0-A074-4F8D1D5800B9}" type="slidenum">
              <a:rPr lang="tr-TR" smtClean="0"/>
              <a:t>‹#›</a:t>
            </a:fld>
            <a:endParaRPr lang="tr-TR"/>
          </a:p>
        </p:txBody>
      </p:sp>
    </p:spTree>
    <p:extLst>
      <p:ext uri="{BB962C8B-B14F-4D97-AF65-F5344CB8AC3E}">
        <p14:creationId xmlns:p14="http://schemas.microsoft.com/office/powerpoint/2010/main" val="40364542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02DF38C-1F96-48CA-98C4-8EF4054401D7}" type="datetimeFigureOut">
              <a:rPr lang="tr-TR" smtClean="0"/>
              <a:t>16.07.2021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34D22F4-9148-48D0-A074-4F8D1D5800B9}" type="slidenum">
              <a:rPr lang="tr-TR" smtClean="0"/>
              <a:t>‹#›</a:t>
            </a:fld>
            <a:endParaRPr lang="tr-TR"/>
          </a:p>
        </p:txBody>
      </p:sp>
    </p:spTree>
    <p:extLst>
      <p:ext uri="{BB962C8B-B14F-4D97-AF65-F5344CB8AC3E}">
        <p14:creationId xmlns:p14="http://schemas.microsoft.com/office/powerpoint/2010/main" val="3526358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02DF38C-1F96-48CA-98C4-8EF4054401D7}" type="datetimeFigureOut">
              <a:rPr lang="tr-TR" smtClean="0"/>
              <a:t>16.07.2021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34D22F4-9148-48D0-A074-4F8D1D5800B9}" type="slidenum">
              <a:rPr lang="tr-TR" smtClean="0"/>
              <a:t>‹#›</a:t>
            </a:fld>
            <a:endParaRPr lang="tr-TR"/>
          </a:p>
        </p:txBody>
      </p:sp>
    </p:spTree>
    <p:extLst>
      <p:ext uri="{BB962C8B-B14F-4D97-AF65-F5344CB8AC3E}">
        <p14:creationId xmlns:p14="http://schemas.microsoft.com/office/powerpoint/2010/main" val="447607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02DF38C-1F96-48CA-98C4-8EF4054401D7}" type="datetimeFigureOut">
              <a:rPr lang="tr-TR" smtClean="0"/>
              <a:t>16.07.2021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34D22F4-9148-48D0-A074-4F8D1D5800B9}" type="slidenum">
              <a:rPr lang="tr-TR" smtClean="0"/>
              <a:t>‹#›</a:t>
            </a:fld>
            <a:endParaRPr lang="tr-TR"/>
          </a:p>
        </p:txBody>
      </p:sp>
    </p:spTree>
    <p:extLst>
      <p:ext uri="{BB962C8B-B14F-4D97-AF65-F5344CB8AC3E}">
        <p14:creationId xmlns:p14="http://schemas.microsoft.com/office/powerpoint/2010/main" val="3064839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02DF38C-1F96-48CA-98C4-8EF4054401D7}" type="datetimeFigureOut">
              <a:rPr lang="tr-TR" smtClean="0"/>
              <a:t>16.07.2021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34D22F4-9148-48D0-A074-4F8D1D5800B9}" type="slidenum">
              <a:rPr lang="tr-TR" smtClean="0"/>
              <a:t>‹#›</a:t>
            </a:fld>
            <a:endParaRPr lang="tr-TR"/>
          </a:p>
        </p:txBody>
      </p:sp>
    </p:spTree>
    <p:extLst>
      <p:ext uri="{BB962C8B-B14F-4D97-AF65-F5344CB8AC3E}">
        <p14:creationId xmlns:p14="http://schemas.microsoft.com/office/powerpoint/2010/main" val="2153504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02DF38C-1F96-48CA-98C4-8EF4054401D7}" type="datetimeFigureOut">
              <a:rPr lang="tr-TR" smtClean="0"/>
              <a:t>16.07.2021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34D22F4-9148-48D0-A074-4F8D1D5800B9}" type="slidenum">
              <a:rPr lang="tr-TR" smtClean="0"/>
              <a:t>‹#›</a:t>
            </a:fld>
            <a:endParaRPr lang="tr-TR"/>
          </a:p>
        </p:txBody>
      </p:sp>
    </p:spTree>
    <p:extLst>
      <p:ext uri="{BB962C8B-B14F-4D97-AF65-F5344CB8AC3E}">
        <p14:creationId xmlns:p14="http://schemas.microsoft.com/office/powerpoint/2010/main" val="2604658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02DF38C-1F96-48CA-98C4-8EF4054401D7}" type="datetimeFigureOut">
              <a:rPr lang="tr-TR" smtClean="0"/>
              <a:t>16.07.2021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34D22F4-9148-48D0-A074-4F8D1D5800B9}" type="slidenum">
              <a:rPr lang="tr-TR" smtClean="0"/>
              <a:t>‹#›</a:t>
            </a:fld>
            <a:endParaRPr lang="tr-TR"/>
          </a:p>
        </p:txBody>
      </p:sp>
    </p:spTree>
    <p:extLst>
      <p:ext uri="{BB962C8B-B14F-4D97-AF65-F5344CB8AC3E}">
        <p14:creationId xmlns:p14="http://schemas.microsoft.com/office/powerpoint/2010/main" val="3823726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2DF38C-1F96-48CA-98C4-8EF4054401D7}" type="datetimeFigureOut">
              <a:rPr lang="tr-TR" smtClean="0"/>
              <a:t>16.07.2021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34D22F4-9148-48D0-A074-4F8D1D5800B9}" type="slidenum">
              <a:rPr lang="tr-TR" smtClean="0"/>
              <a:t>‹#›</a:t>
            </a:fld>
            <a:endParaRPr lang="tr-TR"/>
          </a:p>
        </p:txBody>
      </p:sp>
    </p:spTree>
    <p:extLst>
      <p:ext uri="{BB962C8B-B14F-4D97-AF65-F5344CB8AC3E}">
        <p14:creationId xmlns:p14="http://schemas.microsoft.com/office/powerpoint/2010/main" val="1098078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02DF38C-1F96-48CA-98C4-8EF4054401D7}" type="datetimeFigureOut">
              <a:rPr lang="tr-TR" smtClean="0"/>
              <a:t>16.07.2021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34D22F4-9148-48D0-A074-4F8D1D5800B9}" type="slidenum">
              <a:rPr lang="tr-TR" smtClean="0"/>
              <a:t>‹#›</a:t>
            </a:fld>
            <a:endParaRPr lang="tr-TR"/>
          </a:p>
        </p:txBody>
      </p:sp>
    </p:spTree>
    <p:extLst>
      <p:ext uri="{BB962C8B-B14F-4D97-AF65-F5344CB8AC3E}">
        <p14:creationId xmlns:p14="http://schemas.microsoft.com/office/powerpoint/2010/main" val="3679810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02DF38C-1F96-48CA-98C4-8EF4054401D7}" type="datetimeFigureOut">
              <a:rPr lang="tr-TR" smtClean="0"/>
              <a:t>16.07.2021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34D22F4-9148-48D0-A074-4F8D1D5800B9}" type="slidenum">
              <a:rPr lang="tr-TR" smtClean="0"/>
              <a:t>‹#›</a:t>
            </a:fld>
            <a:endParaRPr lang="tr-TR"/>
          </a:p>
        </p:txBody>
      </p:sp>
    </p:spTree>
    <p:extLst>
      <p:ext uri="{BB962C8B-B14F-4D97-AF65-F5344CB8AC3E}">
        <p14:creationId xmlns:p14="http://schemas.microsoft.com/office/powerpoint/2010/main" val="2550289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02DF38C-1F96-48CA-98C4-8EF4054401D7}" type="datetimeFigureOut">
              <a:rPr lang="tr-TR" smtClean="0"/>
              <a:t>16.07.2021</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34D22F4-9148-48D0-A074-4F8D1D5800B9}" type="slidenum">
              <a:rPr lang="tr-TR" smtClean="0"/>
              <a:t>‹#›</a:t>
            </a:fld>
            <a:endParaRPr lang="tr-TR"/>
          </a:p>
        </p:txBody>
      </p:sp>
    </p:spTree>
    <p:extLst>
      <p:ext uri="{BB962C8B-B14F-4D97-AF65-F5344CB8AC3E}">
        <p14:creationId xmlns:p14="http://schemas.microsoft.com/office/powerpoint/2010/main" val="2464893163"/>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94000"/>
                <a:lumMod val="96000"/>
              </a:schemeClr>
            </a:gs>
          </a:gsLst>
          <a:path path="circle">
            <a:fillToRect l="50000" t="50000" r="100000" b="100000"/>
          </a:path>
        </a:gradFill>
        <a:effectLst/>
      </p:bgPr>
    </p:bg>
    <p:spTree>
      <p:nvGrpSpPr>
        <p:cNvPr id="1" name=""/>
        <p:cNvGrpSpPr/>
        <p:nvPr/>
      </p:nvGrpSpPr>
      <p:grpSpPr>
        <a:xfrm>
          <a:off x="0" y="0"/>
          <a:ext cx="0" cy="0"/>
          <a:chOff x="0" y="0"/>
          <a:chExt cx="0" cy="0"/>
        </a:xfrm>
      </p:grpSpPr>
      <p:pic>
        <p:nvPicPr>
          <p:cNvPr id="14" name="İçerik Yer Tutucusu 1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11" name="Unvan 10"/>
          <p:cNvSpPr>
            <a:spLocks noGrp="1"/>
          </p:cNvSpPr>
          <p:nvPr>
            <p:ph type="title"/>
          </p:nvPr>
        </p:nvSpPr>
        <p:spPr>
          <a:xfrm>
            <a:off x="2541069" y="685800"/>
            <a:ext cx="7161196" cy="533400"/>
          </a:xfrm>
        </p:spPr>
        <p:txBody>
          <a:bodyPr>
            <a:normAutofit/>
          </a:bodyPr>
          <a:lstStyle/>
          <a:p>
            <a:pPr algn="ctr"/>
            <a:r>
              <a:rPr lang="tr-TR" sz="2800" b="1" dirty="0" smtClean="0"/>
              <a:t>SOSYAL GÜVENLİK PROGRAMI TANITIMI</a:t>
            </a:r>
            <a:endParaRPr lang="tr-TR" sz="2800" b="1" dirty="0"/>
          </a:p>
        </p:txBody>
      </p:sp>
    </p:spTree>
    <p:extLst>
      <p:ext uri="{BB962C8B-B14F-4D97-AF65-F5344CB8AC3E}">
        <p14:creationId xmlns:p14="http://schemas.microsoft.com/office/powerpoint/2010/main" val="825677422"/>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5802" y="272442"/>
            <a:ext cx="10396882" cy="742167"/>
          </a:xfrm>
        </p:spPr>
        <p:txBody>
          <a:bodyPr>
            <a:normAutofit/>
          </a:bodyPr>
          <a:lstStyle/>
          <a:p>
            <a:pPr algn="ctr"/>
            <a:r>
              <a:rPr lang="tr-TR" dirty="0" smtClean="0">
                <a:latin typeface="Calibri" panose="020F0502020204030204" pitchFamily="34" charset="0"/>
              </a:rPr>
              <a:t>4. </a:t>
            </a:r>
            <a:r>
              <a:rPr lang="tr-TR" dirty="0">
                <a:latin typeface="Calibri" panose="020F0502020204030204" pitchFamily="34" charset="0"/>
              </a:rPr>
              <a:t>Yarıyılda Alınacak Dersler</a:t>
            </a:r>
            <a:endParaRPr lang="tr-TR" dirty="0"/>
          </a:p>
        </p:txBody>
      </p:sp>
      <p:pic>
        <p:nvPicPr>
          <p:cNvPr id="5" name="İçerik Yer Tutucusu 4"/>
          <p:cNvPicPr>
            <a:picLocks noGrp="1" noChangeAspect="1"/>
          </p:cNvPicPr>
          <p:nvPr>
            <p:ph idx="1"/>
          </p:nvPr>
        </p:nvPicPr>
        <p:blipFill>
          <a:blip r:embed="rId3"/>
          <a:stretch>
            <a:fillRect/>
          </a:stretch>
        </p:blipFill>
        <p:spPr>
          <a:xfrm>
            <a:off x="685802" y="1014609"/>
            <a:ext cx="8858792" cy="5577779"/>
          </a:xfrm>
          <a:prstGeom prst="rect">
            <a:avLst/>
          </a:prstGeom>
        </p:spPr>
      </p:pic>
    </p:spTree>
    <p:extLst>
      <p:ext uri="{BB962C8B-B14F-4D97-AF65-F5344CB8AC3E}">
        <p14:creationId xmlns:p14="http://schemas.microsoft.com/office/powerpoint/2010/main" val="3663695809"/>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DERS GEÇME</a:t>
            </a:r>
            <a:endParaRPr lang="tr-TR" dirty="0"/>
          </a:p>
        </p:txBody>
      </p:sp>
      <p:sp>
        <p:nvSpPr>
          <p:cNvPr id="3" name="İçerik Yer Tutucusu 2"/>
          <p:cNvSpPr>
            <a:spLocks noGrp="1"/>
          </p:cNvSpPr>
          <p:nvPr>
            <p:ph idx="1"/>
          </p:nvPr>
        </p:nvSpPr>
        <p:spPr/>
        <p:txBody>
          <a:bodyPr/>
          <a:lstStyle/>
          <a:p>
            <a:endParaRPr lang="tr-TR" dirty="0"/>
          </a:p>
          <a:p>
            <a:r>
              <a:rPr lang="tr-TR" dirty="0"/>
              <a:t>Her dersten </a:t>
            </a:r>
            <a:r>
              <a:rPr lang="tr-TR" b="1" dirty="0"/>
              <a:t>en az bir yarıyıl içi (vize) </a:t>
            </a:r>
            <a:r>
              <a:rPr lang="tr-TR" dirty="0"/>
              <a:t>sınavı, </a:t>
            </a:r>
            <a:r>
              <a:rPr lang="tr-TR" b="1" dirty="0"/>
              <a:t>bir yarıyıl sonu sınavı (final) </a:t>
            </a:r>
            <a:r>
              <a:rPr lang="tr-TR" dirty="0"/>
              <a:t>ve yarıyıl sonu sınavında başarılı olamayan yada sınava giremeyen öğrencilerimiz için </a:t>
            </a:r>
            <a:r>
              <a:rPr lang="tr-TR" b="1" dirty="0"/>
              <a:t>bir bütünleme </a:t>
            </a:r>
            <a:r>
              <a:rPr lang="tr-TR" b="1" dirty="0" err="1"/>
              <a:t>sınavı</a:t>
            </a:r>
            <a:r>
              <a:rPr lang="tr-TR" dirty="0" err="1"/>
              <a:t>yapılır</a:t>
            </a:r>
            <a:r>
              <a:rPr lang="tr-TR" dirty="0"/>
              <a:t>. </a:t>
            </a:r>
          </a:p>
          <a:p>
            <a:r>
              <a:rPr lang="tr-TR" dirty="0" smtClean="0"/>
              <a:t>Öğrencilerin </a:t>
            </a:r>
            <a:r>
              <a:rPr lang="tr-TR" b="1" dirty="0"/>
              <a:t>yarıyıl içi ve yarıyıl sonu sınavlarının ortalamasında </a:t>
            </a:r>
            <a:r>
              <a:rPr lang="tr-TR" dirty="0"/>
              <a:t>50 puan </a:t>
            </a:r>
            <a:r>
              <a:rPr lang="tr-TR" dirty="0" err="1"/>
              <a:t>almasıdersi</a:t>
            </a:r>
            <a:r>
              <a:rPr lang="tr-TR" dirty="0"/>
              <a:t> </a:t>
            </a:r>
            <a:r>
              <a:rPr lang="tr-TR" b="1" dirty="0"/>
              <a:t>geçebilmek için </a:t>
            </a:r>
            <a:r>
              <a:rPr lang="tr-TR" dirty="0" err="1"/>
              <a:t>zorunludur</a:t>
            </a:r>
            <a:r>
              <a:rPr lang="tr-TR" b="1" dirty="0" err="1"/>
              <a:t>fakat</a:t>
            </a:r>
            <a:r>
              <a:rPr lang="tr-TR" b="1" dirty="0"/>
              <a:t> yeterli değildir</a:t>
            </a:r>
            <a:r>
              <a:rPr lang="tr-TR" dirty="0"/>
              <a:t>, </a:t>
            </a:r>
            <a:r>
              <a:rPr lang="tr-TR" dirty="0" err="1"/>
              <a:t>ayrıcayarıyıl</a:t>
            </a:r>
            <a:r>
              <a:rPr lang="tr-TR" dirty="0"/>
              <a:t> sonu </a:t>
            </a:r>
            <a:r>
              <a:rPr lang="tr-TR" b="1" dirty="0"/>
              <a:t>(final) sınavında en az 50 puan alınması zorunludur</a:t>
            </a:r>
            <a:r>
              <a:rPr lang="tr-TR" dirty="0"/>
              <a:t>. </a:t>
            </a:r>
          </a:p>
          <a:p>
            <a:endParaRPr lang="tr-TR" dirty="0"/>
          </a:p>
        </p:txBody>
      </p:sp>
    </p:spTree>
    <p:extLst>
      <p:ext uri="{BB962C8B-B14F-4D97-AF65-F5344CB8AC3E}">
        <p14:creationId xmlns:p14="http://schemas.microsoft.com/office/powerpoint/2010/main" val="1032381220"/>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1309036"/>
            <a:ext cx="8596668" cy="4732326"/>
          </a:xfrm>
        </p:spPr>
        <p:txBody>
          <a:bodyPr/>
          <a:lstStyle/>
          <a:p>
            <a:endParaRPr lang="tr-TR" dirty="0"/>
          </a:p>
          <a:p>
            <a:r>
              <a:rPr lang="tr-TR" dirty="0"/>
              <a:t>Sınav sonucu itibariyle </a:t>
            </a:r>
            <a:r>
              <a:rPr lang="tr-TR" b="1" dirty="0"/>
              <a:t>50 puan ortalaması </a:t>
            </a:r>
            <a:r>
              <a:rPr lang="tr-TR" dirty="0"/>
              <a:t>en düşük notla </a:t>
            </a:r>
            <a:r>
              <a:rPr lang="tr-TR" b="1" dirty="0"/>
              <a:t>geçme imkanı sağladığı için </a:t>
            </a:r>
            <a:r>
              <a:rPr lang="tr-TR" dirty="0"/>
              <a:t>öğrencilerin </a:t>
            </a:r>
            <a:r>
              <a:rPr lang="tr-TR" b="1" dirty="0"/>
              <a:t>en az  60 ortalamayı her ders için yakalamaya çalışması gerekmektedir. </a:t>
            </a:r>
            <a:r>
              <a:rPr lang="tr-TR" dirty="0" err="1"/>
              <a:t>Mezuniyetiçin</a:t>
            </a:r>
            <a:r>
              <a:rPr lang="tr-TR" dirty="0"/>
              <a:t> gerekli ortalama olan </a:t>
            </a:r>
            <a:r>
              <a:rPr lang="tr-TR" b="1" dirty="0"/>
              <a:t>2,00’ın</a:t>
            </a:r>
            <a:r>
              <a:rPr lang="tr-TR" dirty="0"/>
              <a:t>sağlanması için </a:t>
            </a:r>
            <a:r>
              <a:rPr lang="tr-TR" b="1" dirty="0"/>
              <a:t>tüm derslerin ortalamasının 60 notunu </a:t>
            </a:r>
            <a:r>
              <a:rPr lang="tr-TR" b="1" dirty="0" err="1"/>
              <a:t>sağlaması</a:t>
            </a:r>
            <a:r>
              <a:rPr lang="tr-TR" i="1" dirty="0" err="1"/>
              <a:t>mezuniyet</a:t>
            </a:r>
            <a:r>
              <a:rPr lang="tr-TR" i="1" dirty="0"/>
              <a:t> açısından aranılan şarttır ve gereklidir.</a:t>
            </a:r>
            <a:endParaRPr lang="tr-TR" dirty="0"/>
          </a:p>
          <a:p>
            <a:r>
              <a:rPr lang="tr-TR" dirty="0" smtClean="0"/>
              <a:t>Bir </a:t>
            </a:r>
            <a:r>
              <a:rPr lang="tr-TR" dirty="0"/>
              <a:t>dersten </a:t>
            </a:r>
            <a:r>
              <a:rPr lang="tr-TR" b="1" dirty="0"/>
              <a:t>FF, FD, DZ (Devamsızlıktan Kaldı) veya YZ (Kredisiz Derslerde Yetersiz ) notu alan bir öğrenci ilgili dersten kalmış olur ve bu dersi tekrarlamak zorundadır. </a:t>
            </a:r>
            <a:r>
              <a:rPr lang="tr-TR" i="1" dirty="0"/>
              <a:t>Seçmeli derslerde, seçmeli ders grubundaki diğer dersler de alınabilir.</a:t>
            </a:r>
            <a:endParaRPr lang="tr-TR" dirty="0"/>
          </a:p>
          <a:p>
            <a:endParaRPr lang="tr-TR" dirty="0"/>
          </a:p>
        </p:txBody>
      </p:sp>
    </p:spTree>
    <p:extLst>
      <p:ext uri="{BB962C8B-B14F-4D97-AF65-F5344CB8AC3E}">
        <p14:creationId xmlns:p14="http://schemas.microsoft.com/office/powerpoint/2010/main" val="508450973"/>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3200" b="1" dirty="0" smtClean="0"/>
              <a:t>Dersin </a:t>
            </a:r>
            <a:r>
              <a:rPr lang="tr-TR" sz="3200" b="1" dirty="0"/>
              <a:t>ortalaması karşılığı alınacak harf notları ve anlamları;</a:t>
            </a:r>
            <a:endParaRPr lang="tr-TR" sz="3200" dirty="0"/>
          </a:p>
        </p:txBody>
      </p:sp>
      <p:graphicFrame>
        <p:nvGraphicFramePr>
          <p:cNvPr id="5" name="Tablo 4"/>
          <p:cNvGraphicFramePr>
            <a:graphicFrameLocks noGrp="1"/>
          </p:cNvGraphicFramePr>
          <p:nvPr>
            <p:extLst>
              <p:ext uri="{D42A27DB-BD31-4B8C-83A1-F6EECF244321}">
                <p14:modId xmlns:p14="http://schemas.microsoft.com/office/powerpoint/2010/main" val="284972777"/>
              </p:ext>
            </p:extLst>
          </p:nvPr>
        </p:nvGraphicFramePr>
        <p:xfrm>
          <a:off x="677333" y="2160589"/>
          <a:ext cx="8823717" cy="3880637"/>
        </p:xfrm>
        <a:graphic>
          <a:graphicData uri="http://schemas.openxmlformats.org/drawingml/2006/table">
            <a:tbl>
              <a:tblPr firstRow="1" bandRow="1">
                <a:tableStyleId>{125E5076-3810-47DD-B79F-674D7AD40C01}</a:tableStyleId>
              </a:tblPr>
              <a:tblGrid>
                <a:gridCol w="2205929"/>
                <a:gridCol w="2428967"/>
                <a:gridCol w="1584960"/>
                <a:gridCol w="2603861"/>
              </a:tblGrid>
              <a:tr h="543077">
                <a:tc>
                  <a:txBody>
                    <a:bodyPr/>
                    <a:lstStyle/>
                    <a:p>
                      <a:pPr algn="ctr"/>
                      <a:r>
                        <a:rPr lang="tr-TR" sz="2000" u="none" strike="noStrike" baseline="0" dirty="0" smtClean="0"/>
                        <a:t>Başarı Notu</a:t>
                      </a:r>
                      <a:endParaRPr lang="tr-TR" sz="2000" b="0" i="0" u="none" strike="noStrike" baseline="0" dirty="0" smtClean="0">
                        <a:solidFill>
                          <a:srgbClr val="000000"/>
                        </a:solidFill>
                        <a:latin typeface="Century Gothic" panose="020B0502020202020204" pitchFamily="34" charset="0"/>
                      </a:endParaRPr>
                    </a:p>
                  </a:txBody>
                  <a:tcPr/>
                </a:tc>
                <a:tc>
                  <a:txBody>
                    <a:bodyPr/>
                    <a:lstStyle/>
                    <a:p>
                      <a:pPr algn="ctr"/>
                      <a:r>
                        <a:rPr lang="tr-TR" sz="2000" u="none" strike="noStrike" baseline="0" dirty="0" smtClean="0"/>
                        <a:t>Harf Başarı Notu</a:t>
                      </a:r>
                      <a:endParaRPr lang="tr-TR" sz="2000" b="0" i="0" u="none" strike="noStrike" baseline="0" dirty="0" smtClean="0">
                        <a:solidFill>
                          <a:srgbClr val="000000"/>
                        </a:solidFill>
                        <a:latin typeface="Century Gothic" panose="020B0502020202020204" pitchFamily="34" charset="0"/>
                      </a:endParaRPr>
                    </a:p>
                  </a:txBody>
                  <a:tcPr/>
                </a:tc>
                <a:tc>
                  <a:txBody>
                    <a:bodyPr/>
                    <a:lstStyle/>
                    <a:p>
                      <a:pPr algn="ctr"/>
                      <a:r>
                        <a:rPr lang="tr-TR" sz="2000" u="none" strike="noStrike" baseline="0" dirty="0" smtClean="0"/>
                        <a:t>Katsayı	</a:t>
                      </a:r>
                      <a:endParaRPr lang="tr-TR" sz="2000" b="0" i="0" u="none" strike="noStrike" baseline="0" dirty="0" smtClean="0">
                        <a:solidFill>
                          <a:srgbClr val="000000"/>
                        </a:solidFill>
                        <a:latin typeface="Century Gothic" panose="020B0502020202020204" pitchFamily="34" charset="0"/>
                      </a:endParaRPr>
                    </a:p>
                  </a:txBody>
                  <a:tcPr/>
                </a:tc>
                <a:tc>
                  <a:txBody>
                    <a:bodyPr/>
                    <a:lstStyle/>
                    <a:p>
                      <a:pPr algn="ctr"/>
                      <a:r>
                        <a:rPr lang="tr-TR" sz="2000" u="none" strike="noStrike" baseline="0" dirty="0" smtClean="0"/>
                        <a:t>Statü	</a:t>
                      </a:r>
                      <a:endParaRPr lang="tr-TR" sz="2000" b="0" i="0" u="none" strike="noStrike" baseline="0" dirty="0" smtClean="0">
                        <a:solidFill>
                          <a:srgbClr val="000000"/>
                        </a:solidFill>
                        <a:latin typeface="Century Gothic" panose="020B0502020202020204" pitchFamily="34" charset="0"/>
                      </a:endParaRPr>
                    </a:p>
                  </a:txBody>
                  <a:tcPr/>
                </a:tc>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tr-TR" sz="1800" u="none" strike="noStrike" kern="1200" baseline="0" dirty="0" smtClean="0"/>
                        <a:t>85-100 arası	</a:t>
                      </a:r>
                      <a:endParaRPr lang="tr-TR" sz="1800" b="0" i="0" u="none" strike="noStrike" kern="1200" baseline="0" dirty="0" smtClean="0">
                        <a:solidFill>
                          <a:schemeClr val="dk1"/>
                        </a:solidFill>
                        <a:latin typeface="+mn-lt"/>
                        <a:ea typeface="+mn-ea"/>
                        <a:cs typeface="+mn-cs"/>
                      </a:endParaRPr>
                    </a:p>
                  </a:txBody>
                  <a:tcPr/>
                </a:tc>
                <a:tc>
                  <a:txBody>
                    <a:bodyPr/>
                    <a:lstStyle/>
                    <a:p>
                      <a:pPr algn="ctr"/>
                      <a:r>
                        <a:rPr lang="tr-TR" dirty="0" smtClean="0"/>
                        <a:t>AA</a:t>
                      </a:r>
                      <a:endParaRPr lang="tr-TR" dirty="0"/>
                    </a:p>
                  </a:txBody>
                  <a:tcPr/>
                </a:tc>
                <a:tc>
                  <a:txBody>
                    <a:bodyPr/>
                    <a:lstStyle/>
                    <a:p>
                      <a:pPr algn="ctr"/>
                      <a:r>
                        <a:rPr lang="tr-TR" dirty="0" smtClean="0"/>
                        <a:t>4,0</a:t>
                      </a:r>
                      <a:endParaRPr lang="tr-TR" dirty="0"/>
                    </a:p>
                  </a:txBody>
                  <a:tcPr/>
                </a:tc>
                <a:tc>
                  <a:txBody>
                    <a:bodyPr/>
                    <a:lstStyle/>
                    <a:p>
                      <a:r>
                        <a:rPr lang="tr-TR" dirty="0" smtClean="0"/>
                        <a:t>Mükemmel (Başarılı)</a:t>
                      </a:r>
                      <a:endParaRPr lang="tr-TR" dirty="0"/>
                    </a:p>
                  </a:txBody>
                  <a:tcPr/>
                </a:tc>
              </a:tr>
              <a:tr h="370840">
                <a:tc>
                  <a:txBody>
                    <a:bodyPr/>
                    <a:lstStyle/>
                    <a:p>
                      <a:r>
                        <a:rPr lang="tr-TR" dirty="0" smtClean="0"/>
                        <a:t>80-84 arası</a:t>
                      </a:r>
                      <a:endParaRPr lang="tr-TR" dirty="0"/>
                    </a:p>
                  </a:txBody>
                  <a:tcPr/>
                </a:tc>
                <a:tc>
                  <a:txBody>
                    <a:bodyPr/>
                    <a:lstStyle/>
                    <a:p>
                      <a:pPr algn="ctr"/>
                      <a:r>
                        <a:rPr lang="tr-TR" dirty="0" smtClean="0"/>
                        <a:t>BA</a:t>
                      </a:r>
                      <a:endParaRPr lang="tr-TR" dirty="0"/>
                    </a:p>
                  </a:txBody>
                  <a:tcPr/>
                </a:tc>
                <a:tc>
                  <a:txBody>
                    <a:bodyPr/>
                    <a:lstStyle/>
                    <a:p>
                      <a:pPr algn="ctr"/>
                      <a:r>
                        <a:rPr lang="tr-TR" dirty="0" smtClean="0"/>
                        <a:t>3,5</a:t>
                      </a:r>
                      <a:endParaRPr lang="tr-TR" dirty="0"/>
                    </a:p>
                  </a:txBody>
                  <a:tcPr/>
                </a:tc>
                <a:tc>
                  <a:txBody>
                    <a:bodyPr/>
                    <a:lstStyle/>
                    <a:p>
                      <a:r>
                        <a:rPr lang="tr-TR" dirty="0" smtClean="0"/>
                        <a:t>Pekiyi (Başarılı)</a:t>
                      </a:r>
                      <a:endParaRPr lang="tr-TR" dirty="0"/>
                    </a:p>
                  </a:txBody>
                  <a:tcPr/>
                </a:tc>
              </a:tr>
              <a:tr h="370840">
                <a:tc>
                  <a:txBody>
                    <a:bodyPr/>
                    <a:lstStyle/>
                    <a:p>
                      <a:r>
                        <a:rPr lang="tr-TR" dirty="0" smtClean="0"/>
                        <a:t>75-79 arası	</a:t>
                      </a:r>
                      <a:endParaRPr lang="tr-TR" dirty="0"/>
                    </a:p>
                  </a:txBody>
                  <a:tcPr/>
                </a:tc>
                <a:tc>
                  <a:txBody>
                    <a:bodyPr/>
                    <a:lstStyle/>
                    <a:p>
                      <a:pPr algn="ctr"/>
                      <a:r>
                        <a:rPr lang="tr-TR" dirty="0" smtClean="0"/>
                        <a:t>BB</a:t>
                      </a:r>
                      <a:endParaRPr lang="tr-TR" dirty="0"/>
                    </a:p>
                  </a:txBody>
                  <a:tcPr/>
                </a:tc>
                <a:tc>
                  <a:txBody>
                    <a:bodyPr/>
                    <a:lstStyle/>
                    <a:p>
                      <a:pPr algn="ctr"/>
                      <a:r>
                        <a:rPr lang="tr-TR" dirty="0" smtClean="0"/>
                        <a:t>3,0</a:t>
                      </a:r>
                      <a:endParaRPr lang="tr-TR" dirty="0"/>
                    </a:p>
                  </a:txBody>
                  <a:tcPr/>
                </a:tc>
                <a:tc>
                  <a:txBody>
                    <a:bodyPr/>
                    <a:lstStyle/>
                    <a:p>
                      <a:r>
                        <a:rPr lang="tr-TR" dirty="0" smtClean="0"/>
                        <a:t>Pekiyi (Başarılı)</a:t>
                      </a:r>
                      <a:endParaRPr lang="tr-TR" dirty="0"/>
                    </a:p>
                  </a:txBody>
                  <a:tcPr/>
                </a:tc>
              </a:tr>
              <a:tr h="370840">
                <a:tc>
                  <a:txBody>
                    <a:bodyPr/>
                    <a:lstStyle/>
                    <a:p>
                      <a:r>
                        <a:rPr lang="tr-TR" dirty="0" smtClean="0"/>
                        <a:t>70-74 arası</a:t>
                      </a:r>
                      <a:endParaRPr lang="tr-TR" dirty="0"/>
                    </a:p>
                  </a:txBody>
                  <a:tcPr/>
                </a:tc>
                <a:tc>
                  <a:txBody>
                    <a:bodyPr/>
                    <a:lstStyle/>
                    <a:p>
                      <a:pPr algn="ctr"/>
                      <a:r>
                        <a:rPr lang="tr-TR" dirty="0" smtClean="0"/>
                        <a:t>CB </a:t>
                      </a:r>
                      <a:endParaRPr lang="tr-TR" dirty="0"/>
                    </a:p>
                  </a:txBody>
                  <a:tcPr/>
                </a:tc>
                <a:tc>
                  <a:txBody>
                    <a:bodyPr/>
                    <a:lstStyle/>
                    <a:p>
                      <a:pPr algn="ctr"/>
                      <a:r>
                        <a:rPr lang="tr-TR" dirty="0" smtClean="0"/>
                        <a:t>2,5</a:t>
                      </a:r>
                      <a:endParaRPr lang="tr-TR" dirty="0"/>
                    </a:p>
                  </a:txBody>
                  <a:tcPr/>
                </a:tc>
                <a:tc>
                  <a:txBody>
                    <a:bodyPr/>
                    <a:lstStyle/>
                    <a:p>
                      <a:r>
                        <a:rPr lang="tr-TR" dirty="0" smtClean="0"/>
                        <a:t>İyi (Başarılı)</a:t>
                      </a:r>
                      <a:endParaRPr lang="tr-TR" dirty="0"/>
                    </a:p>
                  </a:txBody>
                  <a:tcPr/>
                </a:tc>
              </a:tr>
              <a:tr h="370840">
                <a:tc>
                  <a:txBody>
                    <a:bodyPr/>
                    <a:lstStyle/>
                    <a:p>
                      <a:r>
                        <a:rPr lang="tr-TR" dirty="0" smtClean="0"/>
                        <a:t>60-69arası</a:t>
                      </a:r>
                      <a:endParaRPr lang="tr-TR" dirty="0"/>
                    </a:p>
                  </a:txBody>
                  <a:tcPr/>
                </a:tc>
                <a:tc>
                  <a:txBody>
                    <a:bodyPr/>
                    <a:lstStyle/>
                    <a:p>
                      <a:pPr algn="ctr"/>
                      <a:r>
                        <a:rPr lang="tr-TR" dirty="0" smtClean="0"/>
                        <a:t>CC</a:t>
                      </a:r>
                      <a:endParaRPr lang="tr-TR" dirty="0"/>
                    </a:p>
                  </a:txBody>
                  <a:tcPr/>
                </a:tc>
                <a:tc>
                  <a:txBody>
                    <a:bodyPr/>
                    <a:lstStyle/>
                    <a:p>
                      <a:pPr algn="ctr"/>
                      <a:r>
                        <a:rPr lang="tr-TR" dirty="0" smtClean="0"/>
                        <a:t>2,0</a:t>
                      </a:r>
                      <a:endParaRPr lang="tr-TR" dirty="0"/>
                    </a:p>
                  </a:txBody>
                  <a:tcPr/>
                </a:tc>
                <a:tc>
                  <a:txBody>
                    <a:bodyPr/>
                    <a:lstStyle/>
                    <a:p>
                      <a:r>
                        <a:rPr lang="tr-TR" dirty="0" smtClean="0"/>
                        <a:t>İyi (Başarılı)</a:t>
                      </a:r>
                      <a:endParaRPr lang="tr-TR" dirty="0"/>
                    </a:p>
                  </a:txBody>
                  <a:tcPr/>
                </a:tc>
              </a:tr>
              <a:tr h="370840">
                <a:tc>
                  <a:txBody>
                    <a:bodyPr/>
                    <a:lstStyle/>
                    <a:p>
                      <a:r>
                        <a:rPr lang="pt-BR" dirty="0" smtClean="0"/>
                        <a:t>55-59 aras</a:t>
                      </a:r>
                      <a:r>
                        <a:rPr lang="tr-TR" dirty="0" smtClean="0"/>
                        <a:t>ı</a:t>
                      </a:r>
                      <a:endParaRPr lang="tr-TR" dirty="0"/>
                    </a:p>
                  </a:txBody>
                  <a:tcPr/>
                </a:tc>
                <a:tc>
                  <a:txBody>
                    <a:bodyPr/>
                    <a:lstStyle/>
                    <a:p>
                      <a:pPr algn="ctr"/>
                      <a:r>
                        <a:rPr lang="pt-BR" dirty="0" smtClean="0"/>
                        <a:t>DC</a:t>
                      </a:r>
                      <a:endParaRPr lang="tr-TR" dirty="0"/>
                    </a:p>
                  </a:txBody>
                  <a:tcPr/>
                </a:tc>
                <a:tc>
                  <a:txBody>
                    <a:bodyPr/>
                    <a:lstStyle/>
                    <a:p>
                      <a:pPr algn="ctr"/>
                      <a:r>
                        <a:rPr lang="pt-BR" dirty="0" smtClean="0"/>
                        <a:t>1,5</a:t>
                      </a:r>
                      <a:endParaRPr lang="tr-TR" dirty="0"/>
                    </a:p>
                  </a:txBody>
                  <a:tcPr/>
                </a:tc>
                <a:tc>
                  <a:txBody>
                    <a:bodyPr/>
                    <a:lstStyle/>
                    <a:p>
                      <a:r>
                        <a:rPr lang="pt-BR" dirty="0" smtClean="0"/>
                        <a:t>Orta (Başarılı)</a:t>
                      </a:r>
                      <a:endParaRPr lang="tr-TR" dirty="0"/>
                    </a:p>
                  </a:txBody>
                  <a:tcPr/>
                </a:tc>
              </a:tr>
              <a:tr h="370840">
                <a:tc>
                  <a:txBody>
                    <a:bodyPr/>
                    <a:lstStyle/>
                    <a:p>
                      <a:r>
                        <a:rPr lang="tr-TR" dirty="0" smtClean="0"/>
                        <a:t>50-54 arası</a:t>
                      </a:r>
                      <a:endParaRPr lang="tr-TR" dirty="0"/>
                    </a:p>
                  </a:txBody>
                  <a:tcPr/>
                </a:tc>
                <a:tc>
                  <a:txBody>
                    <a:bodyPr/>
                    <a:lstStyle/>
                    <a:p>
                      <a:pPr algn="ctr"/>
                      <a:r>
                        <a:rPr lang="tr-TR" dirty="0" smtClean="0"/>
                        <a:t>DD</a:t>
                      </a:r>
                      <a:endParaRPr lang="tr-TR" dirty="0"/>
                    </a:p>
                  </a:txBody>
                  <a:tcPr/>
                </a:tc>
                <a:tc>
                  <a:txBody>
                    <a:bodyPr/>
                    <a:lstStyle/>
                    <a:p>
                      <a:pPr algn="ctr"/>
                      <a:r>
                        <a:rPr lang="pt-BR" dirty="0" smtClean="0"/>
                        <a:t>1,</a:t>
                      </a:r>
                      <a:r>
                        <a:rPr lang="tr-TR" dirty="0" smtClean="0"/>
                        <a:t>0</a:t>
                      </a:r>
                      <a:endParaRPr lang="tr-TR" dirty="0"/>
                    </a:p>
                  </a:txBody>
                  <a:tcPr/>
                </a:tc>
                <a:tc>
                  <a:txBody>
                    <a:bodyPr/>
                    <a:lstStyle/>
                    <a:p>
                      <a:r>
                        <a:rPr lang="pt-BR" dirty="0" smtClean="0"/>
                        <a:t>Orta (Başarılı)</a:t>
                      </a:r>
                      <a:endParaRPr lang="tr-TR" dirty="0"/>
                    </a:p>
                  </a:txBody>
                  <a:tcPr/>
                </a:tc>
              </a:tr>
              <a:tr h="370840">
                <a:tc>
                  <a:txBody>
                    <a:bodyPr/>
                    <a:lstStyle/>
                    <a:p>
                      <a:r>
                        <a:rPr lang="tr-TR" dirty="0" smtClean="0"/>
                        <a:t>40-49 arası </a:t>
                      </a:r>
                      <a:endParaRPr lang="tr-TR" dirty="0"/>
                    </a:p>
                  </a:txBody>
                  <a:tcPr/>
                </a:tc>
                <a:tc>
                  <a:txBody>
                    <a:bodyPr/>
                    <a:lstStyle/>
                    <a:p>
                      <a:pPr algn="ctr"/>
                      <a:r>
                        <a:rPr lang="tr-TR" dirty="0" smtClean="0"/>
                        <a:t>FD </a:t>
                      </a:r>
                      <a:endParaRPr lang="tr-TR" dirty="0"/>
                    </a:p>
                  </a:txBody>
                  <a:tcPr/>
                </a:tc>
                <a:tc>
                  <a:txBody>
                    <a:bodyPr/>
                    <a:lstStyle/>
                    <a:p>
                      <a:pPr algn="ctr"/>
                      <a:r>
                        <a:rPr lang="tr-TR" dirty="0" smtClean="0"/>
                        <a:t>0,5</a:t>
                      </a:r>
                      <a:endParaRPr lang="tr-TR" dirty="0"/>
                    </a:p>
                  </a:txBody>
                  <a:tcPr/>
                </a:tc>
                <a:tc>
                  <a:txBody>
                    <a:bodyPr/>
                    <a:lstStyle/>
                    <a:p>
                      <a:r>
                        <a:rPr lang="tr-TR" dirty="0" smtClean="0"/>
                        <a:t>Zayıf(Başarısız)</a:t>
                      </a:r>
                      <a:endParaRPr lang="tr-TR" dirty="0"/>
                    </a:p>
                  </a:txBody>
                  <a:tcPr/>
                </a:tc>
              </a:tr>
              <a:tr h="370840">
                <a:tc>
                  <a:txBody>
                    <a:bodyPr/>
                    <a:lstStyle/>
                    <a:p>
                      <a:r>
                        <a:rPr lang="tr-TR" dirty="0" smtClean="0"/>
                        <a:t>0-39 arası	</a:t>
                      </a:r>
                      <a:endParaRPr lang="tr-TR" dirty="0"/>
                    </a:p>
                  </a:txBody>
                  <a:tcPr/>
                </a:tc>
                <a:tc>
                  <a:txBody>
                    <a:bodyPr/>
                    <a:lstStyle/>
                    <a:p>
                      <a:pPr algn="ctr"/>
                      <a:r>
                        <a:rPr lang="tr-TR" dirty="0" smtClean="0"/>
                        <a:t>FF</a:t>
                      </a:r>
                      <a:endParaRPr lang="tr-TR" dirty="0"/>
                    </a:p>
                  </a:txBody>
                  <a:tcPr/>
                </a:tc>
                <a:tc>
                  <a:txBody>
                    <a:bodyPr/>
                    <a:lstStyle/>
                    <a:p>
                      <a:pPr algn="ctr"/>
                      <a:r>
                        <a:rPr lang="tr-TR" dirty="0" smtClean="0"/>
                        <a:t>0</a:t>
                      </a:r>
                      <a:endParaRPr lang="tr-TR" dirty="0"/>
                    </a:p>
                  </a:txBody>
                  <a:tcPr/>
                </a:tc>
                <a:tc>
                  <a:txBody>
                    <a:bodyPr/>
                    <a:lstStyle/>
                    <a:p>
                      <a:r>
                        <a:rPr lang="tr-TR" dirty="0" smtClean="0"/>
                        <a:t>Zayıf(Başarısız)</a:t>
                      </a:r>
                      <a:endParaRPr lang="tr-TR" dirty="0"/>
                    </a:p>
                  </a:txBody>
                  <a:tcPr/>
                </a:tc>
              </a:tr>
            </a:tbl>
          </a:graphicData>
        </a:graphic>
      </p:graphicFrame>
    </p:spTree>
    <p:extLst>
      <p:ext uri="{BB962C8B-B14F-4D97-AF65-F5344CB8AC3E}">
        <p14:creationId xmlns:p14="http://schemas.microsoft.com/office/powerpoint/2010/main" val="3769945875"/>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1036320"/>
            <a:ext cx="8596668" cy="894080"/>
          </a:xfrm>
        </p:spPr>
        <p:txBody>
          <a:bodyPr>
            <a:normAutofit/>
          </a:bodyPr>
          <a:lstStyle/>
          <a:p>
            <a:r>
              <a:rPr lang="tr-TR" b="1" dirty="0" smtClean="0"/>
              <a:t>Sınıf Geçmek </a:t>
            </a:r>
            <a:r>
              <a:rPr lang="tr-TR" b="1" dirty="0"/>
              <a:t>İ</a:t>
            </a:r>
            <a:r>
              <a:rPr lang="tr-TR" b="1" dirty="0" smtClean="0"/>
              <a:t>çin </a:t>
            </a:r>
            <a:r>
              <a:rPr lang="tr-TR" b="1" dirty="0"/>
              <a:t>G</a:t>
            </a:r>
            <a:r>
              <a:rPr lang="tr-TR" b="1" dirty="0" smtClean="0"/>
              <a:t>erekli </a:t>
            </a:r>
            <a:r>
              <a:rPr lang="tr-TR" b="1" dirty="0"/>
              <a:t>Ş</a:t>
            </a:r>
            <a:r>
              <a:rPr lang="tr-TR" b="1" dirty="0" smtClean="0"/>
              <a:t>artlar;</a:t>
            </a:r>
            <a:endParaRPr lang="tr-TR" dirty="0"/>
          </a:p>
        </p:txBody>
      </p:sp>
      <p:sp>
        <p:nvSpPr>
          <p:cNvPr id="3" name="İçerik Yer Tutucusu 2"/>
          <p:cNvSpPr>
            <a:spLocks noGrp="1"/>
          </p:cNvSpPr>
          <p:nvPr>
            <p:ph idx="1"/>
          </p:nvPr>
        </p:nvSpPr>
        <p:spPr/>
        <p:txBody>
          <a:bodyPr>
            <a:normAutofit/>
          </a:bodyPr>
          <a:lstStyle/>
          <a:p>
            <a:endParaRPr lang="tr-TR" dirty="0"/>
          </a:p>
          <a:p>
            <a:r>
              <a:rPr lang="tr-TR" dirty="0"/>
              <a:t>Öğrencilerin </a:t>
            </a:r>
            <a:r>
              <a:rPr lang="tr-TR" b="1" dirty="0"/>
              <a:t>bir yarıyılda (dönem) </a:t>
            </a:r>
            <a:r>
              <a:rPr lang="tr-TR" dirty="0"/>
              <a:t>kayıt yapabileceği </a:t>
            </a:r>
            <a:r>
              <a:rPr lang="tr-TR" b="1" dirty="0"/>
              <a:t>ders yükü 30 Avrupa Kredi Transfer Sistemi (AKTS) kredisidir. </a:t>
            </a:r>
            <a:endParaRPr lang="tr-TR" dirty="0"/>
          </a:p>
          <a:p>
            <a:r>
              <a:rPr lang="tr-TR" dirty="0" smtClean="0"/>
              <a:t>Öğrencilerin </a:t>
            </a:r>
            <a:r>
              <a:rPr lang="tr-TR" dirty="0"/>
              <a:t>bir eğitim-öğretim yılı içerisinde </a:t>
            </a:r>
            <a:r>
              <a:rPr lang="tr-TR" b="1" dirty="0"/>
              <a:t>(1 yılda) </a:t>
            </a:r>
            <a:r>
              <a:rPr lang="tr-TR" dirty="0"/>
              <a:t>toplam </a:t>
            </a:r>
            <a:r>
              <a:rPr lang="tr-TR" b="1" dirty="0"/>
              <a:t>60 </a:t>
            </a:r>
            <a:r>
              <a:rPr lang="tr-TR" b="1" dirty="0" err="1"/>
              <a:t>AKTS’lik</a:t>
            </a:r>
            <a:r>
              <a:rPr lang="tr-TR" b="1" dirty="0"/>
              <a:t> ders almış olurlar.</a:t>
            </a:r>
            <a:endParaRPr lang="tr-TR" dirty="0"/>
          </a:p>
          <a:p>
            <a:r>
              <a:rPr lang="tr-TR" b="1" dirty="0" err="1" smtClean="0"/>
              <a:t>Önlisans</a:t>
            </a:r>
            <a:r>
              <a:rPr lang="tr-TR" dirty="0" err="1" smtClean="0"/>
              <a:t>programlarında</a:t>
            </a:r>
            <a:r>
              <a:rPr lang="tr-TR" dirty="0"/>
              <a:t>;</a:t>
            </a:r>
          </a:p>
          <a:p>
            <a:pPr lvl="1"/>
            <a:r>
              <a:rPr lang="tr-TR" dirty="0" smtClean="0"/>
              <a:t>1.yıl </a:t>
            </a:r>
            <a:r>
              <a:rPr lang="tr-TR" dirty="0"/>
              <a:t>sonunda </a:t>
            </a:r>
            <a:r>
              <a:rPr lang="tr-TR" b="1" dirty="0"/>
              <a:t>40 </a:t>
            </a:r>
            <a:r>
              <a:rPr lang="tr-TR" b="1" dirty="0" err="1"/>
              <a:t>AKTS’lik</a:t>
            </a:r>
            <a:r>
              <a:rPr lang="tr-TR" dirty="0" err="1"/>
              <a:t>dersten</a:t>
            </a:r>
            <a:r>
              <a:rPr lang="tr-TR" dirty="0"/>
              <a:t> </a:t>
            </a:r>
            <a:r>
              <a:rPr lang="tr-TR" b="1" dirty="0"/>
              <a:t>başarılı </a:t>
            </a:r>
            <a:r>
              <a:rPr lang="tr-TR" b="1" dirty="0" err="1"/>
              <a:t>not</a:t>
            </a:r>
            <a:r>
              <a:rPr lang="tr-TR" dirty="0" err="1"/>
              <a:t>veya</a:t>
            </a:r>
            <a:r>
              <a:rPr lang="tr-TR" dirty="0"/>
              <a:t> </a:t>
            </a:r>
            <a:r>
              <a:rPr lang="tr-TR" b="1" dirty="0"/>
              <a:t>muafiyet almış </a:t>
            </a:r>
            <a:r>
              <a:rPr lang="tr-TR" dirty="0"/>
              <a:t>öğrenci </a:t>
            </a:r>
            <a:r>
              <a:rPr lang="tr-TR" b="1" dirty="0"/>
              <a:t>2. sınıf öğrencisidir.</a:t>
            </a:r>
            <a:endParaRPr lang="tr-TR" dirty="0"/>
          </a:p>
          <a:p>
            <a:pPr lvl="1"/>
            <a:r>
              <a:rPr lang="tr-TR" dirty="0" smtClean="0"/>
              <a:t>1.yıl </a:t>
            </a:r>
            <a:r>
              <a:rPr lang="tr-TR" dirty="0"/>
              <a:t>sonunda </a:t>
            </a:r>
            <a:r>
              <a:rPr lang="tr-TR" b="1" dirty="0"/>
              <a:t>40 </a:t>
            </a:r>
            <a:r>
              <a:rPr lang="tr-TR" b="1" dirty="0" err="1"/>
              <a:t>AKTS’lik</a:t>
            </a:r>
            <a:r>
              <a:rPr lang="tr-TR" dirty="0" err="1"/>
              <a:t>dersten</a:t>
            </a:r>
            <a:r>
              <a:rPr lang="tr-TR" dirty="0"/>
              <a:t> </a:t>
            </a:r>
            <a:r>
              <a:rPr lang="tr-TR" b="1" dirty="0"/>
              <a:t>başarılı </a:t>
            </a:r>
            <a:r>
              <a:rPr lang="tr-TR" b="1" dirty="0" err="1"/>
              <a:t>not</a:t>
            </a:r>
            <a:r>
              <a:rPr lang="tr-TR" dirty="0" err="1"/>
              <a:t>veya</a:t>
            </a:r>
            <a:r>
              <a:rPr lang="tr-TR" dirty="0"/>
              <a:t> </a:t>
            </a:r>
            <a:r>
              <a:rPr lang="tr-TR" b="1" dirty="0"/>
              <a:t>muafiyet </a:t>
            </a:r>
            <a:r>
              <a:rPr lang="tr-TR" b="1" dirty="0" err="1"/>
              <a:t>alamamış</a:t>
            </a:r>
            <a:r>
              <a:rPr lang="tr-TR" dirty="0" err="1"/>
              <a:t>öğrenci</a:t>
            </a:r>
            <a:r>
              <a:rPr lang="tr-TR" dirty="0"/>
              <a:t> , bir sonraki yıl </a:t>
            </a:r>
            <a:r>
              <a:rPr lang="tr-TR" b="1" dirty="0"/>
              <a:t>1.sınıfta kaldığı dersleri geçtikten sonra 2.sınıf öğrencisi olur.</a:t>
            </a:r>
            <a:endParaRPr lang="tr-TR" dirty="0"/>
          </a:p>
        </p:txBody>
      </p:sp>
    </p:spTree>
    <p:extLst>
      <p:ext uri="{BB962C8B-B14F-4D97-AF65-F5344CB8AC3E}">
        <p14:creationId xmlns:p14="http://schemas.microsoft.com/office/powerpoint/2010/main" val="4168819452"/>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1219200"/>
            <a:ext cx="8596668" cy="711200"/>
          </a:xfrm>
        </p:spPr>
        <p:txBody>
          <a:bodyPr/>
          <a:lstStyle/>
          <a:p>
            <a:r>
              <a:rPr lang="tr-TR" b="1" dirty="0"/>
              <a:t>Derslere Devam;</a:t>
            </a:r>
            <a:endParaRPr lang="tr-TR" dirty="0"/>
          </a:p>
        </p:txBody>
      </p:sp>
      <p:sp>
        <p:nvSpPr>
          <p:cNvPr id="3" name="İçerik Yer Tutucusu 2"/>
          <p:cNvSpPr>
            <a:spLocks noGrp="1"/>
          </p:cNvSpPr>
          <p:nvPr>
            <p:ph idx="1"/>
          </p:nvPr>
        </p:nvSpPr>
        <p:spPr/>
        <p:txBody>
          <a:bodyPr/>
          <a:lstStyle/>
          <a:p>
            <a:r>
              <a:rPr lang="tr-TR" dirty="0" smtClean="0"/>
              <a:t>Öğrenciler</a:t>
            </a:r>
            <a:r>
              <a:rPr lang="tr-TR" dirty="0"/>
              <a:t>, bir akademik yarıyıldaki </a:t>
            </a:r>
            <a:r>
              <a:rPr lang="tr-TR" b="1" dirty="0"/>
              <a:t>teorik derslerin %70’ine, uygulama, laboratuvar, atölye ve stüdyo çalışmalarının %80’ine </a:t>
            </a:r>
            <a:r>
              <a:rPr lang="tr-TR" dirty="0"/>
              <a:t>ve öğretim elemanının gerekli gördüğü diğer akademik çalışmalara </a:t>
            </a:r>
            <a:r>
              <a:rPr lang="tr-TR" b="1" dirty="0"/>
              <a:t>katılmak zorundadır.</a:t>
            </a:r>
            <a:endParaRPr lang="tr-TR" dirty="0"/>
          </a:p>
          <a:p>
            <a:r>
              <a:rPr lang="tr-TR" dirty="0" smtClean="0"/>
              <a:t>Kayıtlı </a:t>
            </a:r>
            <a:r>
              <a:rPr lang="tr-TR" dirty="0"/>
              <a:t>olunan </a:t>
            </a:r>
            <a:r>
              <a:rPr lang="tr-TR" b="1" dirty="0"/>
              <a:t>derslerden devam şartını yerine getiremeyen </a:t>
            </a:r>
            <a:r>
              <a:rPr lang="tr-TR" b="1" dirty="0" err="1"/>
              <a:t>öğrencilere</a:t>
            </a:r>
            <a:r>
              <a:rPr lang="tr-TR" dirty="0" err="1"/>
              <a:t>yarıyıl</a:t>
            </a:r>
            <a:r>
              <a:rPr lang="tr-TR" dirty="0"/>
              <a:t> içi/yarıyıl sonu sınavlarından önce </a:t>
            </a:r>
            <a:r>
              <a:rPr lang="tr-TR" b="1" dirty="0"/>
              <a:t>DZ harf notu ilan edilir ve öğrenci DZ notlu dersin sınavına giremez.</a:t>
            </a:r>
            <a:endParaRPr lang="tr-TR" dirty="0"/>
          </a:p>
        </p:txBody>
      </p:sp>
    </p:spTree>
    <p:extLst>
      <p:ext uri="{BB962C8B-B14F-4D97-AF65-F5344CB8AC3E}">
        <p14:creationId xmlns:p14="http://schemas.microsoft.com/office/powerpoint/2010/main" val="3841164986"/>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77667" y="531222"/>
            <a:ext cx="10396882" cy="714511"/>
          </a:xfrm>
        </p:spPr>
        <p:txBody>
          <a:bodyPr>
            <a:normAutofit/>
          </a:bodyPr>
          <a:lstStyle/>
          <a:p>
            <a:r>
              <a:rPr lang="tr-TR" b="1" dirty="0"/>
              <a:t>Çalışma </a:t>
            </a:r>
            <a:r>
              <a:rPr lang="tr-TR" b="1" dirty="0" smtClean="0"/>
              <a:t>Alanları</a:t>
            </a:r>
            <a:endParaRPr lang="tr-TR" b="1" dirty="0"/>
          </a:p>
        </p:txBody>
      </p:sp>
      <p:sp>
        <p:nvSpPr>
          <p:cNvPr id="3" name="İçerik Yer Tutucusu 2"/>
          <p:cNvSpPr>
            <a:spLocks noGrp="1"/>
          </p:cNvSpPr>
          <p:nvPr>
            <p:ph sz="half" idx="1"/>
          </p:nvPr>
        </p:nvSpPr>
        <p:spPr>
          <a:xfrm>
            <a:off x="777668" y="1245734"/>
            <a:ext cx="4969990" cy="4275500"/>
          </a:xfrm>
          <a:prstGeom prst="rect">
            <a:avLst/>
          </a:prstGeom>
        </p:spPr>
        <p:txBody>
          <a:bodyPr>
            <a:noAutofit/>
          </a:bodyPr>
          <a:lstStyle/>
          <a:p>
            <a:r>
              <a:rPr lang="tr-TR" sz="2400" dirty="0"/>
              <a:t>Sosyal Güvenlik Programı mezunlarımız aşağıda sıralanmış olan kurum ve kuruluşlarda istihdam edilebilmektedir.</a:t>
            </a:r>
          </a:p>
          <a:p>
            <a:r>
              <a:rPr lang="tr-TR" sz="2400" b="1" dirty="0"/>
              <a:t>-</a:t>
            </a:r>
            <a:r>
              <a:rPr lang="tr-TR" sz="2400" dirty="0"/>
              <a:t>Sosyal Güvenlik Kurumu,</a:t>
            </a:r>
          </a:p>
          <a:p>
            <a:r>
              <a:rPr lang="tr-TR" sz="2400" dirty="0"/>
              <a:t>-Sosyal Güvenlik Kurumu’nun İl ve İlçe Müdürlükleri</a:t>
            </a:r>
            <a:r>
              <a:rPr lang="tr-TR" sz="2400" dirty="0" smtClean="0"/>
              <a:t>,</a:t>
            </a:r>
          </a:p>
          <a:p>
            <a:r>
              <a:rPr lang="tr-TR" sz="2400" dirty="0"/>
              <a:t>-</a:t>
            </a:r>
            <a:r>
              <a:rPr lang="tr-TR" sz="2400" dirty="0" smtClean="0"/>
              <a:t>İŞKUR</a:t>
            </a:r>
            <a:endParaRPr lang="tr-TR" sz="2400" dirty="0"/>
          </a:p>
        </p:txBody>
      </p:sp>
      <p:sp>
        <p:nvSpPr>
          <p:cNvPr id="4" name="İçerik Yer Tutucusu 3"/>
          <p:cNvSpPr>
            <a:spLocks noGrp="1"/>
          </p:cNvSpPr>
          <p:nvPr>
            <p:ph sz="half" idx="2"/>
          </p:nvPr>
        </p:nvSpPr>
        <p:spPr>
          <a:xfrm>
            <a:off x="5747658" y="1245734"/>
            <a:ext cx="4685211" cy="4380931"/>
          </a:xfrm>
          <a:prstGeom prst="rect">
            <a:avLst/>
          </a:prstGeom>
        </p:spPr>
        <p:txBody>
          <a:bodyPr>
            <a:normAutofit lnSpcReduction="10000"/>
          </a:bodyPr>
          <a:lstStyle/>
          <a:p>
            <a:r>
              <a:rPr lang="tr-TR" sz="2800" dirty="0" smtClean="0"/>
              <a:t>-</a:t>
            </a:r>
            <a:r>
              <a:rPr lang="tr-TR" sz="2800" dirty="0"/>
              <a:t>Diğer Kamu Kuruluşları,</a:t>
            </a:r>
          </a:p>
          <a:p>
            <a:r>
              <a:rPr lang="tr-TR" sz="2800" b="1" dirty="0" smtClean="0"/>
              <a:t>-</a:t>
            </a:r>
            <a:r>
              <a:rPr lang="tr-TR" sz="2800" dirty="0" smtClean="0"/>
              <a:t> </a:t>
            </a:r>
            <a:r>
              <a:rPr lang="tr-TR" sz="2800" dirty="0"/>
              <a:t>Özel şirketler,</a:t>
            </a:r>
          </a:p>
          <a:p>
            <a:r>
              <a:rPr lang="tr-TR" sz="2800" dirty="0"/>
              <a:t>-Muhasebe ve Mali Müşavirlik büroları</a:t>
            </a:r>
          </a:p>
          <a:p>
            <a:r>
              <a:rPr lang="tr-TR" sz="2800" dirty="0"/>
              <a:t>-Bankalar</a:t>
            </a:r>
          </a:p>
          <a:p>
            <a:r>
              <a:rPr lang="tr-TR" sz="2800" dirty="0"/>
              <a:t>Bu programdan mezun olanlar “Sosyal Güvenlik Meslek Elemanı” unvanını alırlar. </a:t>
            </a:r>
          </a:p>
        </p:txBody>
      </p:sp>
    </p:spTree>
    <p:extLst>
      <p:ext uri="{BB962C8B-B14F-4D97-AF65-F5344CB8AC3E}">
        <p14:creationId xmlns:p14="http://schemas.microsoft.com/office/powerpoint/2010/main" val="2806997370"/>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5"/>
          <p:cNvSpPr>
            <a:spLocks noGrp="1"/>
          </p:cNvSpPr>
          <p:nvPr>
            <p:ph idx="1"/>
          </p:nvPr>
        </p:nvSpPr>
        <p:spPr>
          <a:xfrm>
            <a:off x="685800" y="811850"/>
            <a:ext cx="8780417" cy="5501864"/>
          </a:xfrm>
        </p:spPr>
        <p:txBody>
          <a:bodyPr>
            <a:normAutofit/>
          </a:bodyPr>
          <a:lstStyle/>
          <a:p>
            <a:pPr algn="just"/>
            <a:r>
              <a:rPr lang="tr-TR" sz="2000" dirty="0"/>
              <a:t>Sosyal güvenlik meslek elemanı, kamu ve özel sektör işletmelerinde çalışan personelin sosyal güvenlikle ilgili tüm işlemlerini, sosyal güvenlik mevzuatına göre, belge veya bilgisayar ortamında yapabilen ara elemandır. Sosyal güvenlik meslek elemanı; kamu ve özel sektör işletmelerinde çalışan personelin sosyal güvenlikle ilgili tüm işlemlerini, sosyal güvenlik mevzuatına göre, belge veya bilgisayar ortamında yapabilen ara elemandır.</a:t>
            </a:r>
          </a:p>
          <a:p>
            <a:pPr algn="just"/>
            <a:r>
              <a:rPr lang="tr-TR" sz="2000" dirty="0"/>
              <a:t>“Sosyal Güvenlik” ön lisans programını başarı ile bitirenler ÖSYM tarafından açılan Dikey Geçiş Sınavında başarılı oldukları takdirde; Sosyal Hizmetler lisans programlarına dikey geçiş yapabilirler. Çalıştıkları kurum ve işletmelerde idari kadrolar da yöneticiliğe yükselebilirler.</a:t>
            </a:r>
          </a:p>
          <a:p>
            <a:pPr algn="just"/>
            <a:r>
              <a:rPr lang="tr-TR" sz="2000" dirty="0"/>
              <a:t>Sosyal Güvenlik Programı mezunları, iş dünyasında kamu ve özel sektör işletmelerinde insan kaynakları, muhasebe ve halkla ilişkiler bölümlerinde meslek elemanı, uzman yardımcısı, araştırmacı, denetçi yardımcısı ve yönetici yardımcısı olarak çalışma imkânına sahiptirler</a:t>
            </a:r>
            <a:r>
              <a:rPr lang="tr-TR" sz="2000" dirty="0" smtClean="0"/>
              <a:t>.</a:t>
            </a:r>
            <a:endParaRPr lang="tr-TR" sz="2000" dirty="0"/>
          </a:p>
        </p:txBody>
      </p:sp>
    </p:spTree>
    <p:extLst>
      <p:ext uri="{BB962C8B-B14F-4D97-AF65-F5344CB8AC3E}">
        <p14:creationId xmlns:p14="http://schemas.microsoft.com/office/powerpoint/2010/main" val="3874047672"/>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1140822"/>
            <a:ext cx="8596668" cy="789577"/>
          </a:xfrm>
        </p:spPr>
        <p:txBody>
          <a:bodyPr/>
          <a:lstStyle/>
          <a:p>
            <a:r>
              <a:rPr lang="tr-TR" dirty="0" smtClean="0"/>
              <a:t>MEZUNİYET KOŞULLARI</a:t>
            </a:r>
            <a:endParaRPr lang="tr-TR" dirty="0"/>
          </a:p>
        </p:txBody>
      </p:sp>
      <p:sp>
        <p:nvSpPr>
          <p:cNvPr id="3" name="İçerik Yer Tutucusu 2"/>
          <p:cNvSpPr>
            <a:spLocks noGrp="1"/>
          </p:cNvSpPr>
          <p:nvPr>
            <p:ph idx="1"/>
          </p:nvPr>
        </p:nvSpPr>
        <p:spPr/>
        <p:txBody>
          <a:bodyPr/>
          <a:lstStyle/>
          <a:p>
            <a:endParaRPr lang="tr-TR" dirty="0"/>
          </a:p>
          <a:p>
            <a:r>
              <a:rPr lang="tr-TR" dirty="0"/>
              <a:t>Programı başarıyla tamamlamak için </a:t>
            </a:r>
          </a:p>
          <a:p>
            <a:pPr lvl="1"/>
            <a:r>
              <a:rPr lang="tr-TR" dirty="0" smtClean="0"/>
              <a:t>Programda </a:t>
            </a:r>
            <a:r>
              <a:rPr lang="tr-TR" dirty="0"/>
              <a:t>mevcut olan derslerin tümünü (120 AKTS karşılığı) geçmek, </a:t>
            </a:r>
          </a:p>
          <a:p>
            <a:pPr lvl="1"/>
            <a:r>
              <a:rPr lang="tr-TR" dirty="0" smtClean="0"/>
              <a:t>4.00 </a:t>
            </a:r>
            <a:r>
              <a:rPr lang="tr-TR" dirty="0"/>
              <a:t>üzerinden en az 2.0 ağırlıklı not ortalaması elde etmek ve </a:t>
            </a:r>
          </a:p>
          <a:p>
            <a:pPr lvl="1"/>
            <a:r>
              <a:rPr lang="tr-TR" dirty="0" smtClean="0"/>
              <a:t>30 </a:t>
            </a:r>
            <a:r>
              <a:rPr lang="tr-TR" dirty="0"/>
              <a:t>günlük zorunlu öğrenci stajını başarıyla tamamlamak gerekmektedir.</a:t>
            </a:r>
          </a:p>
          <a:p>
            <a:pPr algn="just"/>
            <a:endParaRPr lang="tr-TR" dirty="0"/>
          </a:p>
        </p:txBody>
      </p:sp>
    </p:spTree>
    <p:extLst>
      <p:ext uri="{BB962C8B-B14F-4D97-AF65-F5344CB8AC3E}">
        <p14:creationId xmlns:p14="http://schemas.microsoft.com/office/powerpoint/2010/main" val="2846300850"/>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smtClean="0"/>
              <a:t>DGS ile Geçiş Yapılabilecek Lisans Programları</a:t>
            </a:r>
            <a:endParaRPr lang="tr-TR" sz="3600" b="1" dirty="0"/>
          </a:p>
        </p:txBody>
      </p:sp>
      <p:sp>
        <p:nvSpPr>
          <p:cNvPr id="3" name="İçerik Yer Tutucusu 2"/>
          <p:cNvSpPr>
            <a:spLocks noGrp="1"/>
          </p:cNvSpPr>
          <p:nvPr>
            <p:ph idx="1"/>
          </p:nvPr>
        </p:nvSpPr>
        <p:spPr>
          <a:xfrm>
            <a:off x="685800" y="1837766"/>
            <a:ext cx="10394707" cy="3536820"/>
          </a:xfrm>
        </p:spPr>
        <p:txBody>
          <a:bodyPr>
            <a:normAutofit/>
          </a:bodyPr>
          <a:lstStyle/>
          <a:p>
            <a:r>
              <a:rPr lang="tr-TR" dirty="0"/>
              <a:t>Bu programı başarıyla tamamlayan öğrenciler, </a:t>
            </a:r>
            <a:endParaRPr lang="tr-TR" dirty="0" smtClean="0"/>
          </a:p>
          <a:p>
            <a:pPr lvl="1"/>
            <a:r>
              <a:rPr lang="tr-TR" dirty="0" smtClean="0"/>
              <a:t>Çalışma </a:t>
            </a:r>
            <a:r>
              <a:rPr lang="tr-TR" dirty="0"/>
              <a:t>Ekonomisi ve Endüstri İlişkileri, </a:t>
            </a:r>
            <a:endParaRPr lang="tr-TR" dirty="0" smtClean="0"/>
          </a:p>
          <a:p>
            <a:pPr lvl="1"/>
            <a:r>
              <a:rPr lang="tr-TR" dirty="0" smtClean="0"/>
              <a:t>İktisat</a:t>
            </a:r>
            <a:r>
              <a:rPr lang="tr-TR" dirty="0"/>
              <a:t>, </a:t>
            </a:r>
            <a:endParaRPr lang="tr-TR" dirty="0" smtClean="0"/>
          </a:p>
          <a:p>
            <a:pPr lvl="1"/>
            <a:r>
              <a:rPr lang="tr-TR" dirty="0" smtClean="0"/>
              <a:t>İşletme</a:t>
            </a:r>
            <a:r>
              <a:rPr lang="tr-TR" dirty="0"/>
              <a:t>, </a:t>
            </a:r>
            <a:endParaRPr lang="tr-TR" dirty="0" smtClean="0"/>
          </a:p>
          <a:p>
            <a:pPr lvl="1"/>
            <a:r>
              <a:rPr lang="tr-TR" dirty="0" smtClean="0"/>
              <a:t>Maliye</a:t>
            </a:r>
            <a:r>
              <a:rPr lang="tr-TR" dirty="0"/>
              <a:t>, </a:t>
            </a:r>
            <a:endParaRPr lang="tr-TR" dirty="0" smtClean="0"/>
          </a:p>
          <a:p>
            <a:pPr lvl="1"/>
            <a:r>
              <a:rPr lang="tr-TR" dirty="0" smtClean="0"/>
              <a:t>Sigortacılık </a:t>
            </a:r>
            <a:r>
              <a:rPr lang="tr-TR" dirty="0"/>
              <a:t>ve Sosyal Güvenlik </a:t>
            </a:r>
            <a:endParaRPr lang="tr-TR" dirty="0" smtClean="0"/>
          </a:p>
          <a:p>
            <a:pPr lvl="1"/>
            <a:r>
              <a:rPr lang="tr-TR" dirty="0" smtClean="0"/>
              <a:t>Sosyal </a:t>
            </a:r>
            <a:r>
              <a:rPr lang="tr-TR" dirty="0"/>
              <a:t>Hizmet </a:t>
            </a:r>
            <a:endParaRPr lang="tr-TR" dirty="0" smtClean="0"/>
          </a:p>
          <a:p>
            <a:pPr algn="just"/>
            <a:r>
              <a:rPr lang="tr-TR" dirty="0" smtClean="0"/>
              <a:t>lisans </a:t>
            </a:r>
            <a:r>
              <a:rPr lang="tr-TR" dirty="0"/>
              <a:t>programlarına Öğrenci Seçme ve Yerleştirme Merkezi (ÖSYM) tarafından yapılan Dikey Geçiş Sınavı (DGS) ile başvurabilir. </a:t>
            </a:r>
          </a:p>
        </p:txBody>
      </p:sp>
    </p:spTree>
    <p:extLst>
      <p:ext uri="{BB962C8B-B14F-4D97-AF65-F5344CB8AC3E}">
        <p14:creationId xmlns:p14="http://schemas.microsoft.com/office/powerpoint/2010/main" val="514093915"/>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marL="90488"/>
            <a:r>
              <a:rPr lang="tr-TR" dirty="0"/>
              <a:t>Programın </a:t>
            </a:r>
            <a:r>
              <a:rPr lang="tr-TR" dirty="0" smtClean="0"/>
              <a:t>Amacı</a:t>
            </a:r>
            <a:endParaRPr lang="tr-TR" dirty="0"/>
          </a:p>
        </p:txBody>
      </p:sp>
      <p:sp>
        <p:nvSpPr>
          <p:cNvPr id="3" name="İçerik Yer Tutucusu 2"/>
          <p:cNvSpPr>
            <a:spLocks noGrp="1"/>
          </p:cNvSpPr>
          <p:nvPr>
            <p:ph idx="1"/>
          </p:nvPr>
        </p:nvSpPr>
        <p:spPr>
          <a:xfrm>
            <a:off x="1097280" y="2048608"/>
            <a:ext cx="8612777" cy="3578469"/>
          </a:xfrm>
          <a:prstGeom prst="rect">
            <a:avLst/>
          </a:prstGeom>
        </p:spPr>
        <p:txBody>
          <a:bodyPr>
            <a:normAutofit/>
          </a:bodyPr>
          <a:lstStyle/>
          <a:p>
            <a:pPr algn="just"/>
            <a:r>
              <a:rPr lang="tr-TR" sz="3600" dirty="0"/>
              <a:t>S</a:t>
            </a:r>
            <a:r>
              <a:rPr lang="tr-TR" sz="3600" dirty="0" smtClean="0"/>
              <a:t>osyal </a:t>
            </a:r>
            <a:r>
              <a:rPr lang="tr-TR" sz="3600" dirty="0"/>
              <a:t>güvenlik sistemi ile ilgili temel bilgi ve uygulamaların akademik disiplin altında öğretilmesi ve bu alanda ihtiyaç duyulan nitelikli personel ihtiyacının karşılanmasıdır. </a:t>
            </a:r>
          </a:p>
        </p:txBody>
      </p:sp>
    </p:spTree>
    <p:extLst>
      <p:ext uri="{BB962C8B-B14F-4D97-AF65-F5344CB8AC3E}">
        <p14:creationId xmlns:p14="http://schemas.microsoft.com/office/powerpoint/2010/main" val="2873585665"/>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923108"/>
            <a:ext cx="8596668" cy="1320800"/>
          </a:xfrm>
        </p:spPr>
        <p:txBody>
          <a:bodyPr>
            <a:noAutofit/>
          </a:bodyPr>
          <a:lstStyle/>
          <a:p>
            <a:r>
              <a:rPr lang="tr-TR" sz="3200" b="1" dirty="0"/>
              <a:t>Domaniç Meslek Yüksekokulunun Bulunduğu Yerleşke/Kampüse İlişkin Koşullar</a:t>
            </a:r>
            <a:endParaRPr lang="tr-TR" sz="3200" dirty="0"/>
          </a:p>
        </p:txBody>
      </p:sp>
      <p:sp>
        <p:nvSpPr>
          <p:cNvPr id="3" name="İçerik Yer Tutucusu 2"/>
          <p:cNvSpPr>
            <a:spLocks noGrp="1"/>
          </p:cNvSpPr>
          <p:nvPr>
            <p:ph idx="1"/>
          </p:nvPr>
        </p:nvSpPr>
        <p:spPr/>
        <p:txBody>
          <a:bodyPr/>
          <a:lstStyle/>
          <a:p>
            <a:endParaRPr lang="tr-TR" dirty="0"/>
          </a:p>
          <a:p>
            <a:r>
              <a:rPr lang="tr-TR" dirty="0"/>
              <a:t>1994-1995 yılında eğitim öğretim hayatına başlamıştır. </a:t>
            </a:r>
          </a:p>
          <a:p>
            <a:r>
              <a:rPr lang="tr-TR" dirty="0" smtClean="0"/>
              <a:t>İnegöl </a:t>
            </a:r>
            <a:r>
              <a:rPr lang="tr-TR" dirty="0"/>
              <a:t>ilçesine 40 km</a:t>
            </a:r>
          </a:p>
          <a:p>
            <a:r>
              <a:rPr lang="tr-TR" dirty="0" smtClean="0"/>
              <a:t>Bursa </a:t>
            </a:r>
            <a:r>
              <a:rPr lang="tr-TR" dirty="0"/>
              <a:t>iline 80 km </a:t>
            </a:r>
          </a:p>
          <a:p>
            <a:r>
              <a:rPr lang="tr-TR" dirty="0" smtClean="0"/>
              <a:t>Kütahya </a:t>
            </a:r>
            <a:r>
              <a:rPr lang="tr-TR" dirty="0"/>
              <a:t>iline 79 km mesafededir. </a:t>
            </a:r>
          </a:p>
          <a:p>
            <a:r>
              <a:rPr lang="tr-TR" dirty="0" smtClean="0"/>
              <a:t>Hedef</a:t>
            </a:r>
            <a:r>
              <a:rPr lang="tr-TR" dirty="0"/>
              <a:t>: öğrencilerin kariyer kazanımlarını arttırıp ileride iyi birer yönetici olabilmelerini sağlamaktır</a:t>
            </a:r>
          </a:p>
        </p:txBody>
      </p:sp>
    </p:spTree>
    <p:extLst>
      <p:ext uri="{BB962C8B-B14F-4D97-AF65-F5344CB8AC3E}">
        <p14:creationId xmlns:p14="http://schemas.microsoft.com/office/powerpoint/2010/main" val="1624338370"/>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5800" y="853440"/>
            <a:ext cx="10394707" cy="4521145"/>
          </a:xfrm>
        </p:spPr>
        <p:txBody>
          <a:bodyPr>
            <a:normAutofit lnSpcReduction="10000"/>
          </a:bodyPr>
          <a:lstStyle/>
          <a:p>
            <a:endParaRPr lang="tr-TR" dirty="0"/>
          </a:p>
          <a:p>
            <a:r>
              <a:rPr lang="tr-TR" dirty="0"/>
              <a:t>Eğitim verilen bölümler:</a:t>
            </a:r>
          </a:p>
          <a:p>
            <a:pPr lvl="1"/>
            <a:r>
              <a:rPr lang="tr-TR" dirty="0"/>
              <a:t>Sosyal Güvenlik</a:t>
            </a:r>
          </a:p>
          <a:p>
            <a:pPr lvl="1"/>
            <a:r>
              <a:rPr lang="tr-TR" dirty="0" smtClean="0"/>
              <a:t>Bankacılık </a:t>
            </a:r>
            <a:r>
              <a:rPr lang="tr-TR" dirty="0"/>
              <a:t>ve Sigortacılık</a:t>
            </a:r>
          </a:p>
          <a:p>
            <a:pPr lvl="1"/>
            <a:r>
              <a:rPr lang="tr-TR" dirty="0" smtClean="0"/>
              <a:t>Bilgi </a:t>
            </a:r>
            <a:r>
              <a:rPr lang="tr-TR" dirty="0"/>
              <a:t>Yönetimi</a:t>
            </a:r>
          </a:p>
          <a:p>
            <a:pPr lvl="1"/>
            <a:r>
              <a:rPr lang="tr-TR" dirty="0" smtClean="0"/>
              <a:t>Lojistik </a:t>
            </a:r>
            <a:endParaRPr lang="tr-TR" dirty="0"/>
          </a:p>
          <a:p>
            <a:endParaRPr lang="tr-TR" dirty="0"/>
          </a:p>
          <a:p>
            <a:r>
              <a:rPr lang="tr-TR" dirty="0" smtClean="0"/>
              <a:t>Hizmet </a:t>
            </a:r>
            <a:r>
              <a:rPr lang="tr-TR" dirty="0"/>
              <a:t>binamız 2000 yılında hizmete girmiştir. </a:t>
            </a:r>
          </a:p>
          <a:p>
            <a:pPr lvl="1"/>
            <a:r>
              <a:rPr lang="tr-TR" dirty="0" smtClean="0"/>
              <a:t>10 </a:t>
            </a:r>
            <a:r>
              <a:rPr lang="tr-TR" dirty="0"/>
              <a:t>derslik, </a:t>
            </a:r>
          </a:p>
          <a:p>
            <a:pPr lvl="1"/>
            <a:r>
              <a:rPr lang="tr-TR" dirty="0" smtClean="0"/>
              <a:t>2 </a:t>
            </a:r>
            <a:r>
              <a:rPr lang="tr-TR" dirty="0"/>
              <a:t>Bilgisayar laboratuvarı </a:t>
            </a:r>
          </a:p>
          <a:p>
            <a:pPr lvl="1"/>
            <a:r>
              <a:rPr lang="tr-TR" dirty="0" smtClean="0"/>
              <a:t>1 </a:t>
            </a:r>
            <a:r>
              <a:rPr lang="tr-TR" dirty="0"/>
              <a:t>kütüphane</a:t>
            </a:r>
          </a:p>
          <a:p>
            <a:pPr lvl="1"/>
            <a:r>
              <a:rPr lang="tr-TR" dirty="0" smtClean="0"/>
              <a:t>260 </a:t>
            </a:r>
            <a:r>
              <a:rPr lang="tr-TR" dirty="0"/>
              <a:t>kişilik konferans salonu </a:t>
            </a:r>
            <a:r>
              <a:rPr lang="tr-TR" dirty="0" smtClean="0"/>
              <a:t>Mevcuttur</a:t>
            </a:r>
            <a:r>
              <a:rPr lang="tr-TR" dirty="0"/>
              <a:t>.</a:t>
            </a:r>
          </a:p>
        </p:txBody>
      </p:sp>
    </p:spTree>
    <p:extLst>
      <p:ext uri="{BB962C8B-B14F-4D97-AF65-F5344CB8AC3E}">
        <p14:creationId xmlns:p14="http://schemas.microsoft.com/office/powerpoint/2010/main" val="962526412"/>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3000" dirty="0"/>
              <a:t>Domaniç </a:t>
            </a:r>
            <a:r>
              <a:rPr lang="tr-TR" sz="3000" dirty="0" err="1"/>
              <a:t>Hayme</a:t>
            </a:r>
            <a:r>
              <a:rPr lang="tr-TR" sz="3000" dirty="0"/>
              <a:t> Ana Meslek Yüksekokulunda Sportif Alanlar</a:t>
            </a:r>
            <a:r>
              <a:rPr lang="tr-TR" sz="4200" dirty="0"/>
              <a:t/>
            </a:r>
            <a:br>
              <a:rPr lang="tr-TR" sz="4200" dirty="0"/>
            </a:br>
            <a:endParaRPr lang="tr-TR" sz="4200" dirty="0"/>
          </a:p>
        </p:txBody>
      </p:sp>
      <p:sp>
        <p:nvSpPr>
          <p:cNvPr id="3" name="2 İçerik Yer Tutucusu"/>
          <p:cNvSpPr>
            <a:spLocks noGrp="1"/>
          </p:cNvSpPr>
          <p:nvPr>
            <p:ph idx="1"/>
          </p:nvPr>
        </p:nvSpPr>
        <p:spPr>
          <a:prstGeom prst="rect">
            <a:avLst/>
          </a:prstGeom>
        </p:spPr>
        <p:txBody>
          <a:bodyPr/>
          <a:lstStyle/>
          <a:p>
            <a:pPr indent="0" algn="just">
              <a:buNone/>
            </a:pPr>
            <a:r>
              <a:rPr lang="tr-TR" sz="2200" dirty="0"/>
              <a:t>Meslek Yüksekokulumuz öğrencilerinin yararlandığı bir halı saha vardır. Bir adette basketbol, voleybol ve tenis kortunun bulunduğu çok amaçlı sahamız mevcuttur.</a:t>
            </a:r>
          </a:p>
          <a:p>
            <a:pPr>
              <a:buNone/>
            </a:pPr>
            <a:endParaRPr lang="tr-TR" dirty="0"/>
          </a:p>
        </p:txBody>
      </p:sp>
    </p:spTree>
    <p:extLst>
      <p:ext uri="{BB962C8B-B14F-4D97-AF65-F5344CB8AC3E}">
        <p14:creationId xmlns:p14="http://schemas.microsoft.com/office/powerpoint/2010/main" val="1996416958"/>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3600" dirty="0" smtClean="0"/>
              <a:t>Domaniç </a:t>
            </a:r>
            <a:r>
              <a:rPr lang="tr-TR" sz="3600" dirty="0" err="1"/>
              <a:t>Hayme</a:t>
            </a:r>
            <a:r>
              <a:rPr lang="tr-TR" sz="3600" dirty="0"/>
              <a:t> Ana Meslek Yüksekokulunda Kütüphane</a:t>
            </a:r>
            <a:r>
              <a:rPr lang="tr-TR" dirty="0" smtClean="0"/>
              <a:t/>
            </a:r>
            <a:br>
              <a:rPr lang="tr-TR" dirty="0" smtClean="0"/>
            </a:br>
            <a:endParaRPr lang="tr-TR" dirty="0"/>
          </a:p>
        </p:txBody>
      </p:sp>
      <p:sp>
        <p:nvSpPr>
          <p:cNvPr id="3" name="2 İçerik Yer Tutucusu"/>
          <p:cNvSpPr>
            <a:spLocks noGrp="1"/>
          </p:cNvSpPr>
          <p:nvPr>
            <p:ph idx="1"/>
          </p:nvPr>
        </p:nvSpPr>
        <p:spPr>
          <a:prstGeom prst="rect">
            <a:avLst/>
          </a:prstGeom>
        </p:spPr>
        <p:txBody>
          <a:bodyPr>
            <a:normAutofit/>
          </a:bodyPr>
          <a:lstStyle/>
          <a:p>
            <a:pPr indent="0" algn="just">
              <a:buNone/>
            </a:pPr>
            <a:r>
              <a:rPr lang="tr-TR" sz="2200" dirty="0"/>
              <a:t>Meslek Yüksekokulumuz kütüphanesinde öğrencilerimizin kullanımına sunulan kitap sayısı Türkçe yayın 3500 civarındadır. İngilizce yayın 25 süreli yayın 4 adettir. Bu kitapların  nitelikleri roman, hikaye, araştırma ve inceleme gibi eserlerden oluşmaktadır. Kütüphanemize günlük gazete ve </a:t>
            </a:r>
            <a:r>
              <a:rPr lang="tr-TR" sz="2200" dirty="0" err="1" smtClean="0"/>
              <a:t>yıLlık</a:t>
            </a:r>
            <a:r>
              <a:rPr lang="tr-TR" sz="2200" dirty="0" smtClean="0"/>
              <a:t> </a:t>
            </a:r>
            <a:r>
              <a:rPr lang="tr-TR" sz="2200" dirty="0"/>
              <a:t>dergi alınmaktadır.</a:t>
            </a:r>
          </a:p>
          <a:p>
            <a:pPr>
              <a:buNone/>
            </a:pPr>
            <a:endParaRPr lang="tr-TR" dirty="0"/>
          </a:p>
        </p:txBody>
      </p:sp>
    </p:spTree>
    <p:extLst>
      <p:ext uri="{BB962C8B-B14F-4D97-AF65-F5344CB8AC3E}">
        <p14:creationId xmlns:p14="http://schemas.microsoft.com/office/powerpoint/2010/main" val="1639075732"/>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a:t>Domaniç </a:t>
            </a:r>
            <a:r>
              <a:rPr lang="tr-TR" sz="3200" dirty="0" err="1"/>
              <a:t>Hayme</a:t>
            </a:r>
            <a:r>
              <a:rPr lang="tr-TR" sz="3200" dirty="0"/>
              <a:t> Ana Meslek Yüksekokulunda Konferans Salonu</a:t>
            </a:r>
          </a:p>
        </p:txBody>
      </p:sp>
      <p:sp>
        <p:nvSpPr>
          <p:cNvPr id="3" name="2 İçerik Yer Tutucusu"/>
          <p:cNvSpPr>
            <a:spLocks noGrp="1"/>
          </p:cNvSpPr>
          <p:nvPr>
            <p:ph idx="1"/>
          </p:nvPr>
        </p:nvSpPr>
        <p:spPr>
          <a:prstGeom prst="rect">
            <a:avLst/>
          </a:prstGeom>
        </p:spPr>
        <p:txBody>
          <a:bodyPr/>
          <a:lstStyle/>
          <a:p>
            <a:pPr indent="0" algn="just">
              <a:buNone/>
            </a:pPr>
            <a:r>
              <a:rPr lang="tr-TR" sz="2200" dirty="0"/>
              <a:t>2011 yılında yapımı tamamlanan ek binamıza 260 kişi kapasiteli bir konferans salonu yapılmıştır. Hem halkımızın hem de öğrencilerimizin hizmetine sunulmuştur.</a:t>
            </a:r>
          </a:p>
          <a:p>
            <a:pPr>
              <a:buNone/>
            </a:pPr>
            <a:endParaRPr lang="tr-TR" dirty="0"/>
          </a:p>
        </p:txBody>
      </p:sp>
    </p:spTree>
    <p:extLst>
      <p:ext uri="{BB962C8B-B14F-4D97-AF65-F5344CB8AC3E}">
        <p14:creationId xmlns:p14="http://schemas.microsoft.com/office/powerpoint/2010/main" val="1573392474"/>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81877" y="3080546"/>
            <a:ext cx="6398868" cy="1107996"/>
          </a:xfrm>
          <a:prstGeom prst="rect">
            <a:avLst/>
          </a:prstGeom>
          <a:solidFill>
            <a:schemeClr val="accent2">
              <a:lumMod val="20000"/>
              <a:lumOff val="80000"/>
            </a:schemeClr>
          </a:solidFill>
          <a:ln>
            <a:noFill/>
          </a:ln>
          <a:effectLst>
            <a:outerShdw blurRad="184150" dist="241300" dir="11520000" sx="110000" sy="110000" algn="ctr">
              <a:srgbClr val="000000">
                <a:alpha val="18000"/>
              </a:srgbClr>
            </a:outerShdw>
          </a:effectLst>
          <a:scene3d>
            <a:camera prst="perspectiveHeroicExtremeLeftFacing"/>
            <a:lightRig rig="flood" dir="t">
              <a:rot lat="0" lon="0" rev="13800000"/>
            </a:lightRig>
          </a:scene3d>
          <a:sp3d extrusionH="107950" prstMaterial="plastic">
            <a:bevelT w="82550" h="63500" prst="divot"/>
            <a:bevelB/>
          </a:sp3d>
        </p:spPr>
        <p:txBody>
          <a:bodyPr wrap="none" lIns="91440" tIns="45720" rIns="91440" bIns="45720">
            <a:spAutoFit/>
          </a:bodyPr>
          <a:lstStyle/>
          <a:p>
            <a:pPr algn="ctr"/>
            <a:r>
              <a:rPr lang="tr-TR" sz="6600" dirty="0">
                <a:ln w="0"/>
                <a:solidFill>
                  <a:schemeClr val="accent1"/>
                </a:solidFill>
                <a:effectLst>
                  <a:outerShdw blurRad="38100" dist="25400" dir="5400000" algn="ctr" rotWithShape="0">
                    <a:srgbClr val="6E747A">
                      <a:alpha val="43000"/>
                    </a:srgbClr>
                  </a:outerShdw>
                </a:effectLst>
              </a:rPr>
              <a:t>TEŞEKKÜR </a:t>
            </a:r>
            <a:r>
              <a:rPr lang="tr-TR" sz="6600" dirty="0" smtClean="0">
                <a:ln w="0"/>
                <a:solidFill>
                  <a:schemeClr val="accent1"/>
                </a:solidFill>
                <a:effectLst>
                  <a:outerShdw blurRad="38100" dist="25400" dir="5400000" algn="ctr" rotWithShape="0">
                    <a:srgbClr val="6E747A">
                      <a:alpha val="43000"/>
                    </a:srgbClr>
                  </a:outerShdw>
                </a:effectLst>
              </a:rPr>
              <a:t>EDERİZ...</a:t>
            </a:r>
            <a:endParaRPr lang="en-US" sz="660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387606025"/>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Hedefler </a:t>
            </a:r>
          </a:p>
        </p:txBody>
      </p:sp>
      <p:sp>
        <p:nvSpPr>
          <p:cNvPr id="3" name="İçerik Yer Tutucusu 2"/>
          <p:cNvSpPr>
            <a:spLocks noGrp="1"/>
          </p:cNvSpPr>
          <p:nvPr>
            <p:ph idx="1"/>
          </p:nvPr>
        </p:nvSpPr>
        <p:spPr/>
        <p:txBody>
          <a:bodyPr/>
          <a:lstStyle/>
          <a:p>
            <a:pPr algn="just"/>
            <a:r>
              <a:rPr lang="tr-TR" dirty="0" smtClean="0"/>
              <a:t>Kaliteli </a:t>
            </a:r>
            <a:r>
              <a:rPr lang="tr-TR" dirty="0"/>
              <a:t>ve nitelikli bir iş yaşamının oluşumuna katkıda bulunmak, Sosyal Güvenlik alanına yönelik bilimsel ve teknolojik alt yapı ile donatılmış, evrensel düşünebilen, yenilikçi, katılımcı, ufku geniş, mesleki yeterliliğe ve özgüvene sahip kalifiye meslek elemanı yetiştirmek. </a:t>
            </a:r>
          </a:p>
        </p:txBody>
      </p:sp>
    </p:spTree>
    <p:extLst>
      <p:ext uri="{BB962C8B-B14F-4D97-AF65-F5344CB8AC3E}">
        <p14:creationId xmlns:p14="http://schemas.microsoft.com/office/powerpoint/2010/main" val="3952773638"/>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Neden Bu Bölümü Seçmeliyim</a:t>
            </a:r>
            <a:r>
              <a:rPr lang="tr-TR" b="1" dirty="0" smtClean="0"/>
              <a:t>?</a:t>
            </a:r>
            <a:endParaRPr lang="tr-TR" dirty="0"/>
          </a:p>
        </p:txBody>
      </p:sp>
      <p:sp>
        <p:nvSpPr>
          <p:cNvPr id="3" name="İçerik Yer Tutucusu 2"/>
          <p:cNvSpPr>
            <a:spLocks noGrp="1"/>
          </p:cNvSpPr>
          <p:nvPr>
            <p:ph idx="1"/>
          </p:nvPr>
        </p:nvSpPr>
        <p:spPr/>
        <p:txBody>
          <a:bodyPr>
            <a:normAutofit/>
          </a:bodyPr>
          <a:lstStyle/>
          <a:p>
            <a:pPr algn="just"/>
            <a:r>
              <a:rPr lang="tr-TR" dirty="0" smtClean="0"/>
              <a:t>Gelişen </a:t>
            </a:r>
            <a:r>
              <a:rPr lang="tr-TR" dirty="0"/>
              <a:t>endüstriyel faaliyetler ve hizmet sunumundaki değişiklik ihtiyaçları, yetişmiş insan gücüne olan ihtiyacı da beraberinde getirmiştir. İşyerinde istihdam edilen insan gücü nitelik olarak değişmeye başlamıştır. AB ile ilgili gelişmeler ve kalite alanındaki görüş farklılıkları işletmelerdeki insan gücü kaynağını ve bu kaynağın kullanımını ön plana çıkarmış, çok önemli hale getirmiştir. İş Kanunu’nda yapılan yeni düzenlemelerle işçi giriş ve çıkışlarının düzene bağlanması önem arz etmeye başlamıştır.</a:t>
            </a:r>
          </a:p>
          <a:p>
            <a:pPr algn="just"/>
            <a:r>
              <a:rPr lang="tr-TR" dirty="0"/>
              <a:t>Bu nedenle bu bölümden mezun olanların iş bulması geniş bir alanı kapsamaktadır. Kamuda ve özel sektörde mali konularla ile ilgili çalışmalar hız kazandığından bu bölüm mezunlarına duyulan ihtiyaç yoğunlaşarak artacaktır. Her sektörde iş bulabilme şansları vardır.</a:t>
            </a:r>
          </a:p>
        </p:txBody>
      </p:sp>
    </p:spTree>
    <p:extLst>
      <p:ext uri="{BB962C8B-B14F-4D97-AF65-F5344CB8AC3E}">
        <p14:creationId xmlns:p14="http://schemas.microsoft.com/office/powerpoint/2010/main" val="1609068337"/>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AKADEMİK </a:t>
            </a:r>
            <a:r>
              <a:rPr lang="tr-TR" dirty="0" smtClean="0"/>
              <a:t>KADRO</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00678" y="2076627"/>
            <a:ext cx="1724533" cy="1794618"/>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5" name="Metin kutusu 4"/>
          <p:cNvSpPr txBox="1"/>
          <p:nvPr/>
        </p:nvSpPr>
        <p:spPr>
          <a:xfrm>
            <a:off x="685801" y="4315626"/>
            <a:ext cx="3004348" cy="923330"/>
          </a:xfrm>
          <a:prstGeom prst="rect">
            <a:avLst/>
          </a:prstGeom>
          <a:noFill/>
        </p:spPr>
        <p:txBody>
          <a:bodyPr wrap="none" rtlCol="0">
            <a:spAutoFit/>
          </a:bodyPr>
          <a:lstStyle/>
          <a:p>
            <a:pPr algn="ctr"/>
            <a:r>
              <a:rPr lang="tr-TR" dirty="0" err="1" smtClean="0"/>
              <a:t>Öğr</a:t>
            </a:r>
            <a:r>
              <a:rPr lang="tr-TR" dirty="0" smtClean="0"/>
              <a:t>. Gör. Vural AKAR</a:t>
            </a:r>
          </a:p>
          <a:p>
            <a:pPr algn="ctr"/>
            <a:r>
              <a:rPr lang="tr-TR" dirty="0" smtClean="0"/>
              <a:t>Mülkiyeti Koruma ve Güvenlik </a:t>
            </a:r>
          </a:p>
          <a:p>
            <a:pPr algn="ctr"/>
            <a:r>
              <a:rPr lang="tr-TR" dirty="0" smtClean="0"/>
              <a:t>Bölüm Başkanı</a:t>
            </a:r>
            <a:endParaRPr lang="tr-TR" dirty="0"/>
          </a:p>
        </p:txBody>
      </p:sp>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33919" y="2076627"/>
            <a:ext cx="1706427" cy="1794618"/>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7" name="Resim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49054" y="2076627"/>
            <a:ext cx="1872855" cy="1794618"/>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8" name="Metin kutusu 7"/>
          <p:cNvSpPr txBox="1"/>
          <p:nvPr/>
        </p:nvSpPr>
        <p:spPr>
          <a:xfrm>
            <a:off x="4533919" y="4315626"/>
            <a:ext cx="1834733" cy="369332"/>
          </a:xfrm>
          <a:prstGeom prst="rect">
            <a:avLst/>
          </a:prstGeom>
          <a:noFill/>
        </p:spPr>
        <p:txBody>
          <a:bodyPr wrap="none" rtlCol="0">
            <a:spAutoFit/>
          </a:bodyPr>
          <a:lstStyle/>
          <a:p>
            <a:pPr algn="ctr"/>
            <a:r>
              <a:rPr lang="tr-TR" dirty="0" err="1" smtClean="0"/>
              <a:t>Öğr</a:t>
            </a:r>
            <a:r>
              <a:rPr lang="tr-TR" dirty="0" smtClean="0"/>
              <a:t>. Gör. Ali KOSAT</a:t>
            </a:r>
          </a:p>
        </p:txBody>
      </p:sp>
      <p:sp>
        <p:nvSpPr>
          <p:cNvPr id="9" name="Metin kutusu 8"/>
          <p:cNvSpPr txBox="1"/>
          <p:nvPr/>
        </p:nvSpPr>
        <p:spPr>
          <a:xfrm>
            <a:off x="7749054" y="4315626"/>
            <a:ext cx="1889876" cy="369332"/>
          </a:xfrm>
          <a:prstGeom prst="rect">
            <a:avLst/>
          </a:prstGeom>
          <a:noFill/>
        </p:spPr>
        <p:txBody>
          <a:bodyPr wrap="none" rtlCol="0">
            <a:spAutoFit/>
          </a:bodyPr>
          <a:lstStyle/>
          <a:p>
            <a:pPr algn="ctr"/>
            <a:r>
              <a:rPr lang="tr-TR" dirty="0" err="1" smtClean="0"/>
              <a:t>Öğr</a:t>
            </a:r>
            <a:r>
              <a:rPr lang="tr-TR" dirty="0" smtClean="0"/>
              <a:t>. Gör. Esra UYAR</a:t>
            </a:r>
          </a:p>
        </p:txBody>
      </p:sp>
    </p:spTree>
    <p:extLst>
      <p:ext uri="{BB962C8B-B14F-4D97-AF65-F5344CB8AC3E}">
        <p14:creationId xmlns:p14="http://schemas.microsoft.com/office/powerpoint/2010/main" val="2690126254"/>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EĞİTİM MODELİ</a:t>
            </a:r>
            <a:endParaRPr lang="tr-TR" dirty="0"/>
          </a:p>
        </p:txBody>
      </p:sp>
      <p:sp>
        <p:nvSpPr>
          <p:cNvPr id="3" name="İçerik Yer Tutucusu 2"/>
          <p:cNvSpPr>
            <a:spLocks noGrp="1"/>
          </p:cNvSpPr>
          <p:nvPr>
            <p:ph idx="1"/>
          </p:nvPr>
        </p:nvSpPr>
        <p:spPr/>
        <p:txBody>
          <a:bodyPr>
            <a:normAutofit/>
          </a:bodyPr>
          <a:lstStyle/>
          <a:p>
            <a:endParaRPr lang="tr-TR" dirty="0"/>
          </a:p>
          <a:p>
            <a:r>
              <a:rPr lang="tr-TR" dirty="0" smtClean="0"/>
              <a:t>Programı </a:t>
            </a:r>
            <a:r>
              <a:rPr lang="tr-TR" dirty="0"/>
              <a:t>başarıyla tamamlamak için müfredatta yer alan derslerin tümünü (120 AKTS karşılığı) geçmek </a:t>
            </a:r>
            <a:r>
              <a:rPr lang="tr-TR" dirty="0" smtClean="0"/>
              <a:t>durumundadırlar. Bu dersler;</a:t>
            </a:r>
            <a:endParaRPr lang="tr-TR" dirty="0"/>
          </a:p>
          <a:p>
            <a:pPr lvl="1"/>
            <a:r>
              <a:rPr lang="tr-TR" dirty="0" smtClean="0"/>
              <a:t>Birinci </a:t>
            </a:r>
            <a:r>
              <a:rPr lang="tr-TR" dirty="0"/>
              <a:t>yıl güz döneminde (1.yarıyıl) 8 zorunlu ders,</a:t>
            </a:r>
          </a:p>
          <a:p>
            <a:pPr lvl="1"/>
            <a:r>
              <a:rPr lang="tr-TR" dirty="0" smtClean="0"/>
              <a:t>Birinci </a:t>
            </a:r>
            <a:r>
              <a:rPr lang="tr-TR" dirty="0"/>
              <a:t>yıl bahar döneminde (2.yarıyıl) 8 zorunlu ders,</a:t>
            </a:r>
          </a:p>
          <a:p>
            <a:pPr lvl="1"/>
            <a:r>
              <a:rPr lang="tr-TR" dirty="0" smtClean="0"/>
              <a:t>İkinci </a:t>
            </a:r>
            <a:r>
              <a:rPr lang="tr-TR" dirty="0"/>
              <a:t>yıl güz döneminde (3.yarıyıl) 3 zorunlu 4 seçmeli ders,</a:t>
            </a:r>
          </a:p>
          <a:p>
            <a:pPr lvl="1"/>
            <a:r>
              <a:rPr lang="tr-TR" dirty="0" smtClean="0"/>
              <a:t>İkinci </a:t>
            </a:r>
            <a:r>
              <a:rPr lang="tr-TR" dirty="0"/>
              <a:t>yıl bahar döneminde (4.yarıyıl) 4 zorunlu 4 seçmeli dersten oluşmaktadır.</a:t>
            </a:r>
          </a:p>
        </p:txBody>
      </p:sp>
    </p:spTree>
    <p:extLst>
      <p:ext uri="{BB962C8B-B14F-4D97-AF65-F5344CB8AC3E}">
        <p14:creationId xmlns:p14="http://schemas.microsoft.com/office/powerpoint/2010/main" val="3119411660"/>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5802" y="272442"/>
            <a:ext cx="10396882" cy="742167"/>
          </a:xfrm>
        </p:spPr>
        <p:txBody>
          <a:bodyPr>
            <a:normAutofit/>
          </a:bodyPr>
          <a:lstStyle/>
          <a:p>
            <a:pPr algn="ctr"/>
            <a:r>
              <a:rPr lang="tr-TR" dirty="0">
                <a:latin typeface="Calibri" panose="020F0502020204030204" pitchFamily="34" charset="0"/>
              </a:rPr>
              <a:t>1. Yarıyılda Alınacak Dersler</a:t>
            </a:r>
            <a:endParaRPr lang="tr-TR" dirty="0"/>
          </a:p>
        </p:txBody>
      </p:sp>
      <p:pic>
        <p:nvPicPr>
          <p:cNvPr id="4" name="İçerik Yer Tutucusu 3"/>
          <p:cNvPicPr>
            <a:picLocks noGrp="1" noChangeAspect="1"/>
          </p:cNvPicPr>
          <p:nvPr>
            <p:ph idx="1"/>
          </p:nvPr>
        </p:nvPicPr>
        <p:blipFill>
          <a:blip r:embed="rId3"/>
          <a:stretch>
            <a:fillRect/>
          </a:stretch>
        </p:blipFill>
        <p:spPr>
          <a:xfrm>
            <a:off x="685802" y="1014609"/>
            <a:ext cx="8815249" cy="5229437"/>
          </a:xfrm>
          <a:prstGeom prst="rect">
            <a:avLst/>
          </a:prstGeom>
        </p:spPr>
      </p:pic>
    </p:spTree>
    <p:extLst>
      <p:ext uri="{BB962C8B-B14F-4D97-AF65-F5344CB8AC3E}">
        <p14:creationId xmlns:p14="http://schemas.microsoft.com/office/powerpoint/2010/main" val="628007418"/>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5802" y="272442"/>
            <a:ext cx="10396882" cy="742167"/>
          </a:xfrm>
        </p:spPr>
        <p:txBody>
          <a:bodyPr>
            <a:normAutofit/>
          </a:bodyPr>
          <a:lstStyle/>
          <a:p>
            <a:pPr algn="ctr"/>
            <a:r>
              <a:rPr lang="tr-TR" dirty="0" smtClean="0">
                <a:latin typeface="Calibri" panose="020F0502020204030204" pitchFamily="34" charset="0"/>
              </a:rPr>
              <a:t>2. </a:t>
            </a:r>
            <a:r>
              <a:rPr lang="tr-TR" dirty="0">
                <a:latin typeface="Calibri" panose="020F0502020204030204" pitchFamily="34" charset="0"/>
              </a:rPr>
              <a:t>Yarıyılda Alınacak Dersler</a:t>
            </a:r>
            <a:endParaRPr lang="tr-TR" dirty="0"/>
          </a:p>
        </p:txBody>
      </p:sp>
      <p:sp>
        <p:nvSpPr>
          <p:cNvPr id="3" name="İçerik Yer Tutucusu 2"/>
          <p:cNvSpPr>
            <a:spLocks noGrp="1"/>
          </p:cNvSpPr>
          <p:nvPr>
            <p:ph idx="1"/>
          </p:nvPr>
        </p:nvSpPr>
        <p:spPr/>
        <p:txBody>
          <a:bodyPr/>
          <a:lstStyle/>
          <a:p>
            <a:endParaRPr lang="tr-TR"/>
          </a:p>
        </p:txBody>
      </p:sp>
      <p:pic>
        <p:nvPicPr>
          <p:cNvPr id="5" name="Resim 4"/>
          <p:cNvPicPr>
            <a:picLocks noChangeAspect="1"/>
          </p:cNvPicPr>
          <p:nvPr/>
        </p:nvPicPr>
        <p:blipFill>
          <a:blip r:embed="rId3"/>
          <a:stretch>
            <a:fillRect/>
          </a:stretch>
        </p:blipFill>
        <p:spPr>
          <a:xfrm>
            <a:off x="685800" y="1014608"/>
            <a:ext cx="8893629" cy="5325232"/>
          </a:xfrm>
          <a:prstGeom prst="rect">
            <a:avLst/>
          </a:prstGeom>
        </p:spPr>
      </p:pic>
    </p:spTree>
    <p:extLst>
      <p:ext uri="{BB962C8B-B14F-4D97-AF65-F5344CB8AC3E}">
        <p14:creationId xmlns:p14="http://schemas.microsoft.com/office/powerpoint/2010/main" val="3000487507"/>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5802" y="272442"/>
            <a:ext cx="10396882" cy="742167"/>
          </a:xfrm>
        </p:spPr>
        <p:txBody>
          <a:bodyPr>
            <a:normAutofit/>
          </a:bodyPr>
          <a:lstStyle/>
          <a:p>
            <a:pPr algn="ctr"/>
            <a:r>
              <a:rPr lang="tr-TR" dirty="0" smtClean="0">
                <a:latin typeface="Calibri" panose="020F0502020204030204" pitchFamily="34" charset="0"/>
              </a:rPr>
              <a:t>3. </a:t>
            </a:r>
            <a:r>
              <a:rPr lang="tr-TR" dirty="0">
                <a:latin typeface="Calibri" panose="020F0502020204030204" pitchFamily="34" charset="0"/>
              </a:rPr>
              <a:t>Yarıyılda Alınacak Dersler</a:t>
            </a:r>
            <a:endParaRPr lang="tr-TR" dirty="0"/>
          </a:p>
        </p:txBody>
      </p:sp>
      <p:pic>
        <p:nvPicPr>
          <p:cNvPr id="5" name="İçerik Yer Tutucusu 4"/>
          <p:cNvPicPr>
            <a:picLocks noGrp="1" noChangeAspect="1"/>
          </p:cNvPicPr>
          <p:nvPr>
            <p:ph idx="1"/>
          </p:nvPr>
        </p:nvPicPr>
        <p:blipFill>
          <a:blip r:embed="rId3"/>
          <a:stretch>
            <a:fillRect/>
          </a:stretch>
        </p:blipFill>
        <p:spPr>
          <a:xfrm>
            <a:off x="685802" y="1014609"/>
            <a:ext cx="8850084" cy="5499402"/>
          </a:xfrm>
          <a:prstGeom prst="rect">
            <a:avLst/>
          </a:prstGeom>
        </p:spPr>
      </p:pic>
    </p:spTree>
    <p:extLst>
      <p:ext uri="{BB962C8B-B14F-4D97-AF65-F5344CB8AC3E}">
        <p14:creationId xmlns:p14="http://schemas.microsoft.com/office/powerpoint/2010/main" val="150115693"/>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Kristal">
  <a:themeElements>
    <a:clrScheme name="Mor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TM02900688[[fn=Model]]</Template>
  <TotalTime>1655</TotalTime>
  <Words>1008</Words>
  <Application>Microsoft Office PowerPoint</Application>
  <PresentationFormat>Geniş ekran</PresentationFormat>
  <Paragraphs>141</Paragraphs>
  <Slides>25</Slides>
  <Notes>4</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25</vt:i4>
      </vt:variant>
    </vt:vector>
  </HeadingPairs>
  <TitlesOfParts>
    <vt:vector size="31" baseType="lpstr">
      <vt:lpstr>Arial</vt:lpstr>
      <vt:lpstr>Calibri</vt:lpstr>
      <vt:lpstr>Century Gothic</vt:lpstr>
      <vt:lpstr>Trebuchet MS</vt:lpstr>
      <vt:lpstr>Wingdings 3</vt:lpstr>
      <vt:lpstr>Kristal</vt:lpstr>
      <vt:lpstr>SOSYAL GÜVENLİK PROGRAMI TANITIMI</vt:lpstr>
      <vt:lpstr>Programın Amacı</vt:lpstr>
      <vt:lpstr>Hedefler </vt:lpstr>
      <vt:lpstr>Neden Bu Bölümü Seçmeliyim?</vt:lpstr>
      <vt:lpstr>AKADEMİK KADRO</vt:lpstr>
      <vt:lpstr>EĞİTİM MODELİ</vt:lpstr>
      <vt:lpstr>1. Yarıyılda Alınacak Dersler</vt:lpstr>
      <vt:lpstr>2. Yarıyılda Alınacak Dersler</vt:lpstr>
      <vt:lpstr>3. Yarıyılda Alınacak Dersler</vt:lpstr>
      <vt:lpstr>4. Yarıyılda Alınacak Dersler</vt:lpstr>
      <vt:lpstr>DERS GEÇME</vt:lpstr>
      <vt:lpstr>PowerPoint Sunusu</vt:lpstr>
      <vt:lpstr>Dersin ortalaması karşılığı alınacak harf notları ve anlamları;</vt:lpstr>
      <vt:lpstr>Sınıf Geçmek İçin Gerekli Şartlar;</vt:lpstr>
      <vt:lpstr>Derslere Devam;</vt:lpstr>
      <vt:lpstr>Çalışma Alanları</vt:lpstr>
      <vt:lpstr>PowerPoint Sunusu</vt:lpstr>
      <vt:lpstr>MEZUNİYET KOŞULLARI</vt:lpstr>
      <vt:lpstr>DGS ile Geçiş Yapılabilecek Lisans Programları</vt:lpstr>
      <vt:lpstr>Domaniç Meslek Yüksekokulunun Bulunduğu Yerleşke/Kampüse İlişkin Koşullar</vt:lpstr>
      <vt:lpstr>PowerPoint Sunusu</vt:lpstr>
      <vt:lpstr>Domaniç Hayme Ana Meslek Yüksekokulunda Sportif Alanlar </vt:lpstr>
      <vt:lpstr>Domaniç Hayme Ana Meslek Yüksekokulunda Kütüphane </vt:lpstr>
      <vt:lpstr>Domaniç Hayme Ana Meslek Yüksekokulunda Konferans Salonu</vt:lpstr>
      <vt:lpstr>PowerPoint Sunusu</vt:lpstr>
    </vt:vector>
  </TitlesOfParts>
  <Company>Silentall Unattended Installer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KÜTAHYA DUMLUPINAR ÜNİVERSİTESİ DOMANİÇ HAYME ANA MESLEK YÜKSEKOKULU</dc:title>
  <dc:creator>Windows User</dc:creator>
  <cp:lastModifiedBy>Users_Hp_8560</cp:lastModifiedBy>
  <cp:revision>180</cp:revision>
  <dcterms:created xsi:type="dcterms:W3CDTF">2018-11-18T11:02:46Z</dcterms:created>
  <dcterms:modified xsi:type="dcterms:W3CDTF">2021-07-16T06:05:40Z</dcterms:modified>
</cp:coreProperties>
</file>