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54"/>
  </p:notesMasterIdLst>
  <p:sldIdLst>
    <p:sldId id="450" r:id="rId2"/>
    <p:sldId id="360" r:id="rId3"/>
    <p:sldId id="494" r:id="rId4"/>
    <p:sldId id="503" r:id="rId5"/>
    <p:sldId id="398" r:id="rId6"/>
    <p:sldId id="455" r:id="rId7"/>
    <p:sldId id="456" r:id="rId8"/>
    <p:sldId id="453" r:id="rId9"/>
    <p:sldId id="458" r:id="rId10"/>
    <p:sldId id="459" r:id="rId11"/>
    <p:sldId id="461" r:id="rId12"/>
    <p:sldId id="465" r:id="rId13"/>
    <p:sldId id="463" r:id="rId14"/>
    <p:sldId id="462" r:id="rId15"/>
    <p:sldId id="464" r:id="rId16"/>
    <p:sldId id="466" r:id="rId17"/>
    <p:sldId id="467" r:id="rId18"/>
    <p:sldId id="468" r:id="rId19"/>
    <p:sldId id="477" r:id="rId20"/>
    <p:sldId id="478" r:id="rId21"/>
    <p:sldId id="479" r:id="rId22"/>
    <p:sldId id="480" r:id="rId23"/>
    <p:sldId id="481" r:id="rId24"/>
    <p:sldId id="482" r:id="rId25"/>
    <p:sldId id="469" r:id="rId26"/>
    <p:sldId id="495" r:id="rId27"/>
    <p:sldId id="496" r:id="rId28"/>
    <p:sldId id="497" r:id="rId29"/>
    <p:sldId id="498" r:id="rId30"/>
    <p:sldId id="499" r:id="rId31"/>
    <p:sldId id="500" r:id="rId32"/>
    <p:sldId id="501" r:id="rId33"/>
    <p:sldId id="502" r:id="rId34"/>
    <p:sldId id="470" r:id="rId35"/>
    <p:sldId id="471" r:id="rId36"/>
    <p:sldId id="489" r:id="rId37"/>
    <p:sldId id="490" r:id="rId38"/>
    <p:sldId id="491" r:id="rId39"/>
    <p:sldId id="492" r:id="rId40"/>
    <p:sldId id="493" r:id="rId41"/>
    <p:sldId id="472" r:id="rId42"/>
    <p:sldId id="485" r:id="rId43"/>
    <p:sldId id="486" r:id="rId44"/>
    <p:sldId id="487" r:id="rId45"/>
    <p:sldId id="488" r:id="rId46"/>
    <p:sldId id="473" r:id="rId47"/>
    <p:sldId id="474" r:id="rId48"/>
    <p:sldId id="484" r:id="rId49"/>
    <p:sldId id="475" r:id="rId50"/>
    <p:sldId id="483" r:id="rId51"/>
    <p:sldId id="476" r:id="rId52"/>
    <p:sldId id="454" r:id="rId53"/>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E8B1032C-EA38-4F05-BA0D-38AFFFC7BED3}" styleName="Açık Stil 3 - Vurgu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BDBED569-4797-4DF1-A0F4-6AAB3CD982D8}" styleName="Açık Stil 3 - Vurgu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8" d="100"/>
          <a:sy n="78" d="100"/>
        </p:scale>
        <p:origin x="850" y="6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tableStyles" Target="tableStyles.xml"/><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heme" Target="theme/theme1.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EF22D1B-E3ED-43A8-9C38-1D6CE5279B22}" type="datetimeFigureOut">
              <a:rPr lang="tr-TR" smtClean="0"/>
              <a:t>6.02.2026</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3A52DED-6047-4861-80D9-4F517A7E73CB}" type="slidenum">
              <a:rPr lang="tr-TR" smtClean="0"/>
              <a:t>‹#›</a:t>
            </a:fld>
            <a:endParaRPr lang="tr-TR"/>
          </a:p>
        </p:txBody>
      </p:sp>
    </p:spTree>
    <p:extLst>
      <p:ext uri="{BB962C8B-B14F-4D97-AF65-F5344CB8AC3E}">
        <p14:creationId xmlns:p14="http://schemas.microsoft.com/office/powerpoint/2010/main" val="23533972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tr-TR"/>
          </a:p>
        </p:txBody>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tr-TR"/>
          </a:p>
        </p:txBody>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tr-TR"/>
              <a:t>Asıl başlık stili için tıklatın</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2C3BE873-1CAC-4B53-A98D-F3E201C03113}" type="datetimeFigureOut">
              <a:rPr lang="tr-TR" smtClean="0"/>
              <a:t>6.02.2026</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4826DA8-3EA1-4C52-B5D4-3599B6B4E7A3}" type="slidenum">
              <a:rPr lang="tr-TR" smtClean="0"/>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745649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2C3BE873-1CAC-4B53-A98D-F3E201C03113}" type="datetimeFigureOut">
              <a:rPr lang="tr-TR" smtClean="0"/>
              <a:t>6.02.2026</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4826DA8-3EA1-4C52-B5D4-3599B6B4E7A3}" type="slidenum">
              <a:rPr lang="tr-TR" smtClean="0"/>
              <a:t>‹#›</a:t>
            </a:fld>
            <a:endParaRPr lang="tr-TR"/>
          </a:p>
        </p:txBody>
      </p:sp>
    </p:spTree>
    <p:extLst>
      <p:ext uri="{BB962C8B-B14F-4D97-AF65-F5344CB8AC3E}">
        <p14:creationId xmlns:p14="http://schemas.microsoft.com/office/powerpoint/2010/main" val="25095567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2C3BE873-1CAC-4B53-A98D-F3E201C03113}" type="datetimeFigureOut">
              <a:rPr lang="tr-TR" smtClean="0"/>
              <a:t>6.02.2026</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4826DA8-3EA1-4C52-B5D4-3599B6B4E7A3}" type="slidenum">
              <a:rPr lang="tr-TR" smtClean="0"/>
              <a:t>‹#›</a:t>
            </a:fld>
            <a:endParaRPr lang="tr-TR"/>
          </a:p>
        </p:txBody>
      </p:sp>
    </p:spTree>
    <p:extLst>
      <p:ext uri="{BB962C8B-B14F-4D97-AF65-F5344CB8AC3E}">
        <p14:creationId xmlns:p14="http://schemas.microsoft.com/office/powerpoint/2010/main" val="4833666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2C3BE873-1CAC-4B53-A98D-F3E201C03113}" type="datetimeFigureOut">
              <a:rPr lang="tr-TR" smtClean="0"/>
              <a:t>6.02.2026</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4826DA8-3EA1-4C52-B5D4-3599B6B4E7A3}" type="slidenum">
              <a:rPr lang="tr-TR" smtClean="0"/>
              <a:t>‹#›</a:t>
            </a:fld>
            <a:endParaRPr lang="tr-TR"/>
          </a:p>
        </p:txBody>
      </p:sp>
    </p:spTree>
    <p:extLst>
      <p:ext uri="{BB962C8B-B14F-4D97-AF65-F5344CB8AC3E}">
        <p14:creationId xmlns:p14="http://schemas.microsoft.com/office/powerpoint/2010/main" val="27148044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tr-TR"/>
              <a:t>Asıl başlık stili için tıklatın</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2C3BE873-1CAC-4B53-A98D-F3E201C03113}" type="datetimeFigureOut">
              <a:rPr lang="tr-TR" smtClean="0"/>
              <a:t>6.02.2026</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4826DA8-3EA1-4C52-B5D4-3599B6B4E7A3}" type="slidenum">
              <a:rPr lang="tr-TR" smtClean="0"/>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381349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tr-TR"/>
              <a:t>Asıl başlık stili için tıklatın</a:t>
            </a:r>
            <a:endParaRPr lang="en-US" dirty="0"/>
          </a:p>
        </p:txBody>
      </p:sp>
      <p:sp>
        <p:nvSpPr>
          <p:cNvPr id="3" name="Content Placeholder 2"/>
          <p:cNvSpPr>
            <a:spLocks noGrp="1"/>
          </p:cNvSpPr>
          <p:nvPr>
            <p:ph sz="half" idx="1"/>
          </p:nvPr>
        </p:nvSpPr>
        <p:spPr>
          <a:xfrm>
            <a:off x="1097278" y="1845734"/>
            <a:ext cx="4937760" cy="4023360"/>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2C3BE873-1CAC-4B53-A98D-F3E201C03113}" type="datetimeFigureOut">
              <a:rPr lang="tr-TR" smtClean="0"/>
              <a:t>6.02.2026</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24826DA8-3EA1-4C52-B5D4-3599B6B4E7A3}" type="slidenum">
              <a:rPr lang="tr-TR" smtClean="0"/>
              <a:t>‹#›</a:t>
            </a:fld>
            <a:endParaRPr lang="tr-TR"/>
          </a:p>
        </p:txBody>
      </p:sp>
    </p:spTree>
    <p:extLst>
      <p:ext uri="{BB962C8B-B14F-4D97-AF65-F5344CB8AC3E}">
        <p14:creationId xmlns:p14="http://schemas.microsoft.com/office/powerpoint/2010/main" val="1311199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tr-TR"/>
              <a:t>Asıl başlık stili için tıklatın</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1097280" y="2582334"/>
            <a:ext cx="4937760" cy="3378200"/>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6217920" y="2582334"/>
            <a:ext cx="4937760" cy="3378200"/>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2C3BE873-1CAC-4B53-A98D-F3E201C03113}" type="datetimeFigureOut">
              <a:rPr lang="tr-TR" smtClean="0"/>
              <a:t>6.02.2026</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24826DA8-3EA1-4C52-B5D4-3599B6B4E7A3}" type="slidenum">
              <a:rPr lang="tr-TR" smtClean="0"/>
              <a:t>‹#›</a:t>
            </a:fld>
            <a:endParaRPr lang="tr-TR"/>
          </a:p>
        </p:txBody>
      </p:sp>
    </p:spTree>
    <p:extLst>
      <p:ext uri="{BB962C8B-B14F-4D97-AF65-F5344CB8AC3E}">
        <p14:creationId xmlns:p14="http://schemas.microsoft.com/office/powerpoint/2010/main" val="8851515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2C3BE873-1CAC-4B53-A98D-F3E201C03113}" type="datetimeFigureOut">
              <a:rPr lang="tr-TR" smtClean="0"/>
              <a:t>6.02.2026</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24826DA8-3EA1-4C52-B5D4-3599B6B4E7A3}" type="slidenum">
              <a:rPr lang="tr-TR" smtClean="0"/>
              <a:t>‹#›</a:t>
            </a:fld>
            <a:endParaRPr lang="tr-TR"/>
          </a:p>
        </p:txBody>
      </p:sp>
    </p:spTree>
    <p:extLst>
      <p:ext uri="{BB962C8B-B14F-4D97-AF65-F5344CB8AC3E}">
        <p14:creationId xmlns:p14="http://schemas.microsoft.com/office/powerpoint/2010/main" val="19194477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2C3BE873-1CAC-4B53-A98D-F3E201C03113}" type="datetimeFigureOut">
              <a:rPr lang="tr-TR" smtClean="0"/>
              <a:t>6.02.2026</a:t>
            </a:fld>
            <a:endParaRPr lang="tr-TR"/>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tr-TR"/>
          </a:p>
        </p:txBody>
      </p:sp>
      <p:sp>
        <p:nvSpPr>
          <p:cNvPr id="9" name="Slide Number Placeholder 8"/>
          <p:cNvSpPr>
            <a:spLocks noGrp="1"/>
          </p:cNvSpPr>
          <p:nvPr>
            <p:ph type="sldNum" sz="quarter" idx="12"/>
          </p:nvPr>
        </p:nvSpPr>
        <p:spPr/>
        <p:txBody>
          <a:bodyPr/>
          <a:lstStyle/>
          <a:p>
            <a:fld id="{24826DA8-3EA1-4C52-B5D4-3599B6B4E7A3}" type="slidenum">
              <a:rPr lang="tr-TR" smtClean="0"/>
              <a:t>‹#›</a:t>
            </a:fld>
            <a:endParaRPr lang="tr-TR"/>
          </a:p>
        </p:txBody>
      </p:sp>
    </p:spTree>
    <p:extLst>
      <p:ext uri="{BB962C8B-B14F-4D97-AF65-F5344CB8AC3E}">
        <p14:creationId xmlns:p14="http://schemas.microsoft.com/office/powerpoint/2010/main" val="30209808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tr-TR"/>
              <a:t>Asıl başlık stili için tıklatın</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2C3BE873-1CAC-4B53-A98D-F3E201C03113}" type="datetimeFigureOut">
              <a:rPr lang="tr-TR" smtClean="0"/>
              <a:t>6.02.2026</a:t>
            </a:fld>
            <a:endParaRPr lang="tr-TR"/>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tr-TR"/>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24826DA8-3EA1-4C52-B5D4-3599B6B4E7A3}" type="slidenum">
              <a:rPr lang="tr-TR" smtClean="0"/>
              <a:t>‹#›</a:t>
            </a:fld>
            <a:endParaRPr lang="tr-TR"/>
          </a:p>
        </p:txBody>
      </p:sp>
    </p:spTree>
    <p:extLst>
      <p:ext uri="{BB962C8B-B14F-4D97-AF65-F5344CB8AC3E}">
        <p14:creationId xmlns:p14="http://schemas.microsoft.com/office/powerpoint/2010/main" val="42533421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lIns="91440" tIns="0" rIns="91440" bIns="0" anchor="b">
            <a:noAutofit/>
          </a:bodyPr>
          <a:lstStyle>
            <a:lvl1pPr>
              <a:defRPr sz="3600" b="0">
                <a:solidFill>
                  <a:srgbClr val="FFFFFF"/>
                </a:solidFill>
              </a:defRPr>
            </a:lvl1pPr>
          </a:lstStyle>
          <a:p>
            <a:r>
              <a:rPr lang="tr-TR"/>
              <a:t>Asıl başlık stili için tıklatın</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2C3BE873-1CAC-4B53-A98D-F3E201C03113}" type="datetimeFigureOut">
              <a:rPr lang="tr-TR" smtClean="0"/>
              <a:t>6.02.2026</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24826DA8-3EA1-4C52-B5D4-3599B6B4E7A3}" type="slidenum">
              <a:rPr lang="tr-TR" smtClean="0"/>
              <a:t>‹#›</a:t>
            </a:fld>
            <a:endParaRPr lang="tr-TR"/>
          </a:p>
        </p:txBody>
      </p:sp>
    </p:spTree>
    <p:extLst>
      <p:ext uri="{BB962C8B-B14F-4D97-AF65-F5344CB8AC3E}">
        <p14:creationId xmlns:p14="http://schemas.microsoft.com/office/powerpoint/2010/main" val="23007414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tr-TR"/>
          </a:p>
        </p:txBody>
      </p:sp>
      <p:sp>
        <p:nvSpPr>
          <p:cNvPr id="9" name="Rectangle 8"/>
          <p:cNvSpPr/>
          <p:nvPr/>
        </p:nvSpPr>
        <p:spPr>
          <a:xfrm>
            <a:off x="15" y="6334316"/>
            <a:ext cx="12191985"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tr-TR"/>
          </a:p>
        </p:txBody>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tr-TR"/>
              <a:t>Asıl başlık stili için tıklatın</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2C3BE873-1CAC-4B53-A98D-F3E201C03113}" type="datetimeFigureOut">
              <a:rPr lang="tr-TR" smtClean="0"/>
              <a:t>6.02.2026</a:t>
            </a:fld>
            <a:endParaRPr lang="tr-TR"/>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tr-TR"/>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24826DA8-3EA1-4C52-B5D4-3599B6B4E7A3}" type="slidenum">
              <a:rPr lang="tr-TR" smtClean="0"/>
              <a:t>‹#›</a:t>
            </a:fld>
            <a:endParaRPr lang="tr-TR"/>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7219173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3" Type="http://schemas.openxmlformats.org/officeDocument/2006/relationships/hyperlink" Target="https://www.instagram.com/domanicmyo.dpu/" TargetMode="External"/><Relationship Id="rId2" Type="http://schemas.openxmlformats.org/officeDocument/2006/relationships/hyperlink" Target="https://domanicmyo.dpu.edu.tr/" TargetMode="External"/><Relationship Id="rId1" Type="http://schemas.openxmlformats.org/officeDocument/2006/relationships/slideLayout" Target="../slideLayouts/slideLayout2.xml"/><Relationship Id="rId5" Type="http://schemas.openxmlformats.org/officeDocument/2006/relationships/hyperlink" Target="https://twitter.com/domanicmyodpu" TargetMode="External"/><Relationship Id="rId4" Type="http://schemas.openxmlformats.org/officeDocument/2006/relationships/hyperlink" Target="https://www.facebook.com/domanicmyo.dpu" TargetMode="External"/></Relationships>
</file>

<file path=ppt/slides/_rels/slide5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1" y="1961389"/>
            <a:ext cx="9144000" cy="2075480"/>
          </a:xfrm>
        </p:spPr>
        <p:txBody>
          <a:bodyPr>
            <a:normAutofit/>
          </a:bodyPr>
          <a:lstStyle/>
          <a:p>
            <a:pPr algn="ctr"/>
            <a:r>
              <a:rPr lang="tr-TR" sz="4875" b="1" dirty="0">
                <a:solidFill>
                  <a:srgbClr val="00B050"/>
                </a:solidFill>
              </a:rPr>
              <a:t>İŞLETMEDE MESLEKİ EĞİTİM (İME) BİLGİLENDİRME SUNUMU</a:t>
            </a:r>
          </a:p>
        </p:txBody>
      </p:sp>
      <p:sp>
        <p:nvSpPr>
          <p:cNvPr id="3" name="Alt Başlık 2"/>
          <p:cNvSpPr>
            <a:spLocks noGrp="1"/>
          </p:cNvSpPr>
          <p:nvPr>
            <p:ph type="subTitle" idx="1"/>
          </p:nvPr>
        </p:nvSpPr>
        <p:spPr>
          <a:xfrm>
            <a:off x="2349038" y="4365104"/>
            <a:ext cx="7635394" cy="2016224"/>
          </a:xfrm>
        </p:spPr>
        <p:txBody>
          <a:bodyPr>
            <a:normAutofit/>
          </a:bodyPr>
          <a:lstStyle/>
          <a:p>
            <a:pPr algn="ctr"/>
            <a:r>
              <a:rPr lang="tr-TR" b="1" dirty="0"/>
              <a:t>T.C.</a:t>
            </a:r>
          </a:p>
          <a:p>
            <a:pPr algn="ctr"/>
            <a:r>
              <a:rPr lang="tr-TR" b="1" dirty="0"/>
              <a:t>KÜTAHYA DUMLUPINAR ÜNİVERSİTESİ</a:t>
            </a:r>
          </a:p>
          <a:p>
            <a:pPr algn="ctr"/>
            <a:r>
              <a:rPr lang="tr-TR" b="1" dirty="0"/>
              <a:t>DOMANİÇ HAYME ANA MESLEK YÜKSEKOKULU</a:t>
            </a:r>
          </a:p>
          <a:p>
            <a:pPr algn="ctr"/>
            <a:r>
              <a:rPr lang="tr-TR" b="1" dirty="0"/>
              <a:t>İŞLETMEDE MESLEKİ </a:t>
            </a:r>
            <a:r>
              <a:rPr lang="tr-TR" b="1"/>
              <a:t>EĞİTİM KOORDİNATÖRLÜĞÜ</a:t>
            </a:r>
            <a:endParaRPr lang="tr-TR" b="1" dirty="0"/>
          </a:p>
        </p:txBody>
      </p:sp>
      <p:pic>
        <p:nvPicPr>
          <p:cNvPr id="7" name="Resim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03718" y="539988"/>
            <a:ext cx="1999396" cy="1897462"/>
          </a:xfrm>
          <a:prstGeom prst="rect">
            <a:avLst/>
          </a:prstGeom>
        </p:spPr>
      </p:pic>
      <p:pic>
        <p:nvPicPr>
          <p:cNvPr id="8" name="Resim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446312" y="634120"/>
            <a:ext cx="2555983" cy="1803330"/>
          </a:xfrm>
          <a:prstGeom prst="rect">
            <a:avLst/>
          </a:prstGeom>
        </p:spPr>
      </p:pic>
      <p:pic>
        <p:nvPicPr>
          <p:cNvPr id="10242" name="Picture 2" descr="dpÃ¼ altÄ±n anahtar ile ilgili gÃ¶rsel sonucu"/>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253226" y="692696"/>
            <a:ext cx="3642974" cy="196788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547918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997527" y="286603"/>
            <a:ext cx="10158153" cy="1450757"/>
          </a:xfrm>
        </p:spPr>
        <p:txBody>
          <a:bodyPr/>
          <a:lstStyle/>
          <a:p>
            <a:pPr algn="ctr"/>
            <a:r>
              <a:rPr lang="tr-TR" b="1" dirty="0"/>
              <a:t>İŞLETMEDE MESLEKİ EĞİTİM (İME) UYGULAMASINDAKİ AMAÇLARIMIZ</a:t>
            </a:r>
          </a:p>
        </p:txBody>
      </p:sp>
      <p:sp>
        <p:nvSpPr>
          <p:cNvPr id="3" name="İçerik Yer Tutucusu 2"/>
          <p:cNvSpPr>
            <a:spLocks noGrp="1"/>
          </p:cNvSpPr>
          <p:nvPr>
            <p:ph idx="1"/>
          </p:nvPr>
        </p:nvSpPr>
        <p:spPr>
          <a:xfrm>
            <a:off x="1097280" y="1845734"/>
            <a:ext cx="10058400" cy="4333393"/>
          </a:xfrm>
        </p:spPr>
        <p:txBody>
          <a:bodyPr>
            <a:normAutofit/>
          </a:bodyPr>
          <a:lstStyle/>
          <a:p>
            <a:pPr marL="0" indent="0" algn="ctr">
              <a:buNone/>
            </a:pPr>
            <a:r>
              <a:rPr lang="tr-TR" sz="3200" b="1" dirty="0"/>
              <a:t>İME Uygulamasındaki Amaçlarımız;</a:t>
            </a:r>
          </a:p>
          <a:p>
            <a:pPr algn="just">
              <a:buFontTx/>
              <a:buChar char="-"/>
            </a:pPr>
            <a:r>
              <a:rPr lang="tr-TR" sz="3200" dirty="0"/>
              <a:t> Öğrencilerimizin istihdam edilebilirliklerini artırmak.</a:t>
            </a:r>
          </a:p>
          <a:p>
            <a:pPr algn="just">
              <a:buFontTx/>
              <a:buChar char="-"/>
            </a:pPr>
            <a:r>
              <a:rPr lang="tr-TR" sz="3200" dirty="0"/>
              <a:t> İş dünyasının işgücü taleplerini karşılamak.</a:t>
            </a:r>
          </a:p>
          <a:p>
            <a:pPr algn="just">
              <a:buFontTx/>
              <a:buChar char="-"/>
            </a:pPr>
            <a:r>
              <a:rPr lang="tr-TR" sz="3200" dirty="0"/>
              <a:t> Üniversite-sanayi işbirliğinin geliştirilmesine katkıda bulunmak.</a:t>
            </a:r>
          </a:p>
          <a:p>
            <a:pPr marL="0" indent="0" algn="just">
              <a:buNone/>
            </a:pPr>
            <a:endParaRPr lang="tr-TR" sz="3200" dirty="0"/>
          </a:p>
        </p:txBody>
      </p:sp>
    </p:spTree>
    <p:extLst>
      <p:ext uri="{BB962C8B-B14F-4D97-AF65-F5344CB8AC3E}">
        <p14:creationId xmlns:p14="http://schemas.microsoft.com/office/powerpoint/2010/main" val="15631535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997527" y="286603"/>
            <a:ext cx="10158153" cy="1450757"/>
          </a:xfrm>
        </p:spPr>
        <p:txBody>
          <a:bodyPr/>
          <a:lstStyle/>
          <a:p>
            <a:pPr algn="ctr"/>
            <a:r>
              <a:rPr lang="tr-TR" b="1" dirty="0"/>
              <a:t>İŞLETMEDE MESLEKİ EĞİTİM (İME) UYGULAMASININ OKULUMUZA FAYDALARI</a:t>
            </a:r>
          </a:p>
        </p:txBody>
      </p:sp>
      <p:sp>
        <p:nvSpPr>
          <p:cNvPr id="3" name="İçerik Yer Tutucusu 2"/>
          <p:cNvSpPr>
            <a:spLocks noGrp="1"/>
          </p:cNvSpPr>
          <p:nvPr>
            <p:ph idx="1"/>
          </p:nvPr>
        </p:nvSpPr>
        <p:spPr>
          <a:xfrm>
            <a:off x="1097280" y="1845734"/>
            <a:ext cx="10058400" cy="4582775"/>
          </a:xfrm>
        </p:spPr>
        <p:txBody>
          <a:bodyPr>
            <a:normAutofit lnSpcReduction="10000"/>
          </a:bodyPr>
          <a:lstStyle/>
          <a:p>
            <a:pPr marL="0" indent="0" algn="ctr">
              <a:buNone/>
            </a:pPr>
            <a:r>
              <a:rPr lang="tr-TR" sz="3200" b="1" dirty="0"/>
              <a:t>İME Uygulamasının Okulumuza Faydaları</a:t>
            </a:r>
          </a:p>
          <a:p>
            <a:pPr algn="just">
              <a:buFontTx/>
              <a:buChar char="-"/>
            </a:pPr>
            <a:r>
              <a:rPr lang="tr-TR" sz="3200" dirty="0"/>
              <a:t> Öğrencilerimizi öğrenim gördükleri alanda mesleki tecrübe ve beceri kazandırarak mezun etmiş olacağız.</a:t>
            </a:r>
          </a:p>
          <a:p>
            <a:pPr algn="just">
              <a:buFontTx/>
              <a:buChar char="-"/>
            </a:pPr>
            <a:r>
              <a:rPr lang="tr-TR" sz="3200" dirty="0"/>
              <a:t> İş dünyasının ihtiyaç ve beklentilerini anlama fırsatı bularak, geri bildirimler kapsamında müfredatımızı güncelleme olanağı elde edeceğiz.</a:t>
            </a:r>
          </a:p>
          <a:p>
            <a:pPr algn="just">
              <a:buFontTx/>
              <a:buChar char="-"/>
            </a:pPr>
            <a:r>
              <a:rPr lang="tr-TR" sz="3200" dirty="0"/>
              <a:t> Mezun edeceğimiz öğrencilerimizin istihdam edilebilirlik olanaklarının kolaylaşması sonucunda okulumuz daha çok tercih edilen bir eğitim kurumu haline gelmiş olacak.</a:t>
            </a:r>
          </a:p>
          <a:p>
            <a:pPr algn="just">
              <a:buFontTx/>
              <a:buChar char="-"/>
            </a:pPr>
            <a:endParaRPr lang="tr-TR" sz="3200" dirty="0"/>
          </a:p>
          <a:p>
            <a:pPr algn="just">
              <a:buFontTx/>
              <a:buChar char="-"/>
            </a:pPr>
            <a:endParaRPr lang="tr-TR" sz="3200" dirty="0"/>
          </a:p>
        </p:txBody>
      </p:sp>
    </p:spTree>
    <p:extLst>
      <p:ext uri="{BB962C8B-B14F-4D97-AF65-F5344CB8AC3E}">
        <p14:creationId xmlns:p14="http://schemas.microsoft.com/office/powerpoint/2010/main" val="207065210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58983" y="286603"/>
            <a:ext cx="10557162" cy="1450757"/>
          </a:xfrm>
        </p:spPr>
        <p:txBody>
          <a:bodyPr>
            <a:normAutofit fontScale="90000"/>
          </a:bodyPr>
          <a:lstStyle/>
          <a:p>
            <a:pPr algn="ctr"/>
            <a:r>
              <a:rPr lang="tr-TR" b="1" dirty="0"/>
              <a:t>İŞLETMEDE MESLEKİ EĞİTİM (İME) UYGULAMASININ ÖĞRENCİLERİMİZE FAYDALARI</a:t>
            </a:r>
          </a:p>
        </p:txBody>
      </p:sp>
      <p:sp>
        <p:nvSpPr>
          <p:cNvPr id="3" name="İçerik Yer Tutucusu 2"/>
          <p:cNvSpPr>
            <a:spLocks noGrp="1"/>
          </p:cNvSpPr>
          <p:nvPr>
            <p:ph idx="1"/>
          </p:nvPr>
        </p:nvSpPr>
        <p:spPr>
          <a:xfrm>
            <a:off x="1097280" y="1845734"/>
            <a:ext cx="10058400" cy="4582775"/>
          </a:xfrm>
        </p:spPr>
        <p:txBody>
          <a:bodyPr>
            <a:normAutofit/>
          </a:bodyPr>
          <a:lstStyle/>
          <a:p>
            <a:pPr marL="0" indent="0" algn="ctr">
              <a:buNone/>
            </a:pPr>
            <a:r>
              <a:rPr lang="tr-TR" sz="3200" b="1" dirty="0"/>
              <a:t>İME Uygulamasının Öğrencilerimiz Açısından Beklenen Faydaları</a:t>
            </a:r>
          </a:p>
          <a:p>
            <a:pPr marL="0" indent="0" algn="just">
              <a:buNone/>
            </a:pPr>
            <a:r>
              <a:rPr lang="tr-TR" sz="3200" dirty="0"/>
              <a:t>- Öğrencilerimiz okuldaki teorik derslerde öğrendiklerini işletmede mesleki eğitim uygulamasıyla birleştirerek, uygulama becerisi ve deneyim kazanacaklar ve ayrıca program süresince gelir elde etme imkanına kavuşacaklardır.</a:t>
            </a:r>
          </a:p>
          <a:p>
            <a:pPr algn="just">
              <a:buFontTx/>
              <a:buChar char="-"/>
            </a:pPr>
            <a:r>
              <a:rPr lang="tr-TR" sz="3200" dirty="0"/>
              <a:t> Öğrencilerimizin iş bulma imkanlarının kolaylaşması ve işyerinin uygun görmesi halinde aynı işletmede istihdam edilmesi beklenmektedir.</a:t>
            </a:r>
          </a:p>
        </p:txBody>
      </p:sp>
    </p:spTree>
    <p:extLst>
      <p:ext uri="{BB962C8B-B14F-4D97-AF65-F5344CB8AC3E}">
        <p14:creationId xmlns:p14="http://schemas.microsoft.com/office/powerpoint/2010/main" val="57692568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914400" y="286603"/>
            <a:ext cx="10487891" cy="1450757"/>
          </a:xfrm>
        </p:spPr>
        <p:txBody>
          <a:bodyPr>
            <a:normAutofit fontScale="90000"/>
          </a:bodyPr>
          <a:lstStyle/>
          <a:p>
            <a:pPr algn="ctr"/>
            <a:r>
              <a:rPr lang="tr-TR" b="1" dirty="0"/>
              <a:t>İŞLETMEDE MESLEKİ EĞİTİM (İME) UYGULAMASININ ÖĞRENCİLERİMİZE FAYDALARI</a:t>
            </a:r>
          </a:p>
        </p:txBody>
      </p:sp>
      <p:sp>
        <p:nvSpPr>
          <p:cNvPr id="3" name="İçerik Yer Tutucusu 2"/>
          <p:cNvSpPr>
            <a:spLocks noGrp="1"/>
          </p:cNvSpPr>
          <p:nvPr>
            <p:ph idx="1"/>
          </p:nvPr>
        </p:nvSpPr>
        <p:spPr>
          <a:xfrm>
            <a:off x="1097280" y="1845734"/>
            <a:ext cx="10058400" cy="4582775"/>
          </a:xfrm>
        </p:spPr>
        <p:txBody>
          <a:bodyPr>
            <a:normAutofit/>
          </a:bodyPr>
          <a:lstStyle/>
          <a:p>
            <a:pPr marL="0" indent="0" algn="ctr">
              <a:buNone/>
            </a:pPr>
            <a:r>
              <a:rPr lang="tr-TR" sz="3200" b="1" dirty="0"/>
              <a:t>İME Uygulamasının Öğrencilerimiz Açısından Beklenen Faydaları</a:t>
            </a:r>
          </a:p>
          <a:p>
            <a:pPr marL="0" indent="0" algn="just">
              <a:buNone/>
            </a:pPr>
            <a:r>
              <a:rPr lang="tr-TR" sz="3200" dirty="0"/>
              <a:t>- Öğrencilerimizin sorumluluk duygusu, iş disiplini, ekip çalışması ve iş süreçleri konularında yetkinlik sahibi olmaları beklenmektedir.</a:t>
            </a:r>
          </a:p>
          <a:p>
            <a:pPr marL="0" indent="0" algn="just">
              <a:buNone/>
            </a:pPr>
            <a:r>
              <a:rPr lang="tr-TR" sz="3200" dirty="0"/>
              <a:t>- Öğrencilerimizin kariyer planlaması konusundaki farkındalıklarının artması beklenmektedir.</a:t>
            </a:r>
          </a:p>
        </p:txBody>
      </p:sp>
    </p:spTree>
    <p:extLst>
      <p:ext uri="{BB962C8B-B14F-4D97-AF65-F5344CB8AC3E}">
        <p14:creationId xmlns:p14="http://schemas.microsoft.com/office/powerpoint/2010/main" val="182576005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997527" y="286603"/>
            <a:ext cx="10158153" cy="1450757"/>
          </a:xfrm>
        </p:spPr>
        <p:txBody>
          <a:bodyPr>
            <a:normAutofit fontScale="90000"/>
          </a:bodyPr>
          <a:lstStyle/>
          <a:p>
            <a:pPr algn="ctr"/>
            <a:r>
              <a:rPr lang="tr-TR" b="1" dirty="0"/>
              <a:t>İŞLETMEDE MESLEKİ EĞİTİM (İME) UYGULAMASININ İŞ DÜNYASINA FAYDALARI</a:t>
            </a:r>
          </a:p>
        </p:txBody>
      </p:sp>
      <p:sp>
        <p:nvSpPr>
          <p:cNvPr id="3" name="İçerik Yer Tutucusu 2"/>
          <p:cNvSpPr>
            <a:spLocks noGrp="1"/>
          </p:cNvSpPr>
          <p:nvPr>
            <p:ph idx="1"/>
          </p:nvPr>
        </p:nvSpPr>
        <p:spPr>
          <a:xfrm>
            <a:off x="1097280" y="1845734"/>
            <a:ext cx="10058400" cy="4333393"/>
          </a:xfrm>
        </p:spPr>
        <p:txBody>
          <a:bodyPr>
            <a:normAutofit lnSpcReduction="10000"/>
          </a:bodyPr>
          <a:lstStyle/>
          <a:p>
            <a:pPr marL="0" indent="0" algn="ctr">
              <a:buNone/>
            </a:pPr>
            <a:r>
              <a:rPr lang="tr-TR" sz="3200" b="1" dirty="0"/>
              <a:t>İME Uygulamasının İş Dünyasına Faydaları</a:t>
            </a:r>
          </a:p>
          <a:p>
            <a:pPr marL="0" indent="0" algn="just">
              <a:buNone/>
            </a:pPr>
            <a:r>
              <a:rPr lang="tr-TR" sz="3200" dirty="0"/>
              <a:t>- İş süreçlerini ve çalışma ortamını bizzat yerinde görerek mesleki tecrübe kazanan kişiler yetiştirilecek ve istihdam kolaylaşacak.</a:t>
            </a:r>
          </a:p>
          <a:p>
            <a:pPr marL="0" indent="0" algn="just">
              <a:buNone/>
            </a:pPr>
            <a:r>
              <a:rPr lang="tr-TR" sz="3200" dirty="0"/>
              <a:t> - İş dünyasının ihtiyaç duyduğu niteliklere sahip bireylerin yetiştirilmesinin kolaylaşması sonucunda firmalar çalışanlarının işe başlama sürecindeki eğitim yükü anlamında tasarruf sağlamış olacaklar.</a:t>
            </a:r>
          </a:p>
          <a:p>
            <a:pPr marL="0" indent="0" algn="just">
              <a:buNone/>
            </a:pPr>
            <a:r>
              <a:rPr lang="tr-TR" sz="3200" dirty="0"/>
              <a:t>- Üniversite-sanayi işbirliği sağlanmış olacak.</a:t>
            </a:r>
          </a:p>
        </p:txBody>
      </p:sp>
    </p:spTree>
    <p:extLst>
      <p:ext uri="{BB962C8B-B14F-4D97-AF65-F5344CB8AC3E}">
        <p14:creationId xmlns:p14="http://schemas.microsoft.com/office/powerpoint/2010/main" val="11127352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997527" y="286603"/>
            <a:ext cx="10158153" cy="1450757"/>
          </a:xfrm>
        </p:spPr>
        <p:txBody>
          <a:bodyPr/>
          <a:lstStyle/>
          <a:p>
            <a:pPr algn="ctr"/>
            <a:r>
              <a:rPr lang="tr-TR" b="1" dirty="0"/>
              <a:t>ÖĞRENCİLERİN İME’YE BAŞLAMA ÖN KOŞULLARI</a:t>
            </a:r>
          </a:p>
        </p:txBody>
      </p:sp>
      <p:sp>
        <p:nvSpPr>
          <p:cNvPr id="3" name="İçerik Yer Tutucusu 2"/>
          <p:cNvSpPr>
            <a:spLocks noGrp="1"/>
          </p:cNvSpPr>
          <p:nvPr>
            <p:ph idx="1"/>
          </p:nvPr>
        </p:nvSpPr>
        <p:spPr>
          <a:xfrm>
            <a:off x="1097280" y="1845734"/>
            <a:ext cx="10058400" cy="4333393"/>
          </a:xfrm>
        </p:spPr>
        <p:txBody>
          <a:bodyPr>
            <a:normAutofit fontScale="92500" lnSpcReduction="20000"/>
          </a:bodyPr>
          <a:lstStyle/>
          <a:p>
            <a:pPr marL="0" indent="0" algn="ctr">
              <a:buNone/>
            </a:pPr>
            <a:r>
              <a:rPr lang="tr-TR" sz="3200" b="1" dirty="0"/>
              <a:t>Öğrencilerin İME’ye Başlama Ön Koşulları</a:t>
            </a:r>
          </a:p>
          <a:p>
            <a:pPr marL="0" indent="0" algn="just">
              <a:buNone/>
            </a:pPr>
            <a:r>
              <a:rPr lang="tr-TR" sz="3200" dirty="0"/>
              <a:t>- Öğrencilerimiz 4 yarıyıllık öğretim sürelerinin ilk 3 yarıyılını okulumuzda, son 1 yarıyılını ise işyerlerinde tamamlayacaklardır.</a:t>
            </a:r>
          </a:p>
          <a:p>
            <a:pPr marL="0" indent="0" algn="just">
              <a:buNone/>
            </a:pPr>
            <a:r>
              <a:rPr lang="tr-TR" sz="3200" dirty="0">
                <a:solidFill>
                  <a:srgbClr val="FF0000"/>
                </a:solidFill>
              </a:rPr>
              <a:t>- Ön lisans programlarında kayıtlı olan öğrencilerden, </a:t>
            </a:r>
            <a:r>
              <a:rPr lang="tr-TR" sz="3200" dirty="0" err="1">
                <a:solidFill>
                  <a:srgbClr val="FF0000"/>
                </a:solidFill>
              </a:rPr>
              <a:t>AGNO’su</a:t>
            </a:r>
            <a:r>
              <a:rPr lang="tr-TR" sz="3200" dirty="0">
                <a:solidFill>
                  <a:srgbClr val="FF0000"/>
                </a:solidFill>
              </a:rPr>
              <a:t> 1,75 veya üzeri olan ve 4. yarıyıldan önceki yarıyıllarda devamsız veya almadığı dersi olmayanlar İME uygulamasına gidebilir. Ön lisans programlarında İME için gerekli başarı şartını sağlayamayan öğrenciler, not yükseltmek amacıyla kayıtlı olduğu programda ilgili yarıyılda açılan derslere kayıt yapabilir, ilgili yarıyılda kendi programında açılmayan, ancak diğer programlarda açılan, kredi ve içeriği ilgili yönetim kurulunda eşdeğer kabul edilen derslere de kayıt yapabilir.</a:t>
            </a:r>
          </a:p>
        </p:txBody>
      </p:sp>
    </p:spTree>
    <p:extLst>
      <p:ext uri="{BB962C8B-B14F-4D97-AF65-F5344CB8AC3E}">
        <p14:creationId xmlns:p14="http://schemas.microsoft.com/office/powerpoint/2010/main" val="294228996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997527" y="286603"/>
            <a:ext cx="10158153" cy="1450757"/>
          </a:xfrm>
        </p:spPr>
        <p:txBody>
          <a:bodyPr/>
          <a:lstStyle/>
          <a:p>
            <a:pPr algn="ctr"/>
            <a:r>
              <a:rPr lang="tr-TR" b="1" dirty="0"/>
              <a:t>ÖĞRENCİLERİN İME’YE BAŞLAMA ÖN KOŞULLARI</a:t>
            </a:r>
          </a:p>
        </p:txBody>
      </p:sp>
      <p:sp>
        <p:nvSpPr>
          <p:cNvPr id="3" name="İçerik Yer Tutucusu 2"/>
          <p:cNvSpPr>
            <a:spLocks noGrp="1"/>
          </p:cNvSpPr>
          <p:nvPr>
            <p:ph idx="1"/>
          </p:nvPr>
        </p:nvSpPr>
        <p:spPr>
          <a:xfrm>
            <a:off x="1097280" y="1845734"/>
            <a:ext cx="10058400" cy="4333393"/>
          </a:xfrm>
        </p:spPr>
        <p:txBody>
          <a:bodyPr>
            <a:normAutofit/>
          </a:bodyPr>
          <a:lstStyle/>
          <a:p>
            <a:pPr marL="0" indent="0" algn="ctr">
              <a:buNone/>
            </a:pPr>
            <a:r>
              <a:rPr lang="tr-TR" sz="3200" b="1" dirty="0"/>
              <a:t>Öğrencilerin İME’ye Başlama Ön Koşulları</a:t>
            </a:r>
          </a:p>
          <a:p>
            <a:pPr marL="0" indent="0" algn="just">
              <a:buNone/>
            </a:pPr>
            <a:r>
              <a:rPr lang="tr-TR" sz="3200" dirty="0"/>
              <a:t>- Öğrenci, İME’ye gitmesi gereken yarıyılda gidememesi halinde ön şartı sağladığı ilk yarıyıl gönderilir.</a:t>
            </a:r>
          </a:p>
          <a:p>
            <a:pPr marL="0" indent="0" algn="just">
              <a:buNone/>
            </a:pPr>
            <a:r>
              <a:rPr lang="tr-TR" sz="3200" dirty="0"/>
              <a:t>- </a:t>
            </a:r>
            <a:r>
              <a:rPr lang="tr-TR" sz="3200" dirty="0">
                <a:solidFill>
                  <a:srgbClr val="FF0000"/>
                </a:solidFill>
              </a:rPr>
              <a:t>Öğrenci, </a:t>
            </a:r>
            <a:r>
              <a:rPr lang="tr-TR" sz="3200" dirty="0" err="1">
                <a:solidFill>
                  <a:srgbClr val="FF0000"/>
                </a:solidFill>
              </a:rPr>
              <a:t>İME’ye</a:t>
            </a:r>
            <a:r>
              <a:rPr lang="tr-TR" sz="3200" dirty="0">
                <a:solidFill>
                  <a:srgbClr val="FF0000"/>
                </a:solidFill>
              </a:rPr>
              <a:t> gideceği yarıyılda, </a:t>
            </a:r>
            <a:r>
              <a:rPr lang="tr-TR" sz="3200" dirty="0" err="1">
                <a:solidFill>
                  <a:srgbClr val="FF0000"/>
                </a:solidFill>
              </a:rPr>
              <a:t>İME’nin</a:t>
            </a:r>
            <a:r>
              <a:rPr lang="tr-TR" sz="3200" dirty="0">
                <a:solidFill>
                  <a:srgbClr val="FF0000"/>
                </a:solidFill>
              </a:rPr>
              <a:t> yanında devam şartı bulunmayan başarısız olduğu dersleri de “Kütahya Dumlupınar Üniversitesi Ön Lisans ve Lisans Eğitim-Öğretim Yönetmeliğinde» belirtilen ders yükü çerçevesinde alabilir.</a:t>
            </a:r>
          </a:p>
        </p:txBody>
      </p:sp>
    </p:spTree>
    <p:extLst>
      <p:ext uri="{BB962C8B-B14F-4D97-AF65-F5344CB8AC3E}">
        <p14:creationId xmlns:p14="http://schemas.microsoft.com/office/powerpoint/2010/main" val="254782029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997527" y="286603"/>
            <a:ext cx="10158153" cy="1450757"/>
          </a:xfrm>
        </p:spPr>
        <p:txBody>
          <a:bodyPr/>
          <a:lstStyle/>
          <a:p>
            <a:pPr algn="ctr"/>
            <a:r>
              <a:rPr lang="tr-TR" b="1" dirty="0"/>
              <a:t>ÖĞRENCİLERİN İME SÜRESİ</a:t>
            </a:r>
          </a:p>
        </p:txBody>
      </p:sp>
      <p:sp>
        <p:nvSpPr>
          <p:cNvPr id="3" name="İçerik Yer Tutucusu 2"/>
          <p:cNvSpPr>
            <a:spLocks noGrp="1"/>
          </p:cNvSpPr>
          <p:nvPr>
            <p:ph idx="1"/>
          </p:nvPr>
        </p:nvSpPr>
        <p:spPr>
          <a:xfrm>
            <a:off x="1097280" y="1845734"/>
            <a:ext cx="10058400" cy="4333393"/>
          </a:xfrm>
        </p:spPr>
        <p:txBody>
          <a:bodyPr>
            <a:normAutofit/>
          </a:bodyPr>
          <a:lstStyle/>
          <a:p>
            <a:pPr marL="0" indent="0" algn="ctr">
              <a:buNone/>
            </a:pPr>
            <a:r>
              <a:rPr lang="tr-TR" sz="3200" b="1" dirty="0"/>
              <a:t>Öğrencilerin İME Süresi</a:t>
            </a:r>
          </a:p>
          <a:p>
            <a:pPr marL="0" indent="0" algn="just">
              <a:buNone/>
            </a:pPr>
            <a:r>
              <a:rPr lang="tr-TR" sz="3200" dirty="0"/>
              <a:t>- İME, akademik takvimde belirtilen güz/bahar yarıyılı ders başlama ve bitiş tarihlerini kapsayacak şekilde yürütülür.</a:t>
            </a:r>
          </a:p>
        </p:txBody>
      </p:sp>
    </p:spTree>
    <p:extLst>
      <p:ext uri="{BB962C8B-B14F-4D97-AF65-F5344CB8AC3E}">
        <p14:creationId xmlns:p14="http://schemas.microsoft.com/office/powerpoint/2010/main" val="85920934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997527" y="286603"/>
            <a:ext cx="10158153" cy="1450757"/>
          </a:xfrm>
        </p:spPr>
        <p:txBody>
          <a:bodyPr/>
          <a:lstStyle/>
          <a:p>
            <a:pPr algn="ctr"/>
            <a:r>
              <a:rPr lang="tr-TR" b="1" dirty="0"/>
              <a:t>ÖĞRENCİLERİN İME SÜRESİ</a:t>
            </a:r>
          </a:p>
        </p:txBody>
      </p:sp>
      <p:sp>
        <p:nvSpPr>
          <p:cNvPr id="3" name="İçerik Yer Tutucusu 2"/>
          <p:cNvSpPr>
            <a:spLocks noGrp="1"/>
          </p:cNvSpPr>
          <p:nvPr>
            <p:ph idx="1"/>
          </p:nvPr>
        </p:nvSpPr>
        <p:spPr>
          <a:xfrm>
            <a:off x="1097280" y="1845734"/>
            <a:ext cx="10058400" cy="4333393"/>
          </a:xfrm>
        </p:spPr>
        <p:txBody>
          <a:bodyPr>
            <a:normAutofit/>
          </a:bodyPr>
          <a:lstStyle/>
          <a:p>
            <a:pPr marL="0" indent="0" algn="ctr">
              <a:buNone/>
            </a:pPr>
            <a:r>
              <a:rPr lang="tr-TR" sz="3200" b="1" dirty="0"/>
              <a:t>Öğrencilerin İME Süresi</a:t>
            </a:r>
          </a:p>
          <a:p>
            <a:pPr marL="0" indent="0" algn="just">
              <a:buNone/>
            </a:pPr>
            <a:r>
              <a:rPr lang="tr-TR" sz="3200" dirty="0"/>
              <a:t>- Öğrenciler, işlemede mesleki eğitim yapacağı işletmenin çalışma koşul ve saatlerine uymak ve eğitimini o yarıyıl boyunca haftada 40 saat çalışarak gündüz tamamlamak zorundadırlar. İME dersi, 5 teorik+ 35 uygulama saati olmak üzere 23 krediden oluşur ve 30 AKTS değerindedir.</a:t>
            </a:r>
          </a:p>
        </p:txBody>
      </p:sp>
    </p:spTree>
    <p:extLst>
      <p:ext uri="{BB962C8B-B14F-4D97-AF65-F5344CB8AC3E}">
        <p14:creationId xmlns:p14="http://schemas.microsoft.com/office/powerpoint/2010/main" val="27896403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997527" y="286603"/>
            <a:ext cx="10158153" cy="1450757"/>
          </a:xfrm>
        </p:spPr>
        <p:txBody>
          <a:bodyPr/>
          <a:lstStyle/>
          <a:p>
            <a:pPr algn="ctr"/>
            <a:r>
              <a:rPr lang="tr-TR" b="1" dirty="0"/>
              <a:t>ÖĞRENCİLERİN İME KAPSAMINDAKİ SORUMLULUKLARI</a:t>
            </a:r>
          </a:p>
        </p:txBody>
      </p:sp>
      <p:sp>
        <p:nvSpPr>
          <p:cNvPr id="3" name="İçerik Yer Tutucusu 2"/>
          <p:cNvSpPr>
            <a:spLocks noGrp="1"/>
          </p:cNvSpPr>
          <p:nvPr>
            <p:ph idx="1"/>
          </p:nvPr>
        </p:nvSpPr>
        <p:spPr>
          <a:xfrm>
            <a:off x="1097280" y="1845734"/>
            <a:ext cx="10058400" cy="4541211"/>
          </a:xfrm>
        </p:spPr>
        <p:txBody>
          <a:bodyPr>
            <a:normAutofit lnSpcReduction="10000"/>
          </a:bodyPr>
          <a:lstStyle/>
          <a:p>
            <a:pPr marL="0" indent="0" algn="ctr">
              <a:buNone/>
            </a:pPr>
            <a:r>
              <a:rPr lang="tr-TR" sz="3200" b="1" dirty="0"/>
              <a:t>Öğrencilerin İME Kapsamındaki Sorumlulukları</a:t>
            </a:r>
          </a:p>
          <a:p>
            <a:pPr marL="0" indent="0" algn="just">
              <a:buNone/>
            </a:pPr>
            <a:r>
              <a:rPr lang="tr-TR" sz="3200" dirty="0"/>
              <a:t>- İME yapan öğrenciler, eğitimler esnasındaki izin veya devamsızlık sürelerine ilişkin işlemlerde Üniversitemizin “Kütahya Dumlupınar Üniversitesi Ön Lisans ve Lisans Eğitim-Öğretim Yönetmeliği” ve «Kütahya Dumlupınar Üniversitesi İşletmede Mesleki Eğitim Yönergesi» hükümleri ile işletmenin resmî çalışma kurallarına tabidir. Söz konusu mevzuat hükümlerine veya işletmenin resmî çalışma kurallarına aykırı davranan öğrencilerin </a:t>
            </a:r>
            <a:r>
              <a:rPr lang="tr-TR" sz="3200" dirty="0" err="1"/>
              <a:t>İME’leri</a:t>
            </a:r>
            <a:r>
              <a:rPr lang="tr-TR" sz="3200" dirty="0"/>
              <a:t> başarısız olarak değerlendirilir.</a:t>
            </a:r>
          </a:p>
        </p:txBody>
      </p:sp>
    </p:spTree>
    <p:extLst>
      <p:ext uri="{BB962C8B-B14F-4D97-AF65-F5344CB8AC3E}">
        <p14:creationId xmlns:p14="http://schemas.microsoft.com/office/powerpoint/2010/main" val="38588451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a:t>İÇİNDEKİLER</a:t>
            </a:r>
          </a:p>
        </p:txBody>
      </p:sp>
      <p:sp>
        <p:nvSpPr>
          <p:cNvPr id="3" name="İçerik Yer Tutucusu 2"/>
          <p:cNvSpPr>
            <a:spLocks noGrp="1"/>
          </p:cNvSpPr>
          <p:nvPr>
            <p:ph idx="1"/>
          </p:nvPr>
        </p:nvSpPr>
        <p:spPr>
          <a:xfrm>
            <a:off x="1097280" y="1845733"/>
            <a:ext cx="10058400" cy="4388811"/>
          </a:xfrm>
        </p:spPr>
        <p:txBody>
          <a:bodyPr>
            <a:normAutofit/>
          </a:bodyPr>
          <a:lstStyle/>
          <a:p>
            <a:r>
              <a:rPr lang="tr-TR" sz="3200" dirty="0"/>
              <a:t>- Meslek Yüksekokullarının Yükseköğretim Sistemindeki Rolü</a:t>
            </a:r>
          </a:p>
          <a:p>
            <a:r>
              <a:rPr lang="tr-TR" sz="3200" dirty="0"/>
              <a:t>- İşletmede Mesleki Eğitim (İME) Nedir?</a:t>
            </a:r>
          </a:p>
          <a:p>
            <a:r>
              <a:rPr lang="tr-TR" sz="3200" dirty="0"/>
              <a:t>- İşletmede Mesleki Eğitim (İME) Uygulamasındaki Amaçlarımız</a:t>
            </a:r>
          </a:p>
          <a:p>
            <a:r>
              <a:rPr lang="tr-TR" sz="3200" dirty="0"/>
              <a:t>- İşletmede Mesleki Eğitim (İME) Uygulamasının Okulumuza Faydaları</a:t>
            </a:r>
          </a:p>
          <a:p>
            <a:r>
              <a:rPr lang="tr-TR" sz="3200" dirty="0"/>
              <a:t>- İşletmede Mesleki Eğitim (İME) Uygulamasının Öğrencilerimize Faydaları</a:t>
            </a:r>
          </a:p>
          <a:p>
            <a:endParaRPr lang="tr-TR" sz="3200" dirty="0"/>
          </a:p>
          <a:p>
            <a:endParaRPr lang="tr-TR" sz="3200" dirty="0"/>
          </a:p>
          <a:p>
            <a:endParaRPr lang="tr-TR" sz="3200" dirty="0"/>
          </a:p>
        </p:txBody>
      </p:sp>
    </p:spTree>
    <p:extLst>
      <p:ext uri="{BB962C8B-B14F-4D97-AF65-F5344CB8AC3E}">
        <p14:creationId xmlns:p14="http://schemas.microsoft.com/office/powerpoint/2010/main" val="315872143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997527" y="286603"/>
            <a:ext cx="10158153" cy="1450757"/>
          </a:xfrm>
        </p:spPr>
        <p:txBody>
          <a:bodyPr/>
          <a:lstStyle/>
          <a:p>
            <a:pPr algn="ctr"/>
            <a:r>
              <a:rPr lang="tr-TR" b="1" dirty="0"/>
              <a:t>ÖĞRENCİLERİN İME KAPSAMINDAKİ SORUMLULUKLARI</a:t>
            </a:r>
          </a:p>
        </p:txBody>
      </p:sp>
      <p:sp>
        <p:nvSpPr>
          <p:cNvPr id="3" name="İçerik Yer Tutucusu 2"/>
          <p:cNvSpPr>
            <a:spLocks noGrp="1"/>
          </p:cNvSpPr>
          <p:nvPr>
            <p:ph idx="1"/>
          </p:nvPr>
        </p:nvSpPr>
        <p:spPr>
          <a:xfrm>
            <a:off x="1097280" y="1845734"/>
            <a:ext cx="10058400" cy="4333393"/>
          </a:xfrm>
        </p:spPr>
        <p:txBody>
          <a:bodyPr>
            <a:normAutofit/>
          </a:bodyPr>
          <a:lstStyle/>
          <a:p>
            <a:pPr marL="0" indent="0" algn="ctr">
              <a:buNone/>
            </a:pPr>
            <a:r>
              <a:rPr lang="tr-TR" sz="3200" b="1" dirty="0"/>
              <a:t>Öğrencilerin İME Kapsamındaki Sorumlulukları</a:t>
            </a:r>
          </a:p>
          <a:p>
            <a:pPr algn="just">
              <a:buFontTx/>
              <a:buChar char="-"/>
            </a:pPr>
            <a:r>
              <a:rPr lang="tr-TR" sz="3200" dirty="0"/>
              <a:t> Öğrenciler, </a:t>
            </a:r>
            <a:r>
              <a:rPr lang="tr-TR" sz="3200" dirty="0" err="1"/>
              <a:t>İME’lerini</a:t>
            </a:r>
            <a:r>
              <a:rPr lang="tr-TR" sz="3200" dirty="0"/>
              <a:t>, </a:t>
            </a:r>
            <a:r>
              <a:rPr lang="tr-TR" sz="3200" dirty="0">
                <a:solidFill>
                  <a:srgbClr val="FFC000"/>
                </a:solidFill>
              </a:rPr>
              <a:t>“İME </a:t>
            </a:r>
            <a:r>
              <a:rPr lang="tr-TR" sz="3200" dirty="0" err="1">
                <a:solidFill>
                  <a:srgbClr val="FFC000"/>
                </a:solidFill>
              </a:rPr>
              <a:t>Protokol”ü</a:t>
            </a:r>
            <a:r>
              <a:rPr lang="tr-TR" sz="3200" dirty="0">
                <a:solidFill>
                  <a:srgbClr val="FFC000"/>
                </a:solidFill>
              </a:rPr>
              <a:t> imzalanan ve İME bölüm/program komisyonu tarafından yerleştirildikleri işletmelerde yapmak zorundadırlar.</a:t>
            </a:r>
          </a:p>
          <a:p>
            <a:pPr algn="just">
              <a:buFontTx/>
              <a:buChar char="-"/>
            </a:pPr>
            <a:r>
              <a:rPr lang="tr-TR" sz="3200" dirty="0"/>
              <a:t> İME yapan öğrenciler işletmede bulunduğu sürelerde işletmedeki tüm mesleki etkinliklere (seminer, hizmet içi eğitim, geliştirme kursları vb.) katılmak zorundadırlar.</a:t>
            </a:r>
          </a:p>
        </p:txBody>
      </p:sp>
    </p:spTree>
    <p:extLst>
      <p:ext uri="{BB962C8B-B14F-4D97-AF65-F5344CB8AC3E}">
        <p14:creationId xmlns:p14="http://schemas.microsoft.com/office/powerpoint/2010/main" val="283158932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997527" y="286603"/>
            <a:ext cx="10158153" cy="1450757"/>
          </a:xfrm>
        </p:spPr>
        <p:txBody>
          <a:bodyPr/>
          <a:lstStyle/>
          <a:p>
            <a:pPr algn="ctr"/>
            <a:r>
              <a:rPr lang="tr-TR" b="1" dirty="0"/>
              <a:t>ÖĞRENCİLERİN İME KAPSAMINDAKİ SORUMLULUKLARI</a:t>
            </a:r>
          </a:p>
        </p:txBody>
      </p:sp>
      <p:sp>
        <p:nvSpPr>
          <p:cNvPr id="3" name="İçerik Yer Tutucusu 2"/>
          <p:cNvSpPr>
            <a:spLocks noGrp="1"/>
          </p:cNvSpPr>
          <p:nvPr>
            <p:ph idx="1"/>
          </p:nvPr>
        </p:nvSpPr>
        <p:spPr>
          <a:xfrm>
            <a:off x="1097280" y="1845734"/>
            <a:ext cx="10058400" cy="4333393"/>
          </a:xfrm>
        </p:spPr>
        <p:txBody>
          <a:bodyPr>
            <a:normAutofit/>
          </a:bodyPr>
          <a:lstStyle/>
          <a:p>
            <a:pPr marL="0" indent="0" algn="ctr">
              <a:buNone/>
            </a:pPr>
            <a:r>
              <a:rPr lang="tr-TR" sz="3200" b="1" dirty="0"/>
              <a:t>Öğrencilerin İME Kapsamındaki Sorumlulukları</a:t>
            </a:r>
          </a:p>
          <a:p>
            <a:pPr algn="just">
              <a:buFontTx/>
              <a:buChar char="-"/>
            </a:pPr>
            <a:r>
              <a:rPr lang="tr-TR" sz="3200" dirty="0"/>
              <a:t> Öğrenciler işletmedeki sendikal etkinliklere katılamazlar.</a:t>
            </a:r>
          </a:p>
          <a:p>
            <a:pPr algn="just">
              <a:buFontTx/>
              <a:buChar char="-"/>
            </a:pPr>
            <a:r>
              <a:rPr lang="tr-TR" sz="3200" dirty="0"/>
              <a:t> Öğrenciler, işletme ile ilgili ticari sır niteliğindeki bilgi ve belgeleri hiçbir zaman üçüncü şahıslarla ve medya, internet, vb. ortamlarda paylaşmazlar.</a:t>
            </a:r>
          </a:p>
        </p:txBody>
      </p:sp>
    </p:spTree>
    <p:extLst>
      <p:ext uri="{BB962C8B-B14F-4D97-AF65-F5344CB8AC3E}">
        <p14:creationId xmlns:p14="http://schemas.microsoft.com/office/powerpoint/2010/main" val="84539008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997527" y="286603"/>
            <a:ext cx="10158153" cy="1450757"/>
          </a:xfrm>
        </p:spPr>
        <p:txBody>
          <a:bodyPr/>
          <a:lstStyle/>
          <a:p>
            <a:pPr algn="ctr"/>
            <a:r>
              <a:rPr lang="tr-TR" b="1" dirty="0"/>
              <a:t>ÖĞRENCİLERİN İME KAPSAMINDAKİ SORUMLULUKLARI</a:t>
            </a:r>
          </a:p>
        </p:txBody>
      </p:sp>
      <p:sp>
        <p:nvSpPr>
          <p:cNvPr id="3" name="İçerik Yer Tutucusu 2"/>
          <p:cNvSpPr>
            <a:spLocks noGrp="1"/>
          </p:cNvSpPr>
          <p:nvPr>
            <p:ph idx="1"/>
          </p:nvPr>
        </p:nvSpPr>
        <p:spPr>
          <a:xfrm>
            <a:off x="1097280" y="1845734"/>
            <a:ext cx="10058400" cy="4333393"/>
          </a:xfrm>
        </p:spPr>
        <p:txBody>
          <a:bodyPr>
            <a:normAutofit/>
          </a:bodyPr>
          <a:lstStyle/>
          <a:p>
            <a:pPr marL="0" indent="0" algn="ctr">
              <a:buNone/>
            </a:pPr>
            <a:r>
              <a:rPr lang="tr-TR" sz="3200" b="1" dirty="0"/>
              <a:t>Öğrencilerin İME Kapsamındaki Sorumlulukları</a:t>
            </a:r>
          </a:p>
          <a:p>
            <a:pPr algn="just">
              <a:buFontTx/>
              <a:buChar char="-"/>
            </a:pPr>
            <a:r>
              <a:rPr lang="tr-TR" sz="3200" dirty="0">
                <a:solidFill>
                  <a:srgbClr val="FFC000"/>
                </a:solidFill>
              </a:rPr>
              <a:t> Öğrenciler sorumlu öğretim elemanına ve eğitici personele bilgi vermeden ve onay almadan </a:t>
            </a:r>
            <a:r>
              <a:rPr lang="tr-TR" sz="3200" dirty="0" err="1">
                <a:solidFill>
                  <a:srgbClr val="FFC000"/>
                </a:solidFill>
              </a:rPr>
              <a:t>İME’sine</a:t>
            </a:r>
            <a:r>
              <a:rPr lang="tr-TR" sz="3200" dirty="0">
                <a:solidFill>
                  <a:srgbClr val="FFC000"/>
                </a:solidFill>
              </a:rPr>
              <a:t> ara veremezler.</a:t>
            </a:r>
          </a:p>
          <a:p>
            <a:pPr algn="just">
              <a:buFontTx/>
              <a:buChar char="-"/>
            </a:pPr>
            <a:r>
              <a:rPr lang="tr-TR" sz="3200" dirty="0"/>
              <a:t> </a:t>
            </a:r>
            <a:r>
              <a:rPr lang="tr-TR" sz="3200" dirty="0">
                <a:solidFill>
                  <a:srgbClr val="FFC000"/>
                </a:solidFill>
              </a:rPr>
              <a:t>Öğrenciler sorumlu öğretim elemanına bilgi vermeden ve İME bölüm/program komisyon onayını almadan İME yaptıkları işletmeyi değiştiremezler, aksi takdirde yapılan İME geçersiz sayılır.</a:t>
            </a:r>
          </a:p>
        </p:txBody>
      </p:sp>
    </p:spTree>
    <p:extLst>
      <p:ext uri="{BB962C8B-B14F-4D97-AF65-F5344CB8AC3E}">
        <p14:creationId xmlns:p14="http://schemas.microsoft.com/office/powerpoint/2010/main" val="72164603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997527" y="286603"/>
            <a:ext cx="10158153" cy="1450757"/>
          </a:xfrm>
        </p:spPr>
        <p:txBody>
          <a:bodyPr/>
          <a:lstStyle/>
          <a:p>
            <a:pPr algn="ctr"/>
            <a:r>
              <a:rPr lang="tr-TR" b="1" dirty="0"/>
              <a:t>ÖĞRENCİLERİN İME KAPSAMINDAKİ SORUMLULUKLARI</a:t>
            </a:r>
          </a:p>
        </p:txBody>
      </p:sp>
      <p:sp>
        <p:nvSpPr>
          <p:cNvPr id="3" name="İçerik Yer Tutucusu 2"/>
          <p:cNvSpPr>
            <a:spLocks noGrp="1"/>
          </p:cNvSpPr>
          <p:nvPr>
            <p:ph idx="1"/>
          </p:nvPr>
        </p:nvSpPr>
        <p:spPr>
          <a:xfrm>
            <a:off x="1097280" y="1845734"/>
            <a:ext cx="10058400" cy="4333393"/>
          </a:xfrm>
        </p:spPr>
        <p:txBody>
          <a:bodyPr>
            <a:normAutofit/>
          </a:bodyPr>
          <a:lstStyle/>
          <a:p>
            <a:pPr marL="0" indent="0" algn="ctr">
              <a:buNone/>
            </a:pPr>
            <a:r>
              <a:rPr lang="tr-TR" sz="3200" b="1" dirty="0"/>
              <a:t>Öğrencilerin İME Kapsamındaki Sorumlulukları</a:t>
            </a:r>
          </a:p>
          <a:p>
            <a:pPr algn="just">
              <a:buFontTx/>
              <a:buChar char="-"/>
            </a:pPr>
            <a:r>
              <a:rPr lang="tr-TR" sz="3200" dirty="0"/>
              <a:t> </a:t>
            </a:r>
            <a:r>
              <a:rPr lang="tr-TR" sz="3200" dirty="0">
                <a:solidFill>
                  <a:srgbClr val="FF0000"/>
                </a:solidFill>
              </a:rPr>
              <a:t>Öğrenciler, her gün yaptıkları çalışma ve etkinlikleri içeren “İME Haftalık Çalışma </a:t>
            </a:r>
            <a:r>
              <a:rPr lang="tr-TR" sz="3200" dirty="0" err="1">
                <a:solidFill>
                  <a:srgbClr val="FF0000"/>
                </a:solidFill>
              </a:rPr>
              <a:t>Raporu”nu</a:t>
            </a:r>
            <a:r>
              <a:rPr lang="tr-TR" sz="3200" dirty="0">
                <a:solidFill>
                  <a:srgbClr val="FF0000"/>
                </a:solidFill>
              </a:rPr>
              <a:t> eğitici personele onaylatıp teslim eder.</a:t>
            </a:r>
          </a:p>
        </p:txBody>
      </p:sp>
    </p:spTree>
    <p:extLst>
      <p:ext uri="{BB962C8B-B14F-4D97-AF65-F5344CB8AC3E}">
        <p14:creationId xmlns:p14="http://schemas.microsoft.com/office/powerpoint/2010/main" val="69007804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997527" y="286603"/>
            <a:ext cx="10158153" cy="1450757"/>
          </a:xfrm>
        </p:spPr>
        <p:txBody>
          <a:bodyPr/>
          <a:lstStyle/>
          <a:p>
            <a:pPr algn="ctr"/>
            <a:r>
              <a:rPr lang="tr-TR" b="1" dirty="0"/>
              <a:t>ÖĞRENCİLERİN İME KAPSAMINDAKİ SORUMLULUKLARI</a:t>
            </a:r>
          </a:p>
        </p:txBody>
      </p:sp>
      <p:sp>
        <p:nvSpPr>
          <p:cNvPr id="3" name="İçerik Yer Tutucusu 2"/>
          <p:cNvSpPr>
            <a:spLocks noGrp="1"/>
          </p:cNvSpPr>
          <p:nvPr>
            <p:ph idx="1"/>
          </p:nvPr>
        </p:nvSpPr>
        <p:spPr>
          <a:xfrm>
            <a:off x="1097280" y="1845734"/>
            <a:ext cx="10058400" cy="4333393"/>
          </a:xfrm>
        </p:spPr>
        <p:txBody>
          <a:bodyPr>
            <a:normAutofit/>
          </a:bodyPr>
          <a:lstStyle/>
          <a:p>
            <a:pPr marL="0" indent="0" algn="ctr">
              <a:buNone/>
            </a:pPr>
            <a:r>
              <a:rPr lang="tr-TR" sz="3200" b="1" dirty="0"/>
              <a:t>Öğrencilerin İME Kapsamındaki Sorumlulukları</a:t>
            </a:r>
          </a:p>
          <a:p>
            <a:pPr algn="just">
              <a:buFontTx/>
              <a:buChar char="-"/>
            </a:pPr>
            <a:r>
              <a:rPr lang="tr-TR" sz="3200" dirty="0"/>
              <a:t> </a:t>
            </a:r>
            <a:r>
              <a:rPr lang="tr-TR" sz="3200" dirty="0">
                <a:solidFill>
                  <a:srgbClr val="FF0000"/>
                </a:solidFill>
              </a:rPr>
              <a:t>Her öğrenci İME Bölüm/Program komisyonu tarafından belirlenen kriterlere uygun olarak “İME Dönem Sonu </a:t>
            </a:r>
            <a:r>
              <a:rPr lang="tr-TR" sz="3200" dirty="0" err="1">
                <a:solidFill>
                  <a:srgbClr val="FF0000"/>
                </a:solidFill>
              </a:rPr>
              <a:t>Raporu”nu</a:t>
            </a:r>
            <a:r>
              <a:rPr lang="tr-TR" sz="3200" dirty="0">
                <a:solidFill>
                  <a:srgbClr val="FF0000"/>
                </a:solidFill>
              </a:rPr>
              <a:t> hazırlamak zorundadır. Öğrenci, “İME Dönem Sonu </a:t>
            </a:r>
            <a:r>
              <a:rPr lang="tr-TR" sz="3200" dirty="0" err="1">
                <a:solidFill>
                  <a:srgbClr val="FF0000"/>
                </a:solidFill>
              </a:rPr>
              <a:t>Raporu”nu</a:t>
            </a:r>
            <a:r>
              <a:rPr lang="tr-TR" sz="3200" dirty="0">
                <a:solidFill>
                  <a:srgbClr val="FF0000"/>
                </a:solidFill>
              </a:rPr>
              <a:t> eğitiminin bitiş tarihinden itibaren en geç bir hafta içerisinde ilgili sorumlu öğretim elemanına teslim eder veya iadeli taahhütlü posta/kargo yoluyla gönderir. </a:t>
            </a:r>
          </a:p>
        </p:txBody>
      </p:sp>
    </p:spTree>
    <p:extLst>
      <p:ext uri="{BB962C8B-B14F-4D97-AF65-F5344CB8AC3E}">
        <p14:creationId xmlns:p14="http://schemas.microsoft.com/office/powerpoint/2010/main" val="282271628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997527" y="286603"/>
            <a:ext cx="10158153" cy="1450757"/>
          </a:xfrm>
        </p:spPr>
        <p:txBody>
          <a:bodyPr>
            <a:normAutofit fontScale="90000"/>
          </a:bodyPr>
          <a:lstStyle/>
          <a:p>
            <a:pPr algn="ctr"/>
            <a:r>
              <a:rPr lang="tr-TR" b="1" dirty="0"/>
              <a:t>İME YAPILACAK İŞLETMELERİN BELİRLENMESİ BAŞVURU VE EĞİTİME BAŞLAMA</a:t>
            </a:r>
          </a:p>
        </p:txBody>
      </p:sp>
      <p:sp>
        <p:nvSpPr>
          <p:cNvPr id="3" name="İçerik Yer Tutucusu 2"/>
          <p:cNvSpPr>
            <a:spLocks noGrp="1"/>
          </p:cNvSpPr>
          <p:nvPr>
            <p:ph idx="1"/>
          </p:nvPr>
        </p:nvSpPr>
        <p:spPr>
          <a:xfrm>
            <a:off x="1097280" y="1845734"/>
            <a:ext cx="10058400" cy="4333393"/>
          </a:xfrm>
        </p:spPr>
        <p:txBody>
          <a:bodyPr>
            <a:normAutofit/>
          </a:bodyPr>
          <a:lstStyle/>
          <a:p>
            <a:pPr marL="0" indent="0" algn="ctr">
              <a:buNone/>
            </a:pPr>
            <a:r>
              <a:rPr lang="tr-TR" sz="3200" b="1" dirty="0"/>
              <a:t>İME Yapılacak İşletmelerin Belirlenmesi, Başvuru ve Eğitime Başlama</a:t>
            </a:r>
          </a:p>
          <a:p>
            <a:pPr marL="0" indent="0" algn="just">
              <a:buNone/>
            </a:pPr>
            <a:r>
              <a:rPr lang="tr-TR" sz="3200" dirty="0">
                <a:solidFill>
                  <a:srgbClr val="FF0000"/>
                </a:solidFill>
              </a:rPr>
              <a:t>İME’ye kontenjan verecek işletmelerle yapılan protokol, Dekan/Müdür tarafından imzalanır. Onay alınmamış ve protokol yapılmamış işletmelerde eğitim yapan öğrencilerin </a:t>
            </a:r>
            <a:r>
              <a:rPr lang="tr-TR" sz="3200" dirty="0" err="1">
                <a:solidFill>
                  <a:srgbClr val="FF0000"/>
                </a:solidFill>
              </a:rPr>
              <a:t>İME’si</a:t>
            </a:r>
            <a:r>
              <a:rPr lang="tr-TR" sz="3200" dirty="0">
                <a:solidFill>
                  <a:srgbClr val="FF0000"/>
                </a:solidFill>
              </a:rPr>
              <a:t> geçersiz sayılır. </a:t>
            </a:r>
          </a:p>
        </p:txBody>
      </p:sp>
    </p:spTree>
    <p:extLst>
      <p:ext uri="{BB962C8B-B14F-4D97-AF65-F5344CB8AC3E}">
        <p14:creationId xmlns:p14="http://schemas.microsoft.com/office/powerpoint/2010/main" val="83910471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997527" y="286603"/>
            <a:ext cx="10158153" cy="1450757"/>
          </a:xfrm>
        </p:spPr>
        <p:txBody>
          <a:bodyPr>
            <a:normAutofit fontScale="90000"/>
          </a:bodyPr>
          <a:lstStyle/>
          <a:p>
            <a:pPr algn="ctr"/>
            <a:r>
              <a:rPr lang="tr-TR" b="1" dirty="0"/>
              <a:t>İME YAPILACAK İŞLETMELERİN BELİRLENMESİ BAŞVURU VE EĞİTİME BAŞLAMA</a:t>
            </a:r>
          </a:p>
        </p:txBody>
      </p:sp>
      <p:sp>
        <p:nvSpPr>
          <p:cNvPr id="3" name="İçerik Yer Tutucusu 2"/>
          <p:cNvSpPr>
            <a:spLocks noGrp="1"/>
          </p:cNvSpPr>
          <p:nvPr>
            <p:ph idx="1"/>
          </p:nvPr>
        </p:nvSpPr>
        <p:spPr>
          <a:xfrm>
            <a:off x="1097280" y="1845734"/>
            <a:ext cx="10058400" cy="4333393"/>
          </a:xfrm>
        </p:spPr>
        <p:txBody>
          <a:bodyPr>
            <a:normAutofit/>
          </a:bodyPr>
          <a:lstStyle/>
          <a:p>
            <a:pPr marL="0" indent="0" algn="ctr">
              <a:buNone/>
            </a:pPr>
            <a:r>
              <a:rPr lang="tr-TR" sz="3200" b="1" dirty="0"/>
              <a:t>İME Yapılacak İşletmelerin Belirlenmesi, Başvuru ve Eğitime Başlama</a:t>
            </a:r>
          </a:p>
          <a:p>
            <a:pPr marL="0" indent="0" algn="just">
              <a:buNone/>
            </a:pPr>
            <a:r>
              <a:rPr lang="tr-TR" sz="3200" dirty="0">
                <a:solidFill>
                  <a:srgbClr val="C00000"/>
                </a:solidFill>
              </a:rPr>
              <a:t>İME bölüm/program komisyonları, İME birim koordinatörlüğü aracılığıyla, İME için hangi programlara kaç kontenjan verileceğini belirlemek amacıyla İşletme yönetimleri ile iletişim kurar.</a:t>
            </a:r>
          </a:p>
        </p:txBody>
      </p:sp>
    </p:spTree>
    <p:extLst>
      <p:ext uri="{BB962C8B-B14F-4D97-AF65-F5344CB8AC3E}">
        <p14:creationId xmlns:p14="http://schemas.microsoft.com/office/powerpoint/2010/main" val="342767247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997527" y="286603"/>
            <a:ext cx="10158153" cy="1450757"/>
          </a:xfrm>
        </p:spPr>
        <p:txBody>
          <a:bodyPr>
            <a:normAutofit fontScale="90000"/>
          </a:bodyPr>
          <a:lstStyle/>
          <a:p>
            <a:pPr algn="ctr"/>
            <a:r>
              <a:rPr lang="tr-TR" b="1" dirty="0"/>
              <a:t>İME YAPILACAK İŞLETMELERİN BELİRLENMESİ BAŞVURU VE EĞİTİME BAŞLAMA</a:t>
            </a:r>
          </a:p>
        </p:txBody>
      </p:sp>
      <p:sp>
        <p:nvSpPr>
          <p:cNvPr id="3" name="İçerik Yer Tutucusu 2"/>
          <p:cNvSpPr>
            <a:spLocks noGrp="1"/>
          </p:cNvSpPr>
          <p:nvPr>
            <p:ph idx="1"/>
          </p:nvPr>
        </p:nvSpPr>
        <p:spPr>
          <a:xfrm>
            <a:off x="1097280" y="1845734"/>
            <a:ext cx="10058400" cy="4458084"/>
          </a:xfrm>
        </p:spPr>
        <p:txBody>
          <a:bodyPr>
            <a:normAutofit/>
          </a:bodyPr>
          <a:lstStyle/>
          <a:p>
            <a:pPr marL="0" indent="0" algn="ctr">
              <a:buNone/>
            </a:pPr>
            <a:r>
              <a:rPr lang="tr-TR" sz="3200" b="1" dirty="0"/>
              <a:t>İME Yapılacak İşletmelerin Belirlenmesi, Başvuru ve Eğitime Başlama</a:t>
            </a:r>
          </a:p>
          <a:p>
            <a:pPr marL="0" indent="0" algn="just">
              <a:buNone/>
            </a:pPr>
            <a:r>
              <a:rPr lang="tr-TR" sz="3200" dirty="0">
                <a:solidFill>
                  <a:srgbClr val="FFC000"/>
                </a:solidFill>
              </a:rPr>
              <a:t>Öğrencilerin İME yapacağı işletmeler, eğitim ve uygulama durumları dikkate alınarak İME bölüm/program komisyonu tarafından belirlenir.</a:t>
            </a:r>
          </a:p>
          <a:p>
            <a:pPr marL="0" indent="0" algn="just">
              <a:buNone/>
            </a:pPr>
            <a:r>
              <a:rPr lang="tr-TR" sz="3200" dirty="0">
                <a:solidFill>
                  <a:srgbClr val="FF0000"/>
                </a:solidFill>
              </a:rPr>
              <a:t>Her yıl birim internet sayfasından her bölüm/program için İME yapılabilecek işletmeler ve kontenjanları ilan edilir. İnternet sayfasında bulunan işletmeler yapılan protokollere göre sürekli güncellenir.</a:t>
            </a:r>
          </a:p>
        </p:txBody>
      </p:sp>
    </p:spTree>
    <p:extLst>
      <p:ext uri="{BB962C8B-B14F-4D97-AF65-F5344CB8AC3E}">
        <p14:creationId xmlns:p14="http://schemas.microsoft.com/office/powerpoint/2010/main" val="338111132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997527" y="286603"/>
            <a:ext cx="10158153" cy="1450757"/>
          </a:xfrm>
        </p:spPr>
        <p:txBody>
          <a:bodyPr>
            <a:normAutofit fontScale="90000"/>
          </a:bodyPr>
          <a:lstStyle/>
          <a:p>
            <a:pPr algn="ctr"/>
            <a:r>
              <a:rPr lang="tr-TR" b="1" dirty="0"/>
              <a:t>İME YAPILACAK İŞLETMELERİN BELİRLENMESİ BAŞVURU VE EĞİTİME BAŞLAMA</a:t>
            </a:r>
          </a:p>
        </p:txBody>
      </p:sp>
      <p:sp>
        <p:nvSpPr>
          <p:cNvPr id="3" name="İçerik Yer Tutucusu 2"/>
          <p:cNvSpPr>
            <a:spLocks noGrp="1"/>
          </p:cNvSpPr>
          <p:nvPr>
            <p:ph idx="1"/>
          </p:nvPr>
        </p:nvSpPr>
        <p:spPr>
          <a:xfrm>
            <a:off x="1097280" y="1845734"/>
            <a:ext cx="10058400" cy="4458084"/>
          </a:xfrm>
        </p:spPr>
        <p:txBody>
          <a:bodyPr>
            <a:normAutofit/>
          </a:bodyPr>
          <a:lstStyle/>
          <a:p>
            <a:pPr marL="0" indent="0" algn="ctr">
              <a:buNone/>
            </a:pPr>
            <a:r>
              <a:rPr lang="tr-TR" sz="3200" b="1" dirty="0"/>
              <a:t>İME Yapılacak İşletmelerin Belirlenmesi, Başvuru ve Eğitime Başlama</a:t>
            </a:r>
          </a:p>
          <a:p>
            <a:pPr marL="0" indent="0" algn="just">
              <a:buNone/>
            </a:pPr>
            <a:r>
              <a:rPr lang="tr-TR" sz="3200" dirty="0"/>
              <a:t>İME bölüm/program komisyonu, gerektiği hallerde öğrencinin tercihte bulunmadığı bir işletmede de eğitim yapmasını teklif edebilir. Öğrenci, İME bölüm/program komisyonunun almış olduğu yerleştirme kararına uymak ve </a:t>
            </a:r>
            <a:r>
              <a:rPr lang="tr-TR" sz="3200" dirty="0" err="1"/>
              <a:t>İME’yi</a:t>
            </a:r>
            <a:r>
              <a:rPr lang="tr-TR" sz="3200" dirty="0"/>
              <a:t> komisyonca belirlenen işletmede yapmak zorundadır.</a:t>
            </a:r>
          </a:p>
        </p:txBody>
      </p:sp>
    </p:spTree>
    <p:extLst>
      <p:ext uri="{BB962C8B-B14F-4D97-AF65-F5344CB8AC3E}">
        <p14:creationId xmlns:p14="http://schemas.microsoft.com/office/powerpoint/2010/main" val="14390917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997527" y="286603"/>
            <a:ext cx="10158153" cy="1450757"/>
          </a:xfrm>
        </p:spPr>
        <p:txBody>
          <a:bodyPr>
            <a:normAutofit fontScale="90000"/>
          </a:bodyPr>
          <a:lstStyle/>
          <a:p>
            <a:pPr algn="ctr"/>
            <a:r>
              <a:rPr lang="tr-TR" b="1" dirty="0"/>
              <a:t>İME YAPILACAK İŞLETMELERİN BELİRLENMESİ BAŞVURU VE EĞİTİME BAŞLAMA</a:t>
            </a:r>
          </a:p>
        </p:txBody>
      </p:sp>
      <p:sp>
        <p:nvSpPr>
          <p:cNvPr id="3" name="İçerik Yer Tutucusu 2"/>
          <p:cNvSpPr>
            <a:spLocks noGrp="1"/>
          </p:cNvSpPr>
          <p:nvPr>
            <p:ph idx="1"/>
          </p:nvPr>
        </p:nvSpPr>
        <p:spPr>
          <a:xfrm>
            <a:off x="1097280" y="1845734"/>
            <a:ext cx="10058400" cy="4458084"/>
          </a:xfrm>
        </p:spPr>
        <p:txBody>
          <a:bodyPr>
            <a:normAutofit/>
          </a:bodyPr>
          <a:lstStyle/>
          <a:p>
            <a:pPr marL="0" indent="0" algn="ctr">
              <a:buNone/>
            </a:pPr>
            <a:r>
              <a:rPr lang="tr-TR" sz="3200" b="1" dirty="0"/>
              <a:t>İME Yapılacak İşletmelerin Belirlenmesi, Başvuru ve Eğitime Başlama</a:t>
            </a:r>
          </a:p>
          <a:p>
            <a:pPr marL="0" indent="0" algn="just">
              <a:buNone/>
            </a:pPr>
            <a:r>
              <a:rPr lang="tr-TR" sz="3200" dirty="0"/>
              <a:t>Öğrenciler İME yapacağı yarıyılın başlangıcından en az 15 gün önce birimin internet sayfasında duyurulan </a:t>
            </a:r>
            <a:r>
              <a:rPr lang="tr-TR" sz="3200" dirty="0">
                <a:solidFill>
                  <a:srgbClr val="FF0000"/>
                </a:solidFill>
              </a:rPr>
              <a:t>işletmelerin listesinden 3 tercihte bulunur ve “İME Tercih Formu” nu doldurup ilgili İME bölüm/program komisyonuna teslim eder. </a:t>
            </a:r>
            <a:r>
              <a:rPr lang="tr-TR" sz="3200" dirty="0">
                <a:solidFill>
                  <a:srgbClr val="FFC000"/>
                </a:solidFill>
              </a:rPr>
              <a:t>Ayrıca öğrencinin teklif edeceği işletme İME bölüm/program komisyonu tarafından değerlendirilir, uygun görülmesi durumunda işletme ile İME protokolü yapılır</a:t>
            </a:r>
            <a:r>
              <a:rPr lang="tr-TR" sz="3200" dirty="0"/>
              <a:t>.</a:t>
            </a:r>
          </a:p>
        </p:txBody>
      </p:sp>
    </p:spTree>
    <p:extLst>
      <p:ext uri="{BB962C8B-B14F-4D97-AF65-F5344CB8AC3E}">
        <p14:creationId xmlns:p14="http://schemas.microsoft.com/office/powerpoint/2010/main" val="17105879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a:t>İÇİNDEKİLER</a:t>
            </a:r>
          </a:p>
        </p:txBody>
      </p:sp>
      <p:sp>
        <p:nvSpPr>
          <p:cNvPr id="3" name="İçerik Yer Tutucusu 2"/>
          <p:cNvSpPr>
            <a:spLocks noGrp="1"/>
          </p:cNvSpPr>
          <p:nvPr>
            <p:ph idx="1"/>
          </p:nvPr>
        </p:nvSpPr>
        <p:spPr>
          <a:xfrm>
            <a:off x="1097280" y="1845733"/>
            <a:ext cx="10058400" cy="4388811"/>
          </a:xfrm>
        </p:spPr>
        <p:txBody>
          <a:bodyPr>
            <a:normAutofit/>
          </a:bodyPr>
          <a:lstStyle/>
          <a:p>
            <a:r>
              <a:rPr lang="tr-TR" sz="3200" dirty="0"/>
              <a:t>- İşletmede Mesleki Eğitim (İME) Uygulamasının İş Dünyasına Faydaları</a:t>
            </a:r>
          </a:p>
          <a:p>
            <a:r>
              <a:rPr lang="tr-TR" sz="3200" dirty="0"/>
              <a:t>- Öğrencilerin İME’ye Başlama Ön Koşulları</a:t>
            </a:r>
          </a:p>
          <a:p>
            <a:r>
              <a:rPr lang="tr-TR" sz="3200" dirty="0"/>
              <a:t>- Öğrencilerin İME Süresi</a:t>
            </a:r>
          </a:p>
          <a:p>
            <a:r>
              <a:rPr lang="tr-TR" sz="3200" dirty="0"/>
              <a:t>- Öğrencilerin İME Kapsamındaki Sorumlulukları</a:t>
            </a:r>
          </a:p>
          <a:p>
            <a:r>
              <a:rPr lang="tr-TR" sz="3200" dirty="0"/>
              <a:t>- İME Yapılacak İşletmelerin Belirlenmesi, Başvuru ve Eğitime Başlama</a:t>
            </a:r>
          </a:p>
          <a:p>
            <a:endParaRPr lang="tr-TR" sz="3200" dirty="0"/>
          </a:p>
          <a:p>
            <a:endParaRPr lang="tr-TR" sz="3200" dirty="0"/>
          </a:p>
          <a:p>
            <a:endParaRPr lang="tr-TR" sz="3200" dirty="0"/>
          </a:p>
          <a:p>
            <a:endParaRPr lang="tr-TR" sz="3200" dirty="0"/>
          </a:p>
          <a:p>
            <a:endParaRPr lang="tr-TR" sz="3200" dirty="0"/>
          </a:p>
        </p:txBody>
      </p:sp>
    </p:spTree>
    <p:extLst>
      <p:ext uri="{BB962C8B-B14F-4D97-AF65-F5344CB8AC3E}">
        <p14:creationId xmlns:p14="http://schemas.microsoft.com/office/powerpoint/2010/main" val="376450357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997527" y="286603"/>
            <a:ext cx="10158153" cy="1450757"/>
          </a:xfrm>
        </p:spPr>
        <p:txBody>
          <a:bodyPr>
            <a:normAutofit fontScale="90000"/>
          </a:bodyPr>
          <a:lstStyle/>
          <a:p>
            <a:pPr algn="ctr"/>
            <a:r>
              <a:rPr lang="tr-TR" b="1" dirty="0"/>
              <a:t>İME YAPILACAK İŞLETMELERİN BELİRLENMESİ BAŞVURU VE EĞİTİME BAŞLAMA</a:t>
            </a:r>
          </a:p>
        </p:txBody>
      </p:sp>
      <p:sp>
        <p:nvSpPr>
          <p:cNvPr id="3" name="İçerik Yer Tutucusu 2"/>
          <p:cNvSpPr>
            <a:spLocks noGrp="1"/>
          </p:cNvSpPr>
          <p:nvPr>
            <p:ph idx="1"/>
          </p:nvPr>
        </p:nvSpPr>
        <p:spPr>
          <a:xfrm>
            <a:off x="1097280" y="1845734"/>
            <a:ext cx="10058400" cy="4458084"/>
          </a:xfrm>
        </p:spPr>
        <p:txBody>
          <a:bodyPr>
            <a:normAutofit/>
          </a:bodyPr>
          <a:lstStyle/>
          <a:p>
            <a:pPr marL="0" indent="0" algn="ctr">
              <a:buNone/>
            </a:pPr>
            <a:r>
              <a:rPr lang="tr-TR" sz="3200" b="1" dirty="0"/>
              <a:t>İME Yapılacak İşletmelerin Belirlenmesi, Başvuru ve Eğitime Başlama</a:t>
            </a:r>
          </a:p>
          <a:p>
            <a:pPr marL="0" indent="0" algn="just">
              <a:buNone/>
            </a:pPr>
            <a:r>
              <a:rPr lang="tr-TR" sz="3200" dirty="0"/>
              <a:t>Öğrenci tercihinin fazla olduğu işletmelere yerleştirmede öncelik, öğrencinin akademik başarısına göre yapılır.</a:t>
            </a:r>
          </a:p>
          <a:p>
            <a:pPr marL="0" indent="0" algn="just">
              <a:buNone/>
            </a:pPr>
            <a:r>
              <a:rPr lang="tr-TR" sz="3200" dirty="0"/>
              <a:t>İME bölüm/program komisyonu öğrencileri tercihlerine uygun işletmelere dağıtır ve listeyi bölüm/program ilan panolarından ve birim internet sayfasından duyurur. </a:t>
            </a:r>
          </a:p>
        </p:txBody>
      </p:sp>
    </p:spTree>
    <p:extLst>
      <p:ext uri="{BB962C8B-B14F-4D97-AF65-F5344CB8AC3E}">
        <p14:creationId xmlns:p14="http://schemas.microsoft.com/office/powerpoint/2010/main" val="41356581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997527" y="286603"/>
            <a:ext cx="10158153" cy="1450757"/>
          </a:xfrm>
        </p:spPr>
        <p:txBody>
          <a:bodyPr>
            <a:normAutofit fontScale="90000"/>
          </a:bodyPr>
          <a:lstStyle/>
          <a:p>
            <a:pPr algn="ctr"/>
            <a:r>
              <a:rPr lang="tr-TR" b="1" dirty="0"/>
              <a:t>İME YAPILACAK İŞLETMELERİN BELİRLENMESİ BAŞVURU VE EĞİTİME BAŞLAMA</a:t>
            </a:r>
          </a:p>
        </p:txBody>
      </p:sp>
      <p:sp>
        <p:nvSpPr>
          <p:cNvPr id="3" name="İçerik Yer Tutucusu 2"/>
          <p:cNvSpPr>
            <a:spLocks noGrp="1"/>
          </p:cNvSpPr>
          <p:nvPr>
            <p:ph idx="1"/>
          </p:nvPr>
        </p:nvSpPr>
        <p:spPr>
          <a:xfrm>
            <a:off x="1097280" y="1845734"/>
            <a:ext cx="10058400" cy="4458084"/>
          </a:xfrm>
        </p:spPr>
        <p:txBody>
          <a:bodyPr>
            <a:normAutofit/>
          </a:bodyPr>
          <a:lstStyle/>
          <a:p>
            <a:pPr marL="0" indent="0" algn="ctr">
              <a:buNone/>
            </a:pPr>
            <a:r>
              <a:rPr lang="tr-TR" sz="3200" b="1" dirty="0"/>
              <a:t>İME Yapılacak İşletmelerin Belirlenmesi, Başvuru ve Eğitime Başlama</a:t>
            </a:r>
          </a:p>
          <a:p>
            <a:pPr marL="0" indent="0" algn="just">
              <a:buNone/>
            </a:pPr>
            <a:r>
              <a:rPr lang="tr-TR" sz="3200" dirty="0"/>
              <a:t>Öğrenci tercihinin fazla olduğu işletmelere yerleştirmede öncelik, öğrencinin akademik başarısına göre yapılır.</a:t>
            </a:r>
          </a:p>
          <a:p>
            <a:pPr marL="0" indent="0" algn="just">
              <a:buNone/>
            </a:pPr>
            <a:r>
              <a:rPr lang="tr-TR" sz="3200" dirty="0"/>
              <a:t>İME bölüm/program komisyonu öğrencileri tercihlerine uygun işletmelere dağıtır ve listeyi bölüm/program ilan panolarından ve birim internet sayfasından duyurur. </a:t>
            </a:r>
          </a:p>
        </p:txBody>
      </p:sp>
    </p:spTree>
    <p:extLst>
      <p:ext uri="{BB962C8B-B14F-4D97-AF65-F5344CB8AC3E}">
        <p14:creationId xmlns:p14="http://schemas.microsoft.com/office/powerpoint/2010/main" val="64128857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997527" y="286603"/>
            <a:ext cx="10158153" cy="1450757"/>
          </a:xfrm>
        </p:spPr>
        <p:txBody>
          <a:bodyPr>
            <a:normAutofit fontScale="90000"/>
          </a:bodyPr>
          <a:lstStyle/>
          <a:p>
            <a:pPr algn="ctr"/>
            <a:r>
              <a:rPr lang="tr-TR" b="1" dirty="0"/>
              <a:t>İME YAPILACAK İŞLETMELERİN BELİRLENMESİ BAŞVURU VE EĞİTİME BAŞLAMA</a:t>
            </a:r>
          </a:p>
        </p:txBody>
      </p:sp>
      <p:sp>
        <p:nvSpPr>
          <p:cNvPr id="3" name="İçerik Yer Tutucusu 2"/>
          <p:cNvSpPr>
            <a:spLocks noGrp="1"/>
          </p:cNvSpPr>
          <p:nvPr>
            <p:ph idx="1"/>
          </p:nvPr>
        </p:nvSpPr>
        <p:spPr>
          <a:xfrm>
            <a:off x="1097280" y="1845734"/>
            <a:ext cx="10058400" cy="4458084"/>
          </a:xfrm>
        </p:spPr>
        <p:txBody>
          <a:bodyPr>
            <a:normAutofit/>
          </a:bodyPr>
          <a:lstStyle/>
          <a:p>
            <a:pPr marL="0" indent="0" algn="ctr">
              <a:buNone/>
            </a:pPr>
            <a:r>
              <a:rPr lang="tr-TR" sz="3200" b="1" dirty="0"/>
              <a:t>İME Yapılacak İşletmelerin Belirlenmesi, Başvuru ve Eğitime Başlama</a:t>
            </a:r>
          </a:p>
          <a:p>
            <a:pPr marL="0" indent="0" algn="just">
              <a:buNone/>
            </a:pPr>
            <a:r>
              <a:rPr lang="tr-TR" sz="3200" dirty="0">
                <a:solidFill>
                  <a:srgbClr val="FF0000"/>
                </a:solidFill>
              </a:rPr>
              <a:t>İME Sözleşmesi; İME bölüm/program komisyon başkanı, işletme yetkilisi ve iş yerlerine dağıtımı yapılan öğrenciler tarafından imzalanır. </a:t>
            </a:r>
          </a:p>
          <a:p>
            <a:pPr marL="0" indent="0" algn="just">
              <a:buNone/>
            </a:pPr>
            <a:r>
              <a:rPr lang="tr-TR" sz="3200" dirty="0">
                <a:solidFill>
                  <a:srgbClr val="FF0000"/>
                </a:solidFill>
              </a:rPr>
              <a:t>İME Sözleşmesi 3 nüsha olarak çoğaltılır. Sözleşmenin bir nüshası işletmede diğer nüshası İME bölüm/program komisyonunda saklanır ve son nüshası öğrenciye verilir.</a:t>
            </a:r>
          </a:p>
        </p:txBody>
      </p:sp>
    </p:spTree>
    <p:extLst>
      <p:ext uri="{BB962C8B-B14F-4D97-AF65-F5344CB8AC3E}">
        <p14:creationId xmlns:p14="http://schemas.microsoft.com/office/powerpoint/2010/main" val="244943673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997527" y="286603"/>
            <a:ext cx="10158153" cy="1450757"/>
          </a:xfrm>
        </p:spPr>
        <p:txBody>
          <a:bodyPr>
            <a:normAutofit fontScale="90000"/>
          </a:bodyPr>
          <a:lstStyle/>
          <a:p>
            <a:pPr algn="ctr"/>
            <a:r>
              <a:rPr lang="tr-TR" b="1" dirty="0"/>
              <a:t>İME YAPILACAK İŞLETMELERİN BELİRLENMESİ BAŞVURU VE EĞİTİME BAŞLAMA</a:t>
            </a:r>
          </a:p>
        </p:txBody>
      </p:sp>
      <p:sp>
        <p:nvSpPr>
          <p:cNvPr id="3" name="İçerik Yer Tutucusu 2"/>
          <p:cNvSpPr>
            <a:spLocks noGrp="1"/>
          </p:cNvSpPr>
          <p:nvPr>
            <p:ph idx="1"/>
          </p:nvPr>
        </p:nvSpPr>
        <p:spPr>
          <a:xfrm>
            <a:off x="1097280" y="1845734"/>
            <a:ext cx="10058400" cy="4458084"/>
          </a:xfrm>
        </p:spPr>
        <p:txBody>
          <a:bodyPr>
            <a:normAutofit/>
          </a:bodyPr>
          <a:lstStyle/>
          <a:p>
            <a:pPr marL="0" indent="0" algn="ctr">
              <a:buNone/>
            </a:pPr>
            <a:r>
              <a:rPr lang="tr-TR" sz="3200" b="1" dirty="0"/>
              <a:t>İME Yapılacak İşletmelerin Belirlenmesi, Başvuru ve Eğitime Başlama</a:t>
            </a:r>
          </a:p>
          <a:p>
            <a:pPr marL="0" indent="0" algn="just">
              <a:buNone/>
            </a:pPr>
            <a:r>
              <a:rPr lang="tr-TR" sz="3200" dirty="0"/>
              <a:t>Öğrenciler bütün derslerinden başarılı olsalar bile, İME yapacakları süreler için kayıt yaptırmak ve katkı paylarını (varsa) ödemek zorundadırlar.</a:t>
            </a:r>
          </a:p>
          <a:p>
            <a:pPr marL="0" indent="0" algn="just">
              <a:buNone/>
            </a:pPr>
            <a:r>
              <a:rPr lang="tr-TR" sz="3200" dirty="0">
                <a:solidFill>
                  <a:schemeClr val="bg2">
                    <a:lumMod val="75000"/>
                  </a:schemeClr>
                </a:solidFill>
              </a:rPr>
              <a:t>Öğrenci </a:t>
            </a:r>
            <a:r>
              <a:rPr lang="tr-TR" sz="3200" dirty="0" err="1">
                <a:solidFill>
                  <a:schemeClr val="bg2">
                    <a:lumMod val="75000"/>
                  </a:schemeClr>
                </a:solidFill>
              </a:rPr>
              <a:t>İME’lerini</a:t>
            </a:r>
            <a:r>
              <a:rPr lang="tr-TR" sz="3200" dirty="0">
                <a:solidFill>
                  <a:schemeClr val="bg2">
                    <a:lumMod val="75000"/>
                  </a:schemeClr>
                </a:solidFill>
              </a:rPr>
              <a:t> yurtdışında da yapabilir, ancak bu durumda sigorta giderleri üniversite tarafından karşılanmaz.</a:t>
            </a:r>
          </a:p>
        </p:txBody>
      </p:sp>
    </p:spTree>
    <p:extLst>
      <p:ext uri="{BB962C8B-B14F-4D97-AF65-F5344CB8AC3E}">
        <p14:creationId xmlns:p14="http://schemas.microsoft.com/office/powerpoint/2010/main" val="345460986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997527" y="286603"/>
            <a:ext cx="10158153" cy="1450757"/>
          </a:xfrm>
        </p:spPr>
        <p:txBody>
          <a:bodyPr/>
          <a:lstStyle/>
          <a:p>
            <a:pPr algn="ctr"/>
            <a:r>
              <a:rPr lang="tr-TR" b="1" dirty="0"/>
              <a:t>İME YAPILABİLECEK İŞLETMELER</a:t>
            </a:r>
          </a:p>
        </p:txBody>
      </p:sp>
      <p:sp>
        <p:nvSpPr>
          <p:cNvPr id="3" name="İçerik Yer Tutucusu 2"/>
          <p:cNvSpPr>
            <a:spLocks noGrp="1"/>
          </p:cNvSpPr>
          <p:nvPr>
            <p:ph idx="1"/>
          </p:nvPr>
        </p:nvSpPr>
        <p:spPr>
          <a:xfrm>
            <a:off x="1097280" y="1845734"/>
            <a:ext cx="10058400" cy="4333393"/>
          </a:xfrm>
        </p:spPr>
        <p:txBody>
          <a:bodyPr>
            <a:normAutofit/>
          </a:bodyPr>
          <a:lstStyle/>
          <a:p>
            <a:pPr marL="0" indent="0" algn="ctr">
              <a:buNone/>
            </a:pPr>
            <a:r>
              <a:rPr lang="tr-TR" sz="3200" b="1" dirty="0"/>
              <a:t>Bilgi Yönetimi Programı Öğrencileri İçin İME Yapılabilecek İşletmeler</a:t>
            </a:r>
          </a:p>
          <a:p>
            <a:pPr marL="0" indent="0" algn="just">
              <a:buNone/>
            </a:pPr>
            <a:r>
              <a:rPr lang="tr-TR" sz="3200" dirty="0"/>
              <a:t>- </a:t>
            </a:r>
            <a:r>
              <a:rPr lang="tr-TR" sz="3200" dirty="0">
                <a:solidFill>
                  <a:srgbClr val="00B050"/>
                </a:solidFill>
              </a:rPr>
              <a:t>Bilgi işlem departmanları olan tüm kamu ve özel sektör kurum ve kuruluşları (hastaneler, belediyeler, bankalar, sigorta şirketleri vb. gibi)</a:t>
            </a:r>
          </a:p>
        </p:txBody>
      </p:sp>
    </p:spTree>
    <p:extLst>
      <p:ext uri="{BB962C8B-B14F-4D97-AF65-F5344CB8AC3E}">
        <p14:creationId xmlns:p14="http://schemas.microsoft.com/office/powerpoint/2010/main" val="391092084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997527" y="286603"/>
            <a:ext cx="10158153" cy="1450757"/>
          </a:xfrm>
        </p:spPr>
        <p:txBody>
          <a:bodyPr/>
          <a:lstStyle/>
          <a:p>
            <a:pPr algn="ctr"/>
            <a:r>
              <a:rPr lang="tr-TR" b="1" dirty="0"/>
              <a:t>İME ÖĞRENCİ DOSYASINDA BULUNMASI GEREKEN BELGELER</a:t>
            </a:r>
          </a:p>
        </p:txBody>
      </p:sp>
      <p:sp>
        <p:nvSpPr>
          <p:cNvPr id="3" name="İçerik Yer Tutucusu 2"/>
          <p:cNvSpPr>
            <a:spLocks noGrp="1"/>
          </p:cNvSpPr>
          <p:nvPr>
            <p:ph idx="1"/>
          </p:nvPr>
        </p:nvSpPr>
        <p:spPr>
          <a:xfrm>
            <a:off x="1097280" y="1845734"/>
            <a:ext cx="10058400" cy="4333393"/>
          </a:xfrm>
        </p:spPr>
        <p:txBody>
          <a:bodyPr>
            <a:normAutofit/>
          </a:bodyPr>
          <a:lstStyle/>
          <a:p>
            <a:pPr marL="0" indent="0" algn="ctr">
              <a:buNone/>
            </a:pPr>
            <a:r>
              <a:rPr lang="tr-TR" sz="3200" b="1" dirty="0"/>
              <a:t>İME Öğrenci Dosyasında Bulunması Gereken Belgeler</a:t>
            </a:r>
          </a:p>
          <a:p>
            <a:pPr marL="0" indent="0" algn="just">
              <a:buNone/>
            </a:pPr>
            <a:r>
              <a:rPr lang="tr-TR" sz="3200" dirty="0"/>
              <a:t>- </a:t>
            </a:r>
            <a:r>
              <a:rPr lang="tr-TR" sz="3200" dirty="0">
                <a:solidFill>
                  <a:schemeClr val="bg2">
                    <a:lumMod val="50000"/>
                  </a:schemeClr>
                </a:solidFill>
              </a:rPr>
              <a:t>İME dönemi süresince öğrenci tarafından tutulacak İME öğrenci dosyası aşağıda belirtildiği şekilde oluşturulur;</a:t>
            </a:r>
          </a:p>
          <a:p>
            <a:pPr marL="0" indent="0" algn="just">
              <a:buNone/>
            </a:pPr>
            <a:r>
              <a:rPr lang="tr-TR" sz="3200" dirty="0">
                <a:solidFill>
                  <a:schemeClr val="bg2">
                    <a:lumMod val="50000"/>
                  </a:schemeClr>
                </a:solidFill>
              </a:rPr>
              <a:t>a) İME protokolü (aslı gibidir yapılan örneği),</a:t>
            </a:r>
          </a:p>
          <a:p>
            <a:pPr marL="0" indent="0" algn="just">
              <a:buNone/>
            </a:pPr>
            <a:r>
              <a:rPr lang="tr-TR" sz="3200" dirty="0">
                <a:solidFill>
                  <a:schemeClr val="bg2">
                    <a:lumMod val="50000"/>
                  </a:schemeClr>
                </a:solidFill>
              </a:rPr>
              <a:t>b) İME Tercih Formu</a:t>
            </a:r>
          </a:p>
          <a:p>
            <a:pPr marL="0" indent="0" algn="just">
              <a:buNone/>
            </a:pPr>
            <a:r>
              <a:rPr lang="tr-TR" sz="3200" dirty="0">
                <a:solidFill>
                  <a:schemeClr val="bg2">
                    <a:lumMod val="50000"/>
                  </a:schemeClr>
                </a:solidFill>
              </a:rPr>
              <a:t>c) İME Sözleşmesi (taraflar tarafından onaylanan)</a:t>
            </a:r>
          </a:p>
        </p:txBody>
      </p:sp>
    </p:spTree>
    <p:extLst>
      <p:ext uri="{BB962C8B-B14F-4D97-AF65-F5344CB8AC3E}">
        <p14:creationId xmlns:p14="http://schemas.microsoft.com/office/powerpoint/2010/main" val="350054845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997527" y="286603"/>
            <a:ext cx="10158153" cy="1450757"/>
          </a:xfrm>
        </p:spPr>
        <p:txBody>
          <a:bodyPr/>
          <a:lstStyle/>
          <a:p>
            <a:pPr algn="ctr"/>
            <a:r>
              <a:rPr lang="tr-TR" b="1" dirty="0"/>
              <a:t>İME ÖĞRENCİ DOSYASINDA BULUNMASI GEREKEN BELGELER</a:t>
            </a:r>
          </a:p>
        </p:txBody>
      </p:sp>
      <p:sp>
        <p:nvSpPr>
          <p:cNvPr id="3" name="İçerik Yer Tutucusu 2"/>
          <p:cNvSpPr>
            <a:spLocks noGrp="1"/>
          </p:cNvSpPr>
          <p:nvPr>
            <p:ph idx="1"/>
          </p:nvPr>
        </p:nvSpPr>
        <p:spPr>
          <a:xfrm>
            <a:off x="1097280" y="1845734"/>
            <a:ext cx="10058400" cy="4333393"/>
          </a:xfrm>
        </p:spPr>
        <p:txBody>
          <a:bodyPr>
            <a:normAutofit/>
          </a:bodyPr>
          <a:lstStyle/>
          <a:p>
            <a:pPr marL="0" indent="0" algn="ctr">
              <a:buNone/>
            </a:pPr>
            <a:r>
              <a:rPr lang="tr-TR" sz="3200" b="1" dirty="0"/>
              <a:t>İME Öğrenci Dosyasında Bulunması Gereken Belgeler</a:t>
            </a:r>
          </a:p>
          <a:p>
            <a:pPr marL="0" indent="0" algn="just">
              <a:buNone/>
            </a:pPr>
            <a:r>
              <a:rPr lang="tr-TR" sz="3200" dirty="0"/>
              <a:t>ç) </a:t>
            </a:r>
            <a:r>
              <a:rPr lang="tr-TR" sz="3200" dirty="0">
                <a:solidFill>
                  <a:schemeClr val="bg2">
                    <a:lumMod val="50000"/>
                  </a:schemeClr>
                </a:solidFill>
              </a:rPr>
              <a:t>İME Öğrenci Kabul Formu (taraflar tarafından onaylanan),</a:t>
            </a:r>
          </a:p>
          <a:p>
            <a:pPr marL="0" indent="0" algn="just">
              <a:buNone/>
            </a:pPr>
            <a:r>
              <a:rPr lang="tr-TR" sz="3200" dirty="0">
                <a:solidFill>
                  <a:schemeClr val="bg2">
                    <a:lumMod val="50000"/>
                  </a:schemeClr>
                </a:solidFill>
              </a:rPr>
              <a:t>d) İME Devam Çizelgesi (İME süresince öğrenci tarafından günlük olarak imzalanmış ve eğitici personele onaylatılmış olarak her ayın sonunda eğitici personel tarafından İME bölüm/program Komisyonuna iletilmek üzere sorumlu öğretim elemanı teslim edilir.)</a:t>
            </a:r>
          </a:p>
        </p:txBody>
      </p:sp>
    </p:spTree>
    <p:extLst>
      <p:ext uri="{BB962C8B-B14F-4D97-AF65-F5344CB8AC3E}">
        <p14:creationId xmlns:p14="http://schemas.microsoft.com/office/powerpoint/2010/main" val="215153163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997527" y="286603"/>
            <a:ext cx="10158153" cy="1450757"/>
          </a:xfrm>
        </p:spPr>
        <p:txBody>
          <a:bodyPr/>
          <a:lstStyle/>
          <a:p>
            <a:pPr algn="ctr"/>
            <a:r>
              <a:rPr lang="tr-TR" b="1" dirty="0"/>
              <a:t>İME ÖĞRENCİ DOSYASINDA BULUNMASI GEREKEN BELGELER</a:t>
            </a:r>
          </a:p>
        </p:txBody>
      </p:sp>
      <p:sp>
        <p:nvSpPr>
          <p:cNvPr id="3" name="İçerik Yer Tutucusu 2"/>
          <p:cNvSpPr>
            <a:spLocks noGrp="1"/>
          </p:cNvSpPr>
          <p:nvPr>
            <p:ph idx="1"/>
          </p:nvPr>
        </p:nvSpPr>
        <p:spPr>
          <a:xfrm>
            <a:off x="1097280" y="1845734"/>
            <a:ext cx="10058400" cy="4333393"/>
          </a:xfrm>
        </p:spPr>
        <p:txBody>
          <a:bodyPr>
            <a:normAutofit/>
          </a:bodyPr>
          <a:lstStyle/>
          <a:p>
            <a:pPr marL="0" indent="0" algn="ctr">
              <a:buNone/>
            </a:pPr>
            <a:r>
              <a:rPr lang="tr-TR" sz="3200" b="1" dirty="0"/>
              <a:t>İME Öğrenci Dosyasında Bulunması Gereken Belgeler</a:t>
            </a:r>
          </a:p>
          <a:p>
            <a:pPr marL="0" indent="0" algn="just">
              <a:buNone/>
            </a:pPr>
            <a:r>
              <a:rPr lang="tr-TR" sz="3200" dirty="0"/>
              <a:t>e) </a:t>
            </a:r>
            <a:r>
              <a:rPr lang="tr-TR" sz="3200" dirty="0">
                <a:solidFill>
                  <a:srgbClr val="FF0000"/>
                </a:solidFill>
              </a:rPr>
              <a:t>İME Haftalık Çalışma Raporu (Öğrenci tarafından hazırlanır, eğitici personel tarafından onaylanır ve İME öğrenci dosyasına konulmak üzere sorumlu öğretim elemanına teslim edilir.)</a:t>
            </a:r>
          </a:p>
        </p:txBody>
      </p:sp>
    </p:spTree>
    <p:extLst>
      <p:ext uri="{BB962C8B-B14F-4D97-AF65-F5344CB8AC3E}">
        <p14:creationId xmlns:p14="http://schemas.microsoft.com/office/powerpoint/2010/main" val="61825123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997527" y="286603"/>
            <a:ext cx="10158153" cy="1450757"/>
          </a:xfrm>
        </p:spPr>
        <p:txBody>
          <a:bodyPr/>
          <a:lstStyle/>
          <a:p>
            <a:pPr algn="ctr"/>
            <a:r>
              <a:rPr lang="tr-TR" b="1" dirty="0"/>
              <a:t>İME ÖĞRENCİ DOSYASINDA BULUNMASI GEREKEN BELGELER</a:t>
            </a:r>
          </a:p>
        </p:txBody>
      </p:sp>
      <p:sp>
        <p:nvSpPr>
          <p:cNvPr id="3" name="İçerik Yer Tutucusu 2"/>
          <p:cNvSpPr>
            <a:spLocks noGrp="1"/>
          </p:cNvSpPr>
          <p:nvPr>
            <p:ph idx="1"/>
          </p:nvPr>
        </p:nvSpPr>
        <p:spPr>
          <a:xfrm>
            <a:off x="1097280" y="1845734"/>
            <a:ext cx="10058400" cy="4333393"/>
          </a:xfrm>
        </p:spPr>
        <p:txBody>
          <a:bodyPr>
            <a:normAutofit/>
          </a:bodyPr>
          <a:lstStyle/>
          <a:p>
            <a:pPr marL="0" indent="0" algn="ctr">
              <a:buNone/>
            </a:pPr>
            <a:r>
              <a:rPr lang="tr-TR" sz="3200" b="1" dirty="0"/>
              <a:t>İME Öğrenci Dosyasında Bulunması Gereken Belgeler</a:t>
            </a:r>
          </a:p>
          <a:p>
            <a:pPr marL="0" indent="0" algn="just">
              <a:buNone/>
            </a:pPr>
            <a:r>
              <a:rPr lang="tr-TR" sz="3200" dirty="0"/>
              <a:t>f-) </a:t>
            </a:r>
            <a:r>
              <a:rPr lang="tr-TR" sz="3200" dirty="0">
                <a:solidFill>
                  <a:srgbClr val="FF0000"/>
                </a:solidFill>
              </a:rPr>
              <a:t>İME İşletme Değerlendirme Formu (İşletme yetkilisi tarafından onaylanır, kapalı zarf içerisinde sorumlu öğretim elemanına teslim edilir.)</a:t>
            </a:r>
          </a:p>
          <a:p>
            <a:pPr marL="0" indent="0" algn="just">
              <a:buNone/>
            </a:pPr>
            <a:r>
              <a:rPr lang="tr-TR" sz="3200" dirty="0">
                <a:solidFill>
                  <a:srgbClr val="FF0000"/>
                </a:solidFill>
              </a:rPr>
              <a:t>g) İME Denetim Formu (Her denetim sonucunda sorumlu öğretim elemanı tarafından düzenlenir, İME bölüm/program komisyonuna teslim edilir.) </a:t>
            </a:r>
          </a:p>
        </p:txBody>
      </p:sp>
    </p:spTree>
    <p:extLst>
      <p:ext uri="{BB962C8B-B14F-4D97-AF65-F5344CB8AC3E}">
        <p14:creationId xmlns:p14="http://schemas.microsoft.com/office/powerpoint/2010/main" val="173376982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997527" y="286603"/>
            <a:ext cx="10158153" cy="1450757"/>
          </a:xfrm>
        </p:spPr>
        <p:txBody>
          <a:bodyPr/>
          <a:lstStyle/>
          <a:p>
            <a:pPr algn="ctr"/>
            <a:r>
              <a:rPr lang="tr-TR" b="1" dirty="0"/>
              <a:t>İME ÖĞRENCİ DOSYASINDA BULUNMASI GEREKEN BELGELER</a:t>
            </a:r>
          </a:p>
        </p:txBody>
      </p:sp>
      <p:sp>
        <p:nvSpPr>
          <p:cNvPr id="3" name="İçerik Yer Tutucusu 2"/>
          <p:cNvSpPr>
            <a:spLocks noGrp="1"/>
          </p:cNvSpPr>
          <p:nvPr>
            <p:ph idx="1"/>
          </p:nvPr>
        </p:nvSpPr>
        <p:spPr>
          <a:xfrm>
            <a:off x="1097280" y="1845734"/>
            <a:ext cx="10058400" cy="4333393"/>
          </a:xfrm>
        </p:spPr>
        <p:txBody>
          <a:bodyPr>
            <a:normAutofit/>
          </a:bodyPr>
          <a:lstStyle/>
          <a:p>
            <a:pPr marL="0" indent="0" algn="ctr">
              <a:buNone/>
            </a:pPr>
            <a:r>
              <a:rPr lang="tr-TR" sz="3200" b="1" dirty="0"/>
              <a:t>İME Öğrenci Dosyasında Bulunması Gereken Belgeler</a:t>
            </a:r>
          </a:p>
          <a:p>
            <a:pPr marL="0" indent="0" algn="just">
              <a:buNone/>
            </a:pPr>
            <a:r>
              <a:rPr lang="tr-TR" sz="3200" dirty="0"/>
              <a:t>ğ-) </a:t>
            </a:r>
            <a:r>
              <a:rPr lang="tr-TR" sz="3200" dirty="0">
                <a:solidFill>
                  <a:srgbClr val="FF0000"/>
                </a:solidFill>
              </a:rPr>
              <a:t>İME Dönem Sonu Raporu (Öğrenci tarafından hazırlanır, eğitici personel tarafından onaylanır, İME bölüm/program komisyonu onayına sunulmak üzere öğrenci tarafından sorumlu öğretim elemanına teslim edilir.)</a:t>
            </a:r>
          </a:p>
        </p:txBody>
      </p:sp>
    </p:spTree>
    <p:extLst>
      <p:ext uri="{BB962C8B-B14F-4D97-AF65-F5344CB8AC3E}">
        <p14:creationId xmlns:p14="http://schemas.microsoft.com/office/powerpoint/2010/main" val="27435628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a:t>İÇİNDEKİLER</a:t>
            </a:r>
          </a:p>
        </p:txBody>
      </p:sp>
      <p:sp>
        <p:nvSpPr>
          <p:cNvPr id="3" name="İçerik Yer Tutucusu 2"/>
          <p:cNvSpPr>
            <a:spLocks noGrp="1"/>
          </p:cNvSpPr>
          <p:nvPr>
            <p:ph idx="1"/>
          </p:nvPr>
        </p:nvSpPr>
        <p:spPr>
          <a:xfrm>
            <a:off x="1097280" y="1845733"/>
            <a:ext cx="10058400" cy="4388811"/>
          </a:xfrm>
        </p:spPr>
        <p:txBody>
          <a:bodyPr>
            <a:normAutofit/>
          </a:bodyPr>
          <a:lstStyle/>
          <a:p>
            <a:r>
              <a:rPr lang="tr-TR" sz="3200" dirty="0"/>
              <a:t>- Bilgi Yönetimi Programı Öğrencileri İçin İME Yapılabilecek İşletmeler</a:t>
            </a:r>
          </a:p>
          <a:p>
            <a:r>
              <a:rPr lang="tr-TR" sz="3200" dirty="0"/>
              <a:t>- İME Öğrenci Dosyasında Bulunması Gereken Belgeler</a:t>
            </a:r>
          </a:p>
          <a:p>
            <a:r>
              <a:rPr lang="tr-TR" sz="3200" dirty="0"/>
              <a:t>- İME’nin Değerlendirilmesi ve Sonuçlandırılması</a:t>
            </a:r>
          </a:p>
          <a:p>
            <a:r>
              <a:rPr lang="tr-TR" sz="3200" dirty="0"/>
              <a:t>- İntibak İşlemleri</a:t>
            </a:r>
          </a:p>
          <a:p>
            <a:r>
              <a:rPr lang="tr-TR" sz="3200" dirty="0"/>
              <a:t>- Öğrencilerin Disiplin İşlemleri</a:t>
            </a:r>
          </a:p>
          <a:p>
            <a:r>
              <a:rPr lang="tr-TR" sz="3200" dirty="0"/>
              <a:t>- İletişim Kanallarımız</a:t>
            </a:r>
          </a:p>
          <a:p>
            <a:endParaRPr lang="tr-TR" sz="3200" dirty="0"/>
          </a:p>
          <a:p>
            <a:endParaRPr lang="tr-TR" sz="3200" dirty="0"/>
          </a:p>
        </p:txBody>
      </p:sp>
    </p:spTree>
    <p:extLst>
      <p:ext uri="{BB962C8B-B14F-4D97-AF65-F5344CB8AC3E}">
        <p14:creationId xmlns:p14="http://schemas.microsoft.com/office/powerpoint/2010/main" val="357916147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997527" y="286603"/>
            <a:ext cx="10158153" cy="1450757"/>
          </a:xfrm>
        </p:spPr>
        <p:txBody>
          <a:bodyPr/>
          <a:lstStyle/>
          <a:p>
            <a:pPr algn="ctr"/>
            <a:r>
              <a:rPr lang="tr-TR" b="1" dirty="0"/>
              <a:t>İME ÖĞRENCİ DOSYASINDA BULUNMASI GEREKEN BELGELER</a:t>
            </a:r>
          </a:p>
        </p:txBody>
      </p:sp>
      <p:sp>
        <p:nvSpPr>
          <p:cNvPr id="3" name="İçerik Yer Tutucusu 2"/>
          <p:cNvSpPr>
            <a:spLocks noGrp="1"/>
          </p:cNvSpPr>
          <p:nvPr>
            <p:ph idx="1"/>
          </p:nvPr>
        </p:nvSpPr>
        <p:spPr>
          <a:xfrm>
            <a:off x="1097280" y="1845734"/>
            <a:ext cx="10058400" cy="4333393"/>
          </a:xfrm>
        </p:spPr>
        <p:txBody>
          <a:bodyPr>
            <a:normAutofit/>
          </a:bodyPr>
          <a:lstStyle/>
          <a:p>
            <a:pPr marL="0" indent="0" algn="ctr">
              <a:buNone/>
            </a:pPr>
            <a:r>
              <a:rPr lang="tr-TR" sz="3200" b="1" dirty="0"/>
              <a:t>İME Öğrenci Dosyasında Bulunması Gereken Belgeler</a:t>
            </a:r>
          </a:p>
          <a:p>
            <a:pPr marL="0" indent="0" algn="just">
              <a:buNone/>
            </a:pPr>
            <a:r>
              <a:rPr lang="tr-TR" sz="3200" dirty="0"/>
              <a:t>Ayrıca, yapılan çalışmalarla ilgili her türlü belge ile İME bölüm/program komisyonu tarafından işlenecek diğer bilgi ve belgeler de İME öğrenci dosyasına eklenir.</a:t>
            </a:r>
          </a:p>
          <a:p>
            <a:pPr marL="0" indent="0" algn="just">
              <a:buNone/>
            </a:pPr>
            <a:r>
              <a:rPr lang="tr-TR" sz="3200" dirty="0">
                <a:solidFill>
                  <a:srgbClr val="FF0000"/>
                </a:solidFill>
              </a:rPr>
              <a:t>İME öğrenci dosyalarının da diğer resmi evraklar gibi düzenli olarak beş yıl saklanması zorunludur.</a:t>
            </a:r>
          </a:p>
        </p:txBody>
      </p:sp>
    </p:spTree>
    <p:extLst>
      <p:ext uri="{BB962C8B-B14F-4D97-AF65-F5344CB8AC3E}">
        <p14:creationId xmlns:p14="http://schemas.microsoft.com/office/powerpoint/2010/main" val="78047162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997527" y="286603"/>
            <a:ext cx="10158153" cy="1450757"/>
          </a:xfrm>
        </p:spPr>
        <p:txBody>
          <a:bodyPr/>
          <a:lstStyle/>
          <a:p>
            <a:pPr algn="ctr"/>
            <a:r>
              <a:rPr lang="tr-TR" b="1" dirty="0"/>
              <a:t>İME’NİN DEĞERLENDİRİLMESİ VE SONUÇLANDIRILMASI</a:t>
            </a:r>
          </a:p>
        </p:txBody>
      </p:sp>
      <p:sp>
        <p:nvSpPr>
          <p:cNvPr id="3" name="İçerik Yer Tutucusu 2"/>
          <p:cNvSpPr>
            <a:spLocks noGrp="1"/>
          </p:cNvSpPr>
          <p:nvPr>
            <p:ph idx="1"/>
          </p:nvPr>
        </p:nvSpPr>
        <p:spPr>
          <a:xfrm>
            <a:off x="1097280" y="1845734"/>
            <a:ext cx="10058400" cy="4333393"/>
          </a:xfrm>
        </p:spPr>
        <p:txBody>
          <a:bodyPr>
            <a:normAutofit/>
          </a:bodyPr>
          <a:lstStyle/>
          <a:p>
            <a:pPr marL="0" indent="0" algn="ctr">
              <a:buNone/>
            </a:pPr>
            <a:r>
              <a:rPr lang="tr-TR" sz="3200" b="1" dirty="0"/>
              <a:t>İME’nin Değerlendirilmesi ve Sonuçlandırılması</a:t>
            </a:r>
          </a:p>
          <a:p>
            <a:pPr marL="0" indent="0" algn="just">
              <a:buNone/>
            </a:pPr>
            <a:r>
              <a:rPr lang="tr-TR" sz="3200" dirty="0"/>
              <a:t>- İME Yarıyıl içi ve yarıyıl sonu değerlendirmelerinin toplam ağırlığı "Kütahya Dumlupınar Üniversitesi Ön Lisans ve Lisans Eğitim- Öğretim Yönetmeliği" 31. Madde hükümlerine uygun olarak İME bölüm/program komisyonu tarafından belirlenir.</a:t>
            </a:r>
          </a:p>
        </p:txBody>
      </p:sp>
    </p:spTree>
    <p:extLst>
      <p:ext uri="{BB962C8B-B14F-4D97-AF65-F5344CB8AC3E}">
        <p14:creationId xmlns:p14="http://schemas.microsoft.com/office/powerpoint/2010/main" val="3849607218"/>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997527" y="286603"/>
            <a:ext cx="10158153" cy="1450757"/>
          </a:xfrm>
        </p:spPr>
        <p:txBody>
          <a:bodyPr/>
          <a:lstStyle/>
          <a:p>
            <a:pPr algn="ctr"/>
            <a:r>
              <a:rPr lang="tr-TR" b="1" dirty="0"/>
              <a:t>İME’NİN DEĞERLENDİRİLMESİ VE SONUÇLANDIRILMASI</a:t>
            </a:r>
          </a:p>
        </p:txBody>
      </p:sp>
      <p:sp>
        <p:nvSpPr>
          <p:cNvPr id="3" name="İçerik Yer Tutucusu 2"/>
          <p:cNvSpPr>
            <a:spLocks noGrp="1"/>
          </p:cNvSpPr>
          <p:nvPr>
            <p:ph idx="1"/>
          </p:nvPr>
        </p:nvSpPr>
        <p:spPr>
          <a:xfrm>
            <a:off x="1097280" y="1845734"/>
            <a:ext cx="10058400" cy="4333393"/>
          </a:xfrm>
        </p:spPr>
        <p:txBody>
          <a:bodyPr>
            <a:normAutofit/>
          </a:bodyPr>
          <a:lstStyle/>
          <a:p>
            <a:pPr marL="0" indent="0" algn="ctr">
              <a:buNone/>
            </a:pPr>
            <a:r>
              <a:rPr lang="tr-TR" sz="3200" b="1" dirty="0"/>
              <a:t>İME’nin Değerlendirilmesi ve Sonuçlandırılması</a:t>
            </a:r>
          </a:p>
          <a:p>
            <a:pPr marL="0" indent="0" algn="just">
              <a:buNone/>
            </a:pPr>
            <a:r>
              <a:rPr lang="tr-TR" sz="3200" dirty="0"/>
              <a:t>- </a:t>
            </a:r>
            <a:r>
              <a:rPr lang="tr-TR" sz="3200" dirty="0">
                <a:solidFill>
                  <a:srgbClr val="FF0000"/>
                </a:solidFill>
              </a:rPr>
              <a:t>Öğrenci tarafından hazırlanan “İME Haftalık Çalışma Raporları” ve sorumlu öğretim elemanı görüşleri değerlendirilerek İME yarıyıl içi notu belirlenir. </a:t>
            </a:r>
          </a:p>
        </p:txBody>
      </p:sp>
    </p:spTree>
    <p:extLst>
      <p:ext uri="{BB962C8B-B14F-4D97-AF65-F5344CB8AC3E}">
        <p14:creationId xmlns:p14="http://schemas.microsoft.com/office/powerpoint/2010/main" val="2447000918"/>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997527" y="286603"/>
            <a:ext cx="10158153" cy="1450757"/>
          </a:xfrm>
        </p:spPr>
        <p:txBody>
          <a:bodyPr/>
          <a:lstStyle/>
          <a:p>
            <a:pPr algn="ctr"/>
            <a:r>
              <a:rPr lang="tr-TR" b="1" dirty="0"/>
              <a:t>İME’NİN DEĞERLENDİRİLMESİ VE SONUÇLANDIRILMASI</a:t>
            </a:r>
          </a:p>
        </p:txBody>
      </p:sp>
      <p:sp>
        <p:nvSpPr>
          <p:cNvPr id="3" name="İçerik Yer Tutucusu 2"/>
          <p:cNvSpPr>
            <a:spLocks noGrp="1"/>
          </p:cNvSpPr>
          <p:nvPr>
            <p:ph idx="1"/>
          </p:nvPr>
        </p:nvSpPr>
        <p:spPr>
          <a:xfrm>
            <a:off x="1097280" y="1845734"/>
            <a:ext cx="10058400" cy="4333393"/>
          </a:xfrm>
        </p:spPr>
        <p:txBody>
          <a:bodyPr>
            <a:normAutofit/>
          </a:bodyPr>
          <a:lstStyle/>
          <a:p>
            <a:pPr marL="0" indent="0" algn="ctr">
              <a:buNone/>
            </a:pPr>
            <a:r>
              <a:rPr lang="tr-TR" sz="3200" b="1" dirty="0"/>
              <a:t>İME’nin Değerlendirilmesi ve Sonuçlandırılması</a:t>
            </a:r>
          </a:p>
          <a:p>
            <a:pPr marL="0" indent="0" algn="just">
              <a:buNone/>
            </a:pPr>
            <a:r>
              <a:rPr lang="tr-TR" sz="3200" dirty="0"/>
              <a:t>- </a:t>
            </a:r>
            <a:r>
              <a:rPr lang="tr-TR" sz="3200" dirty="0">
                <a:solidFill>
                  <a:srgbClr val="FF0000"/>
                </a:solidFill>
              </a:rPr>
              <a:t>İME yarıyıl sonu notu değerlendirilmesinde, not baremi 100/100 olacak şekilde, İME işletme değerlendirme formu %30, sorumlu öğretim elemanı denetim formları %30, öğrenci tarafından yarıyıl içi değerlendirilmesi sonrasında hazırlanan “İME Haftalık Çalışma </a:t>
            </a:r>
            <a:r>
              <a:rPr lang="tr-TR" sz="3200" dirty="0" err="1">
                <a:solidFill>
                  <a:srgbClr val="FF0000"/>
                </a:solidFill>
              </a:rPr>
              <a:t>Rapor”ları</a:t>
            </a:r>
            <a:r>
              <a:rPr lang="tr-TR" sz="3200" dirty="0">
                <a:solidFill>
                  <a:srgbClr val="FF0000"/>
                </a:solidFill>
              </a:rPr>
              <a:t>, “İME Dönem Sonu Raporu” %20 ve öğrenci sunumu %20 oranında başarı notuna etki eder.</a:t>
            </a:r>
          </a:p>
        </p:txBody>
      </p:sp>
    </p:spTree>
    <p:extLst>
      <p:ext uri="{BB962C8B-B14F-4D97-AF65-F5344CB8AC3E}">
        <p14:creationId xmlns:p14="http://schemas.microsoft.com/office/powerpoint/2010/main" val="330520229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997527" y="286603"/>
            <a:ext cx="10158153" cy="1450757"/>
          </a:xfrm>
        </p:spPr>
        <p:txBody>
          <a:bodyPr/>
          <a:lstStyle/>
          <a:p>
            <a:pPr algn="ctr"/>
            <a:r>
              <a:rPr lang="tr-TR" b="1" dirty="0"/>
              <a:t>İME’NİN DEĞERLENDİRİLMESİ VE SONUÇLANDIRILMASI</a:t>
            </a:r>
          </a:p>
        </p:txBody>
      </p:sp>
      <p:sp>
        <p:nvSpPr>
          <p:cNvPr id="3" name="İçerik Yer Tutucusu 2"/>
          <p:cNvSpPr>
            <a:spLocks noGrp="1"/>
          </p:cNvSpPr>
          <p:nvPr>
            <p:ph idx="1"/>
          </p:nvPr>
        </p:nvSpPr>
        <p:spPr>
          <a:xfrm>
            <a:off x="1097280" y="1845734"/>
            <a:ext cx="10058400" cy="4333393"/>
          </a:xfrm>
        </p:spPr>
        <p:txBody>
          <a:bodyPr>
            <a:normAutofit/>
          </a:bodyPr>
          <a:lstStyle/>
          <a:p>
            <a:pPr marL="0" indent="0" algn="ctr">
              <a:buNone/>
            </a:pPr>
            <a:r>
              <a:rPr lang="tr-TR" sz="3200" b="1" dirty="0"/>
              <a:t>İME’nin Değerlendirilmesi ve Sonuçlandırılması</a:t>
            </a:r>
          </a:p>
          <a:p>
            <a:pPr marL="0" indent="0" algn="just">
              <a:buNone/>
            </a:pPr>
            <a:r>
              <a:rPr lang="tr-TR" sz="3200" dirty="0"/>
              <a:t>- </a:t>
            </a:r>
            <a:r>
              <a:rPr lang="tr-TR" sz="3200" dirty="0">
                <a:solidFill>
                  <a:srgbClr val="FF0000"/>
                </a:solidFill>
              </a:rPr>
              <a:t>Dersin başarı notu, </a:t>
            </a:r>
            <a:r>
              <a:rPr lang="tr-TR" sz="3200" dirty="0">
                <a:solidFill>
                  <a:srgbClr val="FFC000"/>
                </a:solidFill>
              </a:rPr>
              <a:t>“Kütahya Dumlupınar Üniversitesi </a:t>
            </a:r>
            <a:r>
              <a:rPr lang="tr-TR" sz="3200" dirty="0" err="1">
                <a:solidFill>
                  <a:srgbClr val="FFC000"/>
                </a:solidFill>
              </a:rPr>
              <a:t>Önlisans</a:t>
            </a:r>
            <a:r>
              <a:rPr lang="tr-TR" sz="3200" dirty="0">
                <a:solidFill>
                  <a:srgbClr val="FFC000"/>
                </a:solidFill>
              </a:rPr>
              <a:t> ve Lisans Eğitim Öğretim </a:t>
            </a:r>
            <a:r>
              <a:rPr lang="tr-TR" sz="3200" dirty="0" err="1">
                <a:solidFill>
                  <a:srgbClr val="FFC000"/>
                </a:solidFill>
              </a:rPr>
              <a:t>Yönetmeliği”nin</a:t>
            </a:r>
            <a:r>
              <a:rPr lang="tr-TR" sz="3200" dirty="0">
                <a:solidFill>
                  <a:srgbClr val="FFC000"/>
                </a:solidFill>
              </a:rPr>
              <a:t> “Değerlendirme ve Notlar” ile ilgili Maddesindeki esaslar dikkate alınarak, her öğrenci için yarıyıl sonu başarı notu elde edilir. Bu başarı notları mutlak değerlendirme sistemine göre harf başarı notlarına dönüştürülür ve sorumlu öğretim elemanı tarafından öğrenci bilgi sistemine işlenir. </a:t>
            </a:r>
          </a:p>
        </p:txBody>
      </p:sp>
    </p:spTree>
    <p:extLst>
      <p:ext uri="{BB962C8B-B14F-4D97-AF65-F5344CB8AC3E}">
        <p14:creationId xmlns:p14="http://schemas.microsoft.com/office/powerpoint/2010/main" val="2269324567"/>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997527" y="286603"/>
            <a:ext cx="10158153" cy="1450757"/>
          </a:xfrm>
        </p:spPr>
        <p:txBody>
          <a:bodyPr/>
          <a:lstStyle/>
          <a:p>
            <a:pPr algn="ctr"/>
            <a:r>
              <a:rPr lang="tr-TR" b="1" dirty="0"/>
              <a:t>İME’NİN DEĞERLENDİRİLMESİ VE SONUÇLANDIRILMASI</a:t>
            </a:r>
          </a:p>
        </p:txBody>
      </p:sp>
      <p:sp>
        <p:nvSpPr>
          <p:cNvPr id="3" name="İçerik Yer Tutucusu 2"/>
          <p:cNvSpPr>
            <a:spLocks noGrp="1"/>
          </p:cNvSpPr>
          <p:nvPr>
            <p:ph idx="1"/>
          </p:nvPr>
        </p:nvSpPr>
        <p:spPr>
          <a:xfrm>
            <a:off x="1097280" y="1845734"/>
            <a:ext cx="10058400" cy="4333393"/>
          </a:xfrm>
        </p:spPr>
        <p:txBody>
          <a:bodyPr>
            <a:normAutofit/>
          </a:bodyPr>
          <a:lstStyle/>
          <a:p>
            <a:pPr marL="0" indent="0" algn="ctr">
              <a:buNone/>
            </a:pPr>
            <a:r>
              <a:rPr lang="tr-TR" sz="3200" b="1" dirty="0"/>
              <a:t>İME’nin Değerlendirilmesi ve Sonuçlandırılması</a:t>
            </a:r>
          </a:p>
          <a:p>
            <a:pPr marL="0" indent="0" algn="just">
              <a:buNone/>
            </a:pPr>
            <a:r>
              <a:rPr lang="tr-TR" sz="3200" dirty="0">
                <a:solidFill>
                  <a:srgbClr val="FF0000"/>
                </a:solidFill>
              </a:rPr>
              <a:t>- </a:t>
            </a:r>
            <a:r>
              <a:rPr lang="tr-TR" sz="3200" dirty="0" err="1">
                <a:solidFill>
                  <a:srgbClr val="FF0000"/>
                </a:solidFill>
              </a:rPr>
              <a:t>İME’leri</a:t>
            </a:r>
            <a:r>
              <a:rPr lang="tr-TR" sz="3200" dirty="0">
                <a:solidFill>
                  <a:srgbClr val="FF0000"/>
                </a:solidFill>
              </a:rPr>
              <a:t>, İME Bölüm/Program komisyonu tarafından başarısız olarak değerlendirilen öğrenciler, bu eğitimlerini başarılı oluncaya kadar aynı veya farklı işletmelerde tekrar ederler.</a:t>
            </a:r>
          </a:p>
          <a:p>
            <a:pPr marL="0" indent="0" algn="just">
              <a:buNone/>
            </a:pPr>
            <a:r>
              <a:rPr lang="tr-TR" sz="3200" dirty="0"/>
              <a:t>- </a:t>
            </a:r>
            <a:r>
              <a:rPr lang="tr-TR" sz="3200" dirty="0">
                <a:solidFill>
                  <a:srgbClr val="FF0000"/>
                </a:solidFill>
              </a:rPr>
              <a:t>“İME Dönem Sonu </a:t>
            </a:r>
            <a:r>
              <a:rPr lang="tr-TR" sz="3200" dirty="0" err="1">
                <a:solidFill>
                  <a:srgbClr val="FF0000"/>
                </a:solidFill>
              </a:rPr>
              <a:t>Raporu”nu</a:t>
            </a:r>
            <a:r>
              <a:rPr lang="tr-TR" sz="3200" dirty="0">
                <a:solidFill>
                  <a:srgbClr val="FF0000"/>
                </a:solidFill>
              </a:rPr>
              <a:t> süresi içerisinde teslim etmeyen öğrenci başarısız olarak değerlendirilir.</a:t>
            </a:r>
          </a:p>
          <a:p>
            <a:pPr marL="0" indent="0" algn="just">
              <a:buNone/>
            </a:pPr>
            <a:endParaRPr lang="tr-TR" sz="3200" dirty="0"/>
          </a:p>
        </p:txBody>
      </p:sp>
    </p:spTree>
    <p:extLst>
      <p:ext uri="{BB962C8B-B14F-4D97-AF65-F5344CB8AC3E}">
        <p14:creationId xmlns:p14="http://schemas.microsoft.com/office/powerpoint/2010/main" val="3396124230"/>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997527" y="286603"/>
            <a:ext cx="10158153" cy="1450757"/>
          </a:xfrm>
        </p:spPr>
        <p:txBody>
          <a:bodyPr/>
          <a:lstStyle/>
          <a:p>
            <a:pPr algn="ctr"/>
            <a:r>
              <a:rPr lang="tr-TR" b="1" dirty="0"/>
              <a:t>İME’NİN DEĞERLENDİRİLMESİ VE SONUÇLANDIRILMASI</a:t>
            </a:r>
          </a:p>
        </p:txBody>
      </p:sp>
      <p:sp>
        <p:nvSpPr>
          <p:cNvPr id="3" name="İçerik Yer Tutucusu 2"/>
          <p:cNvSpPr>
            <a:spLocks noGrp="1"/>
          </p:cNvSpPr>
          <p:nvPr>
            <p:ph idx="1"/>
          </p:nvPr>
        </p:nvSpPr>
        <p:spPr>
          <a:xfrm>
            <a:off x="1097280" y="1845734"/>
            <a:ext cx="10058400" cy="4471939"/>
          </a:xfrm>
        </p:spPr>
        <p:txBody>
          <a:bodyPr>
            <a:normAutofit fontScale="92500" lnSpcReduction="10000"/>
          </a:bodyPr>
          <a:lstStyle/>
          <a:p>
            <a:pPr marL="0" indent="0" algn="ctr">
              <a:buNone/>
            </a:pPr>
            <a:r>
              <a:rPr lang="tr-TR" sz="3200" b="1" dirty="0"/>
              <a:t>İME’nin Değerlendirme Sonuçlarına İtiraz Hakkı</a:t>
            </a:r>
          </a:p>
          <a:p>
            <a:pPr marL="0" indent="0" algn="just">
              <a:buNone/>
            </a:pPr>
            <a:r>
              <a:rPr lang="tr-TR" sz="3200" dirty="0"/>
              <a:t>- Öğrenciler, İME değerlendirme sonuçlarına, “Kütahya Dumlupınar Üniversitesi </a:t>
            </a:r>
            <a:r>
              <a:rPr lang="tr-TR" sz="3200" dirty="0" err="1"/>
              <a:t>Önlisans</a:t>
            </a:r>
            <a:r>
              <a:rPr lang="tr-TR" sz="3200" dirty="0"/>
              <a:t> ve Lisans Eğitim Öğretim </a:t>
            </a:r>
            <a:r>
              <a:rPr lang="tr-TR" sz="3200" dirty="0" err="1"/>
              <a:t>Yönetmeliği”nin</a:t>
            </a:r>
            <a:r>
              <a:rPr lang="tr-TR" sz="3200" dirty="0"/>
              <a:t> “Sınav Sonuçlarına İtiraz” ile ilgili Maddesindeki hükümler çerçevesinde İME bölüm/program komisyonuna itiraz edebilirler.</a:t>
            </a:r>
          </a:p>
          <a:p>
            <a:pPr marL="0" indent="0" algn="just">
              <a:buNone/>
            </a:pPr>
            <a:r>
              <a:rPr lang="tr-TR" sz="3200" dirty="0"/>
              <a:t>- İtirazlar, İME bölüm/program komisyonu tarafından incelenir İME Birim Koordinatörlüğüne bildirilir ve maddi hata tespit edilmesi halinde not düzeltilmesi İME Birim Koordinatörlüğü teklifi üzerine birim yönetim kurulu kararı ile yapılır.</a:t>
            </a:r>
          </a:p>
        </p:txBody>
      </p:sp>
    </p:spTree>
    <p:extLst>
      <p:ext uri="{BB962C8B-B14F-4D97-AF65-F5344CB8AC3E}">
        <p14:creationId xmlns:p14="http://schemas.microsoft.com/office/powerpoint/2010/main" val="3550947993"/>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997527" y="286603"/>
            <a:ext cx="10158153" cy="1450757"/>
          </a:xfrm>
        </p:spPr>
        <p:txBody>
          <a:bodyPr/>
          <a:lstStyle/>
          <a:p>
            <a:pPr algn="ctr"/>
            <a:r>
              <a:rPr lang="tr-TR" b="1" dirty="0"/>
              <a:t>İNTİBAK İŞLEMLERİ</a:t>
            </a:r>
          </a:p>
        </p:txBody>
      </p:sp>
      <p:sp>
        <p:nvSpPr>
          <p:cNvPr id="3" name="İçerik Yer Tutucusu 2"/>
          <p:cNvSpPr>
            <a:spLocks noGrp="1"/>
          </p:cNvSpPr>
          <p:nvPr>
            <p:ph idx="1"/>
          </p:nvPr>
        </p:nvSpPr>
        <p:spPr>
          <a:xfrm>
            <a:off x="1097280" y="1845734"/>
            <a:ext cx="10058400" cy="4333393"/>
          </a:xfrm>
        </p:spPr>
        <p:txBody>
          <a:bodyPr>
            <a:normAutofit/>
          </a:bodyPr>
          <a:lstStyle/>
          <a:p>
            <a:pPr marL="0" indent="0" algn="ctr">
              <a:buNone/>
            </a:pPr>
            <a:r>
              <a:rPr lang="tr-TR" sz="3200" b="1" dirty="0"/>
              <a:t>İntibak İşlemleri</a:t>
            </a:r>
          </a:p>
          <a:p>
            <a:pPr marL="0" indent="0" algn="just">
              <a:buNone/>
            </a:pPr>
            <a:r>
              <a:rPr lang="tr-TR" sz="3200" dirty="0"/>
              <a:t>- Başka bir yükseköğretim kurumundan gelen öğrencilerin geldikleri yükseköğretim kurumunda yaptıkları İME’nin intibak işlemleri, “Kütahya Dumlupınar Üniversitesi </a:t>
            </a:r>
            <a:r>
              <a:rPr lang="tr-TR" sz="3200" dirty="0" err="1"/>
              <a:t>Önlisans</a:t>
            </a:r>
            <a:r>
              <a:rPr lang="tr-TR" sz="3200" dirty="0"/>
              <a:t> ve Lisans Programlarına İntibakta Mevcut Başarı Notlarının Harf Notlarına Dönüştürülmesi Esasları” hükümleri çerçevesinde İME bölüm/program komisyonunun görüşü doğrultusunda birim yönetim kurulu kararına göre yapılır. </a:t>
            </a:r>
          </a:p>
        </p:txBody>
      </p:sp>
    </p:spTree>
    <p:extLst>
      <p:ext uri="{BB962C8B-B14F-4D97-AF65-F5344CB8AC3E}">
        <p14:creationId xmlns:p14="http://schemas.microsoft.com/office/powerpoint/2010/main" val="1106863159"/>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997527" y="286603"/>
            <a:ext cx="10158153" cy="1450757"/>
          </a:xfrm>
        </p:spPr>
        <p:txBody>
          <a:bodyPr/>
          <a:lstStyle/>
          <a:p>
            <a:pPr algn="ctr"/>
            <a:r>
              <a:rPr lang="tr-TR" b="1" dirty="0"/>
              <a:t>İNTİBAK İŞLEMLERİ</a:t>
            </a:r>
          </a:p>
        </p:txBody>
      </p:sp>
      <p:sp>
        <p:nvSpPr>
          <p:cNvPr id="3" name="İçerik Yer Tutucusu 2"/>
          <p:cNvSpPr>
            <a:spLocks noGrp="1"/>
          </p:cNvSpPr>
          <p:nvPr>
            <p:ph idx="1"/>
          </p:nvPr>
        </p:nvSpPr>
        <p:spPr>
          <a:xfrm>
            <a:off x="1097280" y="1845734"/>
            <a:ext cx="10058400" cy="4527357"/>
          </a:xfrm>
        </p:spPr>
        <p:txBody>
          <a:bodyPr>
            <a:normAutofit fontScale="92500"/>
          </a:bodyPr>
          <a:lstStyle/>
          <a:p>
            <a:pPr marL="0" indent="0" algn="ctr">
              <a:buNone/>
            </a:pPr>
            <a:r>
              <a:rPr lang="tr-TR" sz="3200" b="1" dirty="0"/>
              <a:t>İntibak İşlemleri</a:t>
            </a:r>
          </a:p>
          <a:p>
            <a:pPr marL="0" indent="0" algn="just">
              <a:buNone/>
            </a:pPr>
            <a:r>
              <a:rPr lang="tr-TR" sz="3200" dirty="0"/>
              <a:t>- Öğrenim gördüğü program ile ilgili bir işte çalışmış veya çalışmakta olan öğrenciler, çalışma sürelerini ve unvanlarını belgelendirmek koşuluyla (çalışma süresinin 110 iş gününden az olmadığı, SGK kayıtlarından ve ek olarak ilgili iş yerinden alınacak, çalışılan pozisyon ve yapılan işlerle ilgili yeterli bilgiyi de içeren resmi bir yazı ile çalışma yaptığını belgelendirdiği durumlarda) İME intibak işlemleri için kayıt yenileme tarihleri içerisinde İME bölüm/program komisyonuna dilekçe ile müracaat eder ve kabul edilmesi durumunda </a:t>
            </a:r>
            <a:r>
              <a:rPr lang="tr-TR" sz="3200" dirty="0" err="1"/>
              <a:t>İME’den</a:t>
            </a:r>
            <a:r>
              <a:rPr lang="tr-TR" sz="3200" dirty="0"/>
              <a:t> muaf olur.</a:t>
            </a:r>
          </a:p>
        </p:txBody>
      </p:sp>
    </p:spTree>
    <p:extLst>
      <p:ext uri="{BB962C8B-B14F-4D97-AF65-F5344CB8AC3E}">
        <p14:creationId xmlns:p14="http://schemas.microsoft.com/office/powerpoint/2010/main" val="2701439076"/>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997527" y="286603"/>
            <a:ext cx="10158153" cy="1450757"/>
          </a:xfrm>
        </p:spPr>
        <p:txBody>
          <a:bodyPr/>
          <a:lstStyle/>
          <a:p>
            <a:pPr algn="ctr"/>
            <a:r>
              <a:rPr lang="tr-TR" b="1" dirty="0"/>
              <a:t>ÖĞRENCİLERİN DİSİPLİN İŞLEMLERİ</a:t>
            </a:r>
          </a:p>
        </p:txBody>
      </p:sp>
      <p:sp>
        <p:nvSpPr>
          <p:cNvPr id="3" name="İçerik Yer Tutucusu 2"/>
          <p:cNvSpPr>
            <a:spLocks noGrp="1"/>
          </p:cNvSpPr>
          <p:nvPr>
            <p:ph idx="1"/>
          </p:nvPr>
        </p:nvSpPr>
        <p:spPr>
          <a:xfrm>
            <a:off x="1097280" y="1845734"/>
            <a:ext cx="10058400" cy="4333393"/>
          </a:xfrm>
        </p:spPr>
        <p:txBody>
          <a:bodyPr>
            <a:normAutofit/>
          </a:bodyPr>
          <a:lstStyle/>
          <a:p>
            <a:pPr marL="0" indent="0" algn="ctr">
              <a:buNone/>
            </a:pPr>
            <a:r>
              <a:rPr lang="tr-TR" sz="3200" b="1" dirty="0"/>
              <a:t>Öğrencilerin Disiplin İşlemleri</a:t>
            </a:r>
          </a:p>
          <a:p>
            <a:pPr algn="just">
              <a:buFontTx/>
              <a:buChar char="-"/>
            </a:pPr>
            <a:r>
              <a:rPr lang="tr-TR" sz="3200" dirty="0"/>
              <a:t> Öğrenciler, iş yerlerinin çalışma saatlerine, disiplin ve iş güvenliği kurallarına uymak zorundadırlar.</a:t>
            </a:r>
          </a:p>
          <a:p>
            <a:pPr algn="just">
              <a:buFontTx/>
              <a:buChar char="-"/>
            </a:pPr>
            <a:r>
              <a:rPr lang="tr-TR" sz="3200" dirty="0"/>
              <a:t> </a:t>
            </a:r>
            <a:r>
              <a:rPr lang="tr-TR" sz="3200" dirty="0">
                <a:solidFill>
                  <a:srgbClr val="FF0000"/>
                </a:solidFill>
              </a:rPr>
              <a:t>İşletmeden izinsiz, mazeretsiz üst üste 3 (üç) gün devamsızlık yapan öğrencinin durumu, eğitici personel tarafından sorumlu öğretim elemanı aracılığıyla İME Birim Komisyonuna bildirilir.</a:t>
            </a:r>
          </a:p>
        </p:txBody>
      </p:sp>
    </p:spTree>
    <p:extLst>
      <p:ext uri="{BB962C8B-B14F-4D97-AF65-F5344CB8AC3E}">
        <p14:creationId xmlns:p14="http://schemas.microsoft.com/office/powerpoint/2010/main" val="4572711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a:t>MESLEK YÜKSEKOKULLARININ YÜKSEKÖĞRETİM SİSTEMİNDEKİ ROLÜ</a:t>
            </a:r>
          </a:p>
        </p:txBody>
      </p:sp>
      <p:sp>
        <p:nvSpPr>
          <p:cNvPr id="3" name="İçerik Yer Tutucusu 2"/>
          <p:cNvSpPr>
            <a:spLocks noGrp="1"/>
          </p:cNvSpPr>
          <p:nvPr>
            <p:ph idx="1"/>
          </p:nvPr>
        </p:nvSpPr>
        <p:spPr>
          <a:xfrm>
            <a:off x="1097280" y="1845734"/>
            <a:ext cx="10058400" cy="4333393"/>
          </a:xfrm>
        </p:spPr>
        <p:txBody>
          <a:bodyPr>
            <a:normAutofit/>
          </a:bodyPr>
          <a:lstStyle/>
          <a:p>
            <a:pPr marL="0" indent="0" algn="just">
              <a:buNone/>
            </a:pPr>
            <a:r>
              <a:rPr lang="tr-TR" sz="3200" dirty="0"/>
              <a:t>Temel amaçları belirli mesleklere yönelik nitelikli insan kaynağı yetiştirmek olan Meslek Yüksekokulları; geleceğimizin teminatı olan gençlerimize; bilgi, beceri, deneyim ve birlikte iş görme alışkanlığı kazandırmak suretiyle hayata hazırlanmaları sürecinde ve iş dünyasının gereksinim duyduğu nitelikli insan kaynağının yetiştirilmesinde önemli bir konuma sahiptir.</a:t>
            </a:r>
          </a:p>
        </p:txBody>
      </p:sp>
    </p:spTree>
    <p:extLst>
      <p:ext uri="{BB962C8B-B14F-4D97-AF65-F5344CB8AC3E}">
        <p14:creationId xmlns:p14="http://schemas.microsoft.com/office/powerpoint/2010/main" val="3173335834"/>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997527" y="286603"/>
            <a:ext cx="10158153" cy="1450757"/>
          </a:xfrm>
        </p:spPr>
        <p:txBody>
          <a:bodyPr/>
          <a:lstStyle/>
          <a:p>
            <a:pPr algn="ctr"/>
            <a:r>
              <a:rPr lang="tr-TR" b="1" dirty="0"/>
              <a:t>ÖĞRENCİLERİN DİSİPLİN İŞLEMLERİ</a:t>
            </a:r>
          </a:p>
        </p:txBody>
      </p:sp>
      <p:sp>
        <p:nvSpPr>
          <p:cNvPr id="3" name="İçerik Yer Tutucusu 2"/>
          <p:cNvSpPr>
            <a:spLocks noGrp="1"/>
          </p:cNvSpPr>
          <p:nvPr>
            <p:ph idx="1"/>
          </p:nvPr>
        </p:nvSpPr>
        <p:spPr>
          <a:xfrm>
            <a:off x="1097280" y="1845734"/>
            <a:ext cx="10058400" cy="4333393"/>
          </a:xfrm>
        </p:spPr>
        <p:txBody>
          <a:bodyPr>
            <a:normAutofit/>
          </a:bodyPr>
          <a:lstStyle/>
          <a:p>
            <a:pPr marL="0" indent="0" algn="ctr">
              <a:buNone/>
            </a:pPr>
            <a:r>
              <a:rPr lang="tr-TR" sz="3200" b="1" dirty="0"/>
              <a:t>Öğrencilerin Disiplin İşlemleri</a:t>
            </a:r>
          </a:p>
          <a:p>
            <a:pPr algn="just">
              <a:buFontTx/>
              <a:buChar char="-"/>
            </a:pPr>
            <a:r>
              <a:rPr lang="tr-TR" sz="3200" dirty="0"/>
              <a:t> Öğrenciler, İME süresince “Yükseköğretim Kurumları Öğrenci Disiplin Yönetmeliği” hükümlerine tabidirler.</a:t>
            </a:r>
          </a:p>
          <a:p>
            <a:pPr algn="just">
              <a:buFontTx/>
              <a:buChar char="-"/>
            </a:pPr>
            <a:r>
              <a:rPr lang="tr-TR" sz="3200" dirty="0"/>
              <a:t> Öğrenciler, İME süresince iş yerlerinde kusurları nedeniyle verecekleri zararlardan, o işletmenin diğer çalışanları gibi sorumludur.</a:t>
            </a:r>
          </a:p>
        </p:txBody>
      </p:sp>
    </p:spTree>
    <p:extLst>
      <p:ext uri="{BB962C8B-B14F-4D97-AF65-F5344CB8AC3E}">
        <p14:creationId xmlns:p14="http://schemas.microsoft.com/office/powerpoint/2010/main" val="1274090321"/>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997527" y="286603"/>
            <a:ext cx="10158153" cy="1450757"/>
          </a:xfrm>
        </p:spPr>
        <p:txBody>
          <a:bodyPr/>
          <a:lstStyle/>
          <a:p>
            <a:pPr algn="ctr"/>
            <a:r>
              <a:rPr lang="tr-TR" b="1" dirty="0"/>
              <a:t>İLETİŞİM KANALLARIMIZ</a:t>
            </a:r>
          </a:p>
        </p:txBody>
      </p:sp>
      <p:sp>
        <p:nvSpPr>
          <p:cNvPr id="3" name="İçerik Yer Tutucusu 2"/>
          <p:cNvSpPr>
            <a:spLocks noGrp="1"/>
          </p:cNvSpPr>
          <p:nvPr>
            <p:ph idx="1"/>
          </p:nvPr>
        </p:nvSpPr>
        <p:spPr>
          <a:xfrm>
            <a:off x="1097280" y="1845734"/>
            <a:ext cx="10058400" cy="4333393"/>
          </a:xfrm>
        </p:spPr>
        <p:txBody>
          <a:bodyPr>
            <a:normAutofit/>
          </a:bodyPr>
          <a:lstStyle/>
          <a:p>
            <a:pPr marL="0" indent="0" algn="just">
              <a:buNone/>
            </a:pPr>
            <a:r>
              <a:rPr lang="tr-TR" sz="3200" dirty="0">
                <a:hlinkClick r:id="rId2"/>
              </a:rPr>
              <a:t>https://domanicmyo.dpu.edu.tr/</a:t>
            </a:r>
            <a:r>
              <a:rPr lang="tr-TR" sz="3200" dirty="0"/>
              <a:t> </a:t>
            </a:r>
          </a:p>
          <a:p>
            <a:pPr marL="0" indent="0" algn="just">
              <a:buNone/>
            </a:pPr>
            <a:r>
              <a:rPr lang="tr-TR" sz="3200" dirty="0">
                <a:hlinkClick r:id="rId3"/>
              </a:rPr>
              <a:t>https://www.instagram.com/domanicmyo.dpu/</a:t>
            </a:r>
            <a:r>
              <a:rPr lang="tr-TR" sz="3200" dirty="0"/>
              <a:t> </a:t>
            </a:r>
          </a:p>
          <a:p>
            <a:pPr marL="0" indent="0" algn="just">
              <a:buNone/>
            </a:pPr>
            <a:r>
              <a:rPr lang="tr-TR" sz="3200" dirty="0">
                <a:hlinkClick r:id="rId4"/>
              </a:rPr>
              <a:t>https://www.facebook.com/domanicmyo.dpu</a:t>
            </a:r>
            <a:endParaRPr lang="tr-TR" sz="3200" dirty="0"/>
          </a:p>
          <a:p>
            <a:pPr marL="0" indent="0" algn="just">
              <a:buNone/>
            </a:pPr>
            <a:r>
              <a:rPr lang="tr-TR" sz="3200" dirty="0">
                <a:hlinkClick r:id="rId5"/>
              </a:rPr>
              <a:t>https://twitter.com/domanicmyodpu</a:t>
            </a:r>
            <a:r>
              <a:rPr lang="tr-TR" sz="3200" dirty="0"/>
              <a:t> </a:t>
            </a:r>
          </a:p>
          <a:p>
            <a:pPr marL="0" indent="0" algn="just">
              <a:buNone/>
            </a:pPr>
            <a:endParaRPr lang="tr-TR" sz="3200" dirty="0"/>
          </a:p>
        </p:txBody>
      </p:sp>
    </p:spTree>
    <p:extLst>
      <p:ext uri="{BB962C8B-B14F-4D97-AF65-F5344CB8AC3E}">
        <p14:creationId xmlns:p14="http://schemas.microsoft.com/office/powerpoint/2010/main" val="785105577"/>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1" y="1961389"/>
            <a:ext cx="9144000" cy="2075480"/>
          </a:xfrm>
        </p:spPr>
        <p:txBody>
          <a:bodyPr>
            <a:normAutofit/>
          </a:bodyPr>
          <a:lstStyle/>
          <a:p>
            <a:pPr algn="ctr"/>
            <a:r>
              <a:rPr lang="tr-TR" sz="4875" b="1" dirty="0">
                <a:solidFill>
                  <a:srgbClr val="00B0F0"/>
                </a:solidFill>
              </a:rPr>
              <a:t>İŞLETMEDE MESLEKİ EĞİTİM (İME) BİLGİLENDİRME SUNUMU</a:t>
            </a:r>
          </a:p>
        </p:txBody>
      </p:sp>
      <p:sp>
        <p:nvSpPr>
          <p:cNvPr id="3" name="Alt Başlık 2"/>
          <p:cNvSpPr>
            <a:spLocks noGrp="1"/>
          </p:cNvSpPr>
          <p:nvPr>
            <p:ph type="subTitle" idx="1"/>
          </p:nvPr>
        </p:nvSpPr>
        <p:spPr>
          <a:xfrm>
            <a:off x="2349038" y="4365104"/>
            <a:ext cx="7635394" cy="2016224"/>
          </a:xfrm>
        </p:spPr>
        <p:txBody>
          <a:bodyPr>
            <a:normAutofit/>
          </a:bodyPr>
          <a:lstStyle/>
          <a:p>
            <a:pPr algn="ctr"/>
            <a:r>
              <a:rPr lang="tr-TR" b="1" dirty="0"/>
              <a:t>T.C.</a:t>
            </a:r>
          </a:p>
          <a:p>
            <a:pPr algn="ctr"/>
            <a:r>
              <a:rPr lang="tr-TR" b="1" dirty="0"/>
              <a:t>KÜTAHYA DUMLUPINAR ÜNİVERSİTESİ</a:t>
            </a:r>
          </a:p>
          <a:p>
            <a:pPr algn="ctr"/>
            <a:r>
              <a:rPr lang="tr-TR" b="1" dirty="0"/>
              <a:t>DOMANİÇ HAYME ANA MESLEK YÜKSEKOKULU</a:t>
            </a:r>
          </a:p>
          <a:p>
            <a:pPr algn="ctr"/>
            <a:r>
              <a:rPr lang="tr-TR" b="1" dirty="0"/>
              <a:t>İŞLETMEDE MESLEKİ EĞİTİM KOORDİNATÖRLÜĞÜ</a:t>
            </a:r>
          </a:p>
        </p:txBody>
      </p:sp>
      <p:pic>
        <p:nvPicPr>
          <p:cNvPr id="7" name="Resim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03718" y="539988"/>
            <a:ext cx="1999396" cy="1897462"/>
          </a:xfrm>
          <a:prstGeom prst="rect">
            <a:avLst/>
          </a:prstGeom>
        </p:spPr>
      </p:pic>
      <p:pic>
        <p:nvPicPr>
          <p:cNvPr id="8" name="Resim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446312" y="634120"/>
            <a:ext cx="2555983" cy="1803330"/>
          </a:xfrm>
          <a:prstGeom prst="rect">
            <a:avLst/>
          </a:prstGeom>
        </p:spPr>
      </p:pic>
      <p:pic>
        <p:nvPicPr>
          <p:cNvPr id="10242" name="Picture 2" descr="dpÃ¼ altÄ±n anahtar ile ilgili gÃ¶rsel sonucu"/>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253226" y="692696"/>
            <a:ext cx="3642974" cy="196788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283352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a:t>MESLEK YÜKSEKOKULLARININ YÜKSEKÖĞRETİM SİSTEMİNDEKİ ROLÜ</a:t>
            </a:r>
          </a:p>
        </p:txBody>
      </p:sp>
      <p:sp>
        <p:nvSpPr>
          <p:cNvPr id="3" name="İçerik Yer Tutucusu 2"/>
          <p:cNvSpPr>
            <a:spLocks noGrp="1"/>
          </p:cNvSpPr>
          <p:nvPr>
            <p:ph idx="1"/>
          </p:nvPr>
        </p:nvSpPr>
        <p:spPr>
          <a:xfrm>
            <a:off x="1097280" y="1845734"/>
            <a:ext cx="10058400" cy="4333393"/>
          </a:xfrm>
        </p:spPr>
        <p:txBody>
          <a:bodyPr>
            <a:normAutofit/>
          </a:bodyPr>
          <a:lstStyle/>
          <a:p>
            <a:pPr marL="0" indent="0" algn="just">
              <a:buNone/>
            </a:pPr>
            <a:r>
              <a:rPr lang="tr-TR" sz="3200" dirty="0"/>
              <a:t>Ülkemizin ihtiyaçları doğrultusunda kaliteli mesleki eğitim almış, sorumluluk sahibi, üretken ve yetkin nitelikli bireyler yetiştirmeyi amaç edinen Meslek Yüksekokulları programlarında eğitim-öğretim faaliyetleri, teorik ve uygulamalı şekilde yürütülmektedir.</a:t>
            </a:r>
          </a:p>
        </p:txBody>
      </p:sp>
    </p:spTree>
    <p:extLst>
      <p:ext uri="{BB962C8B-B14F-4D97-AF65-F5344CB8AC3E}">
        <p14:creationId xmlns:p14="http://schemas.microsoft.com/office/powerpoint/2010/main" val="11165596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a:t>MESLEK YÜKSEKOKULLARININ YÜKSEKÖĞRETİM SİSTEMİNDEKİ ROLÜ</a:t>
            </a:r>
          </a:p>
        </p:txBody>
      </p:sp>
      <p:sp>
        <p:nvSpPr>
          <p:cNvPr id="3" name="İçerik Yer Tutucusu 2"/>
          <p:cNvSpPr>
            <a:spLocks noGrp="1"/>
          </p:cNvSpPr>
          <p:nvPr>
            <p:ph idx="1"/>
          </p:nvPr>
        </p:nvSpPr>
        <p:spPr>
          <a:xfrm>
            <a:off x="1097280" y="1845734"/>
            <a:ext cx="10058400" cy="4485793"/>
          </a:xfrm>
        </p:spPr>
        <p:txBody>
          <a:bodyPr>
            <a:normAutofit lnSpcReduction="10000"/>
          </a:bodyPr>
          <a:lstStyle/>
          <a:p>
            <a:pPr marL="0" indent="0" algn="just">
              <a:buNone/>
            </a:pPr>
            <a:r>
              <a:rPr lang="tr-TR" sz="3200" dirty="0"/>
              <a:t>Meslek Yüksekokulumuz öğrencilerinin istihdama dönük yetişmelerini sağlamak amacıyla Meslek Yüksekokulumuz bünyesindeki Bilgisayar Kullanımı Bölümü Bilgi Yönetimi programında 3+1 Uygulamalı Eğitim modeline geçilmiştir. Uygulamalı eğitim modeli ile öğretimin;</a:t>
            </a:r>
          </a:p>
          <a:p>
            <a:pPr marL="0" indent="0" algn="just">
              <a:buNone/>
            </a:pPr>
            <a:r>
              <a:rPr lang="tr-TR" sz="3200" dirty="0"/>
              <a:t>- 3 döneminin okulda teorik dersler,</a:t>
            </a:r>
          </a:p>
          <a:p>
            <a:pPr marL="0" indent="0" algn="just">
              <a:buNone/>
            </a:pPr>
            <a:r>
              <a:rPr lang="tr-TR" sz="3200" dirty="0"/>
              <a:t>- 1 döneminin ise işletmelerde mesleki eğitim,</a:t>
            </a:r>
          </a:p>
          <a:p>
            <a:pPr marL="0" indent="0" algn="just">
              <a:buNone/>
            </a:pPr>
            <a:r>
              <a:rPr lang="tr-TR" sz="3200" dirty="0"/>
              <a:t>şeklinde yapılması ile öğrencilerimizi iş ve meslek hayatına hazırlamaktayız.</a:t>
            </a:r>
          </a:p>
        </p:txBody>
      </p:sp>
    </p:spTree>
    <p:extLst>
      <p:ext uri="{BB962C8B-B14F-4D97-AF65-F5344CB8AC3E}">
        <p14:creationId xmlns:p14="http://schemas.microsoft.com/office/powerpoint/2010/main" val="4490966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997527" y="286603"/>
            <a:ext cx="10158153" cy="1450757"/>
          </a:xfrm>
        </p:spPr>
        <p:txBody>
          <a:bodyPr/>
          <a:lstStyle/>
          <a:p>
            <a:pPr algn="ctr"/>
            <a:r>
              <a:rPr lang="tr-TR" b="1" dirty="0"/>
              <a:t>İŞLETMEDE MESLEKİ EĞİTİM (İME) NEDİR?</a:t>
            </a:r>
          </a:p>
        </p:txBody>
      </p:sp>
      <p:sp>
        <p:nvSpPr>
          <p:cNvPr id="3" name="İçerik Yer Tutucusu 2"/>
          <p:cNvSpPr>
            <a:spLocks noGrp="1"/>
          </p:cNvSpPr>
          <p:nvPr>
            <p:ph idx="1"/>
          </p:nvPr>
        </p:nvSpPr>
        <p:spPr>
          <a:xfrm>
            <a:off x="1097280" y="1845734"/>
            <a:ext cx="10058400" cy="4333393"/>
          </a:xfrm>
        </p:spPr>
        <p:txBody>
          <a:bodyPr>
            <a:normAutofit/>
          </a:bodyPr>
          <a:lstStyle/>
          <a:p>
            <a:pPr marL="0" indent="0" algn="just">
              <a:buNone/>
            </a:pPr>
            <a:r>
              <a:rPr lang="tr-TR" sz="3200" dirty="0"/>
              <a:t>Mesleki eğitim programı öğrencilerinin teorik eğitimlerini yükseköğretim kurumlarında, işletmede veya işletmelerce tesis edilen eğitim birimlerinde, beceri eğitimlerini ise, işletmelerde yaptıkları eğitim uygulamalarını ifade etmektedir.</a:t>
            </a:r>
          </a:p>
          <a:p>
            <a:pPr marL="0" indent="0" algn="just">
              <a:buNone/>
            </a:pPr>
            <a:r>
              <a:rPr lang="tr-TR" sz="3200" dirty="0"/>
              <a:t>İME standart bir staj uygulaması olarak algılanmamalıdır.</a:t>
            </a:r>
          </a:p>
          <a:p>
            <a:pPr marL="0" indent="0" algn="just">
              <a:buNone/>
            </a:pPr>
            <a:endParaRPr lang="tr-TR" sz="3200" dirty="0"/>
          </a:p>
        </p:txBody>
      </p:sp>
    </p:spTree>
    <p:extLst>
      <p:ext uri="{BB962C8B-B14F-4D97-AF65-F5344CB8AC3E}">
        <p14:creationId xmlns:p14="http://schemas.microsoft.com/office/powerpoint/2010/main" val="181114466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997527" y="286603"/>
            <a:ext cx="10158153" cy="1450757"/>
          </a:xfrm>
        </p:spPr>
        <p:txBody>
          <a:bodyPr/>
          <a:lstStyle/>
          <a:p>
            <a:pPr algn="ctr"/>
            <a:r>
              <a:rPr lang="tr-TR" b="1" dirty="0"/>
              <a:t>İŞLETMEDE MESLEKİ EĞİTİM (İME) UYGULAMASINDAKİ AMAÇLARIMIZ</a:t>
            </a:r>
          </a:p>
        </p:txBody>
      </p:sp>
      <p:sp>
        <p:nvSpPr>
          <p:cNvPr id="3" name="İçerik Yer Tutucusu 2"/>
          <p:cNvSpPr>
            <a:spLocks noGrp="1"/>
          </p:cNvSpPr>
          <p:nvPr>
            <p:ph idx="1"/>
          </p:nvPr>
        </p:nvSpPr>
        <p:spPr>
          <a:xfrm>
            <a:off x="1097280" y="1845734"/>
            <a:ext cx="10058400" cy="4333393"/>
          </a:xfrm>
        </p:spPr>
        <p:txBody>
          <a:bodyPr>
            <a:normAutofit/>
          </a:bodyPr>
          <a:lstStyle/>
          <a:p>
            <a:pPr marL="0" indent="0" algn="ctr">
              <a:buNone/>
            </a:pPr>
            <a:r>
              <a:rPr lang="tr-TR" sz="3200" b="1" dirty="0"/>
              <a:t>İME Uygulamasındaki Amaçlarımız;</a:t>
            </a:r>
          </a:p>
          <a:p>
            <a:pPr marL="0" indent="0" algn="just">
              <a:buNone/>
            </a:pPr>
            <a:r>
              <a:rPr lang="tr-TR" sz="3200" dirty="0"/>
              <a:t>- Öğrencilerimizin okuldaki teorik eğitimleri süresince kazanmış oldukları bilgi ve becerilerini öğrenim gördükleri alanlarla uyumlu olan işyerlerinde uygulamaya dönüştürmelerini sağlamak suretiyle, mesleki anlamda işbaşında tecrübe kazanmalarını mümkün kılmak.</a:t>
            </a:r>
          </a:p>
          <a:p>
            <a:pPr marL="0" indent="0" algn="just">
              <a:buNone/>
            </a:pPr>
            <a:endParaRPr lang="tr-TR" sz="3200" dirty="0"/>
          </a:p>
        </p:txBody>
      </p:sp>
    </p:spTree>
    <p:extLst>
      <p:ext uri="{BB962C8B-B14F-4D97-AF65-F5344CB8AC3E}">
        <p14:creationId xmlns:p14="http://schemas.microsoft.com/office/powerpoint/2010/main" val="2569196763"/>
      </p:ext>
    </p:extLst>
  </p:cSld>
  <p:clrMapOvr>
    <a:masterClrMapping/>
  </p:clrMapOvr>
</p:sld>
</file>

<file path=ppt/theme/theme1.xml><?xml version="1.0" encoding="utf-8"?>
<a:theme xmlns:a="http://schemas.openxmlformats.org/drawingml/2006/main" name="Geçmişe bakış">
  <a:themeElements>
    <a:clrScheme name="Sıcak Mavi">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Geçmişe bakış">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eçmişe bakış">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D26EA377-59BD-4C9C-9D94-EE8416EE4C79}"/>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Retrospect</Template>
  <TotalTime>2767</TotalTime>
  <Words>2672</Words>
  <Application>Microsoft Office PowerPoint</Application>
  <PresentationFormat>Geniş ekran</PresentationFormat>
  <Paragraphs>204</Paragraphs>
  <Slides>52</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52</vt:i4>
      </vt:variant>
    </vt:vector>
  </HeadingPairs>
  <TitlesOfParts>
    <vt:vector size="55" baseType="lpstr">
      <vt:lpstr>Calibri</vt:lpstr>
      <vt:lpstr>Calibri Light</vt:lpstr>
      <vt:lpstr>Geçmişe bakış</vt:lpstr>
      <vt:lpstr>İŞLETMEDE MESLEKİ EĞİTİM (İME) BİLGİLENDİRME SUNUMU</vt:lpstr>
      <vt:lpstr>İÇİNDEKİLER</vt:lpstr>
      <vt:lpstr>İÇİNDEKİLER</vt:lpstr>
      <vt:lpstr>İÇİNDEKİLER</vt:lpstr>
      <vt:lpstr>MESLEK YÜKSEKOKULLARININ YÜKSEKÖĞRETİM SİSTEMİNDEKİ ROLÜ</vt:lpstr>
      <vt:lpstr>MESLEK YÜKSEKOKULLARININ YÜKSEKÖĞRETİM SİSTEMİNDEKİ ROLÜ</vt:lpstr>
      <vt:lpstr>MESLEK YÜKSEKOKULLARININ YÜKSEKÖĞRETİM SİSTEMİNDEKİ ROLÜ</vt:lpstr>
      <vt:lpstr>İŞLETMEDE MESLEKİ EĞİTİM (İME) NEDİR?</vt:lpstr>
      <vt:lpstr>İŞLETMEDE MESLEKİ EĞİTİM (İME) UYGULAMASINDAKİ AMAÇLARIMIZ</vt:lpstr>
      <vt:lpstr>İŞLETMEDE MESLEKİ EĞİTİM (İME) UYGULAMASINDAKİ AMAÇLARIMIZ</vt:lpstr>
      <vt:lpstr>İŞLETMEDE MESLEKİ EĞİTİM (İME) UYGULAMASININ OKULUMUZA FAYDALARI</vt:lpstr>
      <vt:lpstr>İŞLETMEDE MESLEKİ EĞİTİM (İME) UYGULAMASININ ÖĞRENCİLERİMİZE FAYDALARI</vt:lpstr>
      <vt:lpstr>İŞLETMEDE MESLEKİ EĞİTİM (İME) UYGULAMASININ ÖĞRENCİLERİMİZE FAYDALARI</vt:lpstr>
      <vt:lpstr>İŞLETMEDE MESLEKİ EĞİTİM (İME) UYGULAMASININ İŞ DÜNYASINA FAYDALARI</vt:lpstr>
      <vt:lpstr>ÖĞRENCİLERİN İME’YE BAŞLAMA ÖN KOŞULLARI</vt:lpstr>
      <vt:lpstr>ÖĞRENCİLERİN İME’YE BAŞLAMA ÖN KOŞULLARI</vt:lpstr>
      <vt:lpstr>ÖĞRENCİLERİN İME SÜRESİ</vt:lpstr>
      <vt:lpstr>ÖĞRENCİLERİN İME SÜRESİ</vt:lpstr>
      <vt:lpstr>ÖĞRENCİLERİN İME KAPSAMINDAKİ SORUMLULUKLARI</vt:lpstr>
      <vt:lpstr>ÖĞRENCİLERİN İME KAPSAMINDAKİ SORUMLULUKLARI</vt:lpstr>
      <vt:lpstr>ÖĞRENCİLERİN İME KAPSAMINDAKİ SORUMLULUKLARI</vt:lpstr>
      <vt:lpstr>ÖĞRENCİLERİN İME KAPSAMINDAKİ SORUMLULUKLARI</vt:lpstr>
      <vt:lpstr>ÖĞRENCİLERİN İME KAPSAMINDAKİ SORUMLULUKLARI</vt:lpstr>
      <vt:lpstr>ÖĞRENCİLERİN İME KAPSAMINDAKİ SORUMLULUKLARI</vt:lpstr>
      <vt:lpstr>İME YAPILACAK İŞLETMELERİN BELİRLENMESİ BAŞVURU VE EĞİTİME BAŞLAMA</vt:lpstr>
      <vt:lpstr>İME YAPILACAK İŞLETMELERİN BELİRLENMESİ BAŞVURU VE EĞİTİME BAŞLAMA</vt:lpstr>
      <vt:lpstr>İME YAPILACAK İŞLETMELERİN BELİRLENMESİ BAŞVURU VE EĞİTİME BAŞLAMA</vt:lpstr>
      <vt:lpstr>İME YAPILACAK İŞLETMELERİN BELİRLENMESİ BAŞVURU VE EĞİTİME BAŞLAMA</vt:lpstr>
      <vt:lpstr>İME YAPILACAK İŞLETMELERİN BELİRLENMESİ BAŞVURU VE EĞİTİME BAŞLAMA</vt:lpstr>
      <vt:lpstr>İME YAPILACAK İŞLETMELERİN BELİRLENMESİ BAŞVURU VE EĞİTİME BAŞLAMA</vt:lpstr>
      <vt:lpstr>İME YAPILACAK İŞLETMELERİN BELİRLENMESİ BAŞVURU VE EĞİTİME BAŞLAMA</vt:lpstr>
      <vt:lpstr>İME YAPILACAK İŞLETMELERİN BELİRLENMESİ BAŞVURU VE EĞİTİME BAŞLAMA</vt:lpstr>
      <vt:lpstr>İME YAPILACAK İŞLETMELERİN BELİRLENMESİ BAŞVURU VE EĞİTİME BAŞLAMA</vt:lpstr>
      <vt:lpstr>İME YAPILABİLECEK İŞLETMELER</vt:lpstr>
      <vt:lpstr>İME ÖĞRENCİ DOSYASINDA BULUNMASI GEREKEN BELGELER</vt:lpstr>
      <vt:lpstr>İME ÖĞRENCİ DOSYASINDA BULUNMASI GEREKEN BELGELER</vt:lpstr>
      <vt:lpstr>İME ÖĞRENCİ DOSYASINDA BULUNMASI GEREKEN BELGELER</vt:lpstr>
      <vt:lpstr>İME ÖĞRENCİ DOSYASINDA BULUNMASI GEREKEN BELGELER</vt:lpstr>
      <vt:lpstr>İME ÖĞRENCİ DOSYASINDA BULUNMASI GEREKEN BELGELER</vt:lpstr>
      <vt:lpstr>İME ÖĞRENCİ DOSYASINDA BULUNMASI GEREKEN BELGELER</vt:lpstr>
      <vt:lpstr>İME’NİN DEĞERLENDİRİLMESİ VE SONUÇLANDIRILMASI</vt:lpstr>
      <vt:lpstr>İME’NİN DEĞERLENDİRİLMESİ VE SONUÇLANDIRILMASI</vt:lpstr>
      <vt:lpstr>İME’NİN DEĞERLENDİRİLMESİ VE SONUÇLANDIRILMASI</vt:lpstr>
      <vt:lpstr>İME’NİN DEĞERLENDİRİLMESİ VE SONUÇLANDIRILMASI</vt:lpstr>
      <vt:lpstr>İME’NİN DEĞERLENDİRİLMESİ VE SONUÇLANDIRILMASI</vt:lpstr>
      <vt:lpstr>İME’NİN DEĞERLENDİRİLMESİ VE SONUÇLANDIRILMASI</vt:lpstr>
      <vt:lpstr>İNTİBAK İŞLEMLERİ</vt:lpstr>
      <vt:lpstr>İNTİBAK İŞLEMLERİ</vt:lpstr>
      <vt:lpstr>ÖĞRENCİLERİN DİSİPLİN İŞLEMLERİ</vt:lpstr>
      <vt:lpstr>ÖĞRENCİLERİN DİSİPLİN İŞLEMLERİ</vt:lpstr>
      <vt:lpstr>İLETİŞİM KANALLARIMIZ</vt:lpstr>
      <vt:lpstr>İŞLETMEDE MESLEKİ EĞİTİM (İME) BİLGİLENDİRME SUNUMU</vt:lpstr>
    </vt:vector>
  </TitlesOfParts>
  <Company>Silentall Unattended Installer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GENEL EKONOMİ</dc:title>
  <dc:creator>Windows User</dc:creator>
  <cp:lastModifiedBy>Vural Akar</cp:lastModifiedBy>
  <cp:revision>345</cp:revision>
  <dcterms:created xsi:type="dcterms:W3CDTF">2018-10-14T08:43:36Z</dcterms:created>
  <dcterms:modified xsi:type="dcterms:W3CDTF">2026-02-06T13:53:17Z</dcterms:modified>
</cp:coreProperties>
</file>