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4"/>
  </p:notesMasterIdLst>
  <p:sldIdLst>
    <p:sldId id="450" r:id="rId2"/>
    <p:sldId id="360" r:id="rId3"/>
    <p:sldId id="494" r:id="rId4"/>
    <p:sldId id="503" r:id="rId5"/>
    <p:sldId id="398" r:id="rId6"/>
    <p:sldId id="455" r:id="rId7"/>
    <p:sldId id="456" r:id="rId8"/>
    <p:sldId id="453" r:id="rId9"/>
    <p:sldId id="458" r:id="rId10"/>
    <p:sldId id="459" r:id="rId11"/>
    <p:sldId id="461" r:id="rId12"/>
    <p:sldId id="465" r:id="rId13"/>
    <p:sldId id="463" r:id="rId14"/>
    <p:sldId id="462" r:id="rId15"/>
    <p:sldId id="464" r:id="rId16"/>
    <p:sldId id="466" r:id="rId17"/>
    <p:sldId id="467" r:id="rId18"/>
    <p:sldId id="468" r:id="rId19"/>
    <p:sldId id="477" r:id="rId20"/>
    <p:sldId id="478" r:id="rId21"/>
    <p:sldId id="479" r:id="rId22"/>
    <p:sldId id="480" r:id="rId23"/>
    <p:sldId id="481" r:id="rId24"/>
    <p:sldId id="482" r:id="rId25"/>
    <p:sldId id="469" r:id="rId26"/>
    <p:sldId id="495" r:id="rId27"/>
    <p:sldId id="496" r:id="rId28"/>
    <p:sldId id="497" r:id="rId29"/>
    <p:sldId id="498" r:id="rId30"/>
    <p:sldId id="499" r:id="rId31"/>
    <p:sldId id="500" r:id="rId32"/>
    <p:sldId id="501" r:id="rId33"/>
    <p:sldId id="502" r:id="rId34"/>
    <p:sldId id="470" r:id="rId35"/>
    <p:sldId id="471" r:id="rId36"/>
    <p:sldId id="489" r:id="rId37"/>
    <p:sldId id="490" r:id="rId38"/>
    <p:sldId id="491" r:id="rId39"/>
    <p:sldId id="492" r:id="rId40"/>
    <p:sldId id="493" r:id="rId41"/>
    <p:sldId id="472" r:id="rId42"/>
    <p:sldId id="485" r:id="rId43"/>
    <p:sldId id="486" r:id="rId44"/>
    <p:sldId id="487" r:id="rId45"/>
    <p:sldId id="488" r:id="rId46"/>
    <p:sldId id="473" r:id="rId47"/>
    <p:sldId id="474" r:id="rId48"/>
    <p:sldId id="484" r:id="rId49"/>
    <p:sldId id="475" r:id="rId50"/>
    <p:sldId id="483" r:id="rId51"/>
    <p:sldId id="476" r:id="rId52"/>
    <p:sldId id="454" r:id="rId5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22D1B-E3ED-43A8-9C38-1D6CE5279B22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52DED-6047-4861-80D9-4F517A7E73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3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BE873-1CAC-4B53-A98D-F3E201C03113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DA8-3EA1-4C52-B5D4-3599B6B4E7A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56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BE873-1CAC-4B53-A98D-F3E201C03113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DA8-3EA1-4C52-B5D4-3599B6B4E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55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BE873-1CAC-4B53-A98D-F3E201C03113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DA8-3EA1-4C52-B5D4-3599B6B4E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336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BE873-1CAC-4B53-A98D-F3E201C03113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DA8-3EA1-4C52-B5D4-3599B6B4E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80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BE873-1CAC-4B53-A98D-F3E201C03113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DA8-3EA1-4C52-B5D4-3599B6B4E7A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13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BE873-1CAC-4B53-A98D-F3E201C03113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DA8-3EA1-4C52-B5D4-3599B6B4E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1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BE873-1CAC-4B53-A98D-F3E201C03113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DA8-3EA1-4C52-B5D4-3599B6B4E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15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BE873-1CAC-4B53-A98D-F3E201C03113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DA8-3EA1-4C52-B5D4-3599B6B4E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44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BE873-1CAC-4B53-A98D-F3E201C03113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DA8-3EA1-4C52-B5D4-3599B6B4E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98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C3BE873-1CAC-4B53-A98D-F3E201C03113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826DA8-3EA1-4C52-B5D4-3599B6B4E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34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BE873-1CAC-4B53-A98D-F3E201C03113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6DA8-3EA1-4C52-B5D4-3599B6B4E7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74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3BE873-1CAC-4B53-A98D-F3E201C03113}" type="datetimeFigureOut">
              <a:rPr lang="tr-TR" smtClean="0"/>
              <a:t>14.12.2023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4826DA8-3EA1-4C52-B5D4-3599B6B4E7A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19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domanicmyo.dpu/" TargetMode="External"/><Relationship Id="rId2" Type="http://schemas.openxmlformats.org/officeDocument/2006/relationships/hyperlink" Target="https://domanicmyo.dpu.edu.t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witter.com/domanicmyodpu" TargetMode="External"/><Relationship Id="rId4" Type="http://schemas.openxmlformats.org/officeDocument/2006/relationships/hyperlink" Target="https://www.facebook.com/domanicmyo.dpu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1" y="1961389"/>
            <a:ext cx="9144000" cy="2075480"/>
          </a:xfrm>
        </p:spPr>
        <p:txBody>
          <a:bodyPr>
            <a:normAutofit/>
          </a:bodyPr>
          <a:lstStyle/>
          <a:p>
            <a:pPr algn="ctr"/>
            <a:r>
              <a:rPr lang="tr-TR" sz="4875" b="1" dirty="0" smtClean="0">
                <a:solidFill>
                  <a:srgbClr val="00B050"/>
                </a:solidFill>
              </a:rPr>
              <a:t>İŞLETMEDE MESLEKİ EĞİTİM (İME) BİLGİLENDİRME SUNUMU</a:t>
            </a:r>
            <a:endParaRPr lang="tr-TR" sz="4875" b="1" dirty="0">
              <a:solidFill>
                <a:srgbClr val="00B05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349038" y="4365104"/>
            <a:ext cx="7635394" cy="2016224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/>
              <a:t>T.C.</a:t>
            </a:r>
          </a:p>
          <a:p>
            <a:pPr algn="ctr"/>
            <a:r>
              <a:rPr lang="tr-TR" b="1" dirty="0" smtClean="0"/>
              <a:t>KÜTAHYA DUMLUPINAR ÜNİVERSİTESİ</a:t>
            </a:r>
          </a:p>
          <a:p>
            <a:pPr algn="ctr"/>
            <a:r>
              <a:rPr lang="tr-TR" b="1" dirty="0" smtClean="0"/>
              <a:t>DOMANİÇ HAYME ANA MESLEK YÜKSEKOKULU</a:t>
            </a:r>
          </a:p>
          <a:p>
            <a:pPr algn="ctr"/>
            <a:r>
              <a:rPr lang="tr-TR" b="1" dirty="0" smtClean="0"/>
              <a:t>İŞLETMEDE MESLEKİ </a:t>
            </a:r>
            <a:r>
              <a:rPr lang="tr-TR" b="1" smtClean="0"/>
              <a:t>EĞİTİM KOORDİNATÖRLÜĞÜ</a:t>
            </a:r>
            <a:endParaRPr lang="tr-TR" b="1" dirty="0" smtClean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718" y="539988"/>
            <a:ext cx="1999396" cy="189746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312" y="634120"/>
            <a:ext cx="2555983" cy="1803330"/>
          </a:xfrm>
          <a:prstGeom prst="rect">
            <a:avLst/>
          </a:prstGeom>
        </p:spPr>
      </p:pic>
      <p:pic>
        <p:nvPicPr>
          <p:cNvPr id="10242" name="Picture 2" descr="dpÃ¼ altÄ±n anahtar ile ilgili gÃ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226" y="692696"/>
            <a:ext cx="3642974" cy="196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7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İŞLETMEDE MESLEKİ EĞİTİM (İME) UYGULAMASINDAKİ AMAÇLARIMIZ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Uygulamasındaki Amaçlarımız;</a:t>
            </a:r>
          </a:p>
          <a:p>
            <a:pPr algn="just">
              <a:buFontTx/>
              <a:buChar char="-"/>
            </a:pPr>
            <a:r>
              <a:rPr lang="tr-TR" sz="3200" dirty="0" smtClean="0"/>
              <a:t> Öğrencilerimizin istihdam edilebilirliklerini artırmak.</a:t>
            </a:r>
          </a:p>
          <a:p>
            <a:pPr algn="just">
              <a:buFontTx/>
              <a:buChar char="-"/>
            </a:pPr>
            <a:r>
              <a:rPr lang="tr-TR" sz="3200" dirty="0" smtClean="0"/>
              <a:t> İş dünyasının işgücü taleplerini karşılamak.</a:t>
            </a:r>
          </a:p>
          <a:p>
            <a:pPr algn="just">
              <a:buFontTx/>
              <a:buChar char="-"/>
            </a:pPr>
            <a:r>
              <a:rPr lang="tr-TR" sz="3200" dirty="0"/>
              <a:t> </a:t>
            </a:r>
            <a:r>
              <a:rPr lang="tr-TR" sz="3200" dirty="0" smtClean="0"/>
              <a:t>Üniversite-sanayi işbirliğinin geliştirilmesine katkıda bulunmak.</a:t>
            </a:r>
          </a:p>
          <a:p>
            <a:pPr marL="0" indent="0" algn="just"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563153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 smtClean="0"/>
              <a:t>İŞLETMEDE MESLEKİ EĞİTİM (İME) UYGULAMASININ OKULUMUZA FAYDALARI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827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sz="3200" b="1" dirty="0"/>
              <a:t>İME Uygulamasının </a:t>
            </a:r>
            <a:r>
              <a:rPr lang="tr-TR" sz="3200" b="1" dirty="0" smtClean="0"/>
              <a:t>Okulumuza </a:t>
            </a:r>
            <a:r>
              <a:rPr lang="tr-TR" sz="3200" b="1" dirty="0"/>
              <a:t>Faydaları</a:t>
            </a:r>
          </a:p>
          <a:p>
            <a:pPr algn="just">
              <a:buFontTx/>
              <a:buChar char="-"/>
            </a:pPr>
            <a:r>
              <a:rPr lang="tr-TR" sz="3200" dirty="0" smtClean="0"/>
              <a:t> Öğrencilerimizi öğrenim gördükleri alanda mesleki tecrübe ve beceri kazandırarak mezun etmiş olacağız.</a:t>
            </a:r>
          </a:p>
          <a:p>
            <a:pPr algn="just">
              <a:buFontTx/>
              <a:buChar char="-"/>
            </a:pPr>
            <a:r>
              <a:rPr lang="tr-TR" sz="3200" dirty="0" smtClean="0"/>
              <a:t> İş dünyasının ihtiyaç ve beklentilerini anlama fırsatı bularak, geri bildirimler kapsamında müfredatımızı güncelleme olanağı elde edeceğiz.</a:t>
            </a:r>
          </a:p>
          <a:p>
            <a:pPr algn="just">
              <a:buFontTx/>
              <a:buChar char="-"/>
            </a:pPr>
            <a:r>
              <a:rPr lang="tr-TR" sz="3200" dirty="0" smtClean="0"/>
              <a:t> Mezun edeceğimiz öğrencilerimizin istihdam edilebilirlik olanaklarının kolaylaşması sonucunda okulumuz daha çok tercih edilen bir eğitim kurumu haline gelmiş olacak.</a:t>
            </a:r>
          </a:p>
          <a:p>
            <a:pPr algn="just">
              <a:buFontTx/>
              <a:buChar char="-"/>
            </a:pPr>
            <a:endParaRPr lang="tr-TR" sz="3200" dirty="0" smtClean="0"/>
          </a:p>
          <a:p>
            <a:pPr algn="just">
              <a:buFontTx/>
              <a:buChar char="-"/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2070652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8983" y="286603"/>
            <a:ext cx="10557162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İŞLETMEDE MESLEKİ EĞİTİM (İME) UYGULAMASININ </a:t>
            </a:r>
            <a:r>
              <a:rPr lang="tr-TR" b="1" dirty="0" smtClean="0"/>
              <a:t>ÖĞRENCİLERİMİZE </a:t>
            </a:r>
            <a:r>
              <a:rPr lang="tr-TR" b="1" dirty="0"/>
              <a:t>FAYDALARI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82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/>
              <a:t>İME Uygulamasının Öğrencilerimiz Açısından Beklenen Faydaları</a:t>
            </a:r>
          </a:p>
          <a:p>
            <a:pPr marL="0" indent="0" algn="just">
              <a:buNone/>
            </a:pPr>
            <a:r>
              <a:rPr lang="tr-TR" sz="3200" dirty="0" smtClean="0"/>
              <a:t>- Öğrencilerimiz okuldaki teorik derslerde öğrendiklerini işletmede mesleki eğitim uygulamasıyla birleştirerek, uygulama becerisi ve deneyim kazanacaklar ve ayrıca program süresince gelir elde etme imkanına kavuşacaklardır.</a:t>
            </a:r>
          </a:p>
          <a:p>
            <a:pPr algn="just">
              <a:buFontTx/>
              <a:buChar char="-"/>
            </a:pPr>
            <a:r>
              <a:rPr lang="tr-TR" sz="3200" dirty="0" smtClean="0"/>
              <a:t> Öğrencilerimizin iş bulma imkanlarının kolaylaşması ve işyerinin uygun görmesi halinde aynı işletmede istihdam edilmesi beklenmektedir.</a:t>
            </a:r>
          </a:p>
        </p:txBody>
      </p:sp>
    </p:spTree>
    <p:extLst>
      <p:ext uri="{BB962C8B-B14F-4D97-AF65-F5344CB8AC3E}">
        <p14:creationId xmlns:p14="http://schemas.microsoft.com/office/powerpoint/2010/main" val="576925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286603"/>
            <a:ext cx="10487891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İŞLETMEDE MESLEKİ EĞİTİM (İME) UYGULAMASININ ÖĞRENCİLERİMİZE FAYDALARI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827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/>
              <a:t>İME Uygulamasının </a:t>
            </a:r>
            <a:r>
              <a:rPr lang="tr-TR" sz="3200" b="1" dirty="0" smtClean="0"/>
              <a:t>Öğrencilerimiz Açısından Beklenen </a:t>
            </a:r>
            <a:r>
              <a:rPr lang="tr-TR" sz="3200" b="1" dirty="0"/>
              <a:t>Faydaları</a:t>
            </a:r>
          </a:p>
          <a:p>
            <a:pPr marL="0" indent="0" algn="just">
              <a:buNone/>
            </a:pPr>
            <a:r>
              <a:rPr lang="tr-TR" sz="3200" dirty="0" smtClean="0"/>
              <a:t>- Öğrencilerimizin sorumluluk duygusu, iş disiplini, ekip çalışması ve iş süreçleri konularında yetkinlik sahibi olmaları beklenmektedir.</a:t>
            </a:r>
          </a:p>
          <a:p>
            <a:pPr marL="0" indent="0" algn="just">
              <a:buNone/>
            </a:pPr>
            <a:r>
              <a:rPr lang="tr-TR" sz="3200" dirty="0" smtClean="0"/>
              <a:t>- Öğrencilerimizin kariyer planlaması konusundaki farkındalıklarının artması beklenmektedir.</a:t>
            </a:r>
          </a:p>
        </p:txBody>
      </p:sp>
    </p:spTree>
    <p:extLst>
      <p:ext uri="{BB962C8B-B14F-4D97-AF65-F5344CB8AC3E}">
        <p14:creationId xmlns:p14="http://schemas.microsoft.com/office/powerpoint/2010/main" val="1825760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İŞLETMEDE MESLEKİ EĞİTİM (İME) UYGULAMASININ </a:t>
            </a:r>
            <a:r>
              <a:rPr lang="tr-TR" b="1" dirty="0" smtClean="0"/>
              <a:t>İŞ DÜNYASINA </a:t>
            </a:r>
            <a:r>
              <a:rPr lang="tr-TR" b="1" dirty="0"/>
              <a:t>FAYDALARI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Uygulamasının İş Dünyasına Faydaları</a:t>
            </a:r>
          </a:p>
          <a:p>
            <a:pPr marL="0" indent="0" algn="just">
              <a:buNone/>
            </a:pPr>
            <a:r>
              <a:rPr lang="tr-TR" sz="3200" dirty="0" smtClean="0"/>
              <a:t>- İş süreçlerini ve çalışma ortamını bizzat yerinde görerek mesleki tecrübe kazanan kişiler yetiştirilecek ve istihdam kolaylaşacak.</a:t>
            </a:r>
          </a:p>
          <a:p>
            <a:pPr marL="0" indent="0" algn="just">
              <a:buNone/>
            </a:pPr>
            <a:r>
              <a:rPr lang="tr-TR" sz="3200" dirty="0" smtClean="0"/>
              <a:t> - İş dünyasının ihtiyaç duyduğu niteliklere sahip bireylerin yetiştirilmesinin kolaylaşması sonucunda firmalar çalışanlarının işe başlama sürecindeki eğitim yükü anlamında tasarruf sağlamış olacaklar.</a:t>
            </a:r>
          </a:p>
          <a:p>
            <a:pPr marL="0" indent="0" algn="just">
              <a:buNone/>
            </a:pPr>
            <a:r>
              <a:rPr lang="tr-TR" sz="3200" dirty="0" smtClean="0"/>
              <a:t>- Üniversite-sanayi işbirliği sağlanmış olacak.</a:t>
            </a:r>
          </a:p>
        </p:txBody>
      </p:sp>
    </p:spTree>
    <p:extLst>
      <p:ext uri="{BB962C8B-B14F-4D97-AF65-F5344CB8AC3E}">
        <p14:creationId xmlns:p14="http://schemas.microsoft.com/office/powerpoint/2010/main" val="111273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 smtClean="0"/>
              <a:t>ÖĞRENCİLERİN İME’YE BAŞLAMA ÖN KOŞULLARI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Öğrencilerin İME’ye Başlama Ön Koşulları</a:t>
            </a:r>
          </a:p>
          <a:p>
            <a:pPr marL="0" indent="0" algn="just">
              <a:buNone/>
            </a:pPr>
            <a:r>
              <a:rPr lang="tr-TR" sz="3200" dirty="0" smtClean="0"/>
              <a:t>- Öğrencilerimiz 4 yarıyıllık öğretim sürelerinin ilk 3 yarıyılını okulumuzda, son 1 yarıyılını ise işyerlerinde tamamlayacaklardır.</a:t>
            </a:r>
          </a:p>
          <a:p>
            <a:pPr marL="0" indent="0" algn="just"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- Öğrencinin </a:t>
            </a:r>
            <a:r>
              <a:rPr lang="tr-TR" sz="3200" dirty="0">
                <a:solidFill>
                  <a:srgbClr val="FF0000"/>
                </a:solidFill>
              </a:rPr>
              <a:t>İME yapmak üzere işletmelere gidebilmesi için </a:t>
            </a:r>
            <a:r>
              <a:rPr lang="tr-TR" sz="3200" dirty="0" err="1">
                <a:solidFill>
                  <a:srgbClr val="FF0000"/>
                </a:solidFill>
              </a:rPr>
              <a:t>AGNO’su</a:t>
            </a:r>
            <a:r>
              <a:rPr lang="tr-TR" sz="3200" dirty="0">
                <a:solidFill>
                  <a:srgbClr val="FF0000"/>
                </a:solidFill>
              </a:rPr>
              <a:t> 2,00 veya </a:t>
            </a:r>
            <a:r>
              <a:rPr lang="tr-TR" sz="3200" dirty="0" smtClean="0">
                <a:solidFill>
                  <a:srgbClr val="FF0000"/>
                </a:solidFill>
              </a:rPr>
              <a:t>üzeri olması </a:t>
            </a:r>
            <a:r>
              <a:rPr lang="tr-TR" sz="3200" dirty="0">
                <a:solidFill>
                  <a:srgbClr val="FF0000"/>
                </a:solidFill>
              </a:rPr>
              <a:t>ve </a:t>
            </a:r>
            <a:r>
              <a:rPr lang="tr-TR" sz="3200" dirty="0" smtClean="0">
                <a:solidFill>
                  <a:srgbClr val="FF0000"/>
                </a:solidFill>
              </a:rPr>
              <a:t>ön </a:t>
            </a:r>
            <a:r>
              <a:rPr lang="tr-TR" sz="3200" dirty="0">
                <a:solidFill>
                  <a:srgbClr val="FF0000"/>
                </a:solidFill>
              </a:rPr>
              <a:t>lisans </a:t>
            </a:r>
            <a:r>
              <a:rPr lang="tr-TR" sz="3200" dirty="0" smtClean="0">
                <a:solidFill>
                  <a:srgbClr val="FF0000"/>
                </a:solidFill>
              </a:rPr>
              <a:t>programları </a:t>
            </a:r>
            <a:r>
              <a:rPr lang="tr-TR" sz="3200" dirty="0">
                <a:solidFill>
                  <a:srgbClr val="FF0000"/>
                </a:solidFill>
              </a:rPr>
              <a:t>için 4. yarıyıldan önceki yarıyıllarda devamsız veya </a:t>
            </a:r>
            <a:r>
              <a:rPr lang="tr-TR" sz="3200" dirty="0" smtClean="0">
                <a:solidFill>
                  <a:srgbClr val="FF0000"/>
                </a:solidFill>
              </a:rPr>
              <a:t>almadığı dersinin </a:t>
            </a:r>
            <a:r>
              <a:rPr lang="tr-TR" sz="3200" dirty="0">
                <a:solidFill>
                  <a:srgbClr val="FF0000"/>
                </a:solidFill>
              </a:rPr>
              <a:t>olmaması ön </a:t>
            </a:r>
            <a:r>
              <a:rPr lang="tr-TR" sz="3200" dirty="0" smtClean="0">
                <a:solidFill>
                  <a:srgbClr val="FF0000"/>
                </a:solidFill>
              </a:rPr>
              <a:t>şarttır.</a:t>
            </a:r>
          </a:p>
        </p:txBody>
      </p:sp>
    </p:spTree>
    <p:extLst>
      <p:ext uri="{BB962C8B-B14F-4D97-AF65-F5344CB8AC3E}">
        <p14:creationId xmlns:p14="http://schemas.microsoft.com/office/powerpoint/2010/main" val="2942289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ÖĞRENCİLERİN İME’YE BAŞLAMA ÖN KOŞULLARI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Öğrencilerin İME’ye Başlama Ön Koşulları</a:t>
            </a:r>
          </a:p>
          <a:p>
            <a:pPr marL="0" indent="0" algn="just">
              <a:buNone/>
            </a:pPr>
            <a:r>
              <a:rPr lang="tr-TR" sz="3200" dirty="0"/>
              <a:t>- Öğrenci, İME’ye gitmesi gereken yarıyılda gidememesi halinde ön şartı sağladığı </a:t>
            </a:r>
            <a:r>
              <a:rPr lang="tr-TR" sz="3200" dirty="0" smtClean="0"/>
              <a:t>ilk yarıyıl </a:t>
            </a:r>
            <a:r>
              <a:rPr lang="tr-TR" sz="3200" dirty="0"/>
              <a:t>gönderilir.</a:t>
            </a:r>
          </a:p>
          <a:p>
            <a:pPr marL="0" indent="0" algn="just">
              <a:buNone/>
            </a:pPr>
            <a:r>
              <a:rPr lang="tr-TR" sz="3200" dirty="0" smtClean="0"/>
              <a:t>- </a:t>
            </a:r>
            <a:r>
              <a:rPr lang="tr-TR" sz="3200" dirty="0" smtClean="0">
                <a:solidFill>
                  <a:srgbClr val="FF0000"/>
                </a:solidFill>
              </a:rPr>
              <a:t>Öğrenci</a:t>
            </a:r>
            <a:r>
              <a:rPr lang="tr-TR" sz="3200" dirty="0">
                <a:solidFill>
                  <a:srgbClr val="FF0000"/>
                </a:solidFill>
              </a:rPr>
              <a:t>, İME’ye gideceği yarıyılda, İME’nin yanında devam şartı bulunmayan </a:t>
            </a:r>
            <a:r>
              <a:rPr lang="tr-TR" sz="3200" dirty="0" smtClean="0">
                <a:solidFill>
                  <a:srgbClr val="FF0000"/>
                </a:solidFill>
              </a:rPr>
              <a:t>başarısız olduğu </a:t>
            </a:r>
            <a:r>
              <a:rPr lang="tr-TR" sz="3200" dirty="0">
                <a:solidFill>
                  <a:srgbClr val="FF0000"/>
                </a:solidFill>
              </a:rPr>
              <a:t>dersleri de “Kütahya Dumlupınar Üniversitesi Ön Lisans ve Lisans </a:t>
            </a:r>
            <a:r>
              <a:rPr lang="tr-TR" sz="3200" dirty="0" smtClean="0">
                <a:solidFill>
                  <a:srgbClr val="FF0000"/>
                </a:solidFill>
              </a:rPr>
              <a:t>Eğitim-Öğretim Yönetmeliğinde» </a:t>
            </a:r>
            <a:r>
              <a:rPr lang="tr-TR" sz="3200" dirty="0">
                <a:solidFill>
                  <a:srgbClr val="FF0000"/>
                </a:solidFill>
              </a:rPr>
              <a:t>belirtilen ders yükü çerçevesinde alabilir.</a:t>
            </a:r>
            <a:endParaRPr lang="tr-TR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820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 smtClean="0"/>
              <a:t>ÖĞRENCİLERİN İME SÜRESİ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Öğrencilerin İME</a:t>
            </a:r>
            <a:r>
              <a:rPr lang="tr-TR" sz="3200" b="1" dirty="0"/>
              <a:t> </a:t>
            </a:r>
            <a:r>
              <a:rPr lang="tr-TR" sz="3200" b="1" dirty="0" smtClean="0"/>
              <a:t>Süresi</a:t>
            </a:r>
          </a:p>
          <a:p>
            <a:pPr marL="0" indent="0" algn="just">
              <a:buNone/>
            </a:pPr>
            <a:r>
              <a:rPr lang="tr-TR" sz="3200" dirty="0"/>
              <a:t>- İME, akademik takvimde belirtilen güz/bahar yarıyılı ders başlama ve </a:t>
            </a:r>
            <a:r>
              <a:rPr lang="tr-TR" sz="3200" dirty="0" smtClean="0"/>
              <a:t>bitiş tarihlerini </a:t>
            </a:r>
            <a:r>
              <a:rPr lang="tr-TR" sz="3200" dirty="0"/>
              <a:t>kapsayacak şekilde yürütülür</a:t>
            </a:r>
            <a:r>
              <a:rPr lang="tr-TR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9209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ÖĞRENCİLERİN İME SÜRESİ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Öğrencilerin İME</a:t>
            </a:r>
            <a:r>
              <a:rPr lang="tr-TR" sz="3200" b="1" dirty="0"/>
              <a:t> </a:t>
            </a:r>
            <a:r>
              <a:rPr lang="tr-TR" sz="3200" b="1" dirty="0" smtClean="0"/>
              <a:t>Süresi</a:t>
            </a:r>
          </a:p>
          <a:p>
            <a:pPr marL="0" indent="0" algn="just">
              <a:buNone/>
            </a:pPr>
            <a:r>
              <a:rPr lang="tr-TR" sz="3200" dirty="0"/>
              <a:t>- </a:t>
            </a:r>
            <a:r>
              <a:rPr lang="tr-TR" sz="3200" dirty="0" smtClean="0"/>
              <a:t>Öğrenciler</a:t>
            </a:r>
            <a:r>
              <a:rPr lang="tr-TR" sz="3200" dirty="0"/>
              <a:t>, işlemede mesleki eğitim yapacağı </a:t>
            </a:r>
            <a:r>
              <a:rPr lang="tr-TR" sz="3200" dirty="0" smtClean="0"/>
              <a:t>işletmenin çalışma </a:t>
            </a:r>
            <a:r>
              <a:rPr lang="tr-TR" sz="3200" dirty="0"/>
              <a:t>koşul ve saatlerine uymak ve eğitimini o yarıyıl boyunca haftada 40 saat çalışarak </a:t>
            </a:r>
            <a:r>
              <a:rPr lang="tr-TR" sz="3200" dirty="0" smtClean="0"/>
              <a:t>gündüz tamamlamak </a:t>
            </a:r>
            <a:r>
              <a:rPr lang="tr-TR" sz="3200" dirty="0"/>
              <a:t>zorundadırlar. İME dersi, 5 teorik+ 35 uygulama saati olmak üzere 23 krediden </a:t>
            </a:r>
            <a:r>
              <a:rPr lang="tr-TR" sz="3200" dirty="0" smtClean="0"/>
              <a:t>oluşur ve </a:t>
            </a:r>
            <a:r>
              <a:rPr lang="tr-TR" sz="3200" dirty="0"/>
              <a:t>30 AKTS değerindedir.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278964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 smtClean="0"/>
              <a:t>ÖĞRENCİLERİN İME KAPSAMINDAKİ SORUMLULUKLARI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4121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sz="3200" b="1" dirty="0" smtClean="0"/>
              <a:t>Öğrencilerin İME</a:t>
            </a:r>
            <a:r>
              <a:rPr lang="tr-TR" sz="3200" b="1" dirty="0"/>
              <a:t> </a:t>
            </a:r>
            <a:r>
              <a:rPr lang="tr-TR" sz="3200" b="1" dirty="0" smtClean="0"/>
              <a:t>Kapsamındaki Sorumlulukları</a:t>
            </a:r>
          </a:p>
          <a:p>
            <a:pPr marL="0" indent="0" algn="just">
              <a:buNone/>
            </a:pPr>
            <a:r>
              <a:rPr lang="tr-TR" sz="3200" dirty="0"/>
              <a:t>- İME yapan öğrenciler, eğitimler esnasındaki izin veya </a:t>
            </a:r>
            <a:r>
              <a:rPr lang="tr-TR" sz="3200" dirty="0" smtClean="0"/>
              <a:t>devamsızlık sürelerine </a:t>
            </a:r>
            <a:r>
              <a:rPr lang="tr-TR" sz="3200" dirty="0"/>
              <a:t>ilişkin işlemlerde Üniversitemizin “Kütahya Dumlupınar Üniversitesi Ön Lisans </a:t>
            </a:r>
            <a:r>
              <a:rPr lang="tr-TR" sz="3200" dirty="0" smtClean="0"/>
              <a:t>ve Lisans </a:t>
            </a:r>
            <a:r>
              <a:rPr lang="tr-TR" sz="3200" dirty="0"/>
              <a:t>Eğitim-Öğretim Yönetmeliği” ve </a:t>
            </a:r>
            <a:r>
              <a:rPr lang="tr-TR" sz="3200" dirty="0" smtClean="0"/>
              <a:t>«Kütahya Dumlupınar Üniversitesi İşletmede Mesleki Eğitim Yönergesi» hükümleri </a:t>
            </a:r>
            <a:r>
              <a:rPr lang="tr-TR" sz="3200" dirty="0"/>
              <a:t>ile işletmenin resmî </a:t>
            </a:r>
            <a:r>
              <a:rPr lang="tr-TR" sz="3200" dirty="0" smtClean="0"/>
              <a:t>çalışma kurallarına </a:t>
            </a:r>
            <a:r>
              <a:rPr lang="tr-TR" sz="3200" dirty="0"/>
              <a:t>tabidir. Söz konusu mevzuat hükümlerine veya işletmenin resmî çalışma </a:t>
            </a:r>
            <a:r>
              <a:rPr lang="tr-TR" sz="3200" dirty="0" smtClean="0"/>
              <a:t>kurallarına aykırı </a:t>
            </a:r>
            <a:r>
              <a:rPr lang="tr-TR" sz="3200" dirty="0"/>
              <a:t>davranan öğrencilerin </a:t>
            </a:r>
            <a:r>
              <a:rPr lang="tr-TR" sz="3200" dirty="0" err="1"/>
              <a:t>İME’leri</a:t>
            </a:r>
            <a:r>
              <a:rPr lang="tr-TR" sz="3200" dirty="0"/>
              <a:t> başarısız olarak </a:t>
            </a:r>
            <a:r>
              <a:rPr lang="tr-TR" sz="3200" dirty="0" smtClean="0"/>
              <a:t>değerlendirilir.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85884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İÇİNDEKİLER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88811"/>
          </a:xfrm>
        </p:spPr>
        <p:txBody>
          <a:bodyPr>
            <a:normAutofit/>
          </a:bodyPr>
          <a:lstStyle/>
          <a:p>
            <a:r>
              <a:rPr lang="tr-TR" sz="3200" dirty="0" smtClean="0"/>
              <a:t>- Meslek Yüksekokullarının Yükseköğretim Sistemindeki Rolü</a:t>
            </a:r>
          </a:p>
          <a:p>
            <a:r>
              <a:rPr lang="tr-TR" sz="3200" dirty="0" smtClean="0"/>
              <a:t>- İşletmede Mesleki Eğitim (İME) Nedir?</a:t>
            </a:r>
          </a:p>
          <a:p>
            <a:r>
              <a:rPr lang="tr-TR" sz="3200" dirty="0" smtClean="0"/>
              <a:t>- </a:t>
            </a:r>
            <a:r>
              <a:rPr lang="tr-TR" sz="3200" dirty="0"/>
              <a:t>İşletmede Mesleki Eğitim (İME) </a:t>
            </a:r>
            <a:r>
              <a:rPr lang="tr-TR" sz="3200" dirty="0" smtClean="0"/>
              <a:t>Uygulamasındaki Amaçlarımız</a:t>
            </a:r>
          </a:p>
          <a:p>
            <a:r>
              <a:rPr lang="tr-TR" sz="3200" dirty="0"/>
              <a:t>- İşletmede Mesleki Eğitim (İME) </a:t>
            </a:r>
            <a:r>
              <a:rPr lang="tr-TR" sz="3200" dirty="0" smtClean="0"/>
              <a:t>Uygulamasının Okulumuza Faydaları</a:t>
            </a:r>
          </a:p>
          <a:p>
            <a:r>
              <a:rPr lang="tr-TR" sz="3200" dirty="0" smtClean="0"/>
              <a:t>- </a:t>
            </a:r>
            <a:r>
              <a:rPr lang="tr-TR" sz="3200" dirty="0"/>
              <a:t>İşletmede Mesleki Eğitim (İME) </a:t>
            </a:r>
            <a:r>
              <a:rPr lang="tr-TR" sz="3200" dirty="0" smtClean="0"/>
              <a:t>Uygulamasının Öğrencilerimize Faydaları</a:t>
            </a:r>
            <a:endParaRPr lang="tr-TR" sz="3200" dirty="0"/>
          </a:p>
          <a:p>
            <a:endParaRPr lang="tr-TR" sz="3200" dirty="0"/>
          </a:p>
          <a:p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587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ÖĞRENCİLERİN İME KAPSAMINDAKİ SORUMLULUKLARI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Öğrencilerin İME</a:t>
            </a:r>
            <a:r>
              <a:rPr lang="tr-TR" sz="3200" b="1" dirty="0"/>
              <a:t> </a:t>
            </a:r>
            <a:r>
              <a:rPr lang="tr-TR" sz="3200" b="1" dirty="0" smtClean="0"/>
              <a:t>Kapsamındaki Sorumlulukları</a:t>
            </a:r>
          </a:p>
          <a:p>
            <a:pPr algn="just">
              <a:buFontTx/>
              <a:buChar char="-"/>
            </a:pPr>
            <a:r>
              <a:rPr lang="tr-TR" sz="3200" dirty="0" smtClean="0"/>
              <a:t> Öğrenciler</a:t>
            </a:r>
            <a:r>
              <a:rPr lang="tr-TR" sz="3200" dirty="0"/>
              <a:t>, </a:t>
            </a:r>
            <a:r>
              <a:rPr lang="tr-TR" sz="3200" dirty="0" err="1"/>
              <a:t>İME’lerini</a:t>
            </a:r>
            <a:r>
              <a:rPr lang="tr-TR" sz="3200" dirty="0"/>
              <a:t>, </a:t>
            </a:r>
            <a:r>
              <a:rPr lang="tr-TR" sz="3200" dirty="0">
                <a:solidFill>
                  <a:srgbClr val="FFC000"/>
                </a:solidFill>
              </a:rPr>
              <a:t>“İME </a:t>
            </a:r>
            <a:r>
              <a:rPr lang="tr-TR" sz="3200" dirty="0" err="1">
                <a:solidFill>
                  <a:srgbClr val="FFC000"/>
                </a:solidFill>
              </a:rPr>
              <a:t>Protokol”ü</a:t>
            </a:r>
            <a:r>
              <a:rPr lang="tr-TR" sz="3200" dirty="0">
                <a:solidFill>
                  <a:srgbClr val="FFC000"/>
                </a:solidFill>
              </a:rPr>
              <a:t> imzalanan ve İME bölüm/program </a:t>
            </a:r>
            <a:r>
              <a:rPr lang="tr-TR" sz="3200" dirty="0" smtClean="0">
                <a:solidFill>
                  <a:srgbClr val="FFC000"/>
                </a:solidFill>
              </a:rPr>
              <a:t>komisyonu tarafından </a:t>
            </a:r>
            <a:r>
              <a:rPr lang="tr-TR" sz="3200" dirty="0">
                <a:solidFill>
                  <a:srgbClr val="FFC000"/>
                </a:solidFill>
              </a:rPr>
              <a:t>yerleştirildikleri işletmelerde yapmak zorundadırlar</a:t>
            </a:r>
            <a:r>
              <a:rPr lang="tr-TR" sz="3200" dirty="0" smtClean="0">
                <a:solidFill>
                  <a:srgbClr val="FFC000"/>
                </a:solidFill>
              </a:rPr>
              <a:t>.</a:t>
            </a:r>
          </a:p>
          <a:p>
            <a:pPr algn="just">
              <a:buFontTx/>
              <a:buChar char="-"/>
            </a:pPr>
            <a:r>
              <a:rPr lang="tr-TR" sz="3200" dirty="0"/>
              <a:t> İME yapan öğrenciler işletmede bulunduğu sürelerde işletmedeki tüm mesleki etkinliklere (seminer, hizmet içi eğitim, geliştirme kursları vb.) katılmak </a:t>
            </a:r>
            <a:r>
              <a:rPr lang="tr-TR" sz="3200" dirty="0" smtClean="0"/>
              <a:t>zorundadırlar.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31589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ÖĞRENCİLERİN İME KAPSAMINDAKİ SORUMLULUKLARI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Öğrencilerin İME</a:t>
            </a:r>
            <a:r>
              <a:rPr lang="tr-TR" sz="3200" b="1" dirty="0"/>
              <a:t> </a:t>
            </a:r>
            <a:r>
              <a:rPr lang="tr-TR" sz="3200" b="1" dirty="0" smtClean="0"/>
              <a:t>Kapsamındaki Sorumlulukları</a:t>
            </a:r>
          </a:p>
          <a:p>
            <a:pPr algn="just">
              <a:buFontTx/>
              <a:buChar char="-"/>
            </a:pPr>
            <a:r>
              <a:rPr lang="tr-TR" sz="3200" dirty="0"/>
              <a:t> Öğrenciler işletmedeki sendikal etkinliklere katılamazlar.</a:t>
            </a:r>
          </a:p>
          <a:p>
            <a:pPr algn="just">
              <a:buFontTx/>
              <a:buChar char="-"/>
            </a:pPr>
            <a:r>
              <a:rPr lang="tr-TR" sz="3200" dirty="0"/>
              <a:t> </a:t>
            </a:r>
            <a:r>
              <a:rPr lang="tr-TR" sz="3200" dirty="0" smtClean="0"/>
              <a:t>Öğrenciler</a:t>
            </a:r>
            <a:r>
              <a:rPr lang="tr-TR" sz="3200" dirty="0"/>
              <a:t>, işletme ile ilgili ticari sır niteliğindeki bilgi ve belgeleri hiçbir zaman </a:t>
            </a:r>
            <a:r>
              <a:rPr lang="tr-TR" sz="3200" dirty="0" smtClean="0"/>
              <a:t>üçüncü şahıslarla </a:t>
            </a:r>
            <a:r>
              <a:rPr lang="tr-TR" sz="3200" dirty="0"/>
              <a:t>ve medya, internet, vb. ortamlarda paylaşmazlar.</a:t>
            </a:r>
          </a:p>
        </p:txBody>
      </p:sp>
    </p:spTree>
    <p:extLst>
      <p:ext uri="{BB962C8B-B14F-4D97-AF65-F5344CB8AC3E}">
        <p14:creationId xmlns:p14="http://schemas.microsoft.com/office/powerpoint/2010/main" val="845390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ÖĞRENCİLERİN İME KAPSAMINDAKİ SORUMLULUKLARI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Öğrencilerin İME</a:t>
            </a:r>
            <a:r>
              <a:rPr lang="tr-TR" sz="3200" b="1" dirty="0"/>
              <a:t> </a:t>
            </a:r>
            <a:r>
              <a:rPr lang="tr-TR" sz="3200" b="1" dirty="0" smtClean="0"/>
              <a:t>Kapsamındaki Sorumlulukları</a:t>
            </a:r>
          </a:p>
          <a:p>
            <a:pPr algn="just">
              <a:buFontTx/>
              <a:buChar char="-"/>
            </a:pPr>
            <a:r>
              <a:rPr lang="tr-TR" sz="3200" dirty="0">
                <a:solidFill>
                  <a:srgbClr val="FFC000"/>
                </a:solidFill>
              </a:rPr>
              <a:t> Öğrenciler sorumlu öğretim elemanına ve eğitici personele bilgi vermeden ve </a:t>
            </a:r>
            <a:r>
              <a:rPr lang="tr-TR" sz="3200" dirty="0" smtClean="0">
                <a:solidFill>
                  <a:srgbClr val="FFC000"/>
                </a:solidFill>
              </a:rPr>
              <a:t>onay almadan </a:t>
            </a:r>
            <a:r>
              <a:rPr lang="tr-TR" sz="3200" dirty="0" err="1">
                <a:solidFill>
                  <a:srgbClr val="FFC000"/>
                </a:solidFill>
              </a:rPr>
              <a:t>İME’sine</a:t>
            </a:r>
            <a:r>
              <a:rPr lang="tr-TR" sz="3200" dirty="0">
                <a:solidFill>
                  <a:srgbClr val="FFC000"/>
                </a:solidFill>
              </a:rPr>
              <a:t> ara veremezler.</a:t>
            </a:r>
          </a:p>
          <a:p>
            <a:pPr algn="just">
              <a:buFontTx/>
              <a:buChar char="-"/>
            </a:pPr>
            <a:r>
              <a:rPr lang="tr-TR" sz="3200" dirty="0"/>
              <a:t> </a:t>
            </a:r>
            <a:r>
              <a:rPr lang="tr-TR" sz="3200" dirty="0" smtClean="0">
                <a:solidFill>
                  <a:srgbClr val="FFC000"/>
                </a:solidFill>
              </a:rPr>
              <a:t>Öğrenciler </a:t>
            </a:r>
            <a:r>
              <a:rPr lang="tr-TR" sz="3200" dirty="0">
                <a:solidFill>
                  <a:srgbClr val="FFC000"/>
                </a:solidFill>
              </a:rPr>
              <a:t>sorumlu öğretim elemanına bilgi vermeden ve İME bölüm/program </a:t>
            </a:r>
            <a:r>
              <a:rPr lang="tr-TR" sz="3200" dirty="0" smtClean="0">
                <a:solidFill>
                  <a:srgbClr val="FFC000"/>
                </a:solidFill>
              </a:rPr>
              <a:t>komisyon onayını </a:t>
            </a:r>
            <a:r>
              <a:rPr lang="tr-TR" sz="3200" dirty="0">
                <a:solidFill>
                  <a:srgbClr val="FFC000"/>
                </a:solidFill>
              </a:rPr>
              <a:t>almadan İME yaptıkları işletmeyi değiştiremezler, aksi takdirde yapılan </a:t>
            </a:r>
            <a:r>
              <a:rPr lang="tr-TR" sz="3200" dirty="0" smtClean="0">
                <a:solidFill>
                  <a:srgbClr val="FFC000"/>
                </a:solidFill>
              </a:rPr>
              <a:t>İME geçersiz </a:t>
            </a:r>
            <a:r>
              <a:rPr lang="tr-TR" sz="3200" dirty="0">
                <a:solidFill>
                  <a:srgbClr val="FFC000"/>
                </a:solidFill>
              </a:rPr>
              <a:t>sayılır.</a:t>
            </a:r>
          </a:p>
        </p:txBody>
      </p:sp>
    </p:spTree>
    <p:extLst>
      <p:ext uri="{BB962C8B-B14F-4D97-AF65-F5344CB8AC3E}">
        <p14:creationId xmlns:p14="http://schemas.microsoft.com/office/powerpoint/2010/main" val="721646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ÖĞRENCİLERİN İME KAPSAMINDAKİ SORUMLULUKLARI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Öğrencilerin İME</a:t>
            </a:r>
            <a:r>
              <a:rPr lang="tr-TR" sz="3200" b="1" dirty="0"/>
              <a:t> </a:t>
            </a:r>
            <a:r>
              <a:rPr lang="tr-TR" sz="3200" b="1" dirty="0" smtClean="0"/>
              <a:t>Kapsamındaki Sorumlulukları</a:t>
            </a:r>
          </a:p>
          <a:p>
            <a:pPr algn="just">
              <a:buFontTx/>
              <a:buChar char="-"/>
            </a:pPr>
            <a:r>
              <a:rPr lang="tr-TR" sz="3200" dirty="0"/>
              <a:t> </a:t>
            </a:r>
            <a:r>
              <a:rPr lang="tr-TR" sz="3200" dirty="0">
                <a:solidFill>
                  <a:srgbClr val="FF0000"/>
                </a:solidFill>
              </a:rPr>
              <a:t>Öğrenciler, her gün yaptıkları çalışma ve etkinlikleri içeren “İME Haftalık </a:t>
            </a:r>
            <a:r>
              <a:rPr lang="tr-TR" sz="3200" dirty="0" smtClean="0">
                <a:solidFill>
                  <a:srgbClr val="FF0000"/>
                </a:solidFill>
              </a:rPr>
              <a:t>Çalışma </a:t>
            </a:r>
            <a:r>
              <a:rPr lang="tr-TR" sz="3200" dirty="0" err="1" smtClean="0">
                <a:solidFill>
                  <a:srgbClr val="FF0000"/>
                </a:solidFill>
              </a:rPr>
              <a:t>Raporu”nu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>
                <a:solidFill>
                  <a:srgbClr val="FF0000"/>
                </a:solidFill>
              </a:rPr>
              <a:t>eğitici personele onaylatıp teslim eder.</a:t>
            </a:r>
          </a:p>
        </p:txBody>
      </p:sp>
    </p:spTree>
    <p:extLst>
      <p:ext uri="{BB962C8B-B14F-4D97-AF65-F5344CB8AC3E}">
        <p14:creationId xmlns:p14="http://schemas.microsoft.com/office/powerpoint/2010/main" val="690078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ÖĞRENCİLERİN İME KAPSAMINDAKİ SORUMLULUKLARI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Öğrencilerin İME</a:t>
            </a:r>
            <a:r>
              <a:rPr lang="tr-TR" sz="3200" b="1" dirty="0"/>
              <a:t> </a:t>
            </a:r>
            <a:r>
              <a:rPr lang="tr-TR" sz="3200" b="1" dirty="0" smtClean="0"/>
              <a:t>Kapsamındaki Sorumlulukları</a:t>
            </a:r>
          </a:p>
          <a:p>
            <a:pPr algn="just">
              <a:buFontTx/>
              <a:buChar char="-"/>
            </a:pPr>
            <a:r>
              <a:rPr lang="tr-TR" sz="3200" dirty="0"/>
              <a:t> </a:t>
            </a:r>
            <a:r>
              <a:rPr lang="tr-TR" sz="3200" dirty="0">
                <a:solidFill>
                  <a:srgbClr val="FF0000"/>
                </a:solidFill>
              </a:rPr>
              <a:t>Her öğrenci İME Bölüm/Program komisyonu tarafından belirlenen kriterlere </a:t>
            </a:r>
            <a:r>
              <a:rPr lang="tr-TR" sz="3200" dirty="0" smtClean="0">
                <a:solidFill>
                  <a:srgbClr val="FF0000"/>
                </a:solidFill>
              </a:rPr>
              <a:t>uygun olarak </a:t>
            </a:r>
            <a:r>
              <a:rPr lang="tr-TR" sz="3200" dirty="0">
                <a:solidFill>
                  <a:srgbClr val="FF0000"/>
                </a:solidFill>
              </a:rPr>
              <a:t>“İME Dönem Sonu </a:t>
            </a:r>
            <a:r>
              <a:rPr lang="tr-TR" sz="3200" dirty="0" err="1">
                <a:solidFill>
                  <a:srgbClr val="FF0000"/>
                </a:solidFill>
              </a:rPr>
              <a:t>Raporu”nu</a:t>
            </a:r>
            <a:r>
              <a:rPr lang="tr-TR" sz="3200" dirty="0">
                <a:solidFill>
                  <a:srgbClr val="FF0000"/>
                </a:solidFill>
              </a:rPr>
              <a:t> hazırlamak zorundadır. Öğrenci, “İME </a:t>
            </a:r>
            <a:r>
              <a:rPr lang="tr-TR" sz="3200" dirty="0" smtClean="0">
                <a:solidFill>
                  <a:srgbClr val="FF0000"/>
                </a:solidFill>
              </a:rPr>
              <a:t>Dönem Sonu </a:t>
            </a:r>
            <a:r>
              <a:rPr lang="tr-TR" sz="3200" dirty="0" err="1">
                <a:solidFill>
                  <a:srgbClr val="FF0000"/>
                </a:solidFill>
              </a:rPr>
              <a:t>Raporu”nu</a:t>
            </a:r>
            <a:r>
              <a:rPr lang="tr-TR" sz="3200" dirty="0">
                <a:solidFill>
                  <a:srgbClr val="FF0000"/>
                </a:solidFill>
              </a:rPr>
              <a:t> eğitiminin bitiş tarihinden itibaren en geç bir hafta içerisinde </a:t>
            </a:r>
            <a:r>
              <a:rPr lang="tr-TR" sz="3200" dirty="0" smtClean="0">
                <a:solidFill>
                  <a:srgbClr val="FF0000"/>
                </a:solidFill>
              </a:rPr>
              <a:t>ilgili sorumlu </a:t>
            </a:r>
            <a:r>
              <a:rPr lang="tr-TR" sz="3200" dirty="0">
                <a:solidFill>
                  <a:srgbClr val="FF0000"/>
                </a:solidFill>
              </a:rPr>
              <a:t>öğretim elemanına teslim eder veya iadeli taahhütlü posta/kargo </a:t>
            </a:r>
            <a:r>
              <a:rPr lang="tr-TR" sz="3200" dirty="0" smtClean="0">
                <a:solidFill>
                  <a:srgbClr val="FF0000"/>
                </a:solidFill>
              </a:rPr>
              <a:t>yoluyla gönderir</a:t>
            </a:r>
            <a:r>
              <a:rPr lang="tr-TR" sz="3200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2716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İME YAPILACAK İŞLETMELERİN BELİRLENMESİ BAŞVURU VE EĞİTİME BAŞLAMA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Yapılacak İşletmelerin Belirlenmesi, Başvuru ve Eğitime Başlama</a:t>
            </a:r>
          </a:p>
          <a:p>
            <a:pPr marL="0" indent="0" algn="just"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İME’ye </a:t>
            </a:r>
            <a:r>
              <a:rPr lang="tr-TR" sz="3200" dirty="0">
                <a:solidFill>
                  <a:srgbClr val="FF0000"/>
                </a:solidFill>
              </a:rPr>
              <a:t>kontenjan verecek işletmelerle yapılan protokol, </a:t>
            </a:r>
            <a:r>
              <a:rPr lang="tr-TR" sz="3200" dirty="0" smtClean="0">
                <a:solidFill>
                  <a:srgbClr val="FF0000"/>
                </a:solidFill>
              </a:rPr>
              <a:t>Dekan/Müdür tarafından </a:t>
            </a:r>
            <a:r>
              <a:rPr lang="tr-TR" sz="3200" dirty="0">
                <a:solidFill>
                  <a:srgbClr val="FF0000"/>
                </a:solidFill>
              </a:rPr>
              <a:t>imzalanır. Onay alınmamış ve protokol yapılmamış işletmelerde eğitim </a:t>
            </a:r>
            <a:r>
              <a:rPr lang="tr-TR" sz="3200" dirty="0" smtClean="0">
                <a:solidFill>
                  <a:srgbClr val="FF0000"/>
                </a:solidFill>
              </a:rPr>
              <a:t>yapan öğrencilerin </a:t>
            </a:r>
            <a:r>
              <a:rPr lang="tr-TR" sz="3200" dirty="0" err="1">
                <a:solidFill>
                  <a:srgbClr val="FF0000"/>
                </a:solidFill>
              </a:rPr>
              <a:t>İME’si</a:t>
            </a:r>
            <a:r>
              <a:rPr lang="tr-TR" sz="3200" dirty="0">
                <a:solidFill>
                  <a:srgbClr val="FF0000"/>
                </a:solidFill>
              </a:rPr>
              <a:t> geçersiz sayılır. </a:t>
            </a:r>
            <a:endParaRPr lang="tr-TR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104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İME YAPILACAK İŞLETMELERİN BELİRLENMESİ BAŞVURU VE EĞİTİME BAŞLAMA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Yapılacak İşletmelerin Belirlenmesi, Başvuru ve Eğitime Başlama</a:t>
            </a:r>
          </a:p>
          <a:p>
            <a:pPr marL="0" indent="0" algn="just">
              <a:buNone/>
            </a:pPr>
            <a:r>
              <a:rPr lang="tr-TR" sz="3200" dirty="0" smtClean="0">
                <a:solidFill>
                  <a:srgbClr val="C00000"/>
                </a:solidFill>
              </a:rPr>
              <a:t>İME </a:t>
            </a:r>
            <a:r>
              <a:rPr lang="tr-TR" sz="3200" dirty="0">
                <a:solidFill>
                  <a:srgbClr val="C00000"/>
                </a:solidFill>
              </a:rPr>
              <a:t>bölüm/program komisyonları, İME birim koordinatörlüğü aracılığıyla, İME </a:t>
            </a:r>
            <a:r>
              <a:rPr lang="tr-TR" sz="3200" dirty="0" smtClean="0">
                <a:solidFill>
                  <a:srgbClr val="C00000"/>
                </a:solidFill>
              </a:rPr>
              <a:t>için hangi </a:t>
            </a:r>
            <a:r>
              <a:rPr lang="tr-TR" sz="3200" dirty="0">
                <a:solidFill>
                  <a:srgbClr val="C00000"/>
                </a:solidFill>
              </a:rPr>
              <a:t>programlara kaç kontenjan verileceğini belirlemek amacıyla İşletme yönetimleri ile </a:t>
            </a:r>
            <a:r>
              <a:rPr lang="tr-TR" sz="3200" dirty="0" smtClean="0">
                <a:solidFill>
                  <a:srgbClr val="C00000"/>
                </a:solidFill>
              </a:rPr>
              <a:t>iletişim kurar</a:t>
            </a:r>
            <a:r>
              <a:rPr lang="tr-TR" sz="3200" dirty="0">
                <a:solidFill>
                  <a:srgbClr val="C00000"/>
                </a:solidFill>
              </a:rPr>
              <a:t>.</a:t>
            </a:r>
            <a:endParaRPr lang="tr-TR" sz="32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6724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İME YAPILACAK İŞLETMELERİN BELİRLENMESİ BAŞVURU VE EĞİTİME BAŞLAMA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80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Yapılacak İşletmelerin Belirlenmesi, Başvuru ve Eğitime Başlama</a:t>
            </a:r>
          </a:p>
          <a:p>
            <a:pPr marL="0" indent="0" algn="just">
              <a:buNone/>
            </a:pPr>
            <a:r>
              <a:rPr lang="tr-TR" sz="3200" dirty="0">
                <a:solidFill>
                  <a:srgbClr val="FFC000"/>
                </a:solidFill>
              </a:rPr>
              <a:t>Öğrencilerin İME yapacağı işletmeler, eğitim ve uygulama durumları dikkate </a:t>
            </a:r>
            <a:r>
              <a:rPr lang="tr-TR" sz="3200" dirty="0" smtClean="0">
                <a:solidFill>
                  <a:srgbClr val="FFC000"/>
                </a:solidFill>
              </a:rPr>
              <a:t>alınarak İME </a:t>
            </a:r>
            <a:r>
              <a:rPr lang="tr-TR" sz="3200" dirty="0">
                <a:solidFill>
                  <a:srgbClr val="FFC000"/>
                </a:solidFill>
              </a:rPr>
              <a:t>bölüm/program komisyonu tarafından belirlenir</a:t>
            </a:r>
            <a:r>
              <a:rPr lang="tr-TR" sz="3200" dirty="0" smtClean="0">
                <a:solidFill>
                  <a:srgbClr val="FFC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tr-TR" sz="3200" dirty="0">
                <a:solidFill>
                  <a:srgbClr val="FF0000"/>
                </a:solidFill>
              </a:rPr>
              <a:t>Her yıl birim internet sayfasından her bölüm/program için İME yapılabilecek </a:t>
            </a:r>
            <a:r>
              <a:rPr lang="tr-TR" sz="3200" dirty="0" smtClean="0">
                <a:solidFill>
                  <a:srgbClr val="FF0000"/>
                </a:solidFill>
              </a:rPr>
              <a:t>işletmeler ve </a:t>
            </a:r>
            <a:r>
              <a:rPr lang="tr-TR" sz="3200" dirty="0">
                <a:solidFill>
                  <a:srgbClr val="FF0000"/>
                </a:solidFill>
              </a:rPr>
              <a:t>kontenjanları ilan edilir. İnternet sayfasında bulunan işletmeler yapılan protokollere göre </a:t>
            </a:r>
            <a:r>
              <a:rPr lang="tr-TR" sz="3200" dirty="0" smtClean="0">
                <a:solidFill>
                  <a:srgbClr val="FF0000"/>
                </a:solidFill>
              </a:rPr>
              <a:t>sürekli güncellenir</a:t>
            </a:r>
            <a:r>
              <a:rPr lang="tr-TR" sz="3200" dirty="0">
                <a:solidFill>
                  <a:srgbClr val="FF0000"/>
                </a:solidFill>
              </a:rPr>
              <a:t>.</a:t>
            </a:r>
            <a:endParaRPr lang="tr-TR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111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İME YAPILACAK İŞLETMELERİN BELİRLENMESİ BAŞVURU VE EĞİTİME BAŞLAMA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80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Yapılacak İşletmelerin Belirlenmesi, Başvuru ve Eğitime Başlama</a:t>
            </a:r>
          </a:p>
          <a:p>
            <a:pPr marL="0" indent="0" algn="just">
              <a:buNone/>
            </a:pPr>
            <a:r>
              <a:rPr lang="tr-TR" sz="3200" dirty="0"/>
              <a:t>İME bölüm/program komisyonu, gerektiği hallerde öğrencinin tercihte bulunmadığı </a:t>
            </a:r>
            <a:r>
              <a:rPr lang="tr-TR" sz="3200" dirty="0" smtClean="0"/>
              <a:t>bir işletmede </a:t>
            </a:r>
            <a:r>
              <a:rPr lang="tr-TR" sz="3200" dirty="0"/>
              <a:t>de eğitim yapmasını teklif edebilir. Öğrenci, İME bölüm/program komisyonunun </a:t>
            </a:r>
            <a:r>
              <a:rPr lang="tr-TR" sz="3200" dirty="0" smtClean="0"/>
              <a:t>almış olduğu </a:t>
            </a:r>
            <a:r>
              <a:rPr lang="tr-TR" sz="3200" dirty="0"/>
              <a:t>yerleştirme kararına uymak ve </a:t>
            </a:r>
            <a:r>
              <a:rPr lang="tr-TR" sz="3200" dirty="0" err="1"/>
              <a:t>İME’yi</a:t>
            </a:r>
            <a:r>
              <a:rPr lang="tr-TR" sz="3200" dirty="0"/>
              <a:t> komisyonca belirlenen </a:t>
            </a:r>
            <a:r>
              <a:rPr lang="tr-TR" sz="3200" dirty="0" smtClean="0"/>
              <a:t>işletmede </a:t>
            </a:r>
            <a:r>
              <a:rPr lang="tr-TR" sz="3200" dirty="0"/>
              <a:t>yapmak zorundadır.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43909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İME YAPILACAK İŞLETMELERİN BELİRLENMESİ BAŞVURU VE EĞİTİME BAŞLAMA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80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Yapılacak İşletmelerin Belirlenmesi, Başvuru ve Eğitime Başlama</a:t>
            </a:r>
          </a:p>
          <a:p>
            <a:pPr marL="0" indent="0" algn="just">
              <a:buNone/>
            </a:pPr>
            <a:r>
              <a:rPr lang="tr-TR" sz="3200" dirty="0"/>
              <a:t>Öğrenciler İME yapacağı yarıyılın başlangıcından en az 15 gün önce birimin </a:t>
            </a:r>
            <a:r>
              <a:rPr lang="tr-TR" sz="3200" dirty="0" smtClean="0"/>
              <a:t>internet sayfasında </a:t>
            </a:r>
            <a:r>
              <a:rPr lang="tr-TR" sz="3200" dirty="0"/>
              <a:t>duyurulan </a:t>
            </a:r>
            <a:r>
              <a:rPr lang="tr-TR" sz="3200" dirty="0">
                <a:solidFill>
                  <a:srgbClr val="FF0000"/>
                </a:solidFill>
              </a:rPr>
              <a:t>işletmelerin listesinden 3 tercihte bulunur ve “İME Tercih Formu” </a:t>
            </a:r>
            <a:r>
              <a:rPr lang="tr-TR" sz="3200" dirty="0" smtClean="0">
                <a:solidFill>
                  <a:srgbClr val="FF0000"/>
                </a:solidFill>
              </a:rPr>
              <a:t>nu doldurup </a:t>
            </a:r>
            <a:r>
              <a:rPr lang="tr-TR" sz="3200" dirty="0">
                <a:solidFill>
                  <a:srgbClr val="FF0000"/>
                </a:solidFill>
              </a:rPr>
              <a:t>ilgili İME bölüm/program komisyonuna teslim eder. </a:t>
            </a:r>
            <a:r>
              <a:rPr lang="tr-TR" sz="3200" dirty="0">
                <a:solidFill>
                  <a:srgbClr val="FFC000"/>
                </a:solidFill>
              </a:rPr>
              <a:t>Ayrıca öğrencinin teklif </a:t>
            </a:r>
            <a:r>
              <a:rPr lang="tr-TR" sz="3200" dirty="0" smtClean="0">
                <a:solidFill>
                  <a:srgbClr val="FFC000"/>
                </a:solidFill>
              </a:rPr>
              <a:t>edeceği işletme </a:t>
            </a:r>
            <a:r>
              <a:rPr lang="tr-TR" sz="3200" dirty="0">
                <a:solidFill>
                  <a:srgbClr val="FFC000"/>
                </a:solidFill>
              </a:rPr>
              <a:t>İME bölüm/program komisyonu tarafından değerlendirilir, uygun görülmesi </a:t>
            </a:r>
            <a:r>
              <a:rPr lang="tr-TR" sz="3200" dirty="0" smtClean="0">
                <a:solidFill>
                  <a:srgbClr val="FFC000"/>
                </a:solidFill>
              </a:rPr>
              <a:t>durumunda işletme </a:t>
            </a:r>
            <a:r>
              <a:rPr lang="tr-TR" sz="3200" dirty="0">
                <a:solidFill>
                  <a:srgbClr val="FFC000"/>
                </a:solidFill>
              </a:rPr>
              <a:t>ile İME protokolü yapılır</a:t>
            </a:r>
            <a:r>
              <a:rPr lang="tr-TR" sz="3200" dirty="0"/>
              <a:t>.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71058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İÇİNDEKİLER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88811"/>
          </a:xfrm>
        </p:spPr>
        <p:txBody>
          <a:bodyPr>
            <a:normAutofit/>
          </a:bodyPr>
          <a:lstStyle/>
          <a:p>
            <a:r>
              <a:rPr lang="tr-TR" sz="3200" dirty="0" smtClean="0"/>
              <a:t>- </a:t>
            </a:r>
            <a:r>
              <a:rPr lang="tr-TR" sz="3200" dirty="0"/>
              <a:t>İşletmede Mesleki Eğitim (İME) </a:t>
            </a:r>
            <a:r>
              <a:rPr lang="tr-TR" sz="3200" dirty="0" smtClean="0"/>
              <a:t>Uygulamasının İş Dünyasına Faydaları</a:t>
            </a:r>
          </a:p>
          <a:p>
            <a:r>
              <a:rPr lang="tr-TR" sz="3200" dirty="0" smtClean="0"/>
              <a:t>- Öğrencilerin </a:t>
            </a:r>
            <a:r>
              <a:rPr lang="tr-TR" sz="3200" dirty="0"/>
              <a:t>İME’ye Başlama Ön </a:t>
            </a:r>
            <a:r>
              <a:rPr lang="tr-TR" sz="3200" dirty="0" smtClean="0"/>
              <a:t>Koşulları</a:t>
            </a:r>
          </a:p>
          <a:p>
            <a:r>
              <a:rPr lang="tr-TR" sz="3200" dirty="0" smtClean="0"/>
              <a:t>- </a:t>
            </a:r>
            <a:r>
              <a:rPr lang="tr-TR" sz="3200" dirty="0"/>
              <a:t>Öğrencilerin İME </a:t>
            </a:r>
            <a:r>
              <a:rPr lang="tr-TR" sz="3200" dirty="0" smtClean="0"/>
              <a:t>Süresi</a:t>
            </a:r>
          </a:p>
          <a:p>
            <a:r>
              <a:rPr lang="tr-TR" sz="3200" dirty="0" smtClean="0"/>
              <a:t>- </a:t>
            </a:r>
            <a:r>
              <a:rPr lang="tr-TR" sz="3200" dirty="0"/>
              <a:t>Öğrencilerin İME Kapsamındaki Sorumlulukları</a:t>
            </a:r>
          </a:p>
          <a:p>
            <a:r>
              <a:rPr lang="tr-TR" sz="3200" dirty="0" smtClean="0"/>
              <a:t>- </a:t>
            </a:r>
            <a:r>
              <a:rPr lang="tr-TR" sz="3200" dirty="0"/>
              <a:t>İME Yapılacak İşletmelerin Belirlenmesi, Başvuru ve Eğitime Başlama</a:t>
            </a:r>
          </a:p>
          <a:p>
            <a:endParaRPr lang="tr-TR" sz="3200" dirty="0"/>
          </a:p>
          <a:p>
            <a:endParaRPr lang="tr-TR" sz="3200" dirty="0"/>
          </a:p>
          <a:p>
            <a:endParaRPr lang="tr-TR" sz="3200" dirty="0"/>
          </a:p>
          <a:p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645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İME YAPILACAK İŞLETMELERİN BELİRLENMESİ BAŞVURU VE EĞİTİME BAŞLAMA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80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Yapılacak İşletmelerin Belirlenmesi, Başvuru ve Eğitime Başlama</a:t>
            </a:r>
          </a:p>
          <a:p>
            <a:pPr marL="0" indent="0" algn="just">
              <a:buNone/>
            </a:pPr>
            <a:r>
              <a:rPr lang="tr-TR" sz="3200" dirty="0"/>
              <a:t>Öğrenci tercihinin fazla olduğu işletmelere yerleştirmede öncelik, öğrencinin </a:t>
            </a:r>
            <a:r>
              <a:rPr lang="tr-TR" sz="3200" dirty="0" smtClean="0"/>
              <a:t>akademik başarısına </a:t>
            </a:r>
            <a:r>
              <a:rPr lang="tr-TR" sz="3200" dirty="0"/>
              <a:t>göre yapılır.</a:t>
            </a:r>
          </a:p>
          <a:p>
            <a:pPr marL="0" indent="0" algn="just">
              <a:buNone/>
            </a:pPr>
            <a:r>
              <a:rPr lang="tr-TR" sz="3200" dirty="0" smtClean="0"/>
              <a:t>İME </a:t>
            </a:r>
            <a:r>
              <a:rPr lang="tr-TR" sz="3200" dirty="0"/>
              <a:t>bölüm/program komisyonu öğrencileri tercihlerine uygun işletmelere dağıtır </a:t>
            </a:r>
            <a:r>
              <a:rPr lang="tr-TR" sz="3200" dirty="0" smtClean="0"/>
              <a:t>ve listeyi </a:t>
            </a:r>
            <a:r>
              <a:rPr lang="tr-TR" sz="3200" dirty="0"/>
              <a:t>bölüm/program ilan panolarından ve birim internet sayfasından duyurur.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4135658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İME YAPILACAK İŞLETMELERİN BELİRLENMESİ BAŞVURU VE EĞİTİME BAŞLAMA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80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Yapılacak İşletmelerin Belirlenmesi, Başvuru ve Eğitime Başlama</a:t>
            </a:r>
          </a:p>
          <a:p>
            <a:pPr marL="0" indent="0" algn="just">
              <a:buNone/>
            </a:pPr>
            <a:r>
              <a:rPr lang="tr-TR" sz="3200" dirty="0"/>
              <a:t>Öğrenci tercihinin fazla olduğu işletmelere yerleştirmede öncelik, öğrencinin </a:t>
            </a:r>
            <a:r>
              <a:rPr lang="tr-TR" sz="3200" dirty="0" smtClean="0"/>
              <a:t>akademik başarısına </a:t>
            </a:r>
            <a:r>
              <a:rPr lang="tr-TR" sz="3200" dirty="0"/>
              <a:t>göre yapılır.</a:t>
            </a:r>
          </a:p>
          <a:p>
            <a:pPr marL="0" indent="0" algn="just">
              <a:buNone/>
            </a:pPr>
            <a:r>
              <a:rPr lang="tr-TR" sz="3200" dirty="0" smtClean="0"/>
              <a:t>İME </a:t>
            </a:r>
            <a:r>
              <a:rPr lang="tr-TR" sz="3200" dirty="0"/>
              <a:t>bölüm/program komisyonu öğrencileri tercihlerine uygun işletmelere dağıtır </a:t>
            </a:r>
            <a:r>
              <a:rPr lang="tr-TR" sz="3200" dirty="0" smtClean="0"/>
              <a:t>ve listeyi </a:t>
            </a:r>
            <a:r>
              <a:rPr lang="tr-TR" sz="3200" dirty="0"/>
              <a:t>bölüm/program ilan panolarından ve birim internet sayfasından duyurur. 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641288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İME YAPILACAK İŞLETMELERİN BELİRLENMESİ BAŞVURU VE EĞİTİME BAŞLAMA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80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Yapılacak İşletmelerin Belirlenmesi, Başvuru ve Eğitime Başlama</a:t>
            </a:r>
          </a:p>
          <a:p>
            <a:pPr marL="0" indent="0" algn="just">
              <a:buNone/>
            </a:pPr>
            <a:r>
              <a:rPr lang="tr-TR" sz="3200" dirty="0">
                <a:solidFill>
                  <a:srgbClr val="FF0000"/>
                </a:solidFill>
              </a:rPr>
              <a:t>İME Sözleşmesi; İME bölüm/program komisyon başkanı, işletme yetkilisi ve iş yerlerine dağıtımı yapılan öğrenciler tarafından imzalanır. </a:t>
            </a:r>
            <a:endParaRPr lang="tr-TR" sz="32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sz="3200" dirty="0">
                <a:solidFill>
                  <a:srgbClr val="FF0000"/>
                </a:solidFill>
              </a:rPr>
              <a:t>İME Sözleşmesi 3 nüsha olarak çoğaltılır. Sözleşmenin bir nüshası işletmede diğer nüshası İME bölüm/program komisyonunda saklanır ve son nüshası öğrenciye verilir.</a:t>
            </a:r>
            <a:endParaRPr lang="tr-TR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436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/>
              <a:t>İME YAPILACAK İŞLETMELERİN BELİRLENMESİ BAŞVURU VE EĞİTİME BAŞLAMA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80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Yapılacak İşletmelerin Belirlenmesi, Başvuru ve Eğitime Başlama</a:t>
            </a:r>
          </a:p>
          <a:p>
            <a:pPr marL="0" indent="0" algn="just">
              <a:buNone/>
            </a:pPr>
            <a:r>
              <a:rPr lang="tr-TR" sz="3200" dirty="0"/>
              <a:t>Öğrenciler bütün derslerinden başarılı olsalar bile, İME yapacakları süreler için </a:t>
            </a:r>
            <a:r>
              <a:rPr lang="tr-TR" sz="3200" dirty="0" smtClean="0"/>
              <a:t>kayıt yaptırmak </a:t>
            </a:r>
            <a:r>
              <a:rPr lang="tr-TR" sz="3200" dirty="0"/>
              <a:t>ve katkı paylarını (varsa) ödemek zorundadırlar.</a:t>
            </a:r>
          </a:p>
          <a:p>
            <a:pPr marL="0" indent="0" algn="just">
              <a:buNone/>
            </a:pPr>
            <a:r>
              <a:rPr lang="tr-TR" sz="3200" dirty="0" smtClean="0">
                <a:solidFill>
                  <a:schemeClr val="bg2">
                    <a:lumMod val="75000"/>
                  </a:schemeClr>
                </a:solidFill>
              </a:rPr>
              <a:t>Öğrenci </a:t>
            </a:r>
            <a:r>
              <a:rPr lang="tr-TR" sz="3200" dirty="0" err="1">
                <a:solidFill>
                  <a:schemeClr val="bg2">
                    <a:lumMod val="75000"/>
                  </a:schemeClr>
                </a:solidFill>
              </a:rPr>
              <a:t>İME’lerini</a:t>
            </a:r>
            <a:r>
              <a:rPr lang="tr-TR" sz="3200" dirty="0">
                <a:solidFill>
                  <a:schemeClr val="bg2">
                    <a:lumMod val="75000"/>
                  </a:schemeClr>
                </a:solidFill>
              </a:rPr>
              <a:t> yurtdışında da yapabilir, ancak bu durumda sigorta </a:t>
            </a:r>
            <a:r>
              <a:rPr lang="tr-TR" sz="3200" dirty="0" smtClean="0">
                <a:solidFill>
                  <a:schemeClr val="bg2">
                    <a:lumMod val="75000"/>
                  </a:schemeClr>
                </a:solidFill>
              </a:rPr>
              <a:t>giderleri üniversite </a:t>
            </a:r>
            <a:r>
              <a:rPr lang="tr-TR" sz="3200" dirty="0">
                <a:solidFill>
                  <a:schemeClr val="bg2">
                    <a:lumMod val="75000"/>
                  </a:schemeClr>
                </a:solidFill>
              </a:rPr>
              <a:t>tarafından karşılanmaz.</a:t>
            </a:r>
          </a:p>
        </p:txBody>
      </p:sp>
    </p:spTree>
    <p:extLst>
      <p:ext uri="{BB962C8B-B14F-4D97-AF65-F5344CB8AC3E}">
        <p14:creationId xmlns:p14="http://schemas.microsoft.com/office/powerpoint/2010/main" val="34546098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 smtClean="0"/>
              <a:t>İME YAPILABİLECEK İŞLETMELER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Bilgi Yönetimi Programı Öğrencileri İçin İME Yapılabilecek İşletmeler</a:t>
            </a:r>
          </a:p>
          <a:p>
            <a:pPr marL="0" indent="0" algn="just">
              <a:buNone/>
            </a:pPr>
            <a:r>
              <a:rPr lang="tr-TR" sz="3200" dirty="0"/>
              <a:t>- </a:t>
            </a:r>
            <a:r>
              <a:rPr lang="tr-TR" sz="3200" dirty="0">
                <a:solidFill>
                  <a:srgbClr val="00B050"/>
                </a:solidFill>
              </a:rPr>
              <a:t>B</a:t>
            </a:r>
            <a:r>
              <a:rPr lang="tr-TR" sz="3200" dirty="0" smtClean="0">
                <a:solidFill>
                  <a:srgbClr val="00B050"/>
                </a:solidFill>
              </a:rPr>
              <a:t>ilgi işlem departmanları olan tüm kamu ve özel sektör kurum ve kuruluşları (hastaneler, belediyeler, bankalar, sigorta şirketleri vb. gibi)</a:t>
            </a:r>
          </a:p>
        </p:txBody>
      </p:sp>
    </p:spTree>
    <p:extLst>
      <p:ext uri="{BB962C8B-B14F-4D97-AF65-F5344CB8AC3E}">
        <p14:creationId xmlns:p14="http://schemas.microsoft.com/office/powerpoint/2010/main" val="39109208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 smtClean="0"/>
              <a:t>İME ÖĞRENCİ DOSYASINDA BULUNMASI GEREKEN BELGELER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Öğrenci Dosyasında Bulunması Gereken Belgeler</a:t>
            </a:r>
          </a:p>
          <a:p>
            <a:pPr marL="0" indent="0" algn="just">
              <a:buNone/>
            </a:pPr>
            <a:r>
              <a:rPr lang="tr-TR" sz="3200" dirty="0"/>
              <a:t>- </a:t>
            </a:r>
            <a:r>
              <a:rPr lang="tr-TR" sz="3200" dirty="0">
                <a:solidFill>
                  <a:schemeClr val="bg2">
                    <a:lumMod val="50000"/>
                  </a:schemeClr>
                </a:solidFill>
              </a:rPr>
              <a:t>İME dönemi süresince öğrenci tarafından tutulacak İME öğrenci </a:t>
            </a:r>
            <a:r>
              <a:rPr lang="tr-TR" sz="3200" dirty="0" smtClean="0">
                <a:solidFill>
                  <a:schemeClr val="bg2">
                    <a:lumMod val="50000"/>
                  </a:schemeClr>
                </a:solidFill>
              </a:rPr>
              <a:t>dosyası aşağıda </a:t>
            </a:r>
            <a:r>
              <a:rPr lang="tr-TR" sz="3200" dirty="0">
                <a:solidFill>
                  <a:schemeClr val="bg2">
                    <a:lumMod val="50000"/>
                  </a:schemeClr>
                </a:solidFill>
              </a:rPr>
              <a:t>belirtildiği şekilde oluşturulur;</a:t>
            </a:r>
          </a:p>
          <a:p>
            <a:pPr marL="0" indent="0" algn="just">
              <a:buNone/>
            </a:pPr>
            <a:r>
              <a:rPr lang="tr-TR" sz="3200" dirty="0">
                <a:solidFill>
                  <a:schemeClr val="bg2">
                    <a:lumMod val="50000"/>
                  </a:schemeClr>
                </a:solidFill>
              </a:rPr>
              <a:t>a) İME protokolü (aslı gibidir yapılan örneği),</a:t>
            </a:r>
          </a:p>
          <a:p>
            <a:pPr marL="0" indent="0" algn="just">
              <a:buNone/>
            </a:pPr>
            <a:r>
              <a:rPr lang="tr-TR" sz="3200" dirty="0">
                <a:solidFill>
                  <a:schemeClr val="bg2">
                    <a:lumMod val="50000"/>
                  </a:schemeClr>
                </a:solidFill>
              </a:rPr>
              <a:t>b) İME Tercih Formu</a:t>
            </a:r>
          </a:p>
          <a:p>
            <a:pPr marL="0" indent="0" algn="just">
              <a:buNone/>
            </a:pPr>
            <a:r>
              <a:rPr lang="tr-TR" sz="3200" dirty="0">
                <a:solidFill>
                  <a:schemeClr val="bg2">
                    <a:lumMod val="50000"/>
                  </a:schemeClr>
                </a:solidFill>
              </a:rPr>
              <a:t>c) İME Sözleşmesi (taraflar tarafından onaylanan)</a:t>
            </a:r>
          </a:p>
        </p:txBody>
      </p:sp>
    </p:spTree>
    <p:extLst>
      <p:ext uri="{BB962C8B-B14F-4D97-AF65-F5344CB8AC3E}">
        <p14:creationId xmlns:p14="http://schemas.microsoft.com/office/powerpoint/2010/main" val="35005484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İME ÖĞRENCİ DOSYASINDA BULUNMASI GEREKEN BELGELER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Öğrenci Dosyasında Bulunması Gereken Belgeler</a:t>
            </a:r>
          </a:p>
          <a:p>
            <a:pPr marL="0" indent="0" algn="just">
              <a:buNone/>
            </a:pPr>
            <a:r>
              <a:rPr lang="tr-TR" sz="3200" dirty="0" smtClean="0"/>
              <a:t>ç) </a:t>
            </a:r>
            <a:r>
              <a:rPr lang="tr-TR" sz="3200" dirty="0">
                <a:solidFill>
                  <a:schemeClr val="bg2">
                    <a:lumMod val="50000"/>
                  </a:schemeClr>
                </a:solidFill>
              </a:rPr>
              <a:t>İME Öğrenci Kabul Formu (taraflar tarafından onaylanan),</a:t>
            </a:r>
          </a:p>
          <a:p>
            <a:pPr marL="0" indent="0" algn="just">
              <a:buNone/>
            </a:pPr>
            <a:r>
              <a:rPr lang="tr-TR" sz="3200" dirty="0" smtClean="0">
                <a:solidFill>
                  <a:schemeClr val="bg2">
                    <a:lumMod val="50000"/>
                  </a:schemeClr>
                </a:solidFill>
              </a:rPr>
              <a:t>d) İME </a:t>
            </a:r>
            <a:r>
              <a:rPr lang="tr-TR" sz="3200" dirty="0">
                <a:solidFill>
                  <a:schemeClr val="bg2">
                    <a:lumMod val="50000"/>
                  </a:schemeClr>
                </a:solidFill>
              </a:rPr>
              <a:t>Devam Çizelgesi (İME süresince öğrenci tarafından günlük olarak </a:t>
            </a:r>
            <a:r>
              <a:rPr lang="tr-TR" sz="3200" dirty="0" smtClean="0">
                <a:solidFill>
                  <a:schemeClr val="bg2">
                    <a:lumMod val="50000"/>
                  </a:schemeClr>
                </a:solidFill>
              </a:rPr>
              <a:t>imzalanmış ve </a:t>
            </a:r>
            <a:r>
              <a:rPr lang="tr-TR" sz="3200" dirty="0">
                <a:solidFill>
                  <a:schemeClr val="bg2">
                    <a:lumMod val="50000"/>
                  </a:schemeClr>
                </a:solidFill>
              </a:rPr>
              <a:t>eğitici personele onaylatılmış olarak her ayın sonunda eğitici personel </a:t>
            </a:r>
            <a:r>
              <a:rPr lang="tr-TR" sz="3200" dirty="0" smtClean="0">
                <a:solidFill>
                  <a:schemeClr val="bg2">
                    <a:lumMod val="50000"/>
                  </a:schemeClr>
                </a:solidFill>
              </a:rPr>
              <a:t>tarafından İME </a:t>
            </a:r>
            <a:r>
              <a:rPr lang="tr-TR" sz="3200" dirty="0">
                <a:solidFill>
                  <a:schemeClr val="bg2">
                    <a:lumMod val="50000"/>
                  </a:schemeClr>
                </a:solidFill>
              </a:rPr>
              <a:t>bölüm/program Komisyonuna iletilmek üzere sorumlu öğretim elemanı </a:t>
            </a:r>
            <a:r>
              <a:rPr lang="tr-TR" sz="3200" dirty="0" smtClean="0">
                <a:solidFill>
                  <a:schemeClr val="bg2">
                    <a:lumMod val="50000"/>
                  </a:schemeClr>
                </a:solidFill>
              </a:rPr>
              <a:t>teslim edilir.)</a:t>
            </a:r>
            <a:endParaRPr lang="tr-TR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5316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İME ÖĞRENCİ DOSYASINDA BULUNMASI GEREKEN BELGELER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Öğrenci Dosyasında Bulunması Gereken Belgeler</a:t>
            </a:r>
          </a:p>
          <a:p>
            <a:pPr marL="0" indent="0" algn="just">
              <a:buNone/>
            </a:pPr>
            <a:r>
              <a:rPr lang="tr-TR" sz="3200" dirty="0" smtClean="0"/>
              <a:t>e</a:t>
            </a:r>
            <a:r>
              <a:rPr lang="tr-TR" sz="3200" dirty="0"/>
              <a:t>) </a:t>
            </a:r>
            <a:r>
              <a:rPr lang="tr-TR" sz="3200" dirty="0">
                <a:solidFill>
                  <a:srgbClr val="FF0000"/>
                </a:solidFill>
              </a:rPr>
              <a:t>İME Haftalık Çalışma Raporu (Öğrenci tarafından hazırlanır, eğitici </a:t>
            </a:r>
            <a:r>
              <a:rPr lang="tr-TR" sz="3200" dirty="0" smtClean="0">
                <a:solidFill>
                  <a:srgbClr val="FF0000"/>
                </a:solidFill>
              </a:rPr>
              <a:t>personel tarafından </a:t>
            </a:r>
            <a:r>
              <a:rPr lang="tr-TR" sz="3200" dirty="0">
                <a:solidFill>
                  <a:srgbClr val="FF0000"/>
                </a:solidFill>
              </a:rPr>
              <a:t>onaylanır ve İME öğrenci dosyasına konulmak üzere sorumlu </a:t>
            </a:r>
            <a:r>
              <a:rPr lang="tr-TR" sz="3200" dirty="0" smtClean="0">
                <a:solidFill>
                  <a:srgbClr val="FF0000"/>
                </a:solidFill>
              </a:rPr>
              <a:t>öğretim elemanına </a:t>
            </a:r>
            <a:r>
              <a:rPr lang="tr-TR" sz="3200" dirty="0">
                <a:solidFill>
                  <a:srgbClr val="FF0000"/>
                </a:solidFill>
              </a:rPr>
              <a:t>teslim edilir.)</a:t>
            </a:r>
          </a:p>
        </p:txBody>
      </p:sp>
    </p:spTree>
    <p:extLst>
      <p:ext uri="{BB962C8B-B14F-4D97-AF65-F5344CB8AC3E}">
        <p14:creationId xmlns:p14="http://schemas.microsoft.com/office/powerpoint/2010/main" val="6182512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İME ÖĞRENCİ DOSYASINDA BULUNMASI GEREKEN BELGELER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Öğrenci Dosyasında Bulunması Gereken Belgeler</a:t>
            </a:r>
          </a:p>
          <a:p>
            <a:pPr marL="0" indent="0" algn="just">
              <a:buNone/>
            </a:pPr>
            <a:r>
              <a:rPr lang="tr-TR" sz="3200" dirty="0"/>
              <a:t>f</a:t>
            </a:r>
            <a:r>
              <a:rPr lang="tr-TR" sz="3200" dirty="0" smtClean="0"/>
              <a:t>-) </a:t>
            </a:r>
            <a:r>
              <a:rPr lang="tr-TR" sz="3200" dirty="0" smtClean="0">
                <a:solidFill>
                  <a:srgbClr val="FF0000"/>
                </a:solidFill>
              </a:rPr>
              <a:t>İME </a:t>
            </a:r>
            <a:r>
              <a:rPr lang="tr-TR" sz="3200" dirty="0">
                <a:solidFill>
                  <a:srgbClr val="FF0000"/>
                </a:solidFill>
              </a:rPr>
              <a:t>İşletme Değerlendirme Formu (İşletme yetkilisi tarafından onaylanır, </a:t>
            </a:r>
            <a:r>
              <a:rPr lang="tr-TR" sz="3200" dirty="0" smtClean="0">
                <a:solidFill>
                  <a:srgbClr val="FF0000"/>
                </a:solidFill>
              </a:rPr>
              <a:t>kapalı zarf </a:t>
            </a:r>
            <a:r>
              <a:rPr lang="tr-TR" sz="3200" dirty="0">
                <a:solidFill>
                  <a:srgbClr val="FF0000"/>
                </a:solidFill>
              </a:rPr>
              <a:t>içerisinde sorumlu öğretim elemanına teslim edilir.)</a:t>
            </a:r>
          </a:p>
          <a:p>
            <a:pPr marL="0" indent="0" algn="just">
              <a:buNone/>
            </a:pPr>
            <a:r>
              <a:rPr lang="tr-TR" sz="3200" dirty="0">
                <a:solidFill>
                  <a:srgbClr val="FF0000"/>
                </a:solidFill>
              </a:rPr>
              <a:t>g) İME Denetim Formu (Her denetim sonucunda sorumlu öğretim elemanı </a:t>
            </a:r>
            <a:r>
              <a:rPr lang="tr-TR" sz="3200" dirty="0" smtClean="0">
                <a:solidFill>
                  <a:srgbClr val="FF0000"/>
                </a:solidFill>
              </a:rPr>
              <a:t>tarafından düzenlenir</a:t>
            </a:r>
            <a:r>
              <a:rPr lang="tr-TR" sz="3200" dirty="0">
                <a:solidFill>
                  <a:srgbClr val="FF0000"/>
                </a:solidFill>
              </a:rPr>
              <a:t>, İME bölüm/program komisyonuna teslim edilir.) </a:t>
            </a:r>
          </a:p>
        </p:txBody>
      </p:sp>
    </p:spTree>
    <p:extLst>
      <p:ext uri="{BB962C8B-B14F-4D97-AF65-F5344CB8AC3E}">
        <p14:creationId xmlns:p14="http://schemas.microsoft.com/office/powerpoint/2010/main" val="17337698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İME ÖĞRENCİ DOSYASINDA BULUNMASI GEREKEN BELGELER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Öğrenci Dosyasında Bulunması Gereken Belgeler</a:t>
            </a:r>
          </a:p>
          <a:p>
            <a:pPr marL="0" indent="0" algn="just">
              <a:buNone/>
            </a:pPr>
            <a:r>
              <a:rPr lang="tr-TR" sz="3200" dirty="0" smtClean="0"/>
              <a:t>ğ</a:t>
            </a:r>
            <a:r>
              <a:rPr lang="tr-TR" sz="3200" dirty="0"/>
              <a:t>-) </a:t>
            </a:r>
            <a:r>
              <a:rPr lang="tr-TR" sz="3200" dirty="0">
                <a:solidFill>
                  <a:srgbClr val="FF0000"/>
                </a:solidFill>
              </a:rPr>
              <a:t>İME Dönem Sonu Raporu (Öğrenci tarafından hazırlanır, eğitici personel </a:t>
            </a:r>
            <a:r>
              <a:rPr lang="tr-TR" sz="3200" dirty="0" smtClean="0">
                <a:solidFill>
                  <a:srgbClr val="FF0000"/>
                </a:solidFill>
              </a:rPr>
              <a:t>tarafından onaylanır</a:t>
            </a:r>
            <a:r>
              <a:rPr lang="tr-TR" sz="3200" dirty="0">
                <a:solidFill>
                  <a:srgbClr val="FF0000"/>
                </a:solidFill>
              </a:rPr>
              <a:t>, İME bölüm/program komisyonu onayına sunulmak üzere öğrenci </a:t>
            </a:r>
            <a:r>
              <a:rPr lang="tr-TR" sz="3200" dirty="0" smtClean="0">
                <a:solidFill>
                  <a:srgbClr val="FF0000"/>
                </a:solidFill>
              </a:rPr>
              <a:t>tarafından sorumlu </a:t>
            </a:r>
            <a:r>
              <a:rPr lang="tr-TR" sz="3200" dirty="0">
                <a:solidFill>
                  <a:srgbClr val="FF0000"/>
                </a:solidFill>
              </a:rPr>
              <a:t>öğretim elemanına teslim edilir.)</a:t>
            </a:r>
          </a:p>
        </p:txBody>
      </p:sp>
    </p:spTree>
    <p:extLst>
      <p:ext uri="{BB962C8B-B14F-4D97-AF65-F5344CB8AC3E}">
        <p14:creationId xmlns:p14="http://schemas.microsoft.com/office/powerpoint/2010/main" val="2743562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İÇİNDEKİLER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88811"/>
          </a:xfrm>
        </p:spPr>
        <p:txBody>
          <a:bodyPr>
            <a:normAutofit/>
          </a:bodyPr>
          <a:lstStyle/>
          <a:p>
            <a:r>
              <a:rPr lang="tr-TR" sz="3200" dirty="0" smtClean="0"/>
              <a:t>- Bilgi </a:t>
            </a:r>
            <a:r>
              <a:rPr lang="tr-TR" sz="3200" dirty="0"/>
              <a:t>Yönetimi Programı Öğrencileri İçin İME Yapılabilecek </a:t>
            </a:r>
            <a:r>
              <a:rPr lang="tr-TR" sz="3200" dirty="0" smtClean="0"/>
              <a:t>İşletmeler</a:t>
            </a:r>
          </a:p>
          <a:p>
            <a:r>
              <a:rPr lang="tr-TR" sz="3200" dirty="0" smtClean="0"/>
              <a:t>- </a:t>
            </a:r>
            <a:r>
              <a:rPr lang="tr-TR" sz="3200" dirty="0"/>
              <a:t>İME Öğrenci Dosyasında Bulunması Gereken </a:t>
            </a:r>
            <a:r>
              <a:rPr lang="tr-TR" sz="3200" dirty="0" smtClean="0"/>
              <a:t>Belgeler</a:t>
            </a:r>
          </a:p>
          <a:p>
            <a:r>
              <a:rPr lang="tr-TR" sz="3200" dirty="0" smtClean="0"/>
              <a:t>- </a:t>
            </a:r>
            <a:r>
              <a:rPr lang="tr-TR" sz="3200" dirty="0"/>
              <a:t>İME’nin Değerlendirilmesi ve </a:t>
            </a:r>
            <a:r>
              <a:rPr lang="tr-TR" sz="3200" dirty="0" smtClean="0"/>
              <a:t>Sonuçlandırılması</a:t>
            </a:r>
          </a:p>
          <a:p>
            <a:r>
              <a:rPr lang="tr-TR" sz="3200" dirty="0" smtClean="0"/>
              <a:t>- </a:t>
            </a:r>
            <a:r>
              <a:rPr lang="tr-TR" sz="3200" dirty="0"/>
              <a:t>İntibak </a:t>
            </a:r>
            <a:r>
              <a:rPr lang="tr-TR" sz="3200" dirty="0" smtClean="0"/>
              <a:t>İşlemleri</a:t>
            </a:r>
          </a:p>
          <a:p>
            <a:r>
              <a:rPr lang="tr-TR" sz="3200" dirty="0" smtClean="0"/>
              <a:t>- Öğrencilerin </a:t>
            </a:r>
            <a:r>
              <a:rPr lang="tr-TR" sz="3200" dirty="0"/>
              <a:t>Disiplin </a:t>
            </a:r>
            <a:r>
              <a:rPr lang="tr-TR" sz="3200" dirty="0" smtClean="0"/>
              <a:t>İşlemleri</a:t>
            </a:r>
          </a:p>
          <a:p>
            <a:r>
              <a:rPr lang="tr-TR" sz="3200" dirty="0" smtClean="0"/>
              <a:t>- İletişim Kanallarımız</a:t>
            </a:r>
            <a:endParaRPr lang="tr-TR" sz="3200" dirty="0"/>
          </a:p>
          <a:p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7916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İME ÖĞRENCİ DOSYASINDA BULUNMASI GEREKEN BELGELER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Öğrenci Dosyasında Bulunması Gereken Belgeler</a:t>
            </a:r>
          </a:p>
          <a:p>
            <a:pPr marL="0" indent="0" algn="just">
              <a:buNone/>
            </a:pPr>
            <a:r>
              <a:rPr lang="tr-TR" sz="3200" dirty="0" smtClean="0"/>
              <a:t>Ayrıca</a:t>
            </a:r>
            <a:r>
              <a:rPr lang="tr-TR" sz="3200" dirty="0"/>
              <a:t>, yapılan çalışmalarla ilgili her türlü belge ile İME bölüm/program </a:t>
            </a:r>
            <a:r>
              <a:rPr lang="tr-TR" sz="3200" dirty="0" smtClean="0"/>
              <a:t>komisyonu tarafından </a:t>
            </a:r>
            <a:r>
              <a:rPr lang="tr-TR" sz="3200" dirty="0"/>
              <a:t>işlenecek diğer bilgi ve belgeler de İME öğrenci dosyasına eklenir.</a:t>
            </a:r>
          </a:p>
          <a:p>
            <a:pPr marL="0" indent="0" algn="just"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İME </a:t>
            </a:r>
            <a:r>
              <a:rPr lang="tr-TR" sz="3200" dirty="0">
                <a:solidFill>
                  <a:srgbClr val="FF0000"/>
                </a:solidFill>
              </a:rPr>
              <a:t>öğrenci dosyalarının da diğer resmi evraklar gibi düzenli olarak beş yıl </a:t>
            </a:r>
            <a:r>
              <a:rPr lang="tr-TR" sz="3200" dirty="0" smtClean="0">
                <a:solidFill>
                  <a:srgbClr val="FF0000"/>
                </a:solidFill>
              </a:rPr>
              <a:t>saklanması zorunludur</a:t>
            </a:r>
            <a:r>
              <a:rPr lang="tr-TR" sz="32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04716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 smtClean="0"/>
              <a:t>İME’NİN DEĞERLENDİRİLMESİ VE SONUÇLANDIRILMASI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İME’nin Değerlendirilmesi ve Sonuçlandırılması</a:t>
            </a:r>
          </a:p>
          <a:p>
            <a:pPr marL="0" indent="0" algn="just">
              <a:buNone/>
            </a:pPr>
            <a:r>
              <a:rPr lang="tr-TR" sz="3200" dirty="0"/>
              <a:t>- İME Yarıyıl içi ve yarıyıl sonu değerlendirmelerinin toplam </a:t>
            </a:r>
            <a:r>
              <a:rPr lang="tr-TR" sz="3200" dirty="0" smtClean="0"/>
              <a:t>ağırlığı "Kütahya </a:t>
            </a:r>
            <a:r>
              <a:rPr lang="tr-TR" sz="3200" dirty="0"/>
              <a:t>Dumlupınar Üniversitesi Ön Lisans ve Lisans Eğitim- Öğretim Yönetmeliği" 31. </a:t>
            </a:r>
            <a:r>
              <a:rPr lang="tr-TR" sz="3200" dirty="0" smtClean="0"/>
              <a:t>Madde hükümlerine </a:t>
            </a:r>
            <a:r>
              <a:rPr lang="tr-TR" sz="3200" dirty="0"/>
              <a:t>uygun olarak İME bölüm/program komisyonu tarafından </a:t>
            </a:r>
            <a:r>
              <a:rPr lang="tr-TR" sz="3200" dirty="0" smtClean="0"/>
              <a:t>belirlenir.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8496072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İME’NİN DEĞERLENDİRİLMESİ VE SONUÇLANDIRILMASI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İME’nin Değerlendirilmesi ve Sonuçlandırılması</a:t>
            </a:r>
          </a:p>
          <a:p>
            <a:pPr marL="0" indent="0" algn="just">
              <a:buNone/>
            </a:pPr>
            <a:r>
              <a:rPr lang="tr-TR" sz="3200" dirty="0"/>
              <a:t>- </a:t>
            </a:r>
            <a:r>
              <a:rPr lang="tr-TR" sz="3200" dirty="0">
                <a:solidFill>
                  <a:srgbClr val="FF0000"/>
                </a:solidFill>
              </a:rPr>
              <a:t>Öğrenci tarafından hazırlanan “İME Haftalık Çalışma Raporları” ve sorumlu </a:t>
            </a:r>
            <a:r>
              <a:rPr lang="tr-TR" sz="3200" dirty="0" smtClean="0">
                <a:solidFill>
                  <a:srgbClr val="FF0000"/>
                </a:solidFill>
              </a:rPr>
              <a:t>öğretim elemanı </a:t>
            </a:r>
            <a:r>
              <a:rPr lang="tr-TR" sz="3200" dirty="0">
                <a:solidFill>
                  <a:srgbClr val="FF0000"/>
                </a:solidFill>
              </a:rPr>
              <a:t>görüşleri değerlendirilerek İME yarıyıl içi notu belirlenir. </a:t>
            </a:r>
          </a:p>
        </p:txBody>
      </p:sp>
    </p:spTree>
    <p:extLst>
      <p:ext uri="{BB962C8B-B14F-4D97-AF65-F5344CB8AC3E}">
        <p14:creationId xmlns:p14="http://schemas.microsoft.com/office/powerpoint/2010/main" val="24470009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İME’NİN DEĞERLENDİRİLMESİ VE SONUÇLANDIRILMASI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İME’nin Değerlendirilmesi ve Sonuçlandırılması</a:t>
            </a:r>
          </a:p>
          <a:p>
            <a:pPr marL="0" indent="0" algn="just">
              <a:buNone/>
            </a:pPr>
            <a:r>
              <a:rPr lang="tr-TR" sz="3200" dirty="0"/>
              <a:t>- </a:t>
            </a:r>
            <a:r>
              <a:rPr lang="tr-TR" sz="3200" dirty="0">
                <a:solidFill>
                  <a:srgbClr val="FF0000"/>
                </a:solidFill>
              </a:rPr>
              <a:t>İME yarıyıl sonu notu değerlendirilmesinde, not baremi 100/100 olacak şekilde, </a:t>
            </a:r>
            <a:r>
              <a:rPr lang="tr-TR" sz="3200" dirty="0" smtClean="0">
                <a:solidFill>
                  <a:srgbClr val="FF0000"/>
                </a:solidFill>
              </a:rPr>
              <a:t>İME işletme </a:t>
            </a:r>
            <a:r>
              <a:rPr lang="tr-TR" sz="3200" dirty="0">
                <a:solidFill>
                  <a:srgbClr val="FF0000"/>
                </a:solidFill>
              </a:rPr>
              <a:t>değerlendirme formu %30, sorumlu öğretim elemanı denetim formları %30, </a:t>
            </a:r>
            <a:r>
              <a:rPr lang="tr-TR" sz="3200" dirty="0" smtClean="0">
                <a:solidFill>
                  <a:srgbClr val="FF0000"/>
                </a:solidFill>
              </a:rPr>
              <a:t>öğrenci tarafından </a:t>
            </a:r>
            <a:r>
              <a:rPr lang="tr-TR" sz="3200" dirty="0">
                <a:solidFill>
                  <a:srgbClr val="FF0000"/>
                </a:solidFill>
              </a:rPr>
              <a:t>yarıyıl içi değerlendirilmesi sonrasında hazırlanan “İME Haftalık Çalışma </a:t>
            </a:r>
            <a:r>
              <a:rPr lang="tr-TR" sz="3200" dirty="0" err="1">
                <a:solidFill>
                  <a:srgbClr val="FF0000"/>
                </a:solidFill>
              </a:rPr>
              <a:t>Rapor”ları</a:t>
            </a:r>
            <a:r>
              <a:rPr lang="tr-TR" sz="3200" dirty="0" smtClean="0">
                <a:solidFill>
                  <a:srgbClr val="FF0000"/>
                </a:solidFill>
              </a:rPr>
              <a:t>, “</a:t>
            </a:r>
            <a:r>
              <a:rPr lang="tr-TR" sz="3200" dirty="0">
                <a:solidFill>
                  <a:srgbClr val="FF0000"/>
                </a:solidFill>
              </a:rPr>
              <a:t>İME Dönem Sonu Raporu” %20 ve öğrenci sunumu %20 oranında başarı notuna etki eder.</a:t>
            </a:r>
          </a:p>
        </p:txBody>
      </p:sp>
    </p:spTree>
    <p:extLst>
      <p:ext uri="{BB962C8B-B14F-4D97-AF65-F5344CB8AC3E}">
        <p14:creationId xmlns:p14="http://schemas.microsoft.com/office/powerpoint/2010/main" val="33052022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İME’NİN DEĞERLENDİRİLMESİ VE SONUÇLANDIRILMASI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İME’nin Değerlendirilmesi ve Sonuçlandırılması</a:t>
            </a:r>
          </a:p>
          <a:p>
            <a:pPr marL="0" indent="0" algn="just">
              <a:buNone/>
            </a:pPr>
            <a:r>
              <a:rPr lang="tr-TR" sz="3200" dirty="0"/>
              <a:t>- </a:t>
            </a:r>
            <a:r>
              <a:rPr lang="tr-TR" sz="3200" dirty="0">
                <a:solidFill>
                  <a:srgbClr val="FF0000"/>
                </a:solidFill>
              </a:rPr>
              <a:t>Dersin başarı notu, </a:t>
            </a:r>
            <a:r>
              <a:rPr lang="tr-TR" sz="3200" dirty="0">
                <a:solidFill>
                  <a:srgbClr val="FFC000"/>
                </a:solidFill>
              </a:rPr>
              <a:t>“Kütahya Dumlupınar Üniversitesi </a:t>
            </a:r>
            <a:r>
              <a:rPr lang="tr-TR" sz="3200" dirty="0" err="1">
                <a:solidFill>
                  <a:srgbClr val="FFC000"/>
                </a:solidFill>
              </a:rPr>
              <a:t>Önlisans</a:t>
            </a:r>
            <a:r>
              <a:rPr lang="tr-TR" sz="3200" dirty="0">
                <a:solidFill>
                  <a:srgbClr val="FFC000"/>
                </a:solidFill>
              </a:rPr>
              <a:t> ve Lisans </a:t>
            </a:r>
            <a:r>
              <a:rPr lang="tr-TR" sz="3200" dirty="0" smtClean="0">
                <a:solidFill>
                  <a:srgbClr val="FFC000"/>
                </a:solidFill>
              </a:rPr>
              <a:t>Eğitim Öğretim </a:t>
            </a:r>
            <a:r>
              <a:rPr lang="tr-TR" sz="3200" dirty="0" err="1">
                <a:solidFill>
                  <a:srgbClr val="FFC000"/>
                </a:solidFill>
              </a:rPr>
              <a:t>Yönetmeliği”nin</a:t>
            </a:r>
            <a:r>
              <a:rPr lang="tr-TR" sz="3200" dirty="0">
                <a:solidFill>
                  <a:srgbClr val="FFC000"/>
                </a:solidFill>
              </a:rPr>
              <a:t> “Değerlendirme ve Notlar” ile ilgili Maddesindeki esaslar </a:t>
            </a:r>
            <a:r>
              <a:rPr lang="tr-TR" sz="3200" dirty="0" smtClean="0">
                <a:solidFill>
                  <a:srgbClr val="FFC000"/>
                </a:solidFill>
              </a:rPr>
              <a:t>dikkate alınarak</a:t>
            </a:r>
            <a:r>
              <a:rPr lang="tr-TR" sz="3200" dirty="0">
                <a:solidFill>
                  <a:srgbClr val="FFC000"/>
                </a:solidFill>
              </a:rPr>
              <a:t>, her öğrenci için yarıyıl sonu başarı notu elde edilir. Bu başarı notları mutlak </a:t>
            </a:r>
            <a:r>
              <a:rPr lang="tr-TR" sz="3200" dirty="0" smtClean="0">
                <a:solidFill>
                  <a:srgbClr val="FFC000"/>
                </a:solidFill>
              </a:rPr>
              <a:t>değerlendirme sistemine </a:t>
            </a:r>
            <a:r>
              <a:rPr lang="tr-TR" sz="3200" dirty="0">
                <a:solidFill>
                  <a:srgbClr val="FFC000"/>
                </a:solidFill>
              </a:rPr>
              <a:t>göre harf başarı notlarına dönüştürülür ve sorumlu öğretim elemanı tarafından </a:t>
            </a:r>
            <a:r>
              <a:rPr lang="tr-TR" sz="3200" dirty="0" smtClean="0">
                <a:solidFill>
                  <a:srgbClr val="FFC000"/>
                </a:solidFill>
              </a:rPr>
              <a:t>öğrenci bilgi </a:t>
            </a:r>
            <a:r>
              <a:rPr lang="tr-TR" sz="3200" dirty="0">
                <a:solidFill>
                  <a:srgbClr val="FFC000"/>
                </a:solidFill>
              </a:rPr>
              <a:t>sistemine işlenir. </a:t>
            </a:r>
          </a:p>
        </p:txBody>
      </p:sp>
    </p:spTree>
    <p:extLst>
      <p:ext uri="{BB962C8B-B14F-4D97-AF65-F5344CB8AC3E}">
        <p14:creationId xmlns:p14="http://schemas.microsoft.com/office/powerpoint/2010/main" val="22693245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İME’NİN DEĞERLENDİRİLMESİ VE SONUÇLANDIRILMASI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İME’nin Değerlendirilmesi ve Sonuçlandırılması</a:t>
            </a:r>
          </a:p>
          <a:p>
            <a:pPr marL="0" indent="0" algn="just">
              <a:buNone/>
            </a:pPr>
            <a:r>
              <a:rPr lang="tr-TR" sz="3200" dirty="0">
                <a:solidFill>
                  <a:srgbClr val="FF0000"/>
                </a:solidFill>
              </a:rPr>
              <a:t>- </a:t>
            </a:r>
            <a:r>
              <a:rPr lang="tr-TR" sz="3200" dirty="0" err="1" smtClean="0">
                <a:solidFill>
                  <a:srgbClr val="FF0000"/>
                </a:solidFill>
              </a:rPr>
              <a:t>İME’leri</a:t>
            </a:r>
            <a:r>
              <a:rPr lang="tr-TR" sz="3200" dirty="0">
                <a:solidFill>
                  <a:srgbClr val="FF0000"/>
                </a:solidFill>
              </a:rPr>
              <a:t>, İME Bölüm/Program komisyonu tarafından başarısız olarak </a:t>
            </a:r>
            <a:r>
              <a:rPr lang="tr-TR" sz="3200" dirty="0" smtClean="0">
                <a:solidFill>
                  <a:srgbClr val="FF0000"/>
                </a:solidFill>
              </a:rPr>
              <a:t>değerlendirilen öğrenciler</a:t>
            </a:r>
            <a:r>
              <a:rPr lang="tr-TR" sz="3200" dirty="0">
                <a:solidFill>
                  <a:srgbClr val="FF0000"/>
                </a:solidFill>
              </a:rPr>
              <a:t>, bu eğitimlerini başarılı oluncaya kadar aynı veya farklı işletmelerde tekrar ederler.</a:t>
            </a:r>
          </a:p>
          <a:p>
            <a:pPr marL="0" indent="0" algn="just">
              <a:buNone/>
            </a:pPr>
            <a:r>
              <a:rPr lang="tr-TR" sz="3200" dirty="0" smtClean="0"/>
              <a:t>- </a:t>
            </a:r>
            <a:r>
              <a:rPr lang="tr-TR" sz="3200" dirty="0">
                <a:solidFill>
                  <a:srgbClr val="FF0000"/>
                </a:solidFill>
              </a:rPr>
              <a:t>“İME Dönem Sonu </a:t>
            </a:r>
            <a:r>
              <a:rPr lang="tr-TR" sz="3200" dirty="0" err="1">
                <a:solidFill>
                  <a:srgbClr val="FF0000"/>
                </a:solidFill>
              </a:rPr>
              <a:t>Raporu”nu</a:t>
            </a:r>
            <a:r>
              <a:rPr lang="tr-TR" sz="3200" dirty="0">
                <a:solidFill>
                  <a:srgbClr val="FF0000"/>
                </a:solidFill>
              </a:rPr>
              <a:t> süresi içerisinde teslim etmeyen öğrenci başarısız </a:t>
            </a:r>
            <a:r>
              <a:rPr lang="tr-TR" sz="3200" dirty="0" smtClean="0">
                <a:solidFill>
                  <a:srgbClr val="FF0000"/>
                </a:solidFill>
              </a:rPr>
              <a:t>olarak değerlendirilir</a:t>
            </a:r>
            <a:r>
              <a:rPr lang="tr-TR" sz="3200" dirty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3961242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İME’NİN DEĞERLENDİRİLMESİ VE SONUÇLANDIRILMASI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7193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İME’nin Değerlendirme Sonuçlarına İtiraz Hakkı</a:t>
            </a:r>
          </a:p>
          <a:p>
            <a:pPr marL="0" indent="0" algn="just">
              <a:buNone/>
            </a:pPr>
            <a:r>
              <a:rPr lang="tr-TR" sz="3200" dirty="0"/>
              <a:t>- Öğrenciler, İME değerlendirme sonuçlarına, “Kütahya </a:t>
            </a:r>
            <a:r>
              <a:rPr lang="tr-TR" sz="3200" dirty="0" smtClean="0"/>
              <a:t>Dumlupınar Üniversitesi </a:t>
            </a:r>
            <a:r>
              <a:rPr lang="tr-TR" sz="3200" dirty="0" err="1"/>
              <a:t>Önlisans</a:t>
            </a:r>
            <a:r>
              <a:rPr lang="tr-TR" sz="3200" dirty="0"/>
              <a:t> ve Lisans Eğitim Öğretim </a:t>
            </a:r>
            <a:r>
              <a:rPr lang="tr-TR" sz="3200" dirty="0" err="1"/>
              <a:t>Yönetmeliği”nin</a:t>
            </a:r>
            <a:r>
              <a:rPr lang="tr-TR" sz="3200" dirty="0"/>
              <a:t> “Sınav Sonuçlarına İtiraz” </a:t>
            </a:r>
            <a:r>
              <a:rPr lang="tr-TR" sz="3200" dirty="0" smtClean="0"/>
              <a:t>ile ilgili </a:t>
            </a:r>
            <a:r>
              <a:rPr lang="tr-TR" sz="3200" dirty="0"/>
              <a:t>Maddesindeki hükümler çerçevesinde İME bölüm/program komisyonuna itiraz edebilirler.</a:t>
            </a:r>
          </a:p>
          <a:p>
            <a:pPr marL="0" indent="0" algn="just">
              <a:buNone/>
            </a:pPr>
            <a:r>
              <a:rPr lang="tr-TR" sz="3200" dirty="0" smtClean="0"/>
              <a:t>- İtirazlar</a:t>
            </a:r>
            <a:r>
              <a:rPr lang="tr-TR" sz="3200" dirty="0"/>
              <a:t>, İME bölüm/program komisyonu tarafından incelenir İME </a:t>
            </a:r>
            <a:r>
              <a:rPr lang="tr-TR" sz="3200" dirty="0" smtClean="0"/>
              <a:t>Birim Koordinatörlüğüne </a:t>
            </a:r>
            <a:r>
              <a:rPr lang="tr-TR" sz="3200" dirty="0"/>
              <a:t>bildirilir ve maddi hata tespit edilmesi halinde not düzeltilmesi İME </a:t>
            </a:r>
            <a:r>
              <a:rPr lang="tr-TR" sz="3200" dirty="0" smtClean="0"/>
              <a:t>Birim Koordinatörlüğü </a:t>
            </a:r>
            <a:r>
              <a:rPr lang="tr-TR" sz="3200" dirty="0"/>
              <a:t>teklifi üzerine birim yönetim kurulu kararı ile yapılır.</a:t>
            </a:r>
          </a:p>
        </p:txBody>
      </p:sp>
    </p:spTree>
    <p:extLst>
      <p:ext uri="{BB962C8B-B14F-4D97-AF65-F5344CB8AC3E}">
        <p14:creationId xmlns:p14="http://schemas.microsoft.com/office/powerpoint/2010/main" val="35509479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 smtClean="0"/>
              <a:t>İNTİBAK İŞLEMLERİ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İntibak İşlemleri</a:t>
            </a:r>
          </a:p>
          <a:p>
            <a:pPr marL="0" indent="0" algn="just">
              <a:buNone/>
            </a:pPr>
            <a:r>
              <a:rPr lang="tr-TR" sz="3200" dirty="0"/>
              <a:t>- Başka bir yükseköğretim kurumundan gelen öğrencilerin </a:t>
            </a:r>
            <a:r>
              <a:rPr lang="tr-TR" sz="3200" dirty="0" smtClean="0"/>
              <a:t>geldikleri yükseköğretim </a:t>
            </a:r>
            <a:r>
              <a:rPr lang="tr-TR" sz="3200" dirty="0"/>
              <a:t>kurumunda yaptıkları İME’nin intibak işlemleri, “Kütahya Dumlupınar </a:t>
            </a:r>
            <a:r>
              <a:rPr lang="tr-TR" sz="3200" dirty="0" smtClean="0"/>
              <a:t>Üniversitesi </a:t>
            </a:r>
            <a:r>
              <a:rPr lang="tr-TR" sz="3200" dirty="0" err="1" smtClean="0"/>
              <a:t>Önlisans</a:t>
            </a:r>
            <a:r>
              <a:rPr lang="tr-TR" sz="3200" dirty="0" smtClean="0"/>
              <a:t> </a:t>
            </a:r>
            <a:r>
              <a:rPr lang="tr-TR" sz="3200" dirty="0"/>
              <a:t>ve Lisans Programlarına İntibakta Mevcut Başarı Notlarının Harf </a:t>
            </a:r>
            <a:r>
              <a:rPr lang="tr-TR" sz="3200" dirty="0" smtClean="0"/>
              <a:t>Notlarına Dönüştürülmesi </a:t>
            </a:r>
            <a:r>
              <a:rPr lang="tr-TR" sz="3200" dirty="0"/>
              <a:t>Esasları” hükümleri çerçevesinde İME bölüm/program komisyonunun </a:t>
            </a:r>
            <a:r>
              <a:rPr lang="tr-TR" sz="3200" dirty="0" smtClean="0"/>
              <a:t>görüşü doğrultusunda </a:t>
            </a:r>
            <a:r>
              <a:rPr lang="tr-TR" sz="3200" dirty="0"/>
              <a:t>birim yönetim kurulu kararına göre yapılır. </a:t>
            </a:r>
          </a:p>
        </p:txBody>
      </p:sp>
    </p:spTree>
    <p:extLst>
      <p:ext uri="{BB962C8B-B14F-4D97-AF65-F5344CB8AC3E}">
        <p14:creationId xmlns:p14="http://schemas.microsoft.com/office/powerpoint/2010/main" val="11068631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İNTİBAK İŞLEMLERİ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2735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tr-TR" sz="3200" b="1" dirty="0" smtClean="0"/>
              <a:t>İntibak İşlemleri</a:t>
            </a:r>
          </a:p>
          <a:p>
            <a:pPr marL="0" indent="0" algn="just">
              <a:buNone/>
            </a:pPr>
            <a:r>
              <a:rPr lang="tr-TR" sz="3200" dirty="0"/>
              <a:t>- Öğrenim gördüğü program ile ilgili bir işte çalışmış veya çalışmakta olan </a:t>
            </a:r>
            <a:r>
              <a:rPr lang="tr-TR" sz="3200" dirty="0" smtClean="0"/>
              <a:t>öğrenciler, çalışma </a:t>
            </a:r>
            <a:r>
              <a:rPr lang="tr-TR" sz="3200" dirty="0"/>
              <a:t>sürelerini ve unvanlarını belgelendirmek koşuluyla (çalışma süresinin 110 iş gününden </a:t>
            </a:r>
            <a:r>
              <a:rPr lang="tr-TR" sz="3200" dirty="0" smtClean="0"/>
              <a:t>az olmadığı</a:t>
            </a:r>
            <a:r>
              <a:rPr lang="tr-TR" sz="3200" dirty="0"/>
              <a:t>, SGK kayıtlarından ve ek olarak ilgili iş yerinden alınacak, çalışılan pozisyon ve </a:t>
            </a:r>
            <a:r>
              <a:rPr lang="tr-TR" sz="3200" dirty="0" smtClean="0"/>
              <a:t>yapılan işlerle </a:t>
            </a:r>
            <a:r>
              <a:rPr lang="tr-TR" sz="3200" dirty="0"/>
              <a:t>ilgili yeterli bilgiyi de içeren resmi bir yazı ile çalışma yaptığını belgelendirdiği </a:t>
            </a:r>
            <a:r>
              <a:rPr lang="tr-TR" sz="3200" dirty="0" smtClean="0"/>
              <a:t>durumlarda) İME </a:t>
            </a:r>
            <a:r>
              <a:rPr lang="tr-TR" sz="3200" dirty="0"/>
              <a:t>intibak işlemleri için kayıt yenileme tarihleri içerisinde İME bölüm/program </a:t>
            </a:r>
            <a:r>
              <a:rPr lang="tr-TR" sz="3200" dirty="0" smtClean="0"/>
              <a:t>komisyonuna dilekçe </a:t>
            </a:r>
            <a:r>
              <a:rPr lang="tr-TR" sz="3200" dirty="0"/>
              <a:t>ile müracaat eder ve kabul edilmesi durumunda </a:t>
            </a:r>
            <a:r>
              <a:rPr lang="tr-TR" sz="3200" dirty="0" err="1"/>
              <a:t>İME’den</a:t>
            </a:r>
            <a:r>
              <a:rPr lang="tr-TR" sz="3200" dirty="0"/>
              <a:t> muaf olur.</a:t>
            </a:r>
          </a:p>
        </p:txBody>
      </p:sp>
    </p:spTree>
    <p:extLst>
      <p:ext uri="{BB962C8B-B14F-4D97-AF65-F5344CB8AC3E}">
        <p14:creationId xmlns:p14="http://schemas.microsoft.com/office/powerpoint/2010/main" val="27014390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 smtClean="0"/>
              <a:t>ÖĞRENCİLERİN DİSİPLİN İŞLEMLERİ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Öğrencilerin Disiplin İşlemleri</a:t>
            </a:r>
          </a:p>
          <a:p>
            <a:pPr algn="just">
              <a:buFontTx/>
              <a:buChar char="-"/>
            </a:pPr>
            <a:r>
              <a:rPr lang="tr-TR" sz="3200" dirty="0" smtClean="0"/>
              <a:t> Öğrenciler</a:t>
            </a:r>
            <a:r>
              <a:rPr lang="tr-TR" sz="3200" dirty="0"/>
              <a:t>, iş yerlerinin çalışma saatlerine, disiplin ve iş </a:t>
            </a:r>
            <a:r>
              <a:rPr lang="tr-TR" sz="3200" dirty="0" smtClean="0"/>
              <a:t>güvenliği kurallarına </a:t>
            </a:r>
            <a:r>
              <a:rPr lang="tr-TR" sz="3200" dirty="0"/>
              <a:t>uymak zorundadırlar</a:t>
            </a:r>
            <a:r>
              <a:rPr lang="tr-TR" sz="3200" dirty="0" smtClean="0"/>
              <a:t>.</a:t>
            </a:r>
          </a:p>
          <a:p>
            <a:pPr algn="just">
              <a:buFontTx/>
              <a:buChar char="-"/>
            </a:pPr>
            <a:r>
              <a:rPr lang="tr-TR" sz="3200" dirty="0"/>
              <a:t> </a:t>
            </a:r>
            <a:r>
              <a:rPr lang="tr-TR" sz="3200" dirty="0">
                <a:solidFill>
                  <a:srgbClr val="FF0000"/>
                </a:solidFill>
              </a:rPr>
              <a:t>İşletmeden izinsiz, mazeretsiz üst üste 3 (üç) gün devamsızlık yapan öğrencinin </a:t>
            </a:r>
            <a:r>
              <a:rPr lang="tr-TR" sz="3200" dirty="0" smtClean="0">
                <a:solidFill>
                  <a:srgbClr val="FF0000"/>
                </a:solidFill>
              </a:rPr>
              <a:t>durumu, eğitici </a:t>
            </a:r>
            <a:r>
              <a:rPr lang="tr-TR" sz="3200" dirty="0">
                <a:solidFill>
                  <a:srgbClr val="FF0000"/>
                </a:solidFill>
              </a:rPr>
              <a:t>personel tarafından sorumlu öğretim elemanı aracılığıyla İME Birim Komisyonuna bildirilir.</a:t>
            </a:r>
          </a:p>
        </p:txBody>
      </p:sp>
    </p:spTree>
    <p:extLst>
      <p:ext uri="{BB962C8B-B14F-4D97-AF65-F5344CB8AC3E}">
        <p14:creationId xmlns:p14="http://schemas.microsoft.com/office/powerpoint/2010/main" val="45727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MESLEK YÜKSEKOKULLARININ YÜKSEKÖĞRETİM SİSTEMİNDEKİ ROLÜ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/>
              <a:t>Temel </a:t>
            </a:r>
            <a:r>
              <a:rPr lang="tr-TR" sz="3200" dirty="0" smtClean="0"/>
              <a:t>amaçları </a:t>
            </a:r>
            <a:r>
              <a:rPr lang="tr-TR" sz="3200" dirty="0"/>
              <a:t>belirli mesleklere yönelik nitelikli insan </a:t>
            </a:r>
            <a:r>
              <a:rPr lang="tr-TR" sz="3200" dirty="0" smtClean="0"/>
              <a:t>kaynağı </a:t>
            </a:r>
            <a:r>
              <a:rPr lang="tr-TR" sz="3200" dirty="0"/>
              <a:t>yetiştirmek olan Meslek Yüksekokulları; geleceğimizin teminatı olan gençlerimize; bilgi, beceri, </a:t>
            </a:r>
            <a:r>
              <a:rPr lang="tr-TR" sz="3200" dirty="0" smtClean="0"/>
              <a:t>deneyim </a:t>
            </a:r>
            <a:r>
              <a:rPr lang="tr-TR" sz="3200" dirty="0"/>
              <a:t>ve birlikte iş görme alışkanlığı kazandırmak suretiyle hayata </a:t>
            </a:r>
            <a:r>
              <a:rPr lang="tr-TR" sz="3200" dirty="0" smtClean="0"/>
              <a:t>hazırlanmaları sürecinde </a:t>
            </a:r>
            <a:r>
              <a:rPr lang="tr-TR" sz="3200" dirty="0"/>
              <a:t>ve iş dünyasının </a:t>
            </a:r>
            <a:r>
              <a:rPr lang="tr-TR" sz="3200" dirty="0" smtClean="0"/>
              <a:t>gereksinim </a:t>
            </a:r>
            <a:r>
              <a:rPr lang="tr-TR" sz="3200" dirty="0"/>
              <a:t>duyduğu nitelikli insan </a:t>
            </a:r>
            <a:r>
              <a:rPr lang="tr-TR" sz="3200" dirty="0" smtClean="0"/>
              <a:t>kaynağının </a:t>
            </a:r>
            <a:r>
              <a:rPr lang="tr-TR" sz="3200" dirty="0"/>
              <a:t>yetiştirilmesinde önemli bir </a:t>
            </a:r>
            <a:r>
              <a:rPr lang="tr-TR" sz="3200" dirty="0" smtClean="0"/>
              <a:t>konuma </a:t>
            </a:r>
            <a:r>
              <a:rPr lang="tr-TR" sz="3200" dirty="0"/>
              <a:t>sahiptir.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1733358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/>
              <a:t>ÖĞRENCİLERİN DİSİPLİN İŞLEMLERİ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Öğrencilerin Disiplin İşlemleri</a:t>
            </a:r>
          </a:p>
          <a:p>
            <a:pPr algn="just">
              <a:buFontTx/>
              <a:buChar char="-"/>
            </a:pPr>
            <a:r>
              <a:rPr lang="tr-TR" sz="3200" dirty="0"/>
              <a:t> Öğrenciler, İME süresince “Yükseköğretim Kurumları Öğrenci Disiplin </a:t>
            </a:r>
            <a:r>
              <a:rPr lang="tr-TR" sz="3200" dirty="0" smtClean="0"/>
              <a:t>Yönetmeliği” hükümlerine </a:t>
            </a:r>
            <a:r>
              <a:rPr lang="tr-TR" sz="3200" dirty="0"/>
              <a:t>tabidirler.</a:t>
            </a:r>
          </a:p>
          <a:p>
            <a:pPr algn="just">
              <a:buFontTx/>
              <a:buChar char="-"/>
            </a:pPr>
            <a:r>
              <a:rPr lang="tr-TR" sz="3200" dirty="0"/>
              <a:t> </a:t>
            </a:r>
            <a:r>
              <a:rPr lang="tr-TR" sz="3200" dirty="0" smtClean="0"/>
              <a:t>Öğrenciler</a:t>
            </a:r>
            <a:r>
              <a:rPr lang="tr-TR" sz="3200" dirty="0"/>
              <a:t>, İME süresince iş yerlerinde kusurları nedeniyle verecekleri zararlardan, </a:t>
            </a:r>
            <a:r>
              <a:rPr lang="tr-TR" sz="3200" dirty="0" smtClean="0"/>
              <a:t>o işletmenin </a:t>
            </a:r>
            <a:r>
              <a:rPr lang="tr-TR" sz="3200" dirty="0"/>
              <a:t>diğer çalışanları gibi sorumludur.</a:t>
            </a:r>
          </a:p>
        </p:txBody>
      </p:sp>
    </p:spTree>
    <p:extLst>
      <p:ext uri="{BB962C8B-B14F-4D97-AF65-F5344CB8AC3E}">
        <p14:creationId xmlns:p14="http://schemas.microsoft.com/office/powerpoint/2010/main" val="12740903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 smtClean="0"/>
              <a:t>İLETİŞİM KANALLARIMIZ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>
                <a:hlinkClick r:id="rId2"/>
              </a:rPr>
              <a:t>https://domanicmyo.dpu.edu.tr</a:t>
            </a:r>
            <a:r>
              <a:rPr lang="tr-TR" sz="3200" dirty="0" smtClean="0">
                <a:hlinkClick r:id="rId2"/>
              </a:rPr>
              <a:t>/</a:t>
            </a:r>
            <a:r>
              <a:rPr lang="tr-TR" sz="3200" dirty="0" smtClean="0"/>
              <a:t> </a:t>
            </a:r>
          </a:p>
          <a:p>
            <a:pPr marL="0" indent="0" algn="just">
              <a:buNone/>
            </a:pPr>
            <a:r>
              <a:rPr lang="tr-TR" sz="3200" dirty="0">
                <a:hlinkClick r:id="rId3"/>
              </a:rPr>
              <a:t>https://www.instagram.com/domanicmyo.dpu</a:t>
            </a:r>
            <a:r>
              <a:rPr lang="tr-TR" sz="3200" dirty="0" smtClean="0">
                <a:hlinkClick r:id="rId3"/>
              </a:rPr>
              <a:t>/</a:t>
            </a:r>
            <a:r>
              <a:rPr lang="tr-TR" sz="3200" dirty="0" smtClean="0"/>
              <a:t> </a:t>
            </a:r>
          </a:p>
          <a:p>
            <a:pPr marL="0" indent="0" algn="just">
              <a:buNone/>
            </a:pPr>
            <a:r>
              <a:rPr lang="tr-TR" sz="3200" dirty="0">
                <a:hlinkClick r:id="rId4"/>
              </a:rPr>
              <a:t>https://</a:t>
            </a:r>
            <a:r>
              <a:rPr lang="tr-TR" sz="3200" dirty="0" smtClean="0">
                <a:hlinkClick r:id="rId4"/>
              </a:rPr>
              <a:t>www.facebook.com/domanicmyo.dpu</a:t>
            </a:r>
            <a:endParaRPr lang="tr-TR" sz="3200" dirty="0" smtClean="0"/>
          </a:p>
          <a:p>
            <a:pPr marL="0" indent="0" algn="just">
              <a:buNone/>
            </a:pPr>
            <a:r>
              <a:rPr lang="tr-TR" sz="3200" dirty="0">
                <a:hlinkClick r:id="rId5"/>
              </a:rPr>
              <a:t>https://</a:t>
            </a:r>
            <a:r>
              <a:rPr lang="tr-TR" sz="3200" dirty="0" smtClean="0">
                <a:hlinkClick r:id="rId5"/>
              </a:rPr>
              <a:t>twitter.com/domanicmyodpu</a:t>
            </a:r>
            <a:r>
              <a:rPr lang="tr-TR" sz="3200" dirty="0" smtClean="0"/>
              <a:t> </a:t>
            </a:r>
            <a:endParaRPr lang="tr-TR" sz="3200" dirty="0"/>
          </a:p>
          <a:p>
            <a:pPr marL="0" indent="0" algn="just"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7851055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1" y="1961389"/>
            <a:ext cx="9144000" cy="2075480"/>
          </a:xfrm>
        </p:spPr>
        <p:txBody>
          <a:bodyPr>
            <a:normAutofit/>
          </a:bodyPr>
          <a:lstStyle/>
          <a:p>
            <a:pPr algn="ctr"/>
            <a:r>
              <a:rPr lang="tr-TR" sz="4875" b="1" dirty="0" smtClean="0">
                <a:solidFill>
                  <a:srgbClr val="00B0F0"/>
                </a:solidFill>
              </a:rPr>
              <a:t>İŞLETMEDE MESLEKİ EĞİTİM (İME) BİLGİLENDİRME SUNUMU</a:t>
            </a:r>
            <a:endParaRPr lang="tr-TR" sz="4875" b="1" dirty="0">
              <a:solidFill>
                <a:srgbClr val="00B0F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349038" y="4365104"/>
            <a:ext cx="7635394" cy="2016224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/>
              <a:t>T.C.</a:t>
            </a:r>
          </a:p>
          <a:p>
            <a:pPr algn="ctr"/>
            <a:r>
              <a:rPr lang="tr-TR" b="1" dirty="0" smtClean="0"/>
              <a:t>KÜTAHYA DUMLUPINAR ÜNİVERSİTESİ</a:t>
            </a:r>
          </a:p>
          <a:p>
            <a:pPr algn="ctr"/>
            <a:r>
              <a:rPr lang="tr-TR" b="1" dirty="0" smtClean="0"/>
              <a:t>DOMANİÇ HAYME ANA MESLEK YÜKSEKOKULU</a:t>
            </a:r>
          </a:p>
          <a:p>
            <a:pPr algn="ctr"/>
            <a:r>
              <a:rPr lang="tr-TR" b="1" dirty="0" smtClean="0"/>
              <a:t>İŞLETMEDE MESLEKİ EĞİTİM KOORDİNATÖRLÜĞÜ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718" y="539988"/>
            <a:ext cx="1999396" cy="1897462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312" y="634120"/>
            <a:ext cx="2555983" cy="1803330"/>
          </a:xfrm>
          <a:prstGeom prst="rect">
            <a:avLst/>
          </a:prstGeom>
        </p:spPr>
      </p:pic>
      <p:pic>
        <p:nvPicPr>
          <p:cNvPr id="10242" name="Picture 2" descr="dpÃ¼ altÄ±n anahtar ile ilgili gÃ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226" y="692696"/>
            <a:ext cx="3642974" cy="196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33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MESLEK YÜKSEKOKULLARININ YÜKSEKÖĞRETİM SİSTEMİNDEKİ ROLÜ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/>
              <a:t>Ülkemizin </a:t>
            </a:r>
            <a:r>
              <a:rPr lang="tr-TR" sz="3200" dirty="0" smtClean="0"/>
              <a:t>ihtiyaçları doğrultusunda kaliteli mesleki eğitim </a:t>
            </a:r>
            <a:r>
              <a:rPr lang="tr-TR" sz="3200" dirty="0"/>
              <a:t>almış, sorumluluk sahibi, üretken ve yetkin nitelikli </a:t>
            </a:r>
            <a:r>
              <a:rPr lang="tr-TR" sz="3200" dirty="0" smtClean="0"/>
              <a:t>bireyler </a:t>
            </a:r>
            <a:r>
              <a:rPr lang="tr-TR" sz="3200" dirty="0"/>
              <a:t>yetiştirmeyi amaç edinen Meslek Yüksekokulları programlarında </a:t>
            </a:r>
            <a:r>
              <a:rPr lang="tr-TR" sz="3200" dirty="0" smtClean="0"/>
              <a:t>eğitim-öğretim faaliyetleri, </a:t>
            </a:r>
            <a:r>
              <a:rPr lang="tr-TR" sz="3200" dirty="0"/>
              <a:t>teorik ve uygulamalı </a:t>
            </a:r>
            <a:r>
              <a:rPr lang="tr-TR" sz="3200" dirty="0" smtClean="0"/>
              <a:t>şekilde </a:t>
            </a:r>
            <a:r>
              <a:rPr lang="tr-TR" sz="3200" dirty="0"/>
              <a:t>yürütülmektedir.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116559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MESLEK YÜKSEKOKULLARININ YÜKSEKÖĞRETİM SİSTEMİNDEKİ ROLÜ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8579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3200" dirty="0"/>
              <a:t>Meslek </a:t>
            </a:r>
            <a:r>
              <a:rPr lang="tr-TR" sz="3200" dirty="0" smtClean="0"/>
              <a:t>Yüksekokulumuz öğrencilerinin </a:t>
            </a:r>
            <a:r>
              <a:rPr lang="tr-TR" sz="3200" dirty="0"/>
              <a:t>istihdama </a:t>
            </a:r>
            <a:r>
              <a:rPr lang="tr-TR" sz="3200" dirty="0" smtClean="0"/>
              <a:t>dönük </a:t>
            </a:r>
            <a:r>
              <a:rPr lang="tr-TR" sz="3200" dirty="0"/>
              <a:t>yetişmelerini sağlamak </a:t>
            </a:r>
            <a:r>
              <a:rPr lang="tr-TR" sz="3200" dirty="0" smtClean="0"/>
              <a:t>amacıyla Meslek Yüksekokulumuz bünyesindeki Bilgisayar Kullanımı Bölümü Bilgi Yönetimi programında 3+1 </a:t>
            </a:r>
            <a:r>
              <a:rPr lang="tr-TR" sz="3200" dirty="0"/>
              <a:t>Uygulamalı Eğitim modeline </a:t>
            </a:r>
            <a:r>
              <a:rPr lang="tr-TR" sz="3200" dirty="0" smtClean="0"/>
              <a:t>geçilmiştir. </a:t>
            </a:r>
            <a:r>
              <a:rPr lang="tr-TR" sz="3200" dirty="0"/>
              <a:t>Uygulamalı eğitim modeli ile öğretimin</a:t>
            </a:r>
            <a:r>
              <a:rPr lang="tr-TR" sz="3200" dirty="0" smtClean="0"/>
              <a:t>;</a:t>
            </a:r>
            <a:endParaRPr lang="tr-TR" sz="3200" dirty="0"/>
          </a:p>
          <a:p>
            <a:pPr marL="0" indent="0" algn="just">
              <a:buNone/>
            </a:pPr>
            <a:r>
              <a:rPr lang="tr-TR" sz="3200" dirty="0" smtClean="0"/>
              <a:t>- 3 </a:t>
            </a:r>
            <a:r>
              <a:rPr lang="tr-TR" sz="3200" dirty="0"/>
              <a:t>döneminin </a:t>
            </a:r>
            <a:r>
              <a:rPr lang="tr-TR" sz="3200" dirty="0" smtClean="0"/>
              <a:t>okulda </a:t>
            </a:r>
            <a:r>
              <a:rPr lang="tr-TR" sz="3200" dirty="0"/>
              <a:t>teorik </a:t>
            </a:r>
            <a:r>
              <a:rPr lang="tr-TR" sz="3200" dirty="0" smtClean="0"/>
              <a:t>dersler,</a:t>
            </a:r>
            <a:endParaRPr lang="tr-TR" sz="3200" dirty="0"/>
          </a:p>
          <a:p>
            <a:pPr marL="0" indent="0" algn="just">
              <a:buNone/>
            </a:pPr>
            <a:r>
              <a:rPr lang="tr-TR" sz="3200" dirty="0" smtClean="0"/>
              <a:t>- 1 döneminin ise </a:t>
            </a:r>
            <a:r>
              <a:rPr lang="tr-TR" sz="3200" dirty="0"/>
              <a:t>işletmelerde </a:t>
            </a:r>
            <a:r>
              <a:rPr lang="tr-TR" sz="3200" dirty="0" smtClean="0"/>
              <a:t>mesleki eğitim,</a:t>
            </a:r>
            <a:endParaRPr lang="tr-TR" sz="3200" dirty="0"/>
          </a:p>
          <a:p>
            <a:pPr marL="0" indent="0" algn="just">
              <a:buNone/>
            </a:pPr>
            <a:r>
              <a:rPr lang="tr-TR" sz="3200" dirty="0"/>
              <a:t>şeklinde yapılması ile öğrencilerimizi iş ve meslek hayatına hazırlamaktayız.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44909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 smtClean="0"/>
              <a:t>İŞLETMEDE MESLEKİ EĞİTİM (İME) NEDİR?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/>
              <a:t>Mesleki eğitim programı öğrencilerinin teorik </a:t>
            </a:r>
            <a:r>
              <a:rPr lang="tr-TR" sz="3200" dirty="0" smtClean="0"/>
              <a:t>eğitimlerini yükseköğretim </a:t>
            </a:r>
            <a:r>
              <a:rPr lang="tr-TR" sz="3200" dirty="0"/>
              <a:t>kurumlarında, işletmede veya işletmelerce tesis edilen eğitim birimlerinde, </a:t>
            </a:r>
            <a:r>
              <a:rPr lang="tr-TR" sz="3200" dirty="0" smtClean="0"/>
              <a:t>beceri eğitimlerini </a:t>
            </a:r>
            <a:r>
              <a:rPr lang="tr-TR" sz="3200" dirty="0"/>
              <a:t>ise, işletmelerde yaptıkları eğitim </a:t>
            </a:r>
            <a:r>
              <a:rPr lang="tr-TR" sz="3200" dirty="0" smtClean="0"/>
              <a:t>uygulamalarını ifade etmektedir.</a:t>
            </a:r>
          </a:p>
          <a:p>
            <a:pPr marL="0" indent="0" algn="just">
              <a:buNone/>
            </a:pPr>
            <a:r>
              <a:rPr lang="tr-TR" sz="3200" dirty="0"/>
              <a:t>İME standart bir staj uygulaması olarak algılanmamalıdır.</a:t>
            </a:r>
          </a:p>
          <a:p>
            <a:pPr marL="0" indent="0" algn="just"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811144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7527" y="286603"/>
            <a:ext cx="10158153" cy="1450757"/>
          </a:xfrm>
        </p:spPr>
        <p:txBody>
          <a:bodyPr/>
          <a:lstStyle/>
          <a:p>
            <a:pPr algn="ctr"/>
            <a:r>
              <a:rPr lang="tr-TR" b="1" dirty="0" smtClean="0"/>
              <a:t>İŞLETMEDE MESLEKİ EĞİTİM (İME) UYGULAMASINDAKİ AMAÇLARIMIZ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b="1" dirty="0" smtClean="0"/>
              <a:t>İME Uygulamasındaki Amaçlarımız;</a:t>
            </a:r>
          </a:p>
          <a:p>
            <a:pPr marL="0" indent="0" algn="just">
              <a:buNone/>
            </a:pPr>
            <a:r>
              <a:rPr lang="tr-TR" sz="3200" dirty="0" smtClean="0"/>
              <a:t>- Öğrencilerimizin okuldaki teorik eğitimleri süresince kazanmış oldukları bilgi ve becerilerini öğrenim gördükleri alanlarla uyumlu olan işyerlerinde uygulamaya dönüştürmelerini sağlamak suretiyle, mesleki anlamda işbaşında tecrübe kazanmalarını mümkün kılmak.</a:t>
            </a:r>
          </a:p>
          <a:p>
            <a:pPr marL="0" indent="0" algn="just">
              <a:buNone/>
            </a:pP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2569196763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2765</TotalTime>
  <Words>2522</Words>
  <Application>Microsoft Office PowerPoint</Application>
  <PresentationFormat>Geniş ekran</PresentationFormat>
  <Paragraphs>204</Paragraphs>
  <Slides>52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52</vt:i4>
      </vt:variant>
    </vt:vector>
  </HeadingPairs>
  <TitlesOfParts>
    <vt:vector size="55" baseType="lpstr">
      <vt:lpstr>Calibri</vt:lpstr>
      <vt:lpstr>Calibri Light</vt:lpstr>
      <vt:lpstr>Geçmişe bakış</vt:lpstr>
      <vt:lpstr>İŞLETMEDE MESLEKİ EĞİTİM (İME) BİLGİLENDİRME SUNUMU</vt:lpstr>
      <vt:lpstr>İÇİNDEKİLER</vt:lpstr>
      <vt:lpstr>İÇİNDEKİLER</vt:lpstr>
      <vt:lpstr>İÇİNDEKİLER</vt:lpstr>
      <vt:lpstr>MESLEK YÜKSEKOKULLARININ YÜKSEKÖĞRETİM SİSTEMİNDEKİ ROLÜ</vt:lpstr>
      <vt:lpstr>MESLEK YÜKSEKOKULLARININ YÜKSEKÖĞRETİM SİSTEMİNDEKİ ROLÜ</vt:lpstr>
      <vt:lpstr>MESLEK YÜKSEKOKULLARININ YÜKSEKÖĞRETİM SİSTEMİNDEKİ ROLÜ</vt:lpstr>
      <vt:lpstr>İŞLETMEDE MESLEKİ EĞİTİM (İME) NEDİR?</vt:lpstr>
      <vt:lpstr>İŞLETMEDE MESLEKİ EĞİTİM (İME) UYGULAMASINDAKİ AMAÇLARIMIZ</vt:lpstr>
      <vt:lpstr>İŞLETMEDE MESLEKİ EĞİTİM (İME) UYGULAMASINDAKİ AMAÇLARIMIZ</vt:lpstr>
      <vt:lpstr>İŞLETMEDE MESLEKİ EĞİTİM (İME) UYGULAMASININ OKULUMUZA FAYDALARI</vt:lpstr>
      <vt:lpstr>İŞLETMEDE MESLEKİ EĞİTİM (İME) UYGULAMASININ ÖĞRENCİLERİMİZE FAYDALARI</vt:lpstr>
      <vt:lpstr>İŞLETMEDE MESLEKİ EĞİTİM (İME) UYGULAMASININ ÖĞRENCİLERİMİZE FAYDALARI</vt:lpstr>
      <vt:lpstr>İŞLETMEDE MESLEKİ EĞİTİM (İME) UYGULAMASININ İŞ DÜNYASINA FAYDALARI</vt:lpstr>
      <vt:lpstr>ÖĞRENCİLERİN İME’YE BAŞLAMA ÖN KOŞULLARI</vt:lpstr>
      <vt:lpstr>ÖĞRENCİLERİN İME’YE BAŞLAMA ÖN KOŞULLARI</vt:lpstr>
      <vt:lpstr>ÖĞRENCİLERİN İME SÜRESİ</vt:lpstr>
      <vt:lpstr>ÖĞRENCİLERİN İME SÜRESİ</vt:lpstr>
      <vt:lpstr>ÖĞRENCİLERİN İME KAPSAMINDAKİ SORUMLULUKLARI</vt:lpstr>
      <vt:lpstr>ÖĞRENCİLERİN İME KAPSAMINDAKİ SORUMLULUKLARI</vt:lpstr>
      <vt:lpstr>ÖĞRENCİLERİN İME KAPSAMINDAKİ SORUMLULUKLARI</vt:lpstr>
      <vt:lpstr>ÖĞRENCİLERİN İME KAPSAMINDAKİ SORUMLULUKLARI</vt:lpstr>
      <vt:lpstr>ÖĞRENCİLERİN İME KAPSAMINDAKİ SORUMLULUKLARI</vt:lpstr>
      <vt:lpstr>ÖĞRENCİLERİN İME KAPSAMINDAKİ SORUMLULUKLARI</vt:lpstr>
      <vt:lpstr>İME YAPILACAK İŞLETMELERİN BELİRLENMESİ BAŞVURU VE EĞİTİME BAŞLAMA</vt:lpstr>
      <vt:lpstr>İME YAPILACAK İŞLETMELERİN BELİRLENMESİ BAŞVURU VE EĞİTİME BAŞLAMA</vt:lpstr>
      <vt:lpstr>İME YAPILACAK İŞLETMELERİN BELİRLENMESİ BAŞVURU VE EĞİTİME BAŞLAMA</vt:lpstr>
      <vt:lpstr>İME YAPILACAK İŞLETMELERİN BELİRLENMESİ BAŞVURU VE EĞİTİME BAŞLAMA</vt:lpstr>
      <vt:lpstr>İME YAPILACAK İŞLETMELERİN BELİRLENMESİ BAŞVURU VE EĞİTİME BAŞLAMA</vt:lpstr>
      <vt:lpstr>İME YAPILACAK İŞLETMELERİN BELİRLENMESİ BAŞVURU VE EĞİTİME BAŞLAMA</vt:lpstr>
      <vt:lpstr>İME YAPILACAK İŞLETMELERİN BELİRLENMESİ BAŞVURU VE EĞİTİME BAŞLAMA</vt:lpstr>
      <vt:lpstr>İME YAPILACAK İŞLETMELERİN BELİRLENMESİ BAŞVURU VE EĞİTİME BAŞLAMA</vt:lpstr>
      <vt:lpstr>İME YAPILACAK İŞLETMELERİN BELİRLENMESİ BAŞVURU VE EĞİTİME BAŞLAMA</vt:lpstr>
      <vt:lpstr>İME YAPILABİLECEK İŞLETMELER</vt:lpstr>
      <vt:lpstr>İME ÖĞRENCİ DOSYASINDA BULUNMASI GEREKEN BELGELER</vt:lpstr>
      <vt:lpstr>İME ÖĞRENCİ DOSYASINDA BULUNMASI GEREKEN BELGELER</vt:lpstr>
      <vt:lpstr>İME ÖĞRENCİ DOSYASINDA BULUNMASI GEREKEN BELGELER</vt:lpstr>
      <vt:lpstr>İME ÖĞRENCİ DOSYASINDA BULUNMASI GEREKEN BELGELER</vt:lpstr>
      <vt:lpstr>İME ÖĞRENCİ DOSYASINDA BULUNMASI GEREKEN BELGELER</vt:lpstr>
      <vt:lpstr>İME ÖĞRENCİ DOSYASINDA BULUNMASI GEREKEN BELGELER</vt:lpstr>
      <vt:lpstr>İME’NİN DEĞERLENDİRİLMESİ VE SONUÇLANDIRILMASI</vt:lpstr>
      <vt:lpstr>İME’NİN DEĞERLENDİRİLMESİ VE SONUÇLANDIRILMASI</vt:lpstr>
      <vt:lpstr>İME’NİN DEĞERLENDİRİLMESİ VE SONUÇLANDIRILMASI</vt:lpstr>
      <vt:lpstr>İME’NİN DEĞERLENDİRİLMESİ VE SONUÇLANDIRILMASI</vt:lpstr>
      <vt:lpstr>İME’NİN DEĞERLENDİRİLMESİ VE SONUÇLANDIRILMASI</vt:lpstr>
      <vt:lpstr>İME’NİN DEĞERLENDİRİLMESİ VE SONUÇLANDIRILMASI</vt:lpstr>
      <vt:lpstr>İNTİBAK İŞLEMLERİ</vt:lpstr>
      <vt:lpstr>İNTİBAK İŞLEMLERİ</vt:lpstr>
      <vt:lpstr>ÖĞRENCİLERİN DİSİPLİN İŞLEMLERİ</vt:lpstr>
      <vt:lpstr>ÖĞRENCİLERİN DİSİPLİN İŞLEMLERİ</vt:lpstr>
      <vt:lpstr>İLETİŞİM KANALLARIMIZ</vt:lpstr>
      <vt:lpstr>İŞLETMEDE MESLEKİ EĞİTİM (İME) BİLGİLENDİRME SUNUMU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 EKONOMİ</dc:title>
  <dc:creator>Windows User</dc:creator>
  <cp:lastModifiedBy>dell</cp:lastModifiedBy>
  <cp:revision>344</cp:revision>
  <dcterms:created xsi:type="dcterms:W3CDTF">2018-10-14T08:43:36Z</dcterms:created>
  <dcterms:modified xsi:type="dcterms:W3CDTF">2023-12-14T10:25:27Z</dcterms:modified>
</cp:coreProperties>
</file>