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44"/>
  </p:notesMasterIdLst>
  <p:handoutMasterIdLst>
    <p:handoutMasterId r:id="rId45"/>
  </p:handoutMasterIdLst>
  <p:sldIdLst>
    <p:sldId id="288" r:id="rId2"/>
    <p:sldId id="286" r:id="rId3"/>
    <p:sldId id="290" r:id="rId4"/>
    <p:sldId id="318" r:id="rId5"/>
    <p:sldId id="319" r:id="rId6"/>
    <p:sldId id="320" r:id="rId7"/>
    <p:sldId id="321" r:id="rId8"/>
    <p:sldId id="323" r:id="rId9"/>
    <p:sldId id="297" r:id="rId10"/>
    <p:sldId id="302" r:id="rId11"/>
    <p:sldId id="291" r:id="rId12"/>
    <p:sldId id="298" r:id="rId13"/>
    <p:sldId id="322" r:id="rId14"/>
    <p:sldId id="312" r:id="rId15"/>
    <p:sldId id="324" r:id="rId16"/>
    <p:sldId id="299" r:id="rId17"/>
    <p:sldId id="336" r:id="rId18"/>
    <p:sldId id="301" r:id="rId19"/>
    <p:sldId id="333" r:id="rId20"/>
    <p:sldId id="334" r:id="rId21"/>
    <p:sldId id="306" r:id="rId22"/>
    <p:sldId id="328" r:id="rId23"/>
    <p:sldId id="317" r:id="rId24"/>
    <p:sldId id="314" r:id="rId25"/>
    <p:sldId id="325" r:id="rId26"/>
    <p:sldId id="293" r:id="rId27"/>
    <p:sldId id="300" r:id="rId28"/>
    <p:sldId id="326" r:id="rId29"/>
    <p:sldId id="304" r:id="rId30"/>
    <p:sldId id="305" r:id="rId31"/>
    <p:sldId id="316" r:id="rId32"/>
    <p:sldId id="295" r:id="rId33"/>
    <p:sldId id="327" r:id="rId34"/>
    <p:sldId id="296" r:id="rId35"/>
    <p:sldId id="292" r:id="rId36"/>
    <p:sldId id="294" r:id="rId37"/>
    <p:sldId id="332" r:id="rId38"/>
    <p:sldId id="335" r:id="rId39"/>
    <p:sldId id="331" r:id="rId40"/>
    <p:sldId id="337" r:id="rId41"/>
    <p:sldId id="311" r:id="rId42"/>
    <p:sldId id="329" r:id="rId43"/>
  </p:sldIdLst>
  <p:sldSz cx="9144000" cy="6858000" type="screen4x3"/>
  <p:notesSz cx="10234613" cy="71040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33"/>
    <a:srgbClr val="0000FF"/>
    <a:srgbClr val="B1ADFB"/>
    <a:srgbClr val="FFC000"/>
    <a:srgbClr val="FFFF66"/>
    <a:srgbClr val="CD31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5000" cy="355203"/>
          </a:xfrm>
          <a:prstGeom prst="rect">
            <a:avLst/>
          </a:prstGeom>
        </p:spPr>
        <p:txBody>
          <a:bodyPr vert="horz" lIns="95491" tIns="47745" rIns="95491" bIns="47745" rtlCol="0"/>
          <a:lstStyle>
            <a:lvl1pPr algn="l">
              <a:defRPr sz="1300"/>
            </a:lvl1pPr>
          </a:lstStyle>
          <a:p>
            <a:endParaRPr lang="tr-TR"/>
          </a:p>
        </p:txBody>
      </p:sp>
      <p:sp>
        <p:nvSpPr>
          <p:cNvPr id="3" name="Veri Yer Tutucusu 2"/>
          <p:cNvSpPr>
            <a:spLocks noGrp="1"/>
          </p:cNvSpPr>
          <p:nvPr>
            <p:ph type="dt" sz="quarter" idx="1"/>
          </p:nvPr>
        </p:nvSpPr>
        <p:spPr>
          <a:xfrm>
            <a:off x="5797245" y="0"/>
            <a:ext cx="4435000" cy="355203"/>
          </a:xfrm>
          <a:prstGeom prst="rect">
            <a:avLst/>
          </a:prstGeom>
        </p:spPr>
        <p:txBody>
          <a:bodyPr vert="horz" lIns="95491" tIns="47745" rIns="95491" bIns="47745" rtlCol="0"/>
          <a:lstStyle>
            <a:lvl1pPr algn="r">
              <a:defRPr sz="1300"/>
            </a:lvl1pPr>
          </a:lstStyle>
          <a:p>
            <a:endParaRPr lang="tr-TR"/>
          </a:p>
        </p:txBody>
      </p:sp>
      <p:sp>
        <p:nvSpPr>
          <p:cNvPr id="4" name="Altbilgi Yer Tutucusu 3"/>
          <p:cNvSpPr>
            <a:spLocks noGrp="1"/>
          </p:cNvSpPr>
          <p:nvPr>
            <p:ph type="ftr" sz="quarter" idx="2"/>
          </p:nvPr>
        </p:nvSpPr>
        <p:spPr>
          <a:xfrm>
            <a:off x="1" y="6747627"/>
            <a:ext cx="4435000" cy="355203"/>
          </a:xfrm>
          <a:prstGeom prst="rect">
            <a:avLst/>
          </a:prstGeom>
        </p:spPr>
        <p:txBody>
          <a:bodyPr vert="horz" lIns="95491" tIns="47745" rIns="95491" bIns="47745" rtlCol="0" anchor="b"/>
          <a:lstStyle>
            <a:lvl1pPr algn="l">
              <a:defRPr sz="1300"/>
            </a:lvl1pPr>
          </a:lstStyle>
          <a:p>
            <a:endParaRPr lang="tr-TR"/>
          </a:p>
        </p:txBody>
      </p:sp>
      <p:sp>
        <p:nvSpPr>
          <p:cNvPr id="5" name="Slayt Numarası Yer Tutucusu 4"/>
          <p:cNvSpPr>
            <a:spLocks noGrp="1"/>
          </p:cNvSpPr>
          <p:nvPr>
            <p:ph type="sldNum" sz="quarter" idx="3"/>
          </p:nvPr>
        </p:nvSpPr>
        <p:spPr>
          <a:xfrm>
            <a:off x="5797245" y="6747627"/>
            <a:ext cx="4435000" cy="355203"/>
          </a:xfrm>
          <a:prstGeom prst="rect">
            <a:avLst/>
          </a:prstGeom>
        </p:spPr>
        <p:txBody>
          <a:bodyPr vert="horz" lIns="95491" tIns="47745" rIns="95491" bIns="47745" rtlCol="0" anchor="b"/>
          <a:lstStyle>
            <a:lvl1pPr algn="r">
              <a:defRPr sz="1300"/>
            </a:lvl1pPr>
          </a:lstStyle>
          <a:p>
            <a:fld id="{3A654768-83EE-4788-96EE-20623750CFD4}" type="slidenum">
              <a:rPr lang="tr-TR" smtClean="0"/>
              <a:pPr/>
              <a:t>‹#›</a:t>
            </a:fld>
            <a:endParaRPr lang="tr-TR"/>
          </a:p>
        </p:txBody>
      </p:sp>
    </p:spTree>
    <p:extLst>
      <p:ext uri="{BB962C8B-B14F-4D97-AF65-F5344CB8AC3E}">
        <p14:creationId xmlns="" xmlns:p14="http://schemas.microsoft.com/office/powerpoint/2010/main" val="395149616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5000" cy="355203"/>
          </a:xfrm>
          <a:prstGeom prst="rect">
            <a:avLst/>
          </a:prstGeom>
        </p:spPr>
        <p:txBody>
          <a:bodyPr vert="horz" lIns="95491" tIns="47745" rIns="95491" bIns="47745" rtlCol="0"/>
          <a:lstStyle>
            <a:lvl1pPr algn="l">
              <a:defRPr sz="1300"/>
            </a:lvl1pPr>
          </a:lstStyle>
          <a:p>
            <a:endParaRPr lang="tr-TR"/>
          </a:p>
        </p:txBody>
      </p:sp>
      <p:sp>
        <p:nvSpPr>
          <p:cNvPr id="3" name="Veri Yer Tutucusu 2"/>
          <p:cNvSpPr>
            <a:spLocks noGrp="1"/>
          </p:cNvSpPr>
          <p:nvPr>
            <p:ph type="dt" idx="1"/>
          </p:nvPr>
        </p:nvSpPr>
        <p:spPr>
          <a:xfrm>
            <a:off x="5797245" y="0"/>
            <a:ext cx="4435000" cy="355203"/>
          </a:xfrm>
          <a:prstGeom prst="rect">
            <a:avLst/>
          </a:prstGeom>
        </p:spPr>
        <p:txBody>
          <a:bodyPr vert="horz" lIns="95491" tIns="47745" rIns="95491" bIns="47745" rtlCol="0"/>
          <a:lstStyle>
            <a:lvl1pPr algn="r">
              <a:defRPr sz="1300"/>
            </a:lvl1pPr>
          </a:lstStyle>
          <a:p>
            <a:endParaRPr lang="tr-TR"/>
          </a:p>
        </p:txBody>
      </p:sp>
      <p:sp>
        <p:nvSpPr>
          <p:cNvPr id="4" name="Slayt Görüntüsü Yer Tutucusu 3"/>
          <p:cNvSpPr>
            <a:spLocks noGrp="1" noRot="1" noChangeAspect="1"/>
          </p:cNvSpPr>
          <p:nvPr>
            <p:ph type="sldImg" idx="2"/>
          </p:nvPr>
        </p:nvSpPr>
        <p:spPr>
          <a:xfrm>
            <a:off x="3341688" y="531813"/>
            <a:ext cx="3551237" cy="2665412"/>
          </a:xfrm>
          <a:prstGeom prst="rect">
            <a:avLst/>
          </a:prstGeom>
          <a:noFill/>
          <a:ln w="12700">
            <a:solidFill>
              <a:prstClr val="black"/>
            </a:solidFill>
          </a:ln>
        </p:spPr>
        <p:txBody>
          <a:bodyPr vert="horz" lIns="95491" tIns="47745" rIns="95491" bIns="47745" rtlCol="0" anchor="ctr"/>
          <a:lstStyle/>
          <a:p>
            <a:endParaRPr lang="tr-TR"/>
          </a:p>
        </p:txBody>
      </p:sp>
      <p:sp>
        <p:nvSpPr>
          <p:cNvPr id="5" name="Not Yer Tutucusu 4"/>
          <p:cNvSpPr>
            <a:spLocks noGrp="1"/>
          </p:cNvSpPr>
          <p:nvPr>
            <p:ph type="body" sz="quarter" idx="3"/>
          </p:nvPr>
        </p:nvSpPr>
        <p:spPr>
          <a:xfrm>
            <a:off x="1023462" y="3374431"/>
            <a:ext cx="8187690" cy="3196828"/>
          </a:xfrm>
          <a:prstGeom prst="rect">
            <a:avLst/>
          </a:prstGeom>
        </p:spPr>
        <p:txBody>
          <a:bodyPr vert="horz" lIns="95491" tIns="47745" rIns="95491" bIns="47745"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747627"/>
            <a:ext cx="4435000" cy="355203"/>
          </a:xfrm>
          <a:prstGeom prst="rect">
            <a:avLst/>
          </a:prstGeom>
        </p:spPr>
        <p:txBody>
          <a:bodyPr vert="horz" lIns="95491" tIns="47745" rIns="95491" bIns="47745" rtlCol="0" anchor="b"/>
          <a:lstStyle>
            <a:lvl1pPr algn="l">
              <a:defRPr sz="1300"/>
            </a:lvl1pPr>
          </a:lstStyle>
          <a:p>
            <a:endParaRPr lang="tr-TR"/>
          </a:p>
        </p:txBody>
      </p:sp>
      <p:sp>
        <p:nvSpPr>
          <p:cNvPr id="7" name="Slayt Numarası Yer Tutucusu 6"/>
          <p:cNvSpPr>
            <a:spLocks noGrp="1"/>
          </p:cNvSpPr>
          <p:nvPr>
            <p:ph type="sldNum" sz="quarter" idx="5"/>
          </p:nvPr>
        </p:nvSpPr>
        <p:spPr>
          <a:xfrm>
            <a:off x="5797245" y="6747627"/>
            <a:ext cx="4435000" cy="355203"/>
          </a:xfrm>
          <a:prstGeom prst="rect">
            <a:avLst/>
          </a:prstGeom>
        </p:spPr>
        <p:txBody>
          <a:bodyPr vert="horz" lIns="95491" tIns="47745" rIns="95491" bIns="47745" rtlCol="0" anchor="b"/>
          <a:lstStyle>
            <a:lvl1pPr algn="r">
              <a:defRPr sz="1300"/>
            </a:lvl1pPr>
          </a:lstStyle>
          <a:p>
            <a:fld id="{0F2E410F-F558-41AD-9078-6DD7CFEC4AA2}" type="slidenum">
              <a:rPr lang="tr-TR" smtClean="0"/>
              <a:pPr/>
              <a:t>‹#›</a:t>
            </a:fld>
            <a:endParaRPr lang="tr-TR"/>
          </a:p>
        </p:txBody>
      </p:sp>
    </p:spTree>
    <p:extLst>
      <p:ext uri="{BB962C8B-B14F-4D97-AF65-F5344CB8AC3E}">
        <p14:creationId xmlns="" xmlns:p14="http://schemas.microsoft.com/office/powerpoint/2010/main" val="10935079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Veri Yer Tutucusu 4"/>
          <p:cNvSpPr>
            <a:spLocks noGrp="1"/>
          </p:cNvSpPr>
          <p:nvPr>
            <p:ph type="dt" idx="11"/>
          </p:nvPr>
        </p:nvSpPr>
        <p:spPr/>
        <p:txBody>
          <a:bodyPr/>
          <a:lstStyle/>
          <a:p>
            <a:endParaRPr lang="tr-TR"/>
          </a:p>
        </p:txBody>
      </p:sp>
      <p:sp>
        <p:nvSpPr>
          <p:cNvPr id="6" name="Altbilgi Yer Tutucusu 5"/>
          <p:cNvSpPr>
            <a:spLocks noGrp="1"/>
          </p:cNvSpPr>
          <p:nvPr>
            <p:ph type="ftr" sz="quarter" idx="12"/>
          </p:nvPr>
        </p:nvSpPr>
        <p:spPr/>
        <p:txBody>
          <a:bodyPr/>
          <a:lstStyle/>
          <a:p>
            <a:r>
              <a:rPr lang="tr-TR" smtClean="0"/>
              <a:t>http://mf1.dpu.edu.tr/~dagdeviren</a:t>
            </a:r>
            <a:endParaRPr lang="tr-TR"/>
          </a:p>
        </p:txBody>
      </p:sp>
      <p:sp>
        <p:nvSpPr>
          <p:cNvPr id="7" name="Üstbilgi Yer Tutucusu 6"/>
          <p:cNvSpPr>
            <a:spLocks noGrp="1"/>
          </p:cNvSpPr>
          <p:nvPr>
            <p:ph type="hdr" sz="quarter" idx="13"/>
          </p:nvPr>
        </p:nvSpPr>
        <p:spPr/>
        <p:txBody>
          <a:bodyPr/>
          <a:lstStyle/>
          <a:p>
            <a:r>
              <a:rPr lang="tr-TR" smtClean="0"/>
              <a:t>Yrd. Doç. Dr. Uğur DAĞDEVİREN</a:t>
            </a:r>
            <a:endParaRPr lang="tr-TR"/>
          </a:p>
        </p:txBody>
      </p:sp>
    </p:spTree>
    <p:extLst>
      <p:ext uri="{BB962C8B-B14F-4D97-AF65-F5344CB8AC3E}">
        <p14:creationId xmlns="" xmlns:p14="http://schemas.microsoft.com/office/powerpoint/2010/main" val="330305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 xmlns:p14="http://schemas.microsoft.com/office/powerpoint/2010/main" val="356136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 xmlns:p14="http://schemas.microsoft.com/office/powerpoint/2010/main" val="356136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 xmlns:p14="http://schemas.microsoft.com/office/powerpoint/2010/main" val="356136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064FDB-48D8-4FD6-A2E6-CEFED6E1474B}" type="datetime1">
              <a:rPr lang="tr-TR" smtClean="0"/>
              <a:pPr/>
              <a:t>02.05.2018</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89007D6-E395-4257-8BE3-5E3250FB307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E9C4520-3107-4C5E-B8E0-F09A093A8E5D}" type="datetime1">
              <a:rPr lang="tr-TR" smtClean="0"/>
              <a:pPr/>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3D3DAA6-8A54-4146-BC09-385705F8D930}" type="datetime1">
              <a:rPr lang="tr-TR" smtClean="0"/>
              <a:pPr/>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BE0AA2-B780-4789-B5E5-DA3433FB3F27}" type="datetime1">
              <a:rPr lang="tr-TR" smtClean="0"/>
              <a:pPr/>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095A0408-9A8D-4216-9997-E07B21C5A2CA}" type="datetime1">
              <a:rPr lang="tr-TR" smtClean="0"/>
              <a:pPr/>
              <a:t>02.05.2018</a:t>
            </a:fld>
            <a:endParaRPr lang="tr-TR"/>
          </a:p>
        </p:txBody>
      </p:sp>
      <p:sp>
        <p:nvSpPr>
          <p:cNvPr id="8" name="Slide Number Placeholder 7"/>
          <p:cNvSpPr>
            <a:spLocks noGrp="1"/>
          </p:cNvSpPr>
          <p:nvPr>
            <p:ph type="sldNum" sz="quarter" idx="11"/>
          </p:nvPr>
        </p:nvSpPr>
        <p:spPr/>
        <p:txBody>
          <a:bodyPr/>
          <a:lstStyle/>
          <a:p>
            <a:fld id="{189007D6-E395-4257-8BE3-5E3250FB307E}"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8F3EDE5-EB9B-49AA-9D9E-2753FDAA5FBE}" type="datetime1">
              <a:rPr lang="tr-TR" smtClean="0"/>
              <a:pPr/>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BBB49AB-6E87-4FEA-ABF2-4D5C2F682CFC}" type="datetime1">
              <a:rPr lang="tr-TR" smtClean="0"/>
              <a:pPr/>
              <a:t>02.05.2018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FA01D8F-154A-4F0C-9C91-A72080900311}" type="datetime1">
              <a:rPr lang="tr-TR" smtClean="0"/>
              <a:pPr/>
              <a:t>02.05.2018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E7A0E-FF1B-455A-B6FD-71ED071A6FBD}" type="datetime1">
              <a:rPr lang="tr-TR" smtClean="0"/>
              <a:pPr/>
              <a:t>02.05.2018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9007D6-E395-4257-8BE3-5E3250FB307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294EBFF-589A-466B-9232-7569C5BFF209}" type="datetime1">
              <a:rPr lang="tr-TR" smtClean="0"/>
              <a:pPr/>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9007D6-E395-4257-8BE3-5E3250FB307E}"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134E27A-76AE-468D-A826-400AEE69E34F}" type="datetime1">
              <a:rPr lang="tr-TR" smtClean="0"/>
              <a:pPr/>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89007D6-E395-4257-8BE3-5E3250FB307E}" type="slidenum">
              <a:rPr lang="tr-TR" smtClean="0"/>
              <a:pPr/>
              <a:t>‹#›</a:t>
            </a:fld>
            <a:endParaRPr lang="tr-T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tr-TR" smtClean="0"/>
              <a:t>Asıl başlık stili için tıklatın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C6322E6-154B-4083-AFC0-78EC8165A080}" type="datetime1">
              <a:rPr lang="tr-TR" smtClean="0"/>
              <a:pPr/>
              <a:t>02.05.2018</a:t>
            </a:fld>
            <a:endParaRPr lang="tr-T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89007D6-E395-4257-8BE3-5E3250FB307E}" type="slidenum">
              <a:rPr lang="tr-TR" smtClean="0"/>
              <a:pPr/>
              <a:t>‹#›</a:t>
            </a:fld>
            <a:endParaRPr lang="tr-T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996951"/>
            <a:ext cx="8640960" cy="1512169"/>
          </a:xfrm>
        </p:spPr>
        <p:txBody>
          <a:bodyPr>
            <a:noAutofit/>
            <a:scene3d>
              <a:camera prst="orthographicFront"/>
              <a:lightRig rig="soft" dir="t">
                <a:rot lat="0" lon="0" rev="10800000"/>
              </a:lightRig>
            </a:scene3d>
            <a:sp3d>
              <a:bevelT w="27940" h="12700"/>
              <a:contourClr>
                <a:srgbClr val="DDDDDD"/>
              </a:contourClr>
            </a:sp3d>
          </a:bodyPr>
          <a:lstStyle/>
          <a:p>
            <a:pPr algn="ctr"/>
            <a:r>
              <a:rPr lang="tr-TR" sz="6600" b="1" spc="150" dirty="0" smtClean="0">
                <a:ln w="11430"/>
                <a:solidFill>
                  <a:srgbClr val="FF0000"/>
                </a:solidFill>
                <a:effectLst>
                  <a:outerShdw blurRad="25400" algn="tl" rotWithShape="0">
                    <a:srgbClr val="000000">
                      <a:alpha val="43000"/>
                    </a:srgbClr>
                  </a:outerShdw>
                </a:effectLst>
                <a:latin typeface="Candara" pitchFamily="34" charset="0"/>
              </a:rPr>
              <a:t>YAZ STAJLARI</a:t>
            </a:r>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3989" y="70333"/>
            <a:ext cx="1791747" cy="2040361"/>
          </a:xfrm>
          <a:prstGeom prst="rect">
            <a:avLst/>
          </a:prstGeom>
        </p:spPr>
      </p:pic>
      <p:sp>
        <p:nvSpPr>
          <p:cNvPr id="5" name="Başlık 1"/>
          <p:cNvSpPr txBox="1">
            <a:spLocks/>
          </p:cNvSpPr>
          <p:nvPr/>
        </p:nvSpPr>
        <p:spPr>
          <a:xfrm>
            <a:off x="2331298" y="360924"/>
            <a:ext cx="6345159" cy="1584175"/>
          </a:xfrm>
          <a:prstGeom prst="rect">
            <a:avLst/>
          </a:prstGeom>
        </p:spPr>
        <p:txBody>
          <a:bodyPr vert="horz" anchor="t" anchorCtr="0">
            <a:normAutofit fontScale="97500"/>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tr-TR" b="1" dirty="0" smtClean="0">
                <a:solidFill>
                  <a:srgbClr val="0070C0"/>
                </a:solidFill>
                <a:latin typeface="Candara" pitchFamily="34" charset="0"/>
              </a:rPr>
              <a:t>DUMLUPINAR ÜNİVERSİTESİ</a:t>
            </a:r>
          </a:p>
          <a:p>
            <a:pPr algn="ctr"/>
            <a:r>
              <a:rPr lang="tr-TR" b="1" dirty="0" smtClean="0">
                <a:solidFill>
                  <a:srgbClr val="0070C0"/>
                </a:solidFill>
                <a:latin typeface="Candara" pitchFamily="34" charset="0"/>
              </a:rPr>
              <a:t>MÜHENDİSLİK FAKÜLTESİ</a:t>
            </a:r>
          </a:p>
          <a:p>
            <a:pPr algn="ctr"/>
            <a:r>
              <a:rPr lang="tr-TR" b="1" dirty="0" smtClean="0">
                <a:solidFill>
                  <a:srgbClr val="0070C0"/>
                </a:solidFill>
                <a:latin typeface="Candara" pitchFamily="34" charset="0"/>
              </a:rPr>
              <a:t>İNŞAAT MÜHENDİSLİĞİ BÖLÜMÜ</a:t>
            </a:r>
            <a:endParaRPr lang="tr-TR" b="1" dirty="0">
              <a:solidFill>
                <a:srgbClr val="0070C0"/>
              </a:solidFill>
              <a:latin typeface="Candara" pitchFamily="34" charset="0"/>
            </a:endParaRPr>
          </a:p>
        </p:txBody>
      </p:sp>
      <p:sp>
        <p:nvSpPr>
          <p:cNvPr id="8" name="Başlık 1"/>
          <p:cNvSpPr txBox="1">
            <a:spLocks/>
          </p:cNvSpPr>
          <p:nvPr/>
        </p:nvSpPr>
        <p:spPr>
          <a:xfrm>
            <a:off x="899592" y="5661248"/>
            <a:ext cx="7416824" cy="936104"/>
          </a:xfrm>
          <a:prstGeom prst="rect">
            <a:avLst/>
          </a:prstGeom>
        </p:spPr>
        <p:txBody>
          <a:bodyPr vert="horz" anchor="t" anchorCtr="0">
            <a:normAutofit fontScale="90000" lnSpcReduction="10000"/>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tr-TR" b="1" dirty="0" smtClean="0">
                <a:solidFill>
                  <a:schemeClr val="tx1">
                    <a:lumMod val="95000"/>
                  </a:schemeClr>
                </a:solidFill>
                <a:latin typeface="Candara" pitchFamily="34" charset="0"/>
              </a:rPr>
              <a:t>Staj Komisyonu</a:t>
            </a:r>
          </a:p>
          <a:p>
            <a:pPr algn="ctr"/>
            <a:r>
              <a:rPr lang="tr-TR" b="1" smtClean="0">
                <a:solidFill>
                  <a:schemeClr val="tx1">
                    <a:lumMod val="95000"/>
                  </a:schemeClr>
                </a:solidFill>
                <a:latin typeface="Candara" pitchFamily="34" charset="0"/>
              </a:rPr>
              <a:t>Mayıs 2018</a:t>
            </a:r>
            <a:endParaRPr lang="tr-TR" b="1" dirty="0">
              <a:solidFill>
                <a:schemeClr val="tx1">
                  <a:lumMod val="95000"/>
                </a:schemeClr>
              </a:solidFill>
              <a:latin typeface="Candara" pitchFamily="34" charset="0"/>
            </a:endParaRPr>
          </a:p>
        </p:txBody>
      </p:sp>
      <p:sp>
        <p:nvSpPr>
          <p:cNvPr id="9" name="Başlık 1"/>
          <p:cNvSpPr txBox="1">
            <a:spLocks/>
          </p:cNvSpPr>
          <p:nvPr/>
        </p:nvSpPr>
        <p:spPr>
          <a:xfrm>
            <a:off x="899592" y="2204864"/>
            <a:ext cx="7416824" cy="576063"/>
          </a:xfrm>
          <a:prstGeom prst="rect">
            <a:avLst/>
          </a:prstGeom>
        </p:spPr>
        <p:txBody>
          <a:bodyPr vert="horz" anchor="t" anchorCtr="0">
            <a:normAutofit fontScale="97500"/>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endParaRPr lang="tr-TR" b="1" dirty="0">
              <a:solidFill>
                <a:schemeClr val="tx1">
                  <a:lumMod val="95000"/>
                </a:schemeClr>
              </a:solidFill>
              <a:latin typeface="Arial" pitchFamily="34" charset="0"/>
              <a:cs typeface="Arial" pitchFamily="34" charset="0"/>
            </a:endParaRPr>
          </a:p>
        </p:txBody>
      </p:sp>
      <p:cxnSp>
        <p:nvCxnSpPr>
          <p:cNvPr id="6" name="Düz Bağlayıcı 5"/>
          <p:cNvCxnSpPr/>
          <p:nvPr/>
        </p:nvCxnSpPr>
        <p:spPr>
          <a:xfrm>
            <a:off x="0" y="2156993"/>
            <a:ext cx="9036496" cy="0"/>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0" y="5589240"/>
            <a:ext cx="903649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90544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a:ln w="11430">
                  <a:noFill/>
                </a:ln>
                <a:solidFill>
                  <a:srgbClr val="CD3121"/>
                </a:solidFill>
                <a:effectLst>
                  <a:outerShdw blurRad="50800" dist="38100" dir="18900000" algn="bl" rotWithShape="0">
                    <a:prstClr val="black">
                      <a:alpha val="40000"/>
                    </a:prstClr>
                  </a:outerShdw>
                </a:effectLst>
              </a:rPr>
              <a:t>YAZ STAJLARININ SÜRESİ</a:t>
            </a: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10</a:t>
            </a:fld>
            <a:endParaRPr lang="tr-TR"/>
          </a:p>
        </p:txBody>
      </p:sp>
      <p:sp>
        <p:nvSpPr>
          <p:cNvPr id="6" name="Metin kutusu 5"/>
          <p:cNvSpPr txBox="1"/>
          <p:nvPr/>
        </p:nvSpPr>
        <p:spPr>
          <a:xfrm>
            <a:off x="365056" y="1124744"/>
            <a:ext cx="8424936" cy="5262979"/>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smtClean="0"/>
              <a:t>Yaz </a:t>
            </a:r>
            <a:r>
              <a:rPr lang="tr-TR" sz="2400" dirty="0"/>
              <a:t>dönemindeki stajlar için staj başlangıç tarihi akademik takvimde belirtilen </a:t>
            </a:r>
            <a:r>
              <a:rPr lang="tr-TR" sz="2400" dirty="0" smtClean="0"/>
              <a:t>bütünleme sınavlarının </a:t>
            </a:r>
            <a:r>
              <a:rPr lang="tr-TR" sz="2400" dirty="0"/>
              <a:t>bitimini takip eden ilk iş </a:t>
            </a:r>
            <a:r>
              <a:rPr lang="tr-TR" sz="2400" dirty="0" smtClean="0"/>
              <a:t>günüdür </a:t>
            </a:r>
            <a:r>
              <a:rPr lang="tr-TR" sz="2400" b="1" dirty="0" smtClean="0">
                <a:solidFill>
                  <a:srgbClr val="33CC33"/>
                </a:solidFill>
              </a:rPr>
              <a:t>(11 / 06 / 2018)</a:t>
            </a:r>
            <a:r>
              <a:rPr lang="tr-TR" sz="2400" dirty="0" smtClean="0"/>
              <a:t>. </a:t>
            </a:r>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r>
              <a:rPr lang="tr-TR" sz="2400" dirty="0" smtClean="0">
                <a:latin typeface="Arial" pitchFamily="34" charset="0"/>
                <a:cs typeface="Arial" pitchFamily="34" charset="0"/>
              </a:rPr>
              <a:t>Bahar yarıyılı sonunda  mezuniyet sınavlarına gelen öğrencilerin sınav günü staj yapamazlar.</a:t>
            </a:r>
            <a:endParaRPr lang="tr-TR" sz="2300" dirty="0">
              <a:latin typeface="Arial" pitchFamily="34" charset="0"/>
              <a:cs typeface="Arial" pitchFamily="34" charset="0"/>
            </a:endParaRPr>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lvl="0" indent="-342900">
              <a:buFont typeface="Arial" panose="020B0604020202020204" pitchFamily="34" charset="0"/>
              <a:buChar char="•"/>
            </a:pPr>
            <a:r>
              <a:rPr lang="tr-TR" sz="2400" dirty="0"/>
              <a:t>Yaz okuluna kayıtlı öğrenciler, yaz okulu süresince ve </a:t>
            </a:r>
            <a:r>
              <a:rPr lang="tr-TR" sz="2400" dirty="0" smtClean="0"/>
              <a:t>final sınavı tarihleri </a:t>
            </a:r>
            <a:r>
              <a:rPr lang="tr-TR" sz="2400" dirty="0"/>
              <a:t>içerisinde staj yapamazlar. </a:t>
            </a:r>
            <a:r>
              <a:rPr lang="tr-TR" sz="2400" dirty="0" smtClean="0"/>
              <a:t>Mazeret sınavı olmayan öğrenciler, mazeret sınav tarihlerinde stajlarını yapabilirler. </a:t>
            </a:r>
            <a:endParaRPr lang="tr-TR" sz="2400" dirty="0"/>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r>
              <a:rPr lang="tr-TR" sz="2400" dirty="0" smtClean="0">
                <a:latin typeface="Arial" pitchFamily="34" charset="0"/>
                <a:cs typeface="Arial" pitchFamily="34" charset="0"/>
              </a:rPr>
              <a:t>Resmi tatillerin olduğu günlerde staj </a:t>
            </a:r>
            <a:r>
              <a:rPr lang="tr-TR" sz="2400" u="sng" dirty="0" smtClean="0">
                <a:solidFill>
                  <a:srgbClr val="FF0000"/>
                </a:solidFill>
                <a:latin typeface="Arial" pitchFamily="34" charset="0"/>
                <a:cs typeface="Arial" pitchFamily="34" charset="0"/>
              </a:rPr>
              <a:t>yapılamaz</a:t>
            </a:r>
            <a:r>
              <a:rPr lang="tr-TR" sz="2400" dirty="0" smtClean="0">
                <a:latin typeface="Arial" pitchFamily="34" charset="0"/>
                <a:cs typeface="Arial" pitchFamily="34" charset="0"/>
              </a:rPr>
              <a:t>. </a:t>
            </a:r>
          </a:p>
          <a:p>
            <a:pPr marL="342900" indent="-342900">
              <a:buFont typeface="Arial" panose="020B0604020202020204" pitchFamily="34" charset="0"/>
              <a:buChar char="•"/>
            </a:pPr>
            <a:r>
              <a:rPr lang="tr-TR" sz="2400" dirty="0" smtClean="0">
                <a:latin typeface="Arial" pitchFamily="34" charset="0"/>
                <a:cs typeface="Arial" pitchFamily="34" charset="0"/>
              </a:rPr>
              <a:t>Öğrenciler yaz stajlarını parçalı olarak </a:t>
            </a:r>
            <a:r>
              <a:rPr lang="tr-TR" sz="2400" u="sng" dirty="0" smtClean="0">
                <a:solidFill>
                  <a:srgbClr val="FF0000"/>
                </a:solidFill>
                <a:latin typeface="Arial" pitchFamily="34" charset="0"/>
                <a:cs typeface="Arial" pitchFamily="34" charset="0"/>
              </a:rPr>
              <a:t>yapamazlar</a:t>
            </a:r>
            <a:r>
              <a:rPr lang="tr-TR" sz="2400" dirty="0" smtClean="0">
                <a:latin typeface="Arial" pitchFamily="34" charset="0"/>
                <a:cs typeface="Arial" pitchFamily="34" charset="0"/>
              </a:rPr>
              <a:t>.</a:t>
            </a:r>
            <a:endParaRPr lang="tr-TR" sz="2300" dirty="0">
              <a:latin typeface="Arial" pitchFamily="34" charset="0"/>
              <a:cs typeface="Arial" pitchFamily="34" charset="0"/>
            </a:endParaRPr>
          </a:p>
        </p:txBody>
      </p:sp>
    </p:spTree>
    <p:extLst>
      <p:ext uri="{BB962C8B-B14F-4D97-AF65-F5344CB8AC3E}">
        <p14:creationId xmlns="" xmlns:p14="http://schemas.microsoft.com/office/powerpoint/2010/main" val="1820245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YERİ BAŞVURUSU</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11</a:t>
            </a:fld>
            <a:endParaRPr lang="tr-TR"/>
          </a:p>
        </p:txBody>
      </p:sp>
      <p:sp>
        <p:nvSpPr>
          <p:cNvPr id="6" name="Metin kutusu 5"/>
          <p:cNvSpPr txBox="1"/>
          <p:nvPr/>
        </p:nvSpPr>
        <p:spPr>
          <a:xfrm>
            <a:off x="365056" y="1124744"/>
            <a:ext cx="8424936" cy="4447371"/>
          </a:xfrm>
          <a:prstGeom prst="rect">
            <a:avLst/>
          </a:prstGeom>
          <a:noFill/>
          <a:ln>
            <a:noFill/>
          </a:ln>
        </p:spPr>
        <p:txBody>
          <a:bodyPr wrap="square" rtlCol="0">
            <a:spAutoFit/>
          </a:bodyPr>
          <a:lstStyle/>
          <a:p>
            <a:pPr marL="342900" indent="-342900">
              <a:buFont typeface="Arial" panose="020B0604020202020204" pitchFamily="34" charset="0"/>
              <a:buChar char="•"/>
            </a:pPr>
            <a:r>
              <a:rPr lang="tr-TR" sz="2300" dirty="0" smtClean="0"/>
              <a:t>Staj yeri öncelikle öğrenci  tarafından belirlenir.</a:t>
            </a:r>
          </a:p>
          <a:p>
            <a:pPr marL="342900" indent="-342900">
              <a:buFont typeface="Arial" panose="020B0604020202020204" pitchFamily="34" charset="0"/>
              <a:buChar char="•"/>
            </a:pPr>
            <a:endParaRPr lang="tr-TR" sz="2300" dirty="0" smtClean="0"/>
          </a:p>
          <a:p>
            <a:pPr marL="342900" indent="-342900">
              <a:buFont typeface="Arial" panose="020B0604020202020204" pitchFamily="34" charset="0"/>
              <a:buChar char="•"/>
            </a:pPr>
            <a:r>
              <a:rPr lang="tr-TR" sz="2300" dirty="0" smtClean="0"/>
              <a:t>Stajlar, </a:t>
            </a:r>
            <a:r>
              <a:rPr lang="tr-TR" sz="2300" dirty="0"/>
              <a:t>(</a:t>
            </a:r>
            <a:r>
              <a:rPr lang="tr-TR" sz="2300" i="1" dirty="0">
                <a:solidFill>
                  <a:srgbClr val="FF0000"/>
                </a:solidFill>
              </a:rPr>
              <a:t>staj komisyonunca uygun görülen</a:t>
            </a:r>
            <a:r>
              <a:rPr lang="tr-TR" sz="2300" dirty="0"/>
              <a:t>) yurt dışında veya yurt içindeki özel </a:t>
            </a:r>
            <a:r>
              <a:rPr lang="tr-TR" sz="2300" dirty="0" smtClean="0"/>
              <a:t>veya </a:t>
            </a:r>
            <a:r>
              <a:rPr lang="tr-TR" sz="2300" dirty="0"/>
              <a:t>resmi kurum ve kuruluşlarda yapılabilir</a:t>
            </a:r>
            <a:r>
              <a:rPr lang="tr-TR" sz="2300" dirty="0" smtClean="0"/>
              <a:t>.</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Bu </a:t>
            </a:r>
            <a:r>
              <a:rPr lang="tr-TR" sz="2400" dirty="0"/>
              <a:t>işyerlerinde staj yapacak öğrencinin eğitim ve denetiminden sorumlu, öğrencinin yaptığı çalışmaları değerlendirecek ve staj sonunda öğrencinin hazırladığı staj defterini onaylayacak ve staj sicil fişini doldurarak öğrenciye not verecek sorumlu bir </a:t>
            </a:r>
            <a:r>
              <a:rPr lang="tr-TR" sz="2400" b="1" dirty="0">
                <a:solidFill>
                  <a:srgbClr val="00B0F0"/>
                </a:solidFill>
              </a:rPr>
              <a:t>inşaat mühendisi</a:t>
            </a:r>
            <a:r>
              <a:rPr lang="tr-TR" sz="2400" dirty="0"/>
              <a:t>nin görevli olması gerekmektedir</a:t>
            </a:r>
            <a:r>
              <a:rPr lang="tr-TR" sz="2400" dirty="0" smtClean="0"/>
              <a:t>.</a:t>
            </a:r>
            <a:endParaRPr lang="tr-TR" sz="2300" dirty="0" smtClean="0"/>
          </a:p>
        </p:txBody>
      </p:sp>
    </p:spTree>
    <p:extLst>
      <p:ext uri="{BB962C8B-B14F-4D97-AF65-F5344CB8AC3E}">
        <p14:creationId xmlns="" xmlns:p14="http://schemas.microsoft.com/office/powerpoint/2010/main" val="206175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a:ln w="11430">
                  <a:noFill/>
                </a:ln>
                <a:solidFill>
                  <a:srgbClr val="CD3121"/>
                </a:solidFill>
                <a:effectLst>
                  <a:outerShdw blurRad="50800" dist="38100" dir="18900000" algn="bl" rotWithShape="0">
                    <a:prstClr val="black">
                      <a:alpha val="40000"/>
                    </a:prstClr>
                  </a:outerShdw>
                </a:effectLst>
              </a:rPr>
              <a:t>STAJ YERİ </a:t>
            </a:r>
            <a:r>
              <a:rPr lang="tr-TR" sz="4000" b="1" spc="150" dirty="0" smtClean="0">
                <a:ln w="11430">
                  <a:noFill/>
                </a:ln>
                <a:solidFill>
                  <a:srgbClr val="CD3121"/>
                </a:solidFill>
                <a:effectLst>
                  <a:outerShdw blurRad="50800" dist="38100" dir="18900000" algn="bl" rotWithShape="0">
                    <a:prstClr val="black">
                      <a:alpha val="40000"/>
                    </a:prstClr>
                  </a:outerShdw>
                </a:effectLst>
              </a:rPr>
              <a:t>KABULÜ</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12</a:t>
            </a:fld>
            <a:endParaRPr lang="tr-TR"/>
          </a:p>
        </p:txBody>
      </p:sp>
      <p:sp>
        <p:nvSpPr>
          <p:cNvPr id="6" name="Metin kutusu 5"/>
          <p:cNvSpPr txBox="1"/>
          <p:nvPr/>
        </p:nvSpPr>
        <p:spPr>
          <a:xfrm>
            <a:off x="365056" y="1124744"/>
            <a:ext cx="8424936" cy="5724644"/>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Öğrenci </a:t>
            </a:r>
            <a:r>
              <a:rPr lang="tr-TR" sz="2400" dirty="0" smtClean="0"/>
              <a:t>öncelikle Bölüm Web Sayfasında yer </a:t>
            </a:r>
            <a:r>
              <a:rPr lang="tr-TR" sz="2400" dirty="0"/>
              <a:t>alan </a:t>
            </a:r>
            <a:r>
              <a:rPr lang="tr-TR" sz="2400" b="1" dirty="0">
                <a:solidFill>
                  <a:srgbClr val="0000FF"/>
                </a:solidFill>
              </a:rPr>
              <a:t>«Staj Yeri Kabul </a:t>
            </a:r>
            <a:r>
              <a:rPr lang="tr-TR" sz="2400" b="1" dirty="0" err="1" smtClean="0">
                <a:solidFill>
                  <a:srgbClr val="0000FF"/>
                </a:solidFill>
              </a:rPr>
              <a:t>Formu»</a:t>
            </a:r>
            <a:r>
              <a:rPr lang="tr-TR" sz="2400" dirty="0" err="1" smtClean="0"/>
              <a:t>nu</a:t>
            </a:r>
            <a:r>
              <a:rPr lang="tr-TR" sz="2400" dirty="0" smtClean="0"/>
              <a:t> ve ilgili staj grubunda görmesi gereken işlerin yazılı olduğu </a:t>
            </a:r>
            <a:r>
              <a:rPr lang="tr-TR" sz="2400" b="1" dirty="0" smtClean="0">
                <a:solidFill>
                  <a:srgbClr val="0000FF"/>
                </a:solidFill>
              </a:rPr>
              <a:t>«Staj </a:t>
            </a:r>
            <a:r>
              <a:rPr lang="tr-TR" sz="2400" b="1" dirty="0" err="1" smtClean="0">
                <a:solidFill>
                  <a:srgbClr val="0000FF"/>
                </a:solidFill>
              </a:rPr>
              <a:t>Programı»</a:t>
            </a:r>
            <a:r>
              <a:rPr lang="tr-TR" sz="2400" dirty="0" err="1" smtClean="0"/>
              <a:t>nı</a:t>
            </a:r>
            <a:r>
              <a:rPr lang="tr-TR" sz="2400" dirty="0" smtClean="0"/>
              <a:t> staj yapmak istediği kuruma götürür.</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400" dirty="0" smtClean="0"/>
              <a:t>İlgili kurum, </a:t>
            </a:r>
            <a:r>
              <a:rPr lang="tr-TR" sz="2400" b="1" dirty="0">
                <a:solidFill>
                  <a:srgbClr val="0000FF"/>
                </a:solidFill>
              </a:rPr>
              <a:t>«Staj </a:t>
            </a:r>
            <a:r>
              <a:rPr lang="tr-TR" sz="2400" b="1" dirty="0" err="1" smtClean="0">
                <a:solidFill>
                  <a:srgbClr val="0000FF"/>
                </a:solidFill>
              </a:rPr>
              <a:t>Programı»</a:t>
            </a:r>
            <a:r>
              <a:rPr lang="tr-TR" sz="2400" dirty="0" err="1" smtClean="0"/>
              <a:t>nda</a:t>
            </a:r>
            <a:r>
              <a:rPr lang="tr-TR" sz="2400" dirty="0" smtClean="0"/>
              <a:t> belirtilen işleri yapmakta ise ve öğrencinin kurumda staj yapmasını kabul ediyorsa, </a:t>
            </a:r>
            <a:r>
              <a:rPr lang="tr-TR" sz="2400" dirty="0"/>
              <a:t>kaşeli, tarihli ve stajın adını </a:t>
            </a:r>
            <a:r>
              <a:rPr lang="tr-TR" sz="2400" dirty="0" smtClean="0"/>
              <a:t>içeren </a:t>
            </a:r>
            <a:r>
              <a:rPr lang="tr-TR" sz="2400" b="1" dirty="0" smtClean="0">
                <a:solidFill>
                  <a:srgbClr val="0000FF"/>
                </a:solidFill>
              </a:rPr>
              <a:t>«Staj </a:t>
            </a:r>
            <a:r>
              <a:rPr lang="tr-TR" sz="2400" b="1" dirty="0">
                <a:solidFill>
                  <a:srgbClr val="0000FF"/>
                </a:solidFill>
              </a:rPr>
              <a:t>Yeri Kabul </a:t>
            </a:r>
            <a:r>
              <a:rPr lang="tr-TR" sz="2400" b="1" dirty="0" err="1" smtClean="0">
                <a:solidFill>
                  <a:srgbClr val="0000FF"/>
                </a:solidFill>
              </a:rPr>
              <a:t>Formu»</a:t>
            </a:r>
            <a:r>
              <a:rPr lang="tr-TR" sz="2400" dirty="0" err="1" smtClean="0"/>
              <a:t>nu</a:t>
            </a:r>
            <a:r>
              <a:rPr lang="tr-TR" sz="2400" dirty="0" smtClean="0"/>
              <a:t> doldurarak, öğrenciye elden teslim eder. </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400" dirty="0" smtClean="0"/>
              <a:t>Öğrenci, bu formu Staj Komisyonuna iletir. Komisyonca staj yerinin uygun bulunması durumunda, öğrenci ilgili kurumda </a:t>
            </a:r>
            <a:r>
              <a:rPr lang="tr-TR" sz="2400" dirty="0"/>
              <a:t>staj yapabilir. </a:t>
            </a:r>
            <a:endParaRPr lang="tr-TR" sz="2400" dirty="0" smtClean="0"/>
          </a:p>
          <a:p>
            <a:pPr marL="342900" indent="-342900">
              <a:buFont typeface="Arial" panose="020B0604020202020204" pitchFamily="34" charset="0"/>
              <a:buChar char="•"/>
            </a:pPr>
            <a:endParaRPr lang="tr-TR" dirty="0" smtClean="0"/>
          </a:p>
          <a:p>
            <a:pPr marL="342900" indent="-342900">
              <a:buFont typeface="Arial" panose="020B0604020202020204" pitchFamily="34" charset="0"/>
              <a:buChar char="•"/>
            </a:pPr>
            <a:r>
              <a:rPr lang="tr-TR" sz="2400" dirty="0" smtClean="0">
                <a:solidFill>
                  <a:srgbClr val="FF0000"/>
                </a:solidFill>
              </a:rPr>
              <a:t>Bölüm </a:t>
            </a:r>
            <a:r>
              <a:rPr lang="tr-TR" sz="2400" dirty="0">
                <a:solidFill>
                  <a:srgbClr val="FF0000"/>
                </a:solidFill>
              </a:rPr>
              <a:t>tarafından onay verilmeyen bir işyerinde yapılan stajlar kabul edilmemektedir</a:t>
            </a:r>
            <a:r>
              <a:rPr lang="tr-TR" sz="2400" dirty="0" smtClean="0">
                <a:solidFill>
                  <a:srgbClr val="FF0000"/>
                </a:solidFill>
              </a:rPr>
              <a:t>.</a:t>
            </a:r>
            <a:endParaRPr lang="tr-TR" sz="2400" dirty="0">
              <a:solidFill>
                <a:srgbClr val="FF0000"/>
              </a:solidFill>
            </a:endParaRPr>
          </a:p>
        </p:txBody>
      </p:sp>
    </p:spTree>
    <p:extLst>
      <p:ext uri="{BB962C8B-B14F-4D97-AF65-F5344CB8AC3E}">
        <p14:creationId xmlns="" xmlns:p14="http://schemas.microsoft.com/office/powerpoint/2010/main" val="420717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13</a:t>
            </a:fld>
            <a:endParaRPr lang="tr-TR"/>
          </a:p>
        </p:txBody>
      </p:sp>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268" y="568548"/>
            <a:ext cx="8955517" cy="566876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Metin kutusu 3"/>
          <p:cNvSpPr txBox="1"/>
          <p:nvPr/>
        </p:nvSpPr>
        <p:spPr>
          <a:xfrm>
            <a:off x="179512" y="153506"/>
            <a:ext cx="8712968" cy="369332"/>
          </a:xfrm>
          <a:prstGeom prst="rect">
            <a:avLst/>
          </a:prstGeom>
          <a:noFill/>
        </p:spPr>
        <p:txBody>
          <a:bodyPr wrap="square" rtlCol="0">
            <a:spAutoFit/>
          </a:bodyPr>
          <a:lstStyle/>
          <a:p>
            <a:pPr algn="ctr"/>
            <a:r>
              <a:rPr lang="tr-TR" i="1" dirty="0" smtClean="0">
                <a:solidFill>
                  <a:srgbClr val="FF0000"/>
                </a:solidFill>
              </a:rPr>
              <a:t>*** Staj yapmak istediğiniz kuruma götürmeniz gerekir.  </a:t>
            </a:r>
            <a:endParaRPr lang="tr-TR" i="1" dirty="0">
              <a:solidFill>
                <a:srgbClr val="FF0000"/>
              </a:solidFill>
            </a:endParaRPr>
          </a:p>
        </p:txBody>
      </p:sp>
    </p:spTree>
    <p:extLst>
      <p:ext uri="{BB962C8B-B14F-4D97-AF65-F5344CB8AC3E}">
        <p14:creationId xmlns="" xmlns:p14="http://schemas.microsoft.com/office/powerpoint/2010/main" val="151469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14</a:t>
            </a:fld>
            <a:endParaRPr lang="tr-T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6" y="33506"/>
            <a:ext cx="4536504" cy="67973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1267" y="1052736"/>
            <a:ext cx="5693221" cy="1535136"/>
          </a:xfrm>
          <a:prstGeom prst="rect">
            <a:avLst/>
          </a:prstGeom>
          <a:noFill/>
          <a:ln w="2857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sp>
        <p:nvSpPr>
          <p:cNvPr id="3" name="Dikdörtgen 2"/>
          <p:cNvSpPr/>
          <p:nvPr/>
        </p:nvSpPr>
        <p:spPr>
          <a:xfrm>
            <a:off x="88454" y="1364010"/>
            <a:ext cx="2880320" cy="108012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p:nvPr/>
        </p:nvCxnSpPr>
        <p:spPr>
          <a:xfrm flipV="1">
            <a:off x="2968774" y="1052736"/>
            <a:ext cx="302493" cy="3112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2968774" y="2444130"/>
            <a:ext cx="302493" cy="14374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88454" y="2446433"/>
            <a:ext cx="2880320" cy="1558631"/>
          </a:xfrm>
          <a:prstGeom prst="rect">
            <a:avLst/>
          </a:prstGeom>
          <a:noFill/>
          <a:ln w="952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Bağlayıcı 14"/>
          <p:cNvCxnSpPr/>
          <p:nvPr/>
        </p:nvCxnSpPr>
        <p:spPr>
          <a:xfrm>
            <a:off x="2955069" y="4005064"/>
            <a:ext cx="316198" cy="585589"/>
          </a:xfrm>
          <a:prstGeom prst="line">
            <a:avLst/>
          </a:prstGeom>
          <a:ln w="9525">
            <a:solidFill>
              <a:srgbClr val="33CC33"/>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5856" y="2647553"/>
            <a:ext cx="5715000" cy="1943100"/>
          </a:xfrm>
          <a:prstGeom prst="rect">
            <a:avLst/>
          </a:prstGeom>
          <a:noFill/>
          <a:ln w="28575">
            <a:solidFill>
              <a:srgbClr val="33CC33"/>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80112" y="5260628"/>
            <a:ext cx="2569804" cy="904676"/>
          </a:xfrm>
          <a:prstGeom prst="rect">
            <a:avLst/>
          </a:prstGeom>
          <a:noFill/>
          <a:ln w="28575">
            <a:solidFill>
              <a:srgbClr val="00B0F0"/>
            </a:solidFill>
            <a:miter lim="800000"/>
            <a:headEnd/>
            <a:tailEnd/>
          </a:ln>
          <a:extLst>
            <a:ext uri="{909E8E84-426E-40DD-AFC4-6F175D3DCCD1}">
              <a14:hiddenFill xmlns="" xmlns:a14="http://schemas.microsoft.com/office/drawing/2010/main">
                <a:solidFill>
                  <a:schemeClr val="accent1"/>
                </a:solidFill>
              </a14:hiddenFill>
            </a:ext>
          </a:extLst>
        </p:spPr>
      </p:pic>
      <p:sp>
        <p:nvSpPr>
          <p:cNvPr id="24" name="Dikdörtgen 23"/>
          <p:cNvSpPr/>
          <p:nvPr/>
        </p:nvSpPr>
        <p:spPr>
          <a:xfrm>
            <a:off x="2940199" y="6309320"/>
            <a:ext cx="1627448" cy="524669"/>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Bağlayıcı 24"/>
          <p:cNvCxnSpPr/>
          <p:nvPr/>
        </p:nvCxnSpPr>
        <p:spPr>
          <a:xfrm flipH="1">
            <a:off x="4567647" y="5260628"/>
            <a:ext cx="1012465" cy="1029915"/>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H="1">
            <a:off x="4567647" y="6165304"/>
            <a:ext cx="1012466" cy="640196"/>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4860032" y="204053"/>
            <a:ext cx="3554381" cy="646331"/>
          </a:xfrm>
          <a:prstGeom prst="rect">
            <a:avLst/>
          </a:prstGeom>
          <a:noFill/>
        </p:spPr>
        <p:txBody>
          <a:bodyPr wrap="square" rtlCol="0">
            <a:spAutoFit/>
          </a:bodyPr>
          <a:lstStyle/>
          <a:p>
            <a:r>
              <a:rPr lang="tr-TR" i="1" dirty="0" smtClean="0">
                <a:solidFill>
                  <a:srgbClr val="FF0000"/>
                </a:solidFill>
              </a:rPr>
              <a:t>*** Bu form, işyeri tarafından doldurulacaktır.</a:t>
            </a:r>
            <a:endParaRPr lang="tr-TR" i="1" dirty="0">
              <a:solidFill>
                <a:srgbClr val="FF0000"/>
              </a:solidFill>
            </a:endParaRPr>
          </a:p>
        </p:txBody>
      </p:sp>
    </p:spTree>
    <p:extLst>
      <p:ext uri="{BB962C8B-B14F-4D97-AF65-F5344CB8AC3E}">
        <p14:creationId xmlns="" xmlns:p14="http://schemas.microsoft.com/office/powerpoint/2010/main" val="11124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childTnLst>
                                </p:cTn>
                              </p:par>
                              <p:par>
                                <p:cTn id="31" presetID="21"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2000"/>
                                        <p:tgtEl>
                                          <p:spTgt spid="24"/>
                                        </p:tgtEl>
                                      </p:cBhvr>
                                    </p:animEffect>
                                  </p:childTnLst>
                                </p:cTn>
                              </p:par>
                              <p:par>
                                <p:cTn id="39" presetID="21" presetClass="entr" presetSubtype="1"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2000"/>
                                        <p:tgtEl>
                                          <p:spTgt spid="25"/>
                                        </p:tgtEl>
                                      </p:cBhvr>
                                    </p:animEffect>
                                  </p:childTnLst>
                                </p:cTn>
                              </p:par>
                              <p:par>
                                <p:cTn id="42" presetID="21" presetClass="entr" presetSubtype="1"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2052"/>
                                        </p:tgtEl>
                                        <p:attrNameLst>
                                          <p:attrName>style.visibility</p:attrName>
                                        </p:attrNameLst>
                                      </p:cBhvr>
                                      <p:to>
                                        <p:strVal val="visible"/>
                                      </p:to>
                                    </p:set>
                                    <p:anim calcmode="lin" valueType="num">
                                      <p:cBhvr>
                                        <p:cTn id="48" dur="500" fill="hold"/>
                                        <p:tgtEl>
                                          <p:spTgt spid="2052"/>
                                        </p:tgtEl>
                                        <p:attrNameLst>
                                          <p:attrName>ppt_w</p:attrName>
                                        </p:attrNameLst>
                                      </p:cBhvr>
                                      <p:tavLst>
                                        <p:tav tm="0">
                                          <p:val>
                                            <p:fltVal val="0"/>
                                          </p:val>
                                        </p:tav>
                                        <p:tav tm="100000">
                                          <p:val>
                                            <p:strVal val="#ppt_w"/>
                                          </p:val>
                                        </p:tav>
                                      </p:tavLst>
                                    </p:anim>
                                    <p:anim calcmode="lin" valueType="num">
                                      <p:cBhvr>
                                        <p:cTn id="49" dur="500" fill="hold"/>
                                        <p:tgtEl>
                                          <p:spTgt spid="2052"/>
                                        </p:tgtEl>
                                        <p:attrNameLst>
                                          <p:attrName>ppt_h</p:attrName>
                                        </p:attrNameLst>
                                      </p:cBhvr>
                                      <p:tavLst>
                                        <p:tav tm="0">
                                          <p:val>
                                            <p:fltVal val="0"/>
                                          </p:val>
                                        </p:tav>
                                        <p:tav tm="100000">
                                          <p:val>
                                            <p:strVal val="#ppt_h"/>
                                          </p:val>
                                        </p:tav>
                                      </p:tavLst>
                                    </p:anim>
                                    <p:animEffect transition="in" filter="fade">
                                      <p:cBhvr>
                                        <p:cTn id="5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15</a:t>
            </a:fld>
            <a:endParaRPr lang="tr-TR"/>
          </a:p>
        </p:txBody>
      </p:sp>
      <p:sp>
        <p:nvSpPr>
          <p:cNvPr id="6" name="Metin kutusu 5"/>
          <p:cNvSpPr txBox="1"/>
          <p:nvPr/>
        </p:nvSpPr>
        <p:spPr>
          <a:xfrm>
            <a:off x="365056" y="2056780"/>
            <a:ext cx="8424936" cy="2308324"/>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Staj yerim kabul edildi. </a:t>
            </a:r>
          </a:p>
          <a:p>
            <a:pPr algn="ctr"/>
            <a:endParaRPr lang="tr-TR" sz="4800" b="1" dirty="0" smtClean="0">
              <a:ln/>
              <a:solidFill>
                <a:srgbClr val="FF0000"/>
              </a:solidFill>
            </a:endParaRPr>
          </a:p>
          <a:p>
            <a:pPr algn="ctr"/>
            <a:r>
              <a:rPr lang="tr-TR" sz="4800" b="1" dirty="0" smtClean="0">
                <a:ln/>
                <a:solidFill>
                  <a:srgbClr val="FF0000"/>
                </a:solidFill>
              </a:rPr>
              <a:t>Şimdi ne yapacağım?</a:t>
            </a:r>
          </a:p>
        </p:txBody>
      </p:sp>
    </p:spTree>
    <p:extLst>
      <p:ext uri="{BB962C8B-B14F-4D97-AF65-F5344CB8AC3E}">
        <p14:creationId xmlns="" xmlns:p14="http://schemas.microsoft.com/office/powerpoint/2010/main" val="195547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SİGORTA</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16</a:t>
            </a:fld>
            <a:endParaRPr lang="tr-TR"/>
          </a:p>
        </p:txBody>
      </p:sp>
      <p:sp>
        <p:nvSpPr>
          <p:cNvPr id="6" name="Metin kutusu 5"/>
          <p:cNvSpPr txBox="1"/>
          <p:nvPr/>
        </p:nvSpPr>
        <p:spPr>
          <a:xfrm>
            <a:off x="365056" y="1124744"/>
            <a:ext cx="8424936" cy="5262979"/>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Öğrenciler, sigortasız staj yapamazlar.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5510 </a:t>
            </a:r>
            <a:r>
              <a:rPr lang="tr-TR" sz="2400" dirty="0"/>
              <a:t>sayılı Sosyal Sigortalar ve Genel Sağlık Sigortası Kanunu’nun 5/b maddesi gereğince zorunlu staja tabi tüm öğrencilere “İş Kazası ve Meslek Hastalığı Sigortası” yapılması ve sigorta primlerinin de Üniversite tarafından ödenmesi gerekmektedir.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Staj yeri uygun görülen öğrencilerin</a:t>
            </a:r>
            <a:r>
              <a:rPr lang="tr-TR" sz="2400" dirty="0"/>
              <a:t>, Bölüm Web Sayfasında yer alan </a:t>
            </a:r>
            <a:r>
              <a:rPr lang="tr-TR" sz="2400" b="1" dirty="0" smtClean="0">
                <a:solidFill>
                  <a:srgbClr val="0000FF"/>
                </a:solidFill>
              </a:rPr>
              <a:t>«Öğrenci Staj Sigorta Talep </a:t>
            </a:r>
            <a:r>
              <a:rPr lang="tr-TR" sz="2400" b="1" dirty="0" err="1" smtClean="0">
                <a:solidFill>
                  <a:srgbClr val="0000FF"/>
                </a:solidFill>
              </a:rPr>
              <a:t>Formu»</a:t>
            </a:r>
            <a:r>
              <a:rPr lang="tr-TR" sz="2400" dirty="0" err="1" smtClean="0"/>
              <a:t>nu</a:t>
            </a:r>
            <a:r>
              <a:rPr lang="tr-TR" sz="2400" dirty="0" smtClean="0"/>
              <a:t> belirtilen </a:t>
            </a:r>
            <a:r>
              <a:rPr lang="tr-TR" sz="2400" dirty="0"/>
              <a:t>süre </a:t>
            </a:r>
            <a:r>
              <a:rPr lang="tr-TR" sz="2400" dirty="0" smtClean="0"/>
              <a:t>içerisinde eksiksiz </a:t>
            </a:r>
            <a:r>
              <a:rPr lang="tr-TR" sz="2400" dirty="0"/>
              <a:t>olarak </a:t>
            </a:r>
            <a:r>
              <a:rPr lang="tr-TR" sz="2400" dirty="0" smtClean="0"/>
              <a:t>doldurup, Bölüm Staj Komisyonuna teslim </a:t>
            </a:r>
            <a:r>
              <a:rPr lang="tr-TR" sz="2400" dirty="0"/>
              <a:t>etmek zorundadırlar. </a:t>
            </a:r>
            <a:endParaRPr lang="tr-TR" sz="2400" dirty="0" smtClean="0"/>
          </a:p>
          <a:p>
            <a:pPr marL="342900" indent="-342900">
              <a:buFont typeface="Arial" panose="020B0604020202020204" pitchFamily="34" charset="0"/>
              <a:buChar char="•"/>
            </a:pPr>
            <a:endParaRPr lang="tr-TR" sz="2400" dirty="0"/>
          </a:p>
        </p:txBody>
      </p:sp>
    </p:spTree>
    <p:extLst>
      <p:ext uri="{BB962C8B-B14F-4D97-AF65-F5344CB8AC3E}">
        <p14:creationId xmlns="" xmlns:p14="http://schemas.microsoft.com/office/powerpoint/2010/main" val="217163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189007D6-E395-4257-8BE3-5E3250FB307E}" type="slidenum">
              <a:rPr lang="tr-TR" smtClean="0"/>
              <a:pPr/>
              <a:t>17</a:t>
            </a:fld>
            <a:endParaRPr lang="tr-TR"/>
          </a:p>
        </p:txBody>
      </p:sp>
      <p:graphicFrame>
        <p:nvGraphicFramePr>
          <p:cNvPr id="63490" name="Object 2"/>
          <p:cNvGraphicFramePr>
            <a:graphicFrameLocks noChangeAspect="1"/>
          </p:cNvGraphicFramePr>
          <p:nvPr/>
        </p:nvGraphicFramePr>
        <p:xfrm>
          <a:off x="1835696" y="103215"/>
          <a:ext cx="5400600" cy="6830798"/>
        </p:xfrm>
        <a:graphic>
          <a:graphicData uri="http://schemas.openxmlformats.org/presentationml/2006/ole">
            <p:oleObj spid="_x0000_s63490" name="Belge" r:id="rId3" imgW="7349015" imgH="9292657" progId="Word.Document.12">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SİGORTA</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18</a:t>
            </a:fld>
            <a:endParaRPr lang="tr-TR"/>
          </a:p>
        </p:txBody>
      </p:sp>
      <p:sp>
        <p:nvSpPr>
          <p:cNvPr id="6" name="Metin kutusu 5"/>
          <p:cNvSpPr txBox="1"/>
          <p:nvPr/>
        </p:nvSpPr>
        <p:spPr>
          <a:xfrm>
            <a:off x="365056" y="1124744"/>
            <a:ext cx="8424936" cy="1569660"/>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smtClean="0"/>
              <a:t>Zorunlu </a:t>
            </a:r>
            <a:r>
              <a:rPr lang="tr-TR" sz="2400" dirty="0"/>
              <a:t>staj sigortalarının yapılması için belirlenen staj tarihleri hiçbir şekilde değiştirilemez. Belirlenen tarihlerde değişiklik olması veya stajın yapılamaması halinde ilgili Bölüm Başkanlığı’na bildirilmelidir. </a:t>
            </a:r>
            <a:endParaRPr lang="tr-TR" sz="2300" dirty="0">
              <a:latin typeface="Arial" pitchFamily="34" charset="0"/>
              <a:cs typeface="Arial" pitchFamily="34" charset="0"/>
            </a:endParaRPr>
          </a:p>
        </p:txBody>
      </p:sp>
      <p:pic>
        <p:nvPicPr>
          <p:cNvPr id="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926" t="67188" r="1707" b="24584"/>
          <a:stretch/>
        </p:blipFill>
        <p:spPr bwMode="auto">
          <a:xfrm>
            <a:off x="413717" y="3638550"/>
            <a:ext cx="7974707" cy="942578"/>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730078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İSG EĞİTİMİ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19</a:t>
            </a:fld>
            <a:endParaRPr lang="tr-TR"/>
          </a:p>
        </p:txBody>
      </p:sp>
      <p:sp>
        <p:nvSpPr>
          <p:cNvPr id="6" name="Metin kutusu 5"/>
          <p:cNvSpPr txBox="1"/>
          <p:nvPr/>
        </p:nvSpPr>
        <p:spPr>
          <a:xfrm>
            <a:off x="365056" y="1124744"/>
            <a:ext cx="8424936"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smtClean="0"/>
              <a:t>Staj </a:t>
            </a:r>
            <a:r>
              <a:rPr lang="tr-TR" sz="2400" dirty="0"/>
              <a:t>yapmak isteyen öğrenciler, 6331 Sayılı İş Sağlığı ve Güvenliği Kanunu gereğince staj yapacakları işyerlerinin tehlike sınıflarına göre </a:t>
            </a:r>
            <a:r>
              <a:rPr lang="tr-TR" sz="2400" dirty="0" smtClean="0"/>
              <a:t>8, 12 veya 16 </a:t>
            </a:r>
            <a:r>
              <a:rPr lang="tr-TR" sz="2400" dirty="0"/>
              <a:t>saatlik İş Sağlığı ve Güvenliği Eğitimlerini almak zorundadırlar</a:t>
            </a:r>
            <a:r>
              <a:rPr lang="tr-TR" sz="2400" dirty="0" smtClean="0"/>
              <a:t>.</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İnşaat işleri «Çok Tehlikeli İş Sınıfına» girmekte olup, alınması gereken İSG eğitimi 16 saat olmalıdır. </a:t>
            </a:r>
          </a:p>
          <a:p>
            <a:pPr marL="342900" indent="-342900">
              <a:buFont typeface="Arial" panose="020B0604020202020204" pitchFamily="34" charset="0"/>
              <a:buChar char="•"/>
            </a:pPr>
            <a:endParaRPr lang="tr-TR" sz="2400" dirty="0" smtClean="0"/>
          </a:p>
          <a:p>
            <a:pPr marL="342900" indent="-342900">
              <a:buFont typeface="Arial" panose="020B0604020202020204" pitchFamily="34" charset="0"/>
              <a:buChar char="•"/>
            </a:pPr>
            <a:r>
              <a:rPr lang="tr-TR" sz="2400" dirty="0" smtClean="0"/>
              <a:t>Staj </a:t>
            </a:r>
            <a:r>
              <a:rPr lang="tr-TR" sz="2400" dirty="0"/>
              <a:t>yapacak öğrencilerin Staj Sigortası talep yazıları </a:t>
            </a:r>
            <a:r>
              <a:rPr lang="tr-TR" sz="2400" dirty="0" smtClean="0"/>
              <a:t>ile birlikte öğrencilerin </a:t>
            </a:r>
            <a:r>
              <a:rPr lang="tr-TR" sz="2400" dirty="0"/>
              <a:t>İSG eğitimi aldıklarına dair </a:t>
            </a:r>
            <a:r>
              <a:rPr lang="tr-TR" sz="2400" dirty="0" smtClean="0"/>
              <a:t>belgelerini de Staj Komisyonuna teslim etmeleri gerekmektedir</a:t>
            </a:r>
            <a:r>
              <a:rPr lang="tr-TR" sz="2400" dirty="0"/>
              <a:t>.</a:t>
            </a:r>
          </a:p>
        </p:txBody>
      </p:sp>
    </p:spTree>
    <p:extLst>
      <p:ext uri="{BB962C8B-B14F-4D97-AF65-F5344CB8AC3E}">
        <p14:creationId xmlns="" xmlns:p14="http://schemas.microsoft.com/office/powerpoint/2010/main" val="206803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YAZ STAJLARININ AMACI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a:t>
            </a:fld>
            <a:endParaRPr lang="tr-TR"/>
          </a:p>
        </p:txBody>
      </p:sp>
      <p:sp>
        <p:nvSpPr>
          <p:cNvPr id="6" name="Metin kutusu 5"/>
          <p:cNvSpPr txBox="1"/>
          <p:nvPr/>
        </p:nvSpPr>
        <p:spPr>
          <a:xfrm>
            <a:off x="365056" y="1124744"/>
            <a:ext cx="8424936" cy="5262979"/>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İnşaat Mühendisliği Bölümünde öğretilen teorik ve pratik bilgilerin, iş hayatındaki uygulamalarını görmek, aksaklıklarını saptamak; bu bilgi ve deneyimler ışığında öğrenciyi </a:t>
            </a:r>
            <a:r>
              <a:rPr lang="tr-TR" sz="2400" dirty="0" smtClean="0"/>
              <a:t>yönlendirmek;</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Öğrencilerin </a:t>
            </a:r>
            <a:r>
              <a:rPr lang="tr-TR" sz="2400" dirty="0"/>
              <a:t>mesleğini tanımasını sağlamak, üniversite ile sanayi kuruluşları arasında ilişkiler kurmak ve bu ilişkilerin gelişmesine katkıda </a:t>
            </a:r>
            <a:r>
              <a:rPr lang="tr-TR" sz="2400" dirty="0" smtClean="0"/>
              <a:t>bulunmak;</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Staj </a:t>
            </a:r>
            <a:r>
              <a:rPr lang="tr-TR" sz="2400" dirty="0"/>
              <a:t>yapılan kurumların genel </a:t>
            </a:r>
            <a:r>
              <a:rPr lang="tr-TR" sz="2400" dirty="0" smtClean="0"/>
              <a:t>işleyişleri ve çalışma alanları hakkında bilgi sahip </a:t>
            </a:r>
            <a:r>
              <a:rPr lang="tr-TR" sz="2400" dirty="0"/>
              <a:t>olmasını sağlamak için staj </a:t>
            </a:r>
            <a:r>
              <a:rPr lang="tr-TR" sz="2400" dirty="0" smtClean="0"/>
              <a:t>yapılır.</a:t>
            </a:r>
          </a:p>
          <a:p>
            <a:pPr marL="342900" indent="-342900">
              <a:buFont typeface="Arial" panose="020B0604020202020204" pitchFamily="34" charset="0"/>
              <a:buChar char="•"/>
            </a:pPr>
            <a:endParaRPr lang="tr-TR" sz="2400" dirty="0"/>
          </a:p>
          <a:p>
            <a:pPr marL="342900" indent="-342900">
              <a:buFont typeface="Wingdings" panose="05000000000000000000" pitchFamily="2" charset="2"/>
              <a:buChar char=""/>
            </a:pPr>
            <a:r>
              <a:rPr lang="tr-TR" sz="2400" i="1" dirty="0" smtClean="0">
                <a:solidFill>
                  <a:srgbClr val="FF0000"/>
                </a:solidFill>
              </a:rPr>
              <a:t>Staj </a:t>
            </a:r>
            <a:r>
              <a:rPr lang="tr-TR" sz="2400" i="1" dirty="0">
                <a:solidFill>
                  <a:srgbClr val="FF0000"/>
                </a:solidFill>
              </a:rPr>
              <a:t>dört yıllık İnşaat Mühendisliği </a:t>
            </a:r>
            <a:r>
              <a:rPr lang="tr-TR" sz="2400" i="1" dirty="0" smtClean="0">
                <a:solidFill>
                  <a:srgbClr val="FF0000"/>
                </a:solidFill>
              </a:rPr>
              <a:t>eğitiminin </a:t>
            </a:r>
            <a:r>
              <a:rPr lang="tr-TR" sz="2400" i="1" dirty="0">
                <a:solidFill>
                  <a:srgbClr val="FF0000"/>
                </a:solidFill>
              </a:rPr>
              <a:t>bir parçasıdır</a:t>
            </a:r>
            <a:r>
              <a:rPr lang="tr-TR" sz="2400" i="1" dirty="0" smtClean="0">
                <a:solidFill>
                  <a:srgbClr val="FF0000"/>
                </a:solidFill>
              </a:rPr>
              <a:t>.</a:t>
            </a:r>
            <a:endParaRPr lang="tr-TR" sz="2300" i="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8786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İSG EĞİTİMİ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20</a:t>
            </a:fld>
            <a:endParaRPr lang="tr-T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5294" y="941378"/>
            <a:ext cx="8280099" cy="5832648"/>
          </a:xfrm>
          <a:prstGeom prst="rect">
            <a:avLst/>
          </a:prstGeom>
        </p:spPr>
      </p:pic>
    </p:spTree>
    <p:extLst>
      <p:ext uri="{BB962C8B-B14F-4D97-AF65-F5344CB8AC3E}">
        <p14:creationId xmlns="" xmlns:p14="http://schemas.microsoft.com/office/powerpoint/2010/main" val="338142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EVRAKLARININ TEMİNİ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21</a:t>
            </a:fld>
            <a:endParaRPr lang="tr-TR"/>
          </a:p>
        </p:txBody>
      </p:sp>
      <p:sp>
        <p:nvSpPr>
          <p:cNvPr id="6" name="Metin kutusu 5"/>
          <p:cNvSpPr txBox="1"/>
          <p:nvPr/>
        </p:nvSpPr>
        <p:spPr>
          <a:xfrm>
            <a:off x="365056" y="1124744"/>
            <a:ext cx="8424936"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smtClean="0"/>
              <a:t>«Öğrenci Staj Sigorta Talep Formu» verildikten sonra, </a:t>
            </a:r>
          </a:p>
          <a:p>
            <a:r>
              <a:rPr lang="tr-TR" sz="2400" u="sng" dirty="0" smtClean="0"/>
              <a:t>1 hafta sonunda</a:t>
            </a:r>
            <a:r>
              <a:rPr lang="tr-TR" sz="2400" dirty="0" smtClean="0"/>
              <a:t> staj evrakları temin edilebilir.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Bölüm Staj Komisyonu’nca başvurusu kabul edilen öğrenciler, </a:t>
            </a:r>
            <a:r>
              <a:rPr lang="tr-TR" sz="2400" b="1" dirty="0">
                <a:solidFill>
                  <a:srgbClr val="FFC000"/>
                </a:solidFill>
                <a:latin typeface="Arial" pitchFamily="34" charset="0"/>
                <a:cs typeface="Arial" pitchFamily="34" charset="0"/>
              </a:rPr>
              <a:t>«SGK Sigortalı Stajyer İşe Giriş Bildirgesi»</a:t>
            </a:r>
            <a:r>
              <a:rPr lang="tr-TR" sz="2400" dirty="0">
                <a:latin typeface="Arial" pitchFamily="34" charset="0"/>
                <a:cs typeface="Arial" pitchFamily="34" charset="0"/>
              </a:rPr>
              <a:t> </a:t>
            </a:r>
            <a:r>
              <a:rPr lang="tr-TR" sz="2400" dirty="0" smtClean="0">
                <a:latin typeface="Arial" pitchFamily="34" charset="0"/>
                <a:cs typeface="Arial" pitchFamily="34" charset="0"/>
              </a:rPr>
              <a:t>çıktısını, </a:t>
            </a:r>
            <a:r>
              <a:rPr lang="tr-TR" sz="2400" b="1" dirty="0" smtClean="0">
                <a:solidFill>
                  <a:srgbClr val="FF0000"/>
                </a:solidFill>
              </a:rPr>
              <a:t>«</a:t>
            </a:r>
            <a:r>
              <a:rPr lang="tr-TR" sz="2400" b="1" dirty="0">
                <a:solidFill>
                  <a:srgbClr val="FF0000"/>
                </a:solidFill>
              </a:rPr>
              <a:t>Staj Defteri» </a:t>
            </a:r>
            <a:r>
              <a:rPr lang="tr-TR" sz="2400" dirty="0" smtClean="0"/>
              <a:t>ve </a:t>
            </a:r>
            <a:r>
              <a:rPr lang="tr-TR" sz="2400" b="1" dirty="0" smtClean="0">
                <a:solidFill>
                  <a:srgbClr val="FF0000"/>
                </a:solidFill>
              </a:rPr>
              <a:t>«Staj Sicil </a:t>
            </a:r>
            <a:r>
              <a:rPr lang="tr-TR" sz="2400" b="1" dirty="0" err="1" smtClean="0">
                <a:solidFill>
                  <a:srgbClr val="FF0000"/>
                </a:solidFill>
              </a:rPr>
              <a:t>Fişi»</a:t>
            </a:r>
            <a:r>
              <a:rPr lang="tr-TR" sz="2400" dirty="0" err="1" smtClean="0"/>
              <a:t>ni</a:t>
            </a:r>
            <a:r>
              <a:rPr lang="tr-TR" sz="2400" dirty="0" smtClean="0"/>
              <a:t>, </a:t>
            </a:r>
            <a:r>
              <a:rPr lang="tr-TR" sz="2400" dirty="0">
                <a:latin typeface="Arial" pitchFamily="34" charset="0"/>
                <a:cs typeface="Arial" pitchFamily="34" charset="0"/>
              </a:rPr>
              <a:t>Fakülte Öğrenci </a:t>
            </a:r>
            <a:r>
              <a:rPr lang="tr-TR" sz="2400" dirty="0" smtClean="0">
                <a:latin typeface="Arial" pitchFamily="34" charset="0"/>
                <a:cs typeface="Arial" pitchFamily="34" charset="0"/>
              </a:rPr>
              <a:t>İşleri </a:t>
            </a:r>
            <a:r>
              <a:rPr lang="tr-TR" sz="2400" dirty="0" smtClean="0"/>
              <a:t>yetkilileri tarafından </a:t>
            </a:r>
            <a:r>
              <a:rPr lang="tr-TR" sz="2400" i="1" dirty="0" smtClean="0">
                <a:solidFill>
                  <a:srgbClr val="0000FF"/>
                </a:solidFill>
              </a:rPr>
              <a:t>mühürlü olarak</a:t>
            </a:r>
            <a:r>
              <a:rPr lang="tr-TR" sz="2400" dirty="0" smtClean="0"/>
              <a:t> teslim alırlar. </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Mühürlenmiş olan </a:t>
            </a:r>
            <a:r>
              <a:rPr lang="tr-TR" sz="2400" b="1" dirty="0" smtClean="0">
                <a:solidFill>
                  <a:srgbClr val="FF0000"/>
                </a:solidFill>
              </a:rPr>
              <a:t>Staj </a:t>
            </a:r>
            <a:r>
              <a:rPr lang="tr-TR" sz="2400" b="1" dirty="0">
                <a:solidFill>
                  <a:srgbClr val="FF0000"/>
                </a:solidFill>
              </a:rPr>
              <a:t>Sicil Fişi </a:t>
            </a:r>
            <a:r>
              <a:rPr lang="tr-TR" sz="2400" dirty="0" smtClean="0">
                <a:latin typeface="Arial" pitchFamily="34" charset="0"/>
                <a:cs typeface="Arial" pitchFamily="34" charset="0"/>
              </a:rPr>
              <a:t>Staj Komisyonuna getirilir. </a:t>
            </a:r>
            <a:r>
              <a:rPr lang="tr-TR" sz="2400" dirty="0">
                <a:latin typeface="Arial" pitchFamily="34" charset="0"/>
                <a:cs typeface="Arial" pitchFamily="34" charset="0"/>
              </a:rPr>
              <a:t>Staj Komisyonu </a:t>
            </a:r>
            <a:r>
              <a:rPr lang="tr-TR" sz="2400" dirty="0" smtClean="0">
                <a:latin typeface="Arial" pitchFamily="34" charset="0"/>
                <a:cs typeface="Arial" pitchFamily="34" charset="0"/>
              </a:rPr>
              <a:t>Staj Sicil Fişi üzerindeki </a:t>
            </a:r>
            <a:r>
              <a:rPr lang="tr-TR" sz="2400" b="1" dirty="0">
                <a:solidFill>
                  <a:srgbClr val="00B050"/>
                </a:solidFill>
                <a:latin typeface="Arial" pitchFamily="34" charset="0"/>
                <a:cs typeface="Arial" pitchFamily="34" charset="0"/>
              </a:rPr>
              <a:t>Bölüm </a:t>
            </a:r>
            <a:r>
              <a:rPr lang="tr-TR" sz="2400" b="1" dirty="0" smtClean="0">
                <a:solidFill>
                  <a:srgbClr val="00B050"/>
                </a:solidFill>
                <a:latin typeface="Arial" pitchFamily="34" charset="0"/>
                <a:cs typeface="Arial" pitchFamily="34" charset="0"/>
              </a:rPr>
              <a:t>Onayı</a:t>
            </a:r>
            <a:r>
              <a:rPr lang="tr-TR" sz="2400" dirty="0" smtClean="0">
                <a:latin typeface="Arial" pitchFamily="34" charset="0"/>
                <a:cs typeface="Arial" pitchFamily="34" charset="0"/>
              </a:rPr>
              <a:t> kısmını imzalar ve kapalı bir zarfta, staj yapılacak kuruma iletmek üzere öğrenciye elden teslim edilir. </a:t>
            </a:r>
            <a:endParaRPr lang="tr-TR" sz="2400" dirty="0">
              <a:latin typeface="Arial" pitchFamily="34" charset="0"/>
              <a:cs typeface="Arial" pitchFamily="34" charset="0"/>
            </a:endParaRPr>
          </a:p>
        </p:txBody>
      </p:sp>
    </p:spTree>
    <p:extLst>
      <p:ext uri="{BB962C8B-B14F-4D97-AF65-F5344CB8AC3E}">
        <p14:creationId xmlns="" xmlns:p14="http://schemas.microsoft.com/office/powerpoint/2010/main" val="17559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22</a:t>
            </a:fld>
            <a:endParaRPr lang="tr-T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512" y="0"/>
            <a:ext cx="4608512" cy="6858000"/>
          </a:xfrm>
          <a:prstGeom prst="rect">
            <a:avLst/>
          </a:prstGeom>
          <a:ln>
            <a:solidFill>
              <a:srgbClr val="FF0000"/>
            </a:solidFill>
          </a:ln>
        </p:spPr>
      </p:pic>
      <p:pic>
        <p:nvPicPr>
          <p:cNvPr id="3"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7" y="0"/>
            <a:ext cx="4464497" cy="6858000"/>
          </a:xfrm>
          <a:prstGeom prst="rect">
            <a:avLst/>
          </a:prstGeom>
          <a:ln>
            <a:solidFill>
              <a:srgbClr val="FF0000"/>
            </a:solidFill>
          </a:ln>
        </p:spPr>
      </p:pic>
    </p:spTree>
    <p:extLst>
      <p:ext uri="{BB962C8B-B14F-4D97-AF65-F5344CB8AC3E}">
        <p14:creationId xmlns="" xmlns:p14="http://schemas.microsoft.com/office/powerpoint/2010/main" val="3291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23</a:t>
            </a:fld>
            <a:endParaRPr lang="tr-T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33020"/>
          <a:stretch/>
        </p:blipFill>
        <p:spPr bwMode="auto">
          <a:xfrm>
            <a:off x="1547664" y="35278"/>
            <a:ext cx="5908739" cy="66616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23026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24</a:t>
            </a:fld>
            <a:endParaRPr lang="tr-T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811" y="476672"/>
            <a:ext cx="8925577" cy="46085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Dikdörtgen 5"/>
          <p:cNvSpPr/>
          <p:nvPr/>
        </p:nvSpPr>
        <p:spPr>
          <a:xfrm>
            <a:off x="179512" y="4124696"/>
            <a:ext cx="6768752" cy="576064"/>
          </a:xfrm>
          <a:prstGeom prst="rect">
            <a:avLst/>
          </a:prstGeom>
          <a:solidFill>
            <a:srgbClr val="FFFF66">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67694" y="1988840"/>
            <a:ext cx="1680187" cy="2016224"/>
          </a:xfrm>
          <a:prstGeom prst="rect">
            <a:avLst/>
          </a:prstGeom>
        </p:spPr>
      </p:pic>
      <p:pic>
        <p:nvPicPr>
          <p:cNvPr id="2" name="Resim 1"/>
          <p:cNvPicPr>
            <a:picLocks noChangeAspect="1"/>
          </p:cNvPicPr>
          <p:nvPr/>
        </p:nvPicPr>
        <p:blipFill rotWithShape="1">
          <a:blip r:embed="rId4" cstate="print">
            <a:extLst>
              <a:ext uri="{28A0092B-C50C-407E-A947-70E740481C1C}">
                <a14:useLocalDpi xmlns="" xmlns:a14="http://schemas.microsoft.com/office/drawing/2010/main" val="0"/>
              </a:ext>
            </a:extLst>
          </a:blip>
          <a:srcRect l="6793" r="5786" b="10030"/>
          <a:stretch/>
        </p:blipFill>
        <p:spPr>
          <a:xfrm>
            <a:off x="6251426" y="3212974"/>
            <a:ext cx="1225699" cy="1199753"/>
          </a:xfrm>
          <a:prstGeom prst="rect">
            <a:avLst/>
          </a:prstGeom>
          <a:ln w="28575">
            <a:solidFill>
              <a:srgbClr val="FF0000"/>
            </a:solidFill>
          </a:ln>
        </p:spPr>
      </p:pic>
      <p:sp>
        <p:nvSpPr>
          <p:cNvPr id="7" name="Metin kutusu 6"/>
          <p:cNvSpPr txBox="1"/>
          <p:nvPr/>
        </p:nvSpPr>
        <p:spPr>
          <a:xfrm>
            <a:off x="365056" y="5108991"/>
            <a:ext cx="8424936" cy="1200329"/>
          </a:xfrm>
          <a:prstGeom prst="rect">
            <a:avLst/>
          </a:prstGeom>
          <a:noFill/>
          <a:ln>
            <a:noFill/>
          </a:ln>
        </p:spPr>
        <p:txBody>
          <a:bodyPr wrap="square" rtlCol="0">
            <a:spAutoFit/>
          </a:bodyPr>
          <a:lstStyle/>
          <a:p>
            <a:r>
              <a:rPr lang="tr-TR" sz="2400" dirty="0" smtClean="0">
                <a:solidFill>
                  <a:srgbClr val="FF0000"/>
                </a:solidFill>
              </a:rPr>
              <a:t>ÖNEMLİ NOT: </a:t>
            </a:r>
          </a:p>
          <a:p>
            <a:r>
              <a:rPr lang="tr-TR" sz="2400" dirty="0" smtClean="0">
                <a:solidFill>
                  <a:srgbClr val="0000FF"/>
                </a:solidFill>
              </a:rPr>
              <a:t>Staj </a:t>
            </a:r>
            <a:r>
              <a:rPr lang="tr-TR" sz="2400" dirty="0">
                <a:solidFill>
                  <a:srgbClr val="0000FF"/>
                </a:solidFill>
              </a:rPr>
              <a:t>Sicil </a:t>
            </a:r>
            <a:r>
              <a:rPr lang="tr-TR" sz="2400" dirty="0" smtClean="0">
                <a:solidFill>
                  <a:srgbClr val="0000FF"/>
                </a:solidFill>
              </a:rPr>
              <a:t>Fişinin, </a:t>
            </a:r>
            <a:r>
              <a:rPr lang="tr-TR" sz="2400" dirty="0" err="1" smtClean="0">
                <a:solidFill>
                  <a:srgbClr val="0000FF"/>
                </a:solidFill>
              </a:rPr>
              <a:t>Mühürü</a:t>
            </a:r>
            <a:r>
              <a:rPr lang="tr-TR" sz="2400" dirty="0" smtClean="0">
                <a:solidFill>
                  <a:srgbClr val="0000FF"/>
                </a:solidFill>
              </a:rPr>
              <a:t> veya Bölüm Onayı olmaması halinde, öğrencinin stajı değerlendirmeye alınmamaktadır. </a:t>
            </a:r>
            <a:endParaRPr lang="tr-TR" sz="2300" dirty="0">
              <a:solidFill>
                <a:srgbClr val="0000FF"/>
              </a:solidFill>
              <a:latin typeface="Arial" pitchFamily="34" charset="0"/>
              <a:cs typeface="Arial" pitchFamily="34" charset="0"/>
            </a:endParaRPr>
          </a:p>
        </p:txBody>
      </p:sp>
      <p:pic>
        <p:nvPicPr>
          <p:cNvPr id="8" name="Resim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3298">
            <a:off x="3387859" y="4198196"/>
            <a:ext cx="1700787" cy="435865"/>
          </a:xfrm>
          <a:prstGeom prst="rect">
            <a:avLst/>
          </a:prstGeom>
        </p:spPr>
      </p:pic>
    </p:spTree>
    <p:extLst>
      <p:ext uri="{BB962C8B-B14F-4D97-AF65-F5344CB8AC3E}">
        <p14:creationId xmlns="" xmlns:p14="http://schemas.microsoft.com/office/powerpoint/2010/main" val="6215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25</a:t>
            </a:fld>
            <a:endParaRPr lang="tr-TR"/>
          </a:p>
        </p:txBody>
      </p:sp>
      <p:sp>
        <p:nvSpPr>
          <p:cNvPr id="6" name="Metin kutusu 5"/>
          <p:cNvSpPr txBox="1"/>
          <p:nvPr/>
        </p:nvSpPr>
        <p:spPr>
          <a:xfrm>
            <a:off x="251520" y="1412776"/>
            <a:ext cx="8538472" cy="3785652"/>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Staj öncesi yapılması gereken işlemler tamamlandı.</a:t>
            </a:r>
          </a:p>
          <a:p>
            <a:pPr algn="ctr"/>
            <a:endParaRPr lang="tr-TR" sz="4800" b="1" dirty="0">
              <a:ln/>
              <a:solidFill>
                <a:srgbClr val="FF0000"/>
              </a:solidFill>
            </a:endParaRPr>
          </a:p>
          <a:p>
            <a:pPr algn="ctr"/>
            <a:r>
              <a:rPr lang="tr-TR" sz="4800" b="1" dirty="0" smtClean="0">
                <a:ln/>
                <a:solidFill>
                  <a:srgbClr val="FF0000"/>
                </a:solidFill>
              </a:rPr>
              <a:t>Şimdi staj zamanı!</a:t>
            </a:r>
          </a:p>
        </p:txBody>
      </p:sp>
    </p:spTree>
    <p:extLst>
      <p:ext uri="{BB962C8B-B14F-4D97-AF65-F5344CB8AC3E}">
        <p14:creationId xmlns="" xmlns:p14="http://schemas.microsoft.com/office/powerpoint/2010/main" val="2781602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STAJIN YAPILMASI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26</a:t>
            </a:fld>
            <a:endParaRPr lang="tr-TR"/>
          </a:p>
        </p:txBody>
      </p:sp>
      <p:sp>
        <p:nvSpPr>
          <p:cNvPr id="6" name="Metin kutusu 5"/>
          <p:cNvSpPr txBox="1"/>
          <p:nvPr/>
        </p:nvSpPr>
        <p:spPr>
          <a:xfrm>
            <a:off x="365056" y="1124744"/>
            <a:ext cx="8424936" cy="3400931"/>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Öğrencilerin stajlarını yaz tatillerinde yapmaları esastır.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Dönem </a:t>
            </a:r>
            <a:r>
              <a:rPr lang="tr-TR" sz="2400" dirty="0"/>
              <a:t>arasında yaptırılacak stajlar ile ilgili hususlar Bölüm Staj Komisyonu tarafından belirlenir. Ancak öğrencinin güz veya bahar dönemleri içinde ders kaydı yoksa bölüm staj komisyonunun onayı ile o dönem staj yapılabilir.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300" dirty="0">
              <a:latin typeface="Arial" pitchFamily="34" charset="0"/>
              <a:cs typeface="Arial" pitchFamily="34" charset="0"/>
            </a:endParaRPr>
          </a:p>
        </p:txBody>
      </p:sp>
    </p:spTree>
    <p:extLst>
      <p:ext uri="{BB962C8B-B14F-4D97-AF65-F5344CB8AC3E}">
        <p14:creationId xmlns="" xmlns:p14="http://schemas.microsoft.com/office/powerpoint/2010/main" val="3062663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STAJIN YAPILMASI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27</a:t>
            </a:fld>
            <a:endParaRPr lang="tr-TR"/>
          </a:p>
        </p:txBody>
      </p:sp>
      <p:sp>
        <p:nvSpPr>
          <p:cNvPr id="6" name="Metin kutusu 5"/>
          <p:cNvSpPr txBox="1"/>
          <p:nvPr/>
        </p:nvSpPr>
        <p:spPr>
          <a:xfrm>
            <a:off x="365056" y="1124744"/>
            <a:ext cx="8424936" cy="3400931"/>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Öğrenci staj yerinin kanun, tüzük, yönetmelik ve kurallarına uymak </a:t>
            </a:r>
            <a:r>
              <a:rPr lang="tr-TR" sz="2400" dirty="0" smtClean="0"/>
              <a:t>zorundadır.</a:t>
            </a:r>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r>
              <a:rPr lang="tr-TR" sz="2400" dirty="0"/>
              <a:t>Staja devam zorunluluğu vardır. Öğrenci staj süresince yetkililer tarafından verilecek staj konusu ile ilgili çalışmaları yapmak ve bu çalışmalara katılmak zorundadır. </a:t>
            </a:r>
            <a:endParaRPr lang="tr-TR" sz="2400" dirty="0" smtClean="0"/>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endParaRPr lang="tr-TR" sz="2300" dirty="0">
              <a:latin typeface="Arial" pitchFamily="34" charset="0"/>
              <a:cs typeface="Arial" pitchFamily="34" charset="0"/>
            </a:endParaRPr>
          </a:p>
        </p:txBody>
      </p:sp>
    </p:spTree>
    <p:extLst>
      <p:ext uri="{BB962C8B-B14F-4D97-AF65-F5344CB8AC3E}">
        <p14:creationId xmlns="" xmlns:p14="http://schemas.microsoft.com/office/powerpoint/2010/main" val="858842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28</a:t>
            </a:fld>
            <a:endParaRPr lang="tr-TR"/>
          </a:p>
        </p:txBody>
      </p:sp>
      <p:sp>
        <p:nvSpPr>
          <p:cNvPr id="6" name="Metin kutusu 5"/>
          <p:cNvSpPr txBox="1"/>
          <p:nvPr/>
        </p:nvSpPr>
        <p:spPr>
          <a:xfrm>
            <a:off x="251520" y="2579420"/>
            <a:ext cx="8538472" cy="1569660"/>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Staj evraklarının hazırlanması ve teslimi</a:t>
            </a:r>
          </a:p>
        </p:txBody>
      </p:sp>
    </p:spTree>
    <p:extLst>
      <p:ext uri="{BB962C8B-B14F-4D97-AF65-F5344CB8AC3E}">
        <p14:creationId xmlns="" xmlns:p14="http://schemas.microsoft.com/office/powerpoint/2010/main" val="37181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584775"/>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3200" b="1" spc="150" dirty="0" smtClean="0">
                <a:ln w="11430">
                  <a:noFill/>
                </a:ln>
                <a:solidFill>
                  <a:srgbClr val="CD3121"/>
                </a:solidFill>
                <a:effectLst>
                  <a:outerShdw blurRad="50800" dist="38100" dir="18900000" algn="bl" rotWithShape="0">
                    <a:prstClr val="black">
                      <a:alpha val="40000"/>
                    </a:prstClr>
                  </a:outerShdw>
                </a:effectLst>
              </a:rPr>
              <a:t>STAJ BELGELERİNİN HAZIRLANMASI</a:t>
            </a:r>
            <a:endParaRPr lang="tr-TR" sz="32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29</a:t>
            </a:fld>
            <a:endParaRPr lang="tr-TR"/>
          </a:p>
        </p:txBody>
      </p:sp>
      <p:sp>
        <p:nvSpPr>
          <p:cNvPr id="6" name="Metin kutusu 5"/>
          <p:cNvSpPr txBox="1"/>
          <p:nvPr/>
        </p:nvSpPr>
        <p:spPr>
          <a:xfrm>
            <a:off x="365056" y="1124744"/>
            <a:ext cx="8424936"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Staj defteri öğrencinin </a:t>
            </a:r>
            <a:r>
              <a:rPr lang="tr-TR" sz="2400" dirty="0">
                <a:solidFill>
                  <a:srgbClr val="FF0000"/>
                </a:solidFill>
              </a:rPr>
              <a:t>kendi el yazısı ile yazılmalıdır</a:t>
            </a:r>
            <a:r>
              <a:rPr lang="tr-TR" sz="2400" dirty="0"/>
              <a:t>. </a:t>
            </a:r>
          </a:p>
          <a:p>
            <a:pPr marL="342900" indent="-342900">
              <a:buFont typeface="Arial" panose="020B0604020202020204" pitchFamily="34" charset="0"/>
              <a:buChar char="•"/>
            </a:pPr>
            <a:endParaRPr lang="tr-TR" sz="2400" dirty="0" smtClean="0"/>
          </a:p>
          <a:p>
            <a:pPr marL="342900" indent="-342900">
              <a:buFont typeface="Arial" panose="020B0604020202020204" pitchFamily="34" charset="0"/>
              <a:buChar char="•"/>
            </a:pPr>
            <a:r>
              <a:rPr lang="tr-TR" sz="2400" dirty="0" smtClean="0"/>
              <a:t>Staj </a:t>
            </a:r>
            <a:r>
              <a:rPr lang="tr-TR" sz="2400" dirty="0"/>
              <a:t>süresince yapılan tüm işler, staj dosyasına günü gününe kaydedilir. Staj yapılan her bir gün için defterin en az bir sayfası kullanılmalıdır.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Öğrenci, yapılan </a:t>
            </a:r>
            <a:r>
              <a:rPr lang="tr-TR" sz="2400" dirty="0"/>
              <a:t>işlerle ilgili </a:t>
            </a:r>
            <a:r>
              <a:rPr lang="tr-TR" sz="2400" dirty="0">
                <a:solidFill>
                  <a:srgbClr val="FF0000"/>
                </a:solidFill>
              </a:rPr>
              <a:t>ayrıntılı bilgi</a:t>
            </a:r>
            <a:r>
              <a:rPr lang="tr-TR" sz="2400" dirty="0"/>
              <a:t> </a:t>
            </a:r>
            <a:r>
              <a:rPr lang="tr-TR" sz="2400" dirty="0" smtClean="0"/>
              <a:t>verilmelidir. Çalışma </a:t>
            </a:r>
            <a:r>
              <a:rPr lang="tr-TR" sz="2400" dirty="0"/>
              <a:t>konusunu tanıtmak üzere, </a:t>
            </a:r>
            <a:r>
              <a:rPr lang="tr-TR" sz="2400" dirty="0" smtClean="0"/>
              <a:t>fotoğraf</a:t>
            </a:r>
            <a:r>
              <a:rPr lang="tr-TR" sz="2400" dirty="0"/>
              <a:t>, fotokopi, ozalit, rapor, proje vb. gibi </a:t>
            </a:r>
            <a:r>
              <a:rPr lang="tr-TR" sz="2400" dirty="0" smtClean="0"/>
              <a:t>dokümanların </a:t>
            </a:r>
            <a:r>
              <a:rPr lang="tr-TR" sz="2400" dirty="0"/>
              <a:t>staj dosyasına </a:t>
            </a:r>
            <a:r>
              <a:rPr lang="tr-TR" sz="2400" dirty="0" smtClean="0"/>
              <a:t>eklenmeli tavsiye edilir. İhtiyaç </a:t>
            </a:r>
            <a:r>
              <a:rPr lang="tr-TR" sz="2400" dirty="0"/>
              <a:t>durumuna göre ek rapor hazırlanabilir ve dosyaya düzenli bir şekilde eklenebilir. </a:t>
            </a:r>
            <a:endParaRPr lang="tr-TR" sz="2400" dirty="0" smtClean="0"/>
          </a:p>
        </p:txBody>
      </p:sp>
    </p:spTree>
    <p:extLst>
      <p:ext uri="{BB962C8B-B14F-4D97-AF65-F5344CB8AC3E}">
        <p14:creationId xmlns="" xmlns:p14="http://schemas.microsoft.com/office/powerpoint/2010/main" val="3938677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YAZ STAJLARININ SÜRESİ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a:t>
            </a:fld>
            <a:endParaRPr lang="tr-TR"/>
          </a:p>
        </p:txBody>
      </p:sp>
      <p:sp>
        <p:nvSpPr>
          <p:cNvPr id="6" name="Metin kutusu 5"/>
          <p:cNvSpPr txBox="1"/>
          <p:nvPr/>
        </p:nvSpPr>
        <p:spPr>
          <a:xfrm>
            <a:off x="323528" y="1239143"/>
            <a:ext cx="8424936" cy="461665"/>
          </a:xfrm>
          <a:prstGeom prst="rect">
            <a:avLst/>
          </a:prstGeom>
          <a:noFill/>
          <a:ln>
            <a:noFill/>
          </a:ln>
        </p:spPr>
        <p:txBody>
          <a:bodyPr wrap="square" rtlCol="0">
            <a:spAutoFit/>
          </a:bodyPr>
          <a:lstStyle/>
          <a:p>
            <a:pPr algn="ctr"/>
            <a:r>
              <a:rPr lang="tr-TR" sz="2400" dirty="0" smtClean="0"/>
              <a:t>İnşaat Mühendisliği Bölümü Yaz Stajları ve Süreleri</a:t>
            </a:r>
          </a:p>
        </p:txBody>
      </p:sp>
      <p:graphicFrame>
        <p:nvGraphicFramePr>
          <p:cNvPr id="3" name="Tablo 2"/>
          <p:cNvGraphicFramePr>
            <a:graphicFrameLocks noGrp="1"/>
          </p:cNvGraphicFramePr>
          <p:nvPr>
            <p:extLst>
              <p:ext uri="{D42A27DB-BD31-4B8C-83A1-F6EECF244321}">
                <p14:modId xmlns="" xmlns:p14="http://schemas.microsoft.com/office/powerpoint/2010/main" val="353470565"/>
              </p:ext>
            </p:extLst>
          </p:nvPr>
        </p:nvGraphicFramePr>
        <p:xfrm>
          <a:off x="395536" y="1772816"/>
          <a:ext cx="8208912" cy="4416492"/>
        </p:xfrm>
        <a:graphic>
          <a:graphicData uri="http://schemas.openxmlformats.org/drawingml/2006/table">
            <a:tbl>
              <a:tblPr firstRow="1" bandRow="1">
                <a:tableStyleId>{F5AB1C69-6EDB-4FF4-983F-18BD219EF322}</a:tableStyleId>
              </a:tblPr>
              <a:tblGrid>
                <a:gridCol w="2052228">
                  <a:extLst>
                    <a:ext uri="{9D8B030D-6E8A-4147-A177-3AD203B41FA5}">
                      <a16:colId xmlns="" xmlns:a16="http://schemas.microsoft.com/office/drawing/2014/main" val="20000"/>
                    </a:ext>
                  </a:extLst>
                </a:gridCol>
                <a:gridCol w="2052228">
                  <a:extLst>
                    <a:ext uri="{9D8B030D-6E8A-4147-A177-3AD203B41FA5}">
                      <a16:colId xmlns="" xmlns:a16="http://schemas.microsoft.com/office/drawing/2014/main" val="20001"/>
                    </a:ext>
                  </a:extLst>
                </a:gridCol>
                <a:gridCol w="2052228">
                  <a:extLst>
                    <a:ext uri="{9D8B030D-6E8A-4147-A177-3AD203B41FA5}">
                      <a16:colId xmlns="" xmlns:a16="http://schemas.microsoft.com/office/drawing/2014/main" val="20002"/>
                    </a:ext>
                  </a:extLst>
                </a:gridCol>
                <a:gridCol w="2052228">
                  <a:extLst>
                    <a:ext uri="{9D8B030D-6E8A-4147-A177-3AD203B41FA5}">
                      <a16:colId xmlns="" xmlns:a16="http://schemas.microsoft.com/office/drawing/2014/main" val="20003"/>
                    </a:ext>
                  </a:extLst>
                </a:gridCol>
              </a:tblGrid>
              <a:tr h="1104123">
                <a:tc>
                  <a:txBody>
                    <a:bodyPr/>
                    <a:lstStyle/>
                    <a:p>
                      <a:pPr algn="ctr"/>
                      <a:r>
                        <a:rPr lang="tr-TR" dirty="0" smtClean="0"/>
                        <a:t>STAJ</a:t>
                      </a:r>
                      <a:r>
                        <a:rPr lang="tr-TR" baseline="0" dirty="0" smtClean="0"/>
                        <a:t> GRUBU</a:t>
                      </a:r>
                      <a:endParaRPr lang="tr-TR" b="1" dirty="0">
                        <a:solidFill>
                          <a:schemeClr val="tx1"/>
                        </a:solidFill>
                      </a:endParaRPr>
                    </a:p>
                  </a:txBody>
                  <a:tcPr anchor="ctr"/>
                </a:tc>
                <a:tc>
                  <a:txBody>
                    <a:bodyPr/>
                    <a:lstStyle/>
                    <a:p>
                      <a:pPr algn="ctr"/>
                      <a:r>
                        <a:rPr lang="tr-TR" dirty="0" smtClean="0"/>
                        <a:t>STAJIN ADI</a:t>
                      </a:r>
                      <a:endParaRPr lang="tr-TR" b="1" dirty="0">
                        <a:solidFill>
                          <a:schemeClr val="tx1"/>
                        </a:solidFill>
                      </a:endParaRPr>
                    </a:p>
                  </a:txBody>
                  <a:tcPr anchor="ctr"/>
                </a:tc>
                <a:tc>
                  <a:txBody>
                    <a:bodyPr/>
                    <a:lstStyle/>
                    <a:p>
                      <a:pPr algn="ctr"/>
                      <a:r>
                        <a:rPr lang="tr-TR" dirty="0" smtClean="0"/>
                        <a:t>STAJ SÜRESİ</a:t>
                      </a:r>
                      <a:endParaRPr lang="tr-TR" b="1" dirty="0">
                        <a:solidFill>
                          <a:schemeClr val="tx1"/>
                        </a:solidFill>
                      </a:endParaRPr>
                    </a:p>
                  </a:txBody>
                  <a:tcPr anchor="ctr"/>
                </a:tc>
                <a:tc>
                  <a:txBody>
                    <a:bodyPr/>
                    <a:lstStyle/>
                    <a:p>
                      <a:pPr algn="ctr"/>
                      <a:r>
                        <a:rPr lang="tr-TR" dirty="0" smtClean="0"/>
                        <a:t>STAJ ZAMANI</a:t>
                      </a:r>
                      <a:endParaRPr lang="tr-TR" b="1" dirty="0">
                        <a:solidFill>
                          <a:schemeClr val="tx1"/>
                        </a:solidFill>
                      </a:endParaRPr>
                    </a:p>
                  </a:txBody>
                  <a:tcPr anchor="ctr"/>
                </a:tc>
                <a:extLst>
                  <a:ext uri="{0D108BD9-81ED-4DB2-BD59-A6C34878D82A}">
                    <a16:rowId xmlns="" xmlns:a16="http://schemas.microsoft.com/office/drawing/2014/main" val="10000"/>
                  </a:ext>
                </a:extLst>
              </a:tr>
              <a:tr h="1104123">
                <a:tc>
                  <a:txBody>
                    <a:bodyPr/>
                    <a:lstStyle/>
                    <a:p>
                      <a:pPr algn="ctr"/>
                      <a:r>
                        <a:rPr lang="tr-TR" dirty="0" smtClean="0"/>
                        <a:t>1. STAJ GRUBU</a:t>
                      </a:r>
                      <a:endParaRPr lang="tr-TR" b="1" dirty="0">
                        <a:solidFill>
                          <a:schemeClr val="tx1"/>
                        </a:solidFill>
                      </a:endParaRPr>
                    </a:p>
                  </a:txBody>
                  <a:tcPr anchor="ctr"/>
                </a:tc>
                <a:tc>
                  <a:txBody>
                    <a:bodyPr/>
                    <a:lstStyle/>
                    <a:p>
                      <a:pPr algn="ctr"/>
                      <a:r>
                        <a:rPr lang="tr-TR" dirty="0" smtClean="0"/>
                        <a:t>BÜRO-ŞANTİYE</a:t>
                      </a:r>
                      <a:endParaRPr lang="tr-TR" b="1" dirty="0">
                        <a:solidFill>
                          <a:schemeClr val="tx1"/>
                        </a:solidFill>
                      </a:endParaRPr>
                    </a:p>
                  </a:txBody>
                  <a:tcPr anchor="ctr"/>
                </a:tc>
                <a:tc>
                  <a:txBody>
                    <a:bodyPr/>
                    <a:lstStyle/>
                    <a:p>
                      <a:pPr algn="ctr"/>
                      <a:r>
                        <a:rPr lang="tr-TR" dirty="0" smtClean="0"/>
                        <a:t>20 işgünü</a:t>
                      </a:r>
                      <a:endParaRPr lang="tr-TR" b="1" dirty="0">
                        <a:solidFill>
                          <a:schemeClr val="tx1"/>
                        </a:solidFill>
                      </a:endParaRPr>
                    </a:p>
                  </a:txBody>
                  <a:tcPr anchor="ctr"/>
                </a:tc>
                <a:tc>
                  <a:txBody>
                    <a:bodyPr/>
                    <a:lstStyle/>
                    <a:p>
                      <a:pPr algn="ctr"/>
                      <a:r>
                        <a:rPr lang="tr-TR" dirty="0" smtClean="0"/>
                        <a:t>1.</a:t>
                      </a:r>
                      <a:r>
                        <a:rPr lang="tr-TR" baseline="0" dirty="0" smtClean="0"/>
                        <a:t> Sınıf sonundaki </a:t>
                      </a:r>
                    </a:p>
                    <a:p>
                      <a:pPr algn="ctr"/>
                      <a:r>
                        <a:rPr lang="tr-TR" baseline="0" dirty="0" smtClean="0"/>
                        <a:t>yaz tatilinde</a:t>
                      </a:r>
                      <a:endParaRPr lang="tr-TR" b="1" dirty="0">
                        <a:solidFill>
                          <a:schemeClr val="tx1"/>
                        </a:solidFill>
                      </a:endParaRPr>
                    </a:p>
                  </a:txBody>
                  <a:tcPr anchor="ctr"/>
                </a:tc>
                <a:extLst>
                  <a:ext uri="{0D108BD9-81ED-4DB2-BD59-A6C34878D82A}">
                    <a16:rowId xmlns="" xmlns:a16="http://schemas.microsoft.com/office/drawing/2014/main" val="10001"/>
                  </a:ext>
                </a:extLst>
              </a:tr>
              <a:tr h="11041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 STAJ GRUBU</a:t>
                      </a:r>
                      <a:endParaRPr lang="tr-TR" b="1" dirty="0" smtClean="0">
                        <a:solidFill>
                          <a:schemeClr val="tx1"/>
                        </a:solidFill>
                      </a:endParaRPr>
                    </a:p>
                  </a:txBody>
                  <a:tcPr anchor="ctr"/>
                </a:tc>
                <a:tc>
                  <a:txBody>
                    <a:bodyPr/>
                    <a:lstStyle/>
                    <a:p>
                      <a:pPr algn="ctr"/>
                      <a:r>
                        <a:rPr lang="tr-TR" dirty="0" smtClean="0"/>
                        <a:t>YAPI</a:t>
                      </a:r>
                      <a:endParaRPr lang="tr-TR" b="1" dirty="0">
                        <a:solidFill>
                          <a:schemeClr val="tx1"/>
                        </a:solidFill>
                      </a:endParaRPr>
                    </a:p>
                  </a:txBody>
                  <a:tcPr anchor="ctr"/>
                </a:tc>
                <a:tc>
                  <a:txBody>
                    <a:bodyPr/>
                    <a:lstStyle/>
                    <a:p>
                      <a:pPr algn="ctr"/>
                      <a:r>
                        <a:rPr lang="tr-TR" dirty="0" smtClean="0"/>
                        <a:t>20 işgünü</a:t>
                      </a:r>
                      <a:endParaRPr lang="tr-TR" b="1" dirty="0">
                        <a:solidFill>
                          <a:schemeClr val="tx1"/>
                        </a:solidFill>
                      </a:endParaRPr>
                    </a:p>
                  </a:txBody>
                  <a:tcPr anchor="ctr"/>
                </a:tc>
                <a:tc>
                  <a:txBody>
                    <a:bodyPr/>
                    <a:lstStyle/>
                    <a:p>
                      <a:pPr algn="ctr"/>
                      <a:r>
                        <a:rPr lang="tr-TR" dirty="0" smtClean="0"/>
                        <a:t>2.</a:t>
                      </a:r>
                      <a:r>
                        <a:rPr lang="tr-TR" baseline="0" dirty="0" smtClean="0"/>
                        <a:t> Sınıf sonundaki </a:t>
                      </a:r>
                    </a:p>
                    <a:p>
                      <a:pPr algn="ctr"/>
                      <a:r>
                        <a:rPr lang="tr-TR" baseline="0" dirty="0" smtClean="0"/>
                        <a:t>yaz tatilinde</a:t>
                      </a:r>
                      <a:endParaRPr lang="tr-TR" b="1" dirty="0" smtClean="0">
                        <a:solidFill>
                          <a:schemeClr val="tx1"/>
                        </a:solidFill>
                      </a:endParaRPr>
                    </a:p>
                  </a:txBody>
                  <a:tcPr anchor="ctr"/>
                </a:tc>
                <a:extLst>
                  <a:ext uri="{0D108BD9-81ED-4DB2-BD59-A6C34878D82A}">
                    <a16:rowId xmlns="" xmlns:a16="http://schemas.microsoft.com/office/drawing/2014/main" val="10002"/>
                  </a:ext>
                </a:extLst>
              </a:tr>
              <a:tr h="11041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3. STAJ GRUBU</a:t>
                      </a:r>
                      <a:endParaRPr lang="tr-TR" b="1" dirty="0" smtClean="0">
                        <a:solidFill>
                          <a:schemeClr val="tx1"/>
                        </a:solidFill>
                      </a:endParaRPr>
                    </a:p>
                  </a:txBody>
                  <a:tcPr anchor="ctr"/>
                </a:tc>
                <a:tc>
                  <a:txBody>
                    <a:bodyPr/>
                    <a:lstStyle/>
                    <a:p>
                      <a:pPr algn="ctr"/>
                      <a:r>
                        <a:rPr lang="tr-TR" dirty="0" smtClean="0"/>
                        <a:t>HİDROLİK veya ULAŞTIRMA</a:t>
                      </a:r>
                      <a:endParaRPr lang="tr-TR" b="1" dirty="0">
                        <a:solidFill>
                          <a:schemeClr val="tx1"/>
                        </a:solidFill>
                      </a:endParaRPr>
                    </a:p>
                  </a:txBody>
                  <a:tcPr anchor="ctr"/>
                </a:tc>
                <a:tc>
                  <a:txBody>
                    <a:bodyPr/>
                    <a:lstStyle/>
                    <a:p>
                      <a:pPr algn="ctr"/>
                      <a:r>
                        <a:rPr lang="tr-TR" dirty="0" smtClean="0"/>
                        <a:t>20 işgünü</a:t>
                      </a:r>
                      <a:endParaRPr lang="tr-TR" b="1" dirty="0">
                        <a:solidFill>
                          <a:schemeClr val="tx1"/>
                        </a:solidFill>
                      </a:endParaRPr>
                    </a:p>
                  </a:txBody>
                  <a:tcPr anchor="ctr"/>
                </a:tc>
                <a:tc>
                  <a:txBody>
                    <a:bodyPr/>
                    <a:lstStyle/>
                    <a:p>
                      <a:pPr algn="ctr"/>
                      <a:r>
                        <a:rPr lang="tr-TR" dirty="0" smtClean="0"/>
                        <a:t>3.</a:t>
                      </a:r>
                      <a:r>
                        <a:rPr lang="tr-TR" baseline="0" dirty="0" smtClean="0"/>
                        <a:t> Sınıf sonundaki </a:t>
                      </a:r>
                    </a:p>
                    <a:p>
                      <a:pPr algn="ctr"/>
                      <a:r>
                        <a:rPr lang="tr-TR" baseline="0" dirty="0" smtClean="0"/>
                        <a:t>yaz tatilinde</a:t>
                      </a:r>
                      <a:endParaRPr lang="tr-TR" b="1" dirty="0" smtClean="0">
                        <a:solidFill>
                          <a:schemeClr val="tx1"/>
                        </a:solidFill>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087104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584775"/>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3200" b="1" spc="150" dirty="0" smtClean="0">
                <a:ln w="11430">
                  <a:noFill/>
                </a:ln>
                <a:solidFill>
                  <a:srgbClr val="CD3121"/>
                </a:solidFill>
                <a:effectLst>
                  <a:outerShdw blurRad="50800" dist="38100" dir="18900000" algn="bl" rotWithShape="0">
                    <a:prstClr val="black">
                      <a:alpha val="40000"/>
                    </a:prstClr>
                  </a:outerShdw>
                </a:effectLst>
              </a:rPr>
              <a:t>STAJ BELGELERİNİN HAZIRLANMASI</a:t>
            </a:r>
            <a:endParaRPr lang="tr-TR" sz="32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30</a:t>
            </a:fld>
            <a:endParaRPr lang="tr-TR"/>
          </a:p>
        </p:txBody>
      </p:sp>
      <p:sp>
        <p:nvSpPr>
          <p:cNvPr id="6" name="Metin kutusu 5"/>
          <p:cNvSpPr txBox="1"/>
          <p:nvPr/>
        </p:nvSpPr>
        <p:spPr>
          <a:xfrm>
            <a:off x="365056" y="1124744"/>
            <a:ext cx="8424936"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smtClean="0"/>
              <a:t>Defter </a:t>
            </a:r>
            <a:r>
              <a:rPr lang="tr-TR" sz="2400" dirty="0"/>
              <a:t>sayfalarını doldurmak için fazla miktarda fotoğraf </a:t>
            </a:r>
            <a:r>
              <a:rPr lang="tr-TR" sz="2400" u="sng" dirty="0"/>
              <a:t>kullanılmamalıdır</a:t>
            </a:r>
            <a:r>
              <a:rPr lang="tr-TR" sz="2400" dirty="0"/>
              <a:t>.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b="1" dirty="0" smtClean="0">
                <a:solidFill>
                  <a:srgbClr val="FF0000"/>
                </a:solidFill>
              </a:rPr>
              <a:t>Staj </a:t>
            </a:r>
            <a:r>
              <a:rPr lang="tr-TR" sz="2400" b="1" dirty="0">
                <a:solidFill>
                  <a:srgbClr val="FF0000"/>
                </a:solidFill>
              </a:rPr>
              <a:t>defterinin kullanılan her bir sayfası (sayfanın alt kısmındaki ilgili bölüm) işyerinin sorumlu inşaat mühendisi tarafından onaylanmalıdır (İsim, Kaşe, İmza</a:t>
            </a:r>
            <a:r>
              <a:rPr lang="tr-TR" sz="2400" b="1" dirty="0" smtClean="0">
                <a:solidFill>
                  <a:srgbClr val="FF0000"/>
                </a:solidFill>
              </a:rPr>
              <a:t>).</a:t>
            </a: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9644" y="4191834"/>
            <a:ext cx="8590348" cy="1829454"/>
          </a:xfrm>
          <a:prstGeom prst="rect">
            <a:avLst/>
          </a:prstGeom>
          <a:ln>
            <a:noFill/>
          </a:ln>
          <a:effectLst>
            <a:outerShdw blurRad="190500" algn="tl" rotWithShape="0">
              <a:srgbClr val="000000">
                <a:alpha val="70000"/>
              </a:srgbClr>
            </a:outerShdw>
          </a:effectLst>
        </p:spPr>
      </p:pic>
      <p:sp>
        <p:nvSpPr>
          <p:cNvPr id="4" name="Metin kutusu 3"/>
          <p:cNvSpPr txBox="1"/>
          <p:nvPr/>
        </p:nvSpPr>
        <p:spPr>
          <a:xfrm>
            <a:off x="3750196" y="4783395"/>
            <a:ext cx="2664296" cy="646331"/>
          </a:xfrm>
          <a:prstGeom prst="rect">
            <a:avLst/>
          </a:prstGeom>
          <a:solidFill>
            <a:srgbClr val="FFFF00">
              <a:alpha val="69804"/>
            </a:srgbClr>
          </a:solidFill>
        </p:spPr>
        <p:txBody>
          <a:bodyPr wrap="square" rtlCol="0">
            <a:spAutoFit/>
          </a:bodyPr>
          <a:lstStyle/>
          <a:p>
            <a:pPr algn="ctr"/>
            <a:r>
              <a:rPr lang="tr-TR" dirty="0" smtClean="0"/>
              <a:t>Ahmet Mehmet CENGİZ</a:t>
            </a:r>
          </a:p>
          <a:p>
            <a:pPr algn="ctr"/>
            <a:r>
              <a:rPr lang="tr-TR" dirty="0" smtClean="0"/>
              <a:t>İnşaat Mühendisi</a:t>
            </a:r>
            <a:endParaRPr lang="tr-TR" dirty="0"/>
          </a:p>
        </p:txBody>
      </p:sp>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57051">
            <a:off x="3068133" y="4505284"/>
            <a:ext cx="3164265" cy="435865"/>
          </a:xfrm>
          <a:prstGeom prst="rect">
            <a:avLst/>
          </a:prstGeom>
        </p:spPr>
      </p:pic>
    </p:spTree>
    <p:extLst>
      <p:ext uri="{BB962C8B-B14F-4D97-AF65-F5344CB8AC3E}">
        <p14:creationId xmlns="" xmlns:p14="http://schemas.microsoft.com/office/powerpoint/2010/main" val="155787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584775"/>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3200" b="1" spc="150" dirty="0" smtClean="0">
                <a:ln w="11430">
                  <a:noFill/>
                </a:ln>
                <a:solidFill>
                  <a:srgbClr val="CD3121"/>
                </a:solidFill>
                <a:effectLst>
                  <a:outerShdw blurRad="50800" dist="38100" dir="18900000" algn="bl" rotWithShape="0">
                    <a:prstClr val="black">
                      <a:alpha val="40000"/>
                    </a:prstClr>
                  </a:outerShdw>
                </a:effectLst>
              </a:rPr>
              <a:t>STAJ BELGELERİNİN HAZIRLANMASI</a:t>
            </a:r>
            <a:endParaRPr lang="tr-TR" sz="32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31</a:t>
            </a:fld>
            <a:endParaRPr lang="tr-TR"/>
          </a:p>
        </p:txBody>
      </p:sp>
      <p:sp>
        <p:nvSpPr>
          <p:cNvPr id="6" name="Metin kutusu 5"/>
          <p:cNvSpPr txBox="1"/>
          <p:nvPr/>
        </p:nvSpPr>
        <p:spPr>
          <a:xfrm>
            <a:off x="365056" y="1124744"/>
            <a:ext cx="8424936" cy="1200329"/>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b="1" dirty="0" smtClean="0">
                <a:solidFill>
                  <a:srgbClr val="FF0000"/>
                </a:solidFill>
              </a:rPr>
              <a:t>Staj </a:t>
            </a:r>
            <a:r>
              <a:rPr lang="tr-TR" sz="2400" b="1" dirty="0">
                <a:solidFill>
                  <a:srgbClr val="FF0000"/>
                </a:solidFill>
              </a:rPr>
              <a:t>Sicil Fişi</a:t>
            </a:r>
            <a:r>
              <a:rPr lang="tr-TR" sz="2400" dirty="0"/>
              <a:t>, staj yerindeki yetkili amir tarafından doldurulup tasdik edilerek, öğrenci vasıtasıyla kapalı ve </a:t>
            </a:r>
            <a:r>
              <a:rPr lang="tr-TR" sz="2400" dirty="0" smtClean="0"/>
              <a:t>mühürlü (kaşeli) bir zarf ile öğrenciye verilir.</a:t>
            </a:r>
            <a:endParaRPr lang="tr-TR" sz="2300" dirty="0">
              <a:latin typeface="Arial" pitchFamily="34" charset="0"/>
              <a:cs typeface="Arial" pitchFamily="34" charset="0"/>
            </a:endParaRPr>
          </a:p>
        </p:txBody>
      </p:sp>
      <p:sp>
        <p:nvSpPr>
          <p:cNvPr id="9" name="Metin kutusu 8"/>
          <p:cNvSpPr txBox="1"/>
          <p:nvPr/>
        </p:nvSpPr>
        <p:spPr>
          <a:xfrm>
            <a:off x="365056" y="5108991"/>
            <a:ext cx="8424936" cy="1569660"/>
          </a:xfrm>
          <a:prstGeom prst="rect">
            <a:avLst/>
          </a:prstGeom>
          <a:noFill/>
          <a:ln>
            <a:noFill/>
          </a:ln>
        </p:spPr>
        <p:txBody>
          <a:bodyPr wrap="square" rtlCol="0">
            <a:spAutoFit/>
          </a:bodyPr>
          <a:lstStyle/>
          <a:p>
            <a:r>
              <a:rPr lang="tr-TR" sz="2400" dirty="0" smtClean="0">
                <a:solidFill>
                  <a:srgbClr val="FF0000"/>
                </a:solidFill>
              </a:rPr>
              <a:t>ÖNEMLİ NOT: </a:t>
            </a:r>
          </a:p>
          <a:p>
            <a:r>
              <a:rPr lang="tr-TR" sz="2400" dirty="0" smtClean="0">
                <a:solidFill>
                  <a:srgbClr val="0000FF"/>
                </a:solidFill>
              </a:rPr>
              <a:t>Staj </a:t>
            </a:r>
            <a:r>
              <a:rPr lang="tr-TR" sz="2400" dirty="0">
                <a:solidFill>
                  <a:srgbClr val="0000FF"/>
                </a:solidFill>
              </a:rPr>
              <a:t>Sicil </a:t>
            </a:r>
            <a:r>
              <a:rPr lang="tr-TR" sz="2400" dirty="0" smtClean="0">
                <a:solidFill>
                  <a:srgbClr val="0000FF"/>
                </a:solidFill>
              </a:rPr>
              <a:t>Fişinin yer aldığı zarfın kapalı olmaması, mühür (kaşe) veya imza içermemesi durumlarında, öğrencinin stajı değerlendirmeye alınmamaktadır. </a:t>
            </a:r>
            <a:endParaRPr lang="tr-TR" sz="2300" dirty="0">
              <a:solidFill>
                <a:srgbClr val="0000FF"/>
              </a:solidFill>
              <a:latin typeface="Arial" pitchFamily="34" charset="0"/>
              <a:cs typeface="Arial" pitchFamily="34"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4927" y="2340687"/>
            <a:ext cx="8244408" cy="2790747"/>
          </a:xfrm>
          <a:prstGeom prst="rect">
            <a:avLst/>
          </a:prstGeom>
        </p:spPr>
      </p:pic>
    </p:spTree>
    <p:extLst>
      <p:ext uri="{BB962C8B-B14F-4D97-AF65-F5344CB8AC3E}">
        <p14:creationId xmlns="" xmlns:p14="http://schemas.microsoft.com/office/powerpoint/2010/main" val="25063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BELGELERİNİN TESLİMİ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32</a:t>
            </a:fld>
            <a:endParaRPr lang="tr-TR"/>
          </a:p>
        </p:txBody>
      </p:sp>
      <p:sp>
        <p:nvSpPr>
          <p:cNvPr id="6" name="Metin kutusu 5"/>
          <p:cNvSpPr txBox="1"/>
          <p:nvPr/>
        </p:nvSpPr>
        <p:spPr>
          <a:xfrm>
            <a:off x="365056" y="1124744"/>
            <a:ext cx="8424936" cy="5447645"/>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b="1" i="1" dirty="0">
                <a:solidFill>
                  <a:srgbClr val="0070C0"/>
                </a:solidFill>
              </a:rPr>
              <a:t>Staj belgeleri </a:t>
            </a:r>
            <a:r>
              <a:rPr lang="tr-TR" sz="2400" dirty="0" smtClean="0"/>
              <a:t>(staj defteri, staj sicil fişi, Cumartesi çalışma belgesi ve varsa ilave </a:t>
            </a:r>
            <a:r>
              <a:rPr lang="tr-TR" sz="2400" dirty="0" err="1" smtClean="0"/>
              <a:t>dökümanlar</a:t>
            </a:r>
            <a:r>
              <a:rPr lang="tr-TR" sz="2400" dirty="0" smtClean="0"/>
              <a:t>) yaz </a:t>
            </a:r>
            <a:r>
              <a:rPr lang="tr-TR" sz="2400" dirty="0"/>
              <a:t>döneminde yapılan stajlarda, en geç takip eden öğretim yılının başlamasından itibaren ilk </a:t>
            </a:r>
            <a:r>
              <a:rPr lang="tr-TR" sz="2400" dirty="0">
                <a:solidFill>
                  <a:srgbClr val="FF0000"/>
                </a:solidFill>
              </a:rPr>
              <a:t>iki hafta </a:t>
            </a:r>
            <a:r>
              <a:rPr lang="tr-TR" sz="2400" dirty="0" smtClean="0">
                <a:solidFill>
                  <a:srgbClr val="FF0000"/>
                </a:solidFill>
              </a:rPr>
              <a:t>içinde</a:t>
            </a:r>
            <a:r>
              <a:rPr lang="tr-TR" sz="2400" dirty="0" smtClean="0"/>
              <a:t> Bölüme teslim edilir. Staj belgelerinin teslimi için son gün, Bölüm Başkanlığı tarafından Güz Yarıyılının ilk haftası içerisinde ilan edilir. </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400" dirty="0" smtClean="0"/>
              <a:t>Yarıyıl içinde </a:t>
            </a:r>
            <a:r>
              <a:rPr lang="tr-TR" sz="2400" dirty="0"/>
              <a:t>yapılan stajlarda </a:t>
            </a:r>
            <a:r>
              <a:rPr lang="tr-TR" sz="2400" dirty="0" smtClean="0">
                <a:solidFill>
                  <a:srgbClr val="FF0000"/>
                </a:solidFill>
              </a:rPr>
              <a:t>(Mezuniyet durumundaki öğrenciler için)</a:t>
            </a:r>
            <a:r>
              <a:rPr lang="tr-TR" sz="2400" dirty="0" smtClean="0"/>
              <a:t> </a:t>
            </a:r>
            <a:r>
              <a:rPr lang="tr-TR" sz="2400" dirty="0"/>
              <a:t>ise </a:t>
            </a:r>
            <a:r>
              <a:rPr lang="tr-TR" sz="2400" dirty="0" smtClean="0"/>
              <a:t>staj belgeleri stajın </a:t>
            </a:r>
            <a:r>
              <a:rPr lang="tr-TR" sz="2400" dirty="0"/>
              <a:t>bitimini takip eden </a:t>
            </a:r>
            <a:r>
              <a:rPr lang="tr-TR" sz="2400" b="1" dirty="0">
                <a:solidFill>
                  <a:srgbClr val="FF0000"/>
                </a:solidFill>
              </a:rPr>
              <a:t>iki hafta içinde</a:t>
            </a:r>
            <a:r>
              <a:rPr lang="tr-TR" sz="2400" dirty="0"/>
              <a:t> Bölüme ulaştırılır. </a:t>
            </a:r>
            <a:endParaRPr lang="tr-TR" sz="2400" dirty="0" smtClean="0"/>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400" dirty="0"/>
              <a:t>Staj </a:t>
            </a:r>
            <a:r>
              <a:rPr lang="tr-TR" sz="2400" dirty="0" smtClean="0"/>
              <a:t>belgelerini zamanında </a:t>
            </a:r>
            <a:r>
              <a:rPr lang="tr-TR" sz="2400" dirty="0"/>
              <a:t>teslim etmeyen öğrenci ile staj </a:t>
            </a:r>
            <a:r>
              <a:rPr lang="tr-TR" sz="2400" dirty="0" smtClean="0"/>
              <a:t>belgeleri </a:t>
            </a:r>
            <a:r>
              <a:rPr lang="tr-TR" sz="2400" dirty="0"/>
              <a:t>iş yerince onaylanmamış veya eksik doldurulmuş </a:t>
            </a:r>
            <a:r>
              <a:rPr lang="tr-TR" sz="2400" dirty="0" smtClean="0"/>
              <a:t>öğrencilerin stajları </a:t>
            </a:r>
            <a:r>
              <a:rPr lang="tr-TR" sz="2400" dirty="0"/>
              <a:t>değerlendirmeye alınmaz. </a:t>
            </a:r>
          </a:p>
        </p:txBody>
      </p:sp>
    </p:spTree>
    <p:extLst>
      <p:ext uri="{BB962C8B-B14F-4D97-AF65-F5344CB8AC3E}">
        <p14:creationId xmlns="" xmlns:p14="http://schemas.microsoft.com/office/powerpoint/2010/main" val="4091209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33</a:t>
            </a:fld>
            <a:endParaRPr lang="tr-TR"/>
          </a:p>
        </p:txBody>
      </p:sp>
      <p:sp>
        <p:nvSpPr>
          <p:cNvPr id="6" name="Metin kutusu 5"/>
          <p:cNvSpPr txBox="1"/>
          <p:nvPr/>
        </p:nvSpPr>
        <p:spPr>
          <a:xfrm>
            <a:off x="251520" y="2579420"/>
            <a:ext cx="8538472" cy="830997"/>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Stajların Değerlendirilmesi</a:t>
            </a:r>
          </a:p>
        </p:txBody>
      </p:sp>
    </p:spTree>
    <p:extLst>
      <p:ext uri="{BB962C8B-B14F-4D97-AF65-F5344CB8AC3E}">
        <p14:creationId xmlns="" xmlns:p14="http://schemas.microsoft.com/office/powerpoint/2010/main" val="543248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SONRASI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34</a:t>
            </a:fld>
            <a:endParaRPr lang="tr-TR"/>
          </a:p>
        </p:txBody>
      </p:sp>
      <p:sp>
        <p:nvSpPr>
          <p:cNvPr id="6" name="Metin kutusu 5"/>
          <p:cNvSpPr txBox="1"/>
          <p:nvPr/>
        </p:nvSpPr>
        <p:spPr>
          <a:xfrm>
            <a:off x="365056" y="1124744"/>
            <a:ext cx="8424936"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Bölüm Staj Komisyonu teslim edilen staj defterlerini en geç 1 ay içerisinde değerlendirir.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Bölüm </a:t>
            </a:r>
            <a:r>
              <a:rPr lang="tr-TR" sz="2400" dirty="0"/>
              <a:t>Staj Komisyonunun önerisi ile oluşturulan Staj Mülakat Komisyonları her öğrencinin staj belgelerini inceler ve öğrenciyi mülakata alır.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Öğrencinin «Staj Sicil </a:t>
            </a:r>
            <a:r>
              <a:rPr lang="tr-TR" sz="2400" dirty="0" err="1" smtClean="0"/>
              <a:t>Fişi»ndeki</a:t>
            </a:r>
            <a:r>
              <a:rPr lang="tr-TR" sz="2400" dirty="0" smtClean="0"/>
              <a:t> ilgili kısımları doldurarak </a:t>
            </a:r>
            <a:r>
              <a:rPr lang="tr-TR" sz="2400" dirty="0"/>
              <a:t>stajın kabul edilip edilmeyeceğine karar verir.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Bölüm </a:t>
            </a:r>
            <a:r>
              <a:rPr lang="tr-TR" sz="2400" dirty="0"/>
              <a:t>Staj Komisyonunca onaylanan kararlar yürürlüğe girer. Staj değerlendirme sonuçları öğrencinin akademik durum belgesine eklenir. </a:t>
            </a:r>
            <a:endParaRPr lang="tr-TR" sz="2400" dirty="0" smtClean="0"/>
          </a:p>
        </p:txBody>
      </p:sp>
    </p:spTree>
    <p:extLst>
      <p:ext uri="{BB962C8B-B14F-4D97-AF65-F5344CB8AC3E}">
        <p14:creationId xmlns="" xmlns:p14="http://schemas.microsoft.com/office/powerpoint/2010/main" val="949363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646331"/>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3600" b="1" spc="150" dirty="0" smtClean="0">
                <a:ln w="11430">
                  <a:noFill/>
                </a:ln>
                <a:solidFill>
                  <a:srgbClr val="CD3121"/>
                </a:solidFill>
                <a:effectLst>
                  <a:outerShdw blurRad="50800" dist="38100" dir="18900000" algn="bl" rotWithShape="0">
                    <a:prstClr val="black">
                      <a:alpha val="40000"/>
                    </a:prstClr>
                  </a:outerShdw>
                </a:effectLst>
              </a:rPr>
              <a:t>STAJLARIN KABULÜ / TEKRARI</a:t>
            </a:r>
            <a:endParaRPr lang="tr-TR" sz="36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35</a:t>
            </a:fld>
            <a:endParaRPr lang="tr-TR"/>
          </a:p>
        </p:txBody>
      </p:sp>
      <p:sp>
        <p:nvSpPr>
          <p:cNvPr id="6" name="Metin kutusu 5"/>
          <p:cNvSpPr txBox="1"/>
          <p:nvPr/>
        </p:nvSpPr>
        <p:spPr>
          <a:xfrm>
            <a:off x="365056" y="1124744"/>
            <a:ext cx="8424936"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solidFill>
                  <a:srgbClr val="33CC33"/>
                </a:solidFill>
              </a:rPr>
              <a:t>Yapılan stajın en az 15 gününün geçerli olması halinde </a:t>
            </a:r>
            <a:r>
              <a:rPr lang="tr-TR" sz="2400" dirty="0"/>
              <a:t>ve Bölüm Staj Komisyonunun da olumlu görüşü ile, ilgili staj türünün tamamlandığı kabul edilir.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Stajın kabul edilmeyen gün sayısı ise, bir sonraki yapılacak olan staj grubuna eklenir.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Yapılan mülakatlar sonrasında, </a:t>
            </a:r>
            <a:r>
              <a:rPr lang="tr-TR" sz="2400" dirty="0" smtClean="0">
                <a:solidFill>
                  <a:srgbClr val="FF0000"/>
                </a:solidFill>
              </a:rPr>
              <a:t>15 günden daha az stajı kabul edilenlerde</a:t>
            </a:r>
            <a:r>
              <a:rPr lang="tr-TR" sz="2400" dirty="0" smtClean="0"/>
              <a:t>, ilgili </a:t>
            </a:r>
            <a:r>
              <a:rPr lang="tr-TR" sz="2400" dirty="0"/>
              <a:t>staj türü tamamlanmamış kabul edilir ve en az 15 gün olmak üzere staj tekrar yapılır.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Ancak </a:t>
            </a:r>
            <a:r>
              <a:rPr lang="tr-TR" sz="2400" dirty="0"/>
              <a:t>toplam olarak kabul edilen 3 tür staj günü sayısı 60 iş gününden az olamaz.</a:t>
            </a:r>
            <a:endParaRPr lang="tr-TR" sz="2300" dirty="0">
              <a:latin typeface="Arial" pitchFamily="34" charset="0"/>
              <a:cs typeface="Arial" pitchFamily="34" charset="0"/>
            </a:endParaRPr>
          </a:p>
        </p:txBody>
      </p:sp>
    </p:spTree>
    <p:extLst>
      <p:ext uri="{BB962C8B-B14F-4D97-AF65-F5344CB8AC3E}">
        <p14:creationId xmlns="" xmlns:p14="http://schemas.microsoft.com/office/powerpoint/2010/main" val="3462794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TAMAMLAMA STAJLARI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36</a:t>
            </a:fld>
            <a:endParaRPr lang="tr-TR"/>
          </a:p>
        </p:txBody>
      </p:sp>
      <p:sp>
        <p:nvSpPr>
          <p:cNvPr id="6" name="Metin kutusu 5"/>
          <p:cNvSpPr txBox="1"/>
          <p:nvPr/>
        </p:nvSpPr>
        <p:spPr>
          <a:xfrm>
            <a:off x="365056" y="1124744"/>
            <a:ext cx="8424936"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Stajların 2-3 iş günü eksik kalması halinde tamamlama stajı yapılır.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Tamamlama </a:t>
            </a:r>
            <a:r>
              <a:rPr lang="tr-TR" sz="2400" dirty="0"/>
              <a:t>stajları en az 5 iş günü olarak </a:t>
            </a:r>
            <a:r>
              <a:rPr lang="tr-TR" sz="2400" dirty="0" smtClean="0"/>
              <a:t>yapılır. </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Stajlarda </a:t>
            </a:r>
            <a:r>
              <a:rPr lang="tr-TR" sz="2400" dirty="0"/>
              <a:t>tamamlama ile ilgili hususlara Bölüm Staj Komisyonu karar verir. </a:t>
            </a:r>
            <a:endParaRPr lang="tr-TR" sz="2400" dirty="0" smtClean="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Bahar </a:t>
            </a:r>
            <a:r>
              <a:rPr lang="tr-TR" sz="2400" dirty="0"/>
              <a:t>dönemi sonunda mezuniyet durumunda olan öğrenciler, Bölüm Staj Komisyonunun önceden uygun görmesi halinde, Güz dönemi sınavlarından sonra ve Bahar döneminden önce 10 iş gününü geçmeyen tamamlama stajlarını yapabilirler.</a:t>
            </a:r>
          </a:p>
        </p:txBody>
      </p:sp>
    </p:spTree>
    <p:extLst>
      <p:ext uri="{BB962C8B-B14F-4D97-AF65-F5344CB8AC3E}">
        <p14:creationId xmlns="" xmlns:p14="http://schemas.microsoft.com/office/powerpoint/2010/main" val="4116933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523220"/>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2800" b="1" spc="150" dirty="0" smtClean="0">
                <a:ln w="11430">
                  <a:noFill/>
                </a:ln>
                <a:solidFill>
                  <a:srgbClr val="CD3121"/>
                </a:solidFill>
                <a:effectLst>
                  <a:outerShdw blurRad="50800" dist="38100" dir="18900000" algn="bl" rotWithShape="0">
                    <a:prstClr val="black">
                      <a:alpha val="40000"/>
                    </a:prstClr>
                  </a:outerShdw>
                </a:effectLst>
              </a:rPr>
              <a:t>2017 YAZ STAJLARI BAŞVURU TAKVİMİ</a:t>
            </a:r>
            <a:endParaRPr lang="tr-TR" sz="28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37</a:t>
            </a:fld>
            <a:endParaRPr lang="tr-TR"/>
          </a:p>
        </p:txBody>
      </p:sp>
      <p:sp>
        <p:nvSpPr>
          <p:cNvPr id="9218" name="Rectangle 2"/>
          <p:cNvSpPr>
            <a:spLocks noChangeArrowheads="1"/>
          </p:cNvSpPr>
          <p:nvPr/>
        </p:nvSpPr>
        <p:spPr bwMode="auto">
          <a:xfrm>
            <a:off x="251520" y="1911406"/>
            <a:ext cx="8549392" cy="19082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Yaz Okuluna kayıt yaptırmayan öğrenciler için</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Staj Başvuru Başlangıç Tarihi: 07 Mayıs 2018</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Staj Başvuru Bitiş Tarihi:01 Ağustos 2018</a:t>
            </a:r>
          </a:p>
          <a:p>
            <a:pPr marL="0" marR="0" lvl="0" indent="0" algn="l" defTabSz="914400" rtl="0" eaLnBrk="0" fontAlgn="base" latinLnBrk="0" hangingPunct="0">
              <a:lnSpc>
                <a:spcPct val="100000"/>
              </a:lnSpc>
              <a:spcBef>
                <a:spcPct val="0"/>
              </a:spcBef>
              <a:spcAft>
                <a:spcPct val="0"/>
              </a:spcAft>
              <a:buClrTx/>
              <a:buSzTx/>
              <a:buFontTx/>
              <a:buNone/>
              <a:tabLst/>
            </a:pPr>
            <a:r>
              <a:rPr lang="tr-TR" sz="2400" dirty="0" smtClean="0">
                <a:latin typeface="Calibri" pitchFamily="34" charset="0"/>
                <a:cs typeface="Times New Roman" pitchFamily="18" charset="0"/>
              </a:rPr>
              <a:t>Staj Tarihleri: 11 Haziran 2018- (2018-2019 öğretim yılı güz dönemi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cs typeface="Times New Roman" pitchFamily="18" charset="0"/>
              </a:rPr>
              <a:t>Kayıt tarihlerine kadar)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29243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189007D6-E395-4257-8BE3-5E3250FB307E}" type="slidenum">
              <a:rPr lang="tr-TR" smtClean="0"/>
              <a:pPr/>
              <a:t>38</a:t>
            </a:fld>
            <a:endParaRPr lang="tr-TR"/>
          </a:p>
        </p:txBody>
      </p:sp>
      <p:sp>
        <p:nvSpPr>
          <p:cNvPr id="8" name="7 Dikdörtgen"/>
          <p:cNvSpPr/>
          <p:nvPr/>
        </p:nvSpPr>
        <p:spPr>
          <a:xfrm>
            <a:off x="2286000" y="2551837"/>
            <a:ext cx="4572000" cy="1754326"/>
          </a:xfrm>
          <a:prstGeom prst="rect">
            <a:avLst/>
          </a:prstGeom>
        </p:spPr>
        <p:txBody>
          <a:bodyPr>
            <a:spAutoFit/>
          </a:bodyPr>
          <a:lstStyle/>
          <a:p>
            <a:pPr lvl="0" fontAlgn="base">
              <a:spcBef>
                <a:spcPct val="0"/>
              </a:spcBef>
              <a:spcAft>
                <a:spcPct val="0"/>
              </a:spcAft>
            </a:pPr>
            <a:r>
              <a:rPr lang="tr-TR" b="1" u="sng" dirty="0" smtClean="0">
                <a:latin typeface="Calibri" pitchFamily="34" charset="0"/>
                <a:ea typeface="Calibri" pitchFamily="34" charset="0"/>
                <a:cs typeface="Times New Roman" pitchFamily="18" charset="0"/>
              </a:rPr>
              <a:t>DPÜ Yaz Okuluna kayıt yaptıran öğrenciler için</a:t>
            </a:r>
            <a:endParaRPr lang="tr-TR" dirty="0" smtClean="0">
              <a:latin typeface="Arial" pitchFamily="34" charset="0"/>
              <a:cs typeface="Arial" pitchFamily="34" charset="0"/>
            </a:endParaRPr>
          </a:p>
          <a:p>
            <a:pPr lvl="0" eaLnBrk="0" fontAlgn="base" hangingPunct="0">
              <a:spcBef>
                <a:spcPct val="0"/>
              </a:spcBef>
              <a:spcAft>
                <a:spcPct val="0"/>
              </a:spcAft>
            </a:pPr>
            <a:r>
              <a:rPr lang="tr-TR" b="1" u="sng" dirty="0" smtClean="0">
                <a:latin typeface="Calibri" pitchFamily="34" charset="0"/>
                <a:ea typeface="Calibri" pitchFamily="34" charset="0"/>
                <a:cs typeface="Times New Roman" pitchFamily="18" charset="0"/>
              </a:rPr>
              <a:t>( YAZ OKULU ÖNCESİ STAJ YOK)</a:t>
            </a:r>
            <a:endParaRPr lang="tr-TR" dirty="0" smtClean="0">
              <a:latin typeface="Arial" pitchFamily="34" charset="0"/>
              <a:cs typeface="Arial" pitchFamily="34" charset="0"/>
            </a:endParaRPr>
          </a:p>
          <a:p>
            <a:pPr lvl="0" eaLnBrk="0" fontAlgn="base" hangingPunct="0">
              <a:spcBef>
                <a:spcPct val="0"/>
              </a:spcBef>
              <a:spcAft>
                <a:spcPct val="0"/>
              </a:spcAft>
            </a:pPr>
            <a:r>
              <a:rPr lang="tr-TR" dirty="0" smtClean="0">
                <a:latin typeface="Calibri" pitchFamily="34" charset="0"/>
                <a:ea typeface="Calibri" pitchFamily="34" charset="0"/>
                <a:cs typeface="Times New Roman" pitchFamily="18" charset="0"/>
              </a:rPr>
              <a:t>Staj Başvuru Başlangıç Tarihi: 07 Mayıs 2018</a:t>
            </a:r>
            <a:endParaRPr lang="tr-TR" dirty="0" smtClean="0">
              <a:latin typeface="Arial" pitchFamily="34" charset="0"/>
              <a:cs typeface="Arial" pitchFamily="34" charset="0"/>
            </a:endParaRPr>
          </a:p>
          <a:p>
            <a:pPr lvl="0" eaLnBrk="0" fontAlgn="base" hangingPunct="0">
              <a:spcBef>
                <a:spcPct val="0"/>
              </a:spcBef>
              <a:spcAft>
                <a:spcPct val="0"/>
              </a:spcAft>
            </a:pPr>
            <a:r>
              <a:rPr lang="tr-TR" dirty="0" smtClean="0">
                <a:latin typeface="Calibri" pitchFamily="34" charset="0"/>
                <a:ea typeface="Calibri" pitchFamily="34" charset="0"/>
                <a:cs typeface="Times New Roman" pitchFamily="18" charset="0"/>
              </a:rPr>
              <a:t>Staj Başvuru Bitiş Tarihi:01 Ağustos 2018</a:t>
            </a:r>
            <a:endParaRPr lang="tr-TR" dirty="0" smtClean="0">
              <a:latin typeface="Arial" pitchFamily="34" charset="0"/>
              <a:cs typeface="Arial" pitchFamily="34" charset="0"/>
            </a:endParaRPr>
          </a:p>
          <a:p>
            <a:pPr lvl="0" eaLnBrk="0" fontAlgn="base" hangingPunct="0">
              <a:spcBef>
                <a:spcPct val="0"/>
              </a:spcBef>
              <a:spcAft>
                <a:spcPct val="0"/>
              </a:spcAft>
            </a:pPr>
            <a:r>
              <a:rPr lang="tr-TR" dirty="0" smtClean="0">
                <a:latin typeface="Calibri" pitchFamily="34" charset="0"/>
                <a:ea typeface="Calibri" pitchFamily="34" charset="0"/>
                <a:cs typeface="Times New Roman" pitchFamily="18" charset="0"/>
              </a:rPr>
              <a:t>Staj Tarihleri: 05 Ağustos 2018- (2018-2019 öğretim yılı güz dönemi kayıt tarihlerine kadar)</a:t>
            </a:r>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523220"/>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2800" b="1" spc="150" dirty="0" smtClean="0">
                <a:ln w="11430">
                  <a:noFill/>
                </a:ln>
                <a:solidFill>
                  <a:srgbClr val="CD3121"/>
                </a:solidFill>
                <a:effectLst>
                  <a:outerShdw blurRad="50800" dist="38100" dir="18900000" algn="bl" rotWithShape="0">
                    <a:prstClr val="black">
                      <a:alpha val="40000"/>
                    </a:prstClr>
                  </a:outerShdw>
                </a:effectLst>
              </a:rPr>
              <a:t>2017 YAZ STAJLARI BAŞVURU TAKVİMİ</a:t>
            </a:r>
            <a:endParaRPr lang="tr-TR" sz="28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39</a:t>
            </a:fld>
            <a:endParaRPr lang="tr-TR"/>
          </a:p>
        </p:txBody>
      </p:sp>
      <p:sp>
        <p:nvSpPr>
          <p:cNvPr id="3" name="Dikdörtgen 2"/>
          <p:cNvSpPr/>
          <p:nvPr/>
        </p:nvSpPr>
        <p:spPr>
          <a:xfrm>
            <a:off x="251520" y="5746030"/>
            <a:ext cx="8496944" cy="923330"/>
          </a:xfrm>
          <a:prstGeom prst="rect">
            <a:avLst/>
          </a:prstGeom>
        </p:spPr>
        <p:txBody>
          <a:bodyPr wrap="square">
            <a:spAutoFit/>
          </a:bodyPr>
          <a:lstStyle/>
          <a:p>
            <a:r>
              <a:rPr lang="tr-TR" dirty="0"/>
              <a:t>NOT: Gerekmesi halinde Bölüm Başkanlığı’nın başvuru takvimini değiştirme hakkı vardır. Güncel başvuru takvimini Bölüm panoları ve web sayfasından takip edebilirsiniz.</a:t>
            </a:r>
          </a:p>
        </p:txBody>
      </p:sp>
      <p:sp>
        <p:nvSpPr>
          <p:cNvPr id="7" name="6 Dikdörtgen"/>
          <p:cNvSpPr/>
          <p:nvPr/>
        </p:nvSpPr>
        <p:spPr>
          <a:xfrm>
            <a:off x="2286000" y="2413338"/>
            <a:ext cx="4572000" cy="2554545"/>
          </a:xfrm>
          <a:prstGeom prst="rect">
            <a:avLst/>
          </a:prstGeom>
        </p:spPr>
        <p:txBody>
          <a:bodyPr>
            <a:spAutoFit/>
          </a:bodyPr>
          <a:lstStyle/>
          <a:p>
            <a:pPr lvl="0" fontAlgn="base">
              <a:spcBef>
                <a:spcPct val="0"/>
              </a:spcBef>
              <a:spcAft>
                <a:spcPct val="0"/>
              </a:spcAft>
            </a:pPr>
            <a:r>
              <a:rPr lang="tr-TR" sz="2000" b="1" u="sng" dirty="0" smtClean="0">
                <a:latin typeface="Calibri" pitchFamily="34" charset="0"/>
                <a:ea typeface="Calibri" pitchFamily="34" charset="0"/>
                <a:cs typeface="Times New Roman" pitchFamily="18" charset="0"/>
              </a:rPr>
              <a:t>Yaz Okuluna diğer üniversitelere gidecek öğrenciler için:</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2000" dirty="0" smtClean="0">
                <a:latin typeface="Calibri" pitchFamily="34" charset="0"/>
                <a:ea typeface="Calibri" pitchFamily="34" charset="0"/>
                <a:cs typeface="Times New Roman" pitchFamily="18" charset="0"/>
              </a:rPr>
              <a:t>Staj Başvuru Başlangıç Tarihi: 07 Mayıs 2018</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2000" dirty="0" smtClean="0">
                <a:latin typeface="Calibri" pitchFamily="34" charset="0"/>
                <a:ea typeface="Calibri" pitchFamily="34" charset="0"/>
                <a:cs typeface="Times New Roman" pitchFamily="18" charset="0"/>
              </a:rPr>
              <a:t>Staj Başvuru Bitiş Tarihi:01 Ağustos 2018</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2000" dirty="0" smtClean="0">
                <a:latin typeface="Calibri" pitchFamily="34" charset="0"/>
                <a:ea typeface="Calibri" pitchFamily="34" charset="0"/>
                <a:cs typeface="Times New Roman" pitchFamily="18" charset="0"/>
              </a:rPr>
              <a:t>Staj Tarihleri: İlgili üniversitenin yaz okulu akademik takvimine göre bölüm başkanlığı tarafından değerlendirilecek.</a:t>
            </a:r>
            <a:endParaRPr lang="tr-TR" sz="2000" dirty="0" smtClean="0">
              <a:latin typeface="Arial" pitchFamily="34" charset="0"/>
              <a:cs typeface="Arial" pitchFamily="34" charset="0"/>
            </a:endParaRPr>
          </a:p>
        </p:txBody>
      </p:sp>
    </p:spTree>
    <p:extLst>
      <p:ext uri="{BB962C8B-B14F-4D97-AF65-F5344CB8AC3E}">
        <p14:creationId xmlns="" xmlns:p14="http://schemas.microsoft.com/office/powerpoint/2010/main" val="262924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GRUPLARININ İÇERİĞİ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4</a:t>
            </a:fld>
            <a:endParaRPr lang="tr-TR"/>
          </a:p>
        </p:txBody>
      </p:sp>
      <p:sp>
        <p:nvSpPr>
          <p:cNvPr id="6" name="Metin kutusu 5"/>
          <p:cNvSpPr txBox="1"/>
          <p:nvPr/>
        </p:nvSpPr>
        <p:spPr>
          <a:xfrm>
            <a:off x="365056" y="1124744"/>
            <a:ext cx="8424936" cy="4832092"/>
          </a:xfrm>
          <a:prstGeom prst="rect">
            <a:avLst/>
          </a:prstGeom>
          <a:noFill/>
          <a:ln>
            <a:noFill/>
          </a:ln>
        </p:spPr>
        <p:txBody>
          <a:bodyPr wrap="square" rtlCol="0">
            <a:spAutoFit/>
          </a:bodyPr>
          <a:lstStyle/>
          <a:p>
            <a:r>
              <a:rPr lang="tr-TR" sz="2400" b="1" dirty="0"/>
              <a:t>BÜRO-ŞANTİYE STAJI (I. STAJ) (20 İŞ GÜNÜ</a:t>
            </a:r>
            <a:r>
              <a:rPr lang="tr-TR" sz="2400" b="1" dirty="0" smtClean="0"/>
              <a:t>):</a:t>
            </a:r>
          </a:p>
          <a:p>
            <a:endParaRPr lang="tr-TR" sz="2400" dirty="0"/>
          </a:p>
          <a:p>
            <a:pPr marL="342900" lvl="0" indent="-342900">
              <a:buFont typeface="Arial" panose="020B0604020202020204" pitchFamily="34" charset="0"/>
              <a:buChar char="•"/>
            </a:pPr>
            <a:r>
              <a:rPr lang="tr-TR" sz="2000" dirty="0"/>
              <a:t>Şantiyede işçi ve makine yönetimi (puantaj cetveli, şantiye günlük defteri, sürveyan defteri, çalışan makine ve ekipmana ait çeşitli kayıtlar). Şantiyeye malzeme girişi ve depodan malzeme çıkışı (depo kayıtları, irsaliyeler vs.).</a:t>
            </a:r>
          </a:p>
          <a:p>
            <a:pPr marL="342900" lvl="0" indent="-342900">
              <a:buFont typeface="Arial" panose="020B0604020202020204" pitchFamily="34" charset="0"/>
              <a:buChar char="•"/>
            </a:pPr>
            <a:r>
              <a:rPr lang="tr-TR" sz="2000" dirty="0" err="1"/>
              <a:t>Ataşman</a:t>
            </a:r>
            <a:r>
              <a:rPr lang="tr-TR" sz="2000" dirty="0"/>
              <a:t> tutulması, hak ediş (istihkak) tanzimi, iş programı gibi yapı işletmesi çalışmaları,</a:t>
            </a:r>
          </a:p>
          <a:p>
            <a:pPr marL="342900" lvl="0" indent="-342900">
              <a:buFont typeface="Arial" panose="020B0604020202020204" pitchFamily="34" charset="0"/>
              <a:buChar char="•"/>
            </a:pPr>
            <a:r>
              <a:rPr lang="tr-TR" sz="2000" dirty="0"/>
              <a:t>Kesin hesap, iş denetimi ve iş programları, ihale dosyası hazırlama.</a:t>
            </a:r>
          </a:p>
          <a:p>
            <a:pPr marL="342900" lvl="0" indent="-342900">
              <a:buFont typeface="Arial" panose="020B0604020202020204" pitchFamily="34" charset="0"/>
              <a:buChar char="•"/>
            </a:pPr>
            <a:r>
              <a:rPr lang="tr-TR" sz="2000" dirty="0"/>
              <a:t>Yapı projelerinin hazırlanması konularında yetkili büroların çalışmaları.</a:t>
            </a:r>
          </a:p>
          <a:p>
            <a:pPr marL="342900" lvl="0" indent="-342900">
              <a:buFont typeface="Arial" panose="020B0604020202020204" pitchFamily="34" charset="0"/>
              <a:buChar char="•"/>
            </a:pPr>
            <a:r>
              <a:rPr lang="tr-TR" sz="2000" dirty="0"/>
              <a:t>Analiz ve çizimler için gerekli yazılımların ve araçların tanınması ve kullanılması.</a:t>
            </a:r>
          </a:p>
          <a:p>
            <a:pPr marL="342900" lvl="0" indent="-342900">
              <a:buFont typeface="Arial" panose="020B0604020202020204" pitchFamily="34" charset="0"/>
              <a:buChar char="•"/>
            </a:pPr>
            <a:r>
              <a:rPr lang="tr-TR" sz="2000" dirty="0"/>
              <a:t>Yapılan işlerle ilgili inşaat mühendisliği çizim ve grafikleri.</a:t>
            </a:r>
          </a:p>
          <a:p>
            <a:pPr marL="342900" lvl="0" indent="-342900">
              <a:buFont typeface="Arial" panose="020B0604020202020204" pitchFamily="34" charset="0"/>
              <a:buChar char="•"/>
            </a:pPr>
            <a:r>
              <a:rPr lang="tr-TR" sz="2000" dirty="0"/>
              <a:t>Belediye ve inşaat mühendisleri odası ile ilgili işlemler; resmi evrak takibi.</a:t>
            </a:r>
          </a:p>
        </p:txBody>
      </p:sp>
    </p:spTree>
    <p:extLst>
      <p:ext uri="{BB962C8B-B14F-4D97-AF65-F5344CB8AC3E}">
        <p14:creationId xmlns="" xmlns:p14="http://schemas.microsoft.com/office/powerpoint/2010/main" val="416309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189007D6-E395-4257-8BE3-5E3250FB307E}" type="slidenum">
              <a:rPr lang="tr-TR" smtClean="0"/>
              <a:pPr/>
              <a:t>40</a:t>
            </a:fld>
            <a:endParaRPr lang="tr-TR"/>
          </a:p>
        </p:txBody>
      </p:sp>
      <p:sp>
        <p:nvSpPr>
          <p:cNvPr id="4" name="3 Dikdörtgen"/>
          <p:cNvSpPr/>
          <p:nvPr/>
        </p:nvSpPr>
        <p:spPr>
          <a:xfrm>
            <a:off x="1835696" y="1628800"/>
            <a:ext cx="5022304" cy="3046988"/>
          </a:xfrm>
          <a:prstGeom prst="rect">
            <a:avLst/>
          </a:prstGeom>
        </p:spPr>
        <p:txBody>
          <a:bodyPr wrap="square">
            <a:spAutoFit/>
          </a:bodyPr>
          <a:lstStyle/>
          <a:p>
            <a:r>
              <a:rPr lang="tr-TR" sz="2400" dirty="0" smtClean="0">
                <a:latin typeface="Calibri" pitchFamily="34" charset="0"/>
                <a:ea typeface="Calibri" pitchFamily="34" charset="0"/>
                <a:cs typeface="Times New Roman" pitchFamily="18" charset="0"/>
              </a:rPr>
              <a:t>Yaz okuluna gitmeyip iki staj yapmak isteyen öğrenciler de ilk stajlarını 01.08.2018 tarihine kadar tamamlayıp teslim ederek mülakatlarının yapıldıktan sonra diğer staj için başvuru işlemlerini en geç 01.08.2018 tarihine kadar yapmaları gerekmektedir</a:t>
            </a:r>
            <a:endParaRPr lang="tr-T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41</a:t>
            </a:fld>
            <a:endParaRPr lang="tr-T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26794" b="34038"/>
          <a:stretch/>
        </p:blipFill>
        <p:spPr bwMode="auto">
          <a:xfrm>
            <a:off x="179512" y="980728"/>
            <a:ext cx="8640960" cy="511505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ikdörtgen 1"/>
          <p:cNvSpPr/>
          <p:nvPr/>
        </p:nvSpPr>
        <p:spPr>
          <a:xfrm>
            <a:off x="1690444" y="44624"/>
            <a:ext cx="5763117" cy="923330"/>
          </a:xfrm>
          <a:prstGeom prst="rect">
            <a:avLst/>
          </a:prstGeom>
          <a:noFill/>
          <a:ln>
            <a:noFill/>
          </a:ln>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tr-TR" sz="5400" b="1" cap="none" spc="0" dirty="0" smtClean="0">
                <a:ln/>
                <a:solidFill>
                  <a:srgbClr val="B1ADFB"/>
                </a:solidFill>
                <a:effectLst/>
              </a:rPr>
              <a:t>insaat.dpu.edu.tr</a:t>
            </a:r>
            <a:endParaRPr lang="tr-TR" sz="5400" b="1" cap="none" spc="0" dirty="0">
              <a:ln/>
              <a:solidFill>
                <a:srgbClr val="B1ADFB"/>
              </a:solidFill>
              <a:effectLst/>
            </a:endParaRPr>
          </a:p>
        </p:txBody>
      </p:sp>
      <p:sp>
        <p:nvSpPr>
          <p:cNvPr id="3" name="Dikdörtgen 2"/>
          <p:cNvSpPr/>
          <p:nvPr/>
        </p:nvSpPr>
        <p:spPr>
          <a:xfrm>
            <a:off x="179512" y="6167045"/>
            <a:ext cx="8640960" cy="646331"/>
          </a:xfrm>
          <a:prstGeom prst="rect">
            <a:avLst/>
          </a:prstGeom>
        </p:spPr>
        <p:txBody>
          <a:bodyPr wrap="square">
            <a:spAutoFit/>
          </a:bodyPr>
          <a:lstStyle/>
          <a:p>
            <a:pPr algn="ctr"/>
            <a:r>
              <a:rPr lang="tr-TR" dirty="0"/>
              <a:t>Bölüm staj yönergesinde ve bu sunumda belirtilmeyen diğer hususlar için </a:t>
            </a:r>
            <a:endParaRPr lang="tr-TR" dirty="0" smtClean="0"/>
          </a:p>
          <a:p>
            <a:pPr algn="ctr"/>
            <a:r>
              <a:rPr lang="tr-TR" dirty="0" smtClean="0"/>
              <a:t>Bölüm </a:t>
            </a:r>
            <a:r>
              <a:rPr lang="tr-TR" dirty="0"/>
              <a:t>Staj Komisyonuna başvurabilirsiniz.</a:t>
            </a:r>
          </a:p>
        </p:txBody>
      </p:sp>
    </p:spTree>
    <p:extLst>
      <p:ext uri="{BB962C8B-B14F-4D97-AF65-F5344CB8AC3E}">
        <p14:creationId xmlns="" xmlns:p14="http://schemas.microsoft.com/office/powerpoint/2010/main" val="718721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42</a:t>
            </a:fld>
            <a:endParaRPr lang="tr-TR"/>
          </a:p>
        </p:txBody>
      </p:sp>
      <p:sp>
        <p:nvSpPr>
          <p:cNvPr id="6" name="Metin kutusu 5"/>
          <p:cNvSpPr txBox="1"/>
          <p:nvPr/>
        </p:nvSpPr>
        <p:spPr>
          <a:xfrm>
            <a:off x="251520" y="2579420"/>
            <a:ext cx="8538472" cy="830997"/>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Sorular ???</a:t>
            </a:r>
          </a:p>
        </p:txBody>
      </p:sp>
    </p:spTree>
    <p:extLst>
      <p:ext uri="{BB962C8B-B14F-4D97-AF65-F5344CB8AC3E}">
        <p14:creationId xmlns="" xmlns:p14="http://schemas.microsoft.com/office/powerpoint/2010/main" val="159518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GRUPLARININ İÇERİĞİ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5</a:t>
            </a:fld>
            <a:endParaRPr lang="tr-TR"/>
          </a:p>
        </p:txBody>
      </p:sp>
      <p:sp>
        <p:nvSpPr>
          <p:cNvPr id="6" name="Metin kutusu 5"/>
          <p:cNvSpPr txBox="1"/>
          <p:nvPr/>
        </p:nvSpPr>
        <p:spPr>
          <a:xfrm>
            <a:off x="365056" y="1124744"/>
            <a:ext cx="8424936" cy="5139869"/>
          </a:xfrm>
          <a:prstGeom prst="rect">
            <a:avLst/>
          </a:prstGeom>
          <a:noFill/>
          <a:ln>
            <a:noFill/>
          </a:ln>
        </p:spPr>
        <p:txBody>
          <a:bodyPr wrap="square" rtlCol="0">
            <a:spAutoFit/>
          </a:bodyPr>
          <a:lstStyle/>
          <a:p>
            <a:r>
              <a:rPr lang="tr-TR" sz="2400" b="1" dirty="0"/>
              <a:t>YAPI STAJI (II. STAJ) (20 İŞ GÜNÜ):</a:t>
            </a:r>
            <a:endParaRPr lang="tr-TR" sz="2400" dirty="0"/>
          </a:p>
          <a:p>
            <a:endParaRPr lang="tr-TR" sz="2400" dirty="0" smtClean="0"/>
          </a:p>
          <a:p>
            <a:r>
              <a:rPr lang="tr-TR" sz="2000" dirty="0" smtClean="0"/>
              <a:t>Yapı </a:t>
            </a:r>
            <a:r>
              <a:rPr lang="tr-TR" sz="2000" dirty="0"/>
              <a:t>Stajında, kaba inşaatı sona ermemiş, ihale bedeli staj komisyonunca kabul edilecek düzeyde resmi inşaatlarda çalışma esastır. Daire sayısı ve kullanılan yapı sisteminin staj komisyonunca uygun görülmesi halinde kooperatif inşaatlarında da staj yapılması mümkündür</a:t>
            </a:r>
            <a:r>
              <a:rPr lang="tr-TR" sz="2000" dirty="0" smtClean="0"/>
              <a:t>.</a:t>
            </a:r>
          </a:p>
          <a:p>
            <a:endParaRPr lang="tr-TR" sz="2000" dirty="0"/>
          </a:p>
          <a:p>
            <a:pPr marL="342900" lvl="0" indent="-342900">
              <a:buFont typeface="Arial" panose="020B0604020202020204" pitchFamily="34" charset="0"/>
              <a:buChar char="•"/>
            </a:pPr>
            <a:r>
              <a:rPr lang="tr-TR" sz="2000" dirty="0"/>
              <a:t>Şantiye kurulması, proje aplikasyonu, işletme planı, programları ve uygulaması gibi konularda uygulamalı bilgiler.</a:t>
            </a:r>
          </a:p>
          <a:p>
            <a:pPr marL="342900" lvl="0" indent="-342900">
              <a:buFont typeface="Arial" panose="020B0604020202020204" pitchFamily="34" charset="0"/>
              <a:buChar char="•"/>
            </a:pPr>
            <a:r>
              <a:rPr lang="tr-TR" sz="2000" dirty="0"/>
              <a:t>Proje aplikasyonu, temel çalışmaları konusunda tatbiki ve deneysel bilgiler. İzolasyon konusunda uygulamalar.</a:t>
            </a:r>
          </a:p>
          <a:p>
            <a:pPr marL="342900" lvl="0" indent="-342900">
              <a:buFont typeface="Arial" panose="020B0604020202020204" pitchFamily="34" charset="0"/>
              <a:buChar char="•"/>
            </a:pPr>
            <a:r>
              <a:rPr lang="tr-TR" sz="2000" dirty="0"/>
              <a:t>Betonarme kalıp ve demir işçiliği, beton yapımı ve dökümü, çatı yapımı , duvar işleri.</a:t>
            </a:r>
          </a:p>
          <a:p>
            <a:pPr marL="342900" lvl="0" indent="-342900">
              <a:buFont typeface="Arial" panose="020B0604020202020204" pitchFamily="34" charset="0"/>
              <a:buChar char="•"/>
            </a:pPr>
            <a:r>
              <a:rPr lang="tr-TR" sz="2000" dirty="0"/>
              <a:t>Prefabrike yapı elemanlarının imalat ve montajı ile ilgili çalışmalar.</a:t>
            </a:r>
          </a:p>
          <a:p>
            <a:pPr marL="342900" lvl="0" indent="-342900">
              <a:buFont typeface="Arial" panose="020B0604020202020204" pitchFamily="34" charset="0"/>
              <a:buChar char="•"/>
            </a:pPr>
            <a:r>
              <a:rPr lang="tr-TR" sz="2000" dirty="0"/>
              <a:t>Ahşap veya çelik konstrüksiyon yapımı.</a:t>
            </a:r>
          </a:p>
          <a:p>
            <a:pPr marL="342900" lvl="0" indent="-342900">
              <a:buFont typeface="Arial" panose="020B0604020202020204" pitchFamily="34" charset="0"/>
              <a:buChar char="•"/>
            </a:pPr>
            <a:r>
              <a:rPr lang="tr-TR" sz="2000" dirty="0"/>
              <a:t>Yapı projelerinin hazırlanması konularında yetkili büroların çalışmaları.</a:t>
            </a:r>
          </a:p>
        </p:txBody>
      </p:sp>
    </p:spTree>
    <p:extLst>
      <p:ext uri="{BB962C8B-B14F-4D97-AF65-F5344CB8AC3E}">
        <p14:creationId xmlns="" xmlns:p14="http://schemas.microsoft.com/office/powerpoint/2010/main" val="81943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GRUPLARININ İÇERİĞİ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6</a:t>
            </a:fld>
            <a:endParaRPr lang="tr-TR"/>
          </a:p>
        </p:txBody>
      </p:sp>
      <p:sp>
        <p:nvSpPr>
          <p:cNvPr id="6" name="Metin kutusu 5"/>
          <p:cNvSpPr txBox="1"/>
          <p:nvPr/>
        </p:nvSpPr>
        <p:spPr>
          <a:xfrm>
            <a:off x="365056" y="1124744"/>
            <a:ext cx="8599432" cy="4955203"/>
          </a:xfrm>
          <a:prstGeom prst="rect">
            <a:avLst/>
          </a:prstGeom>
          <a:noFill/>
          <a:ln>
            <a:noFill/>
          </a:ln>
        </p:spPr>
        <p:txBody>
          <a:bodyPr wrap="square" rtlCol="0">
            <a:spAutoFit/>
          </a:bodyPr>
          <a:lstStyle/>
          <a:p>
            <a:r>
              <a:rPr lang="tr-TR" sz="2400" b="1" dirty="0"/>
              <a:t>ULAŞTIRMA </a:t>
            </a:r>
            <a:r>
              <a:rPr lang="tr-TR" sz="2400" b="1" dirty="0" smtClean="0"/>
              <a:t>veya </a:t>
            </a:r>
            <a:r>
              <a:rPr lang="tr-TR" sz="2400" b="1" dirty="0"/>
              <a:t>HİDROLİK STAJI (III. STAJ) </a:t>
            </a:r>
            <a:r>
              <a:rPr lang="tr-TR" sz="2000" b="1" dirty="0"/>
              <a:t>(20 </a:t>
            </a:r>
            <a:r>
              <a:rPr lang="tr-TR" sz="2000" b="1" dirty="0" smtClean="0"/>
              <a:t>İŞ GÜNÜ</a:t>
            </a:r>
            <a:r>
              <a:rPr lang="tr-TR" sz="2000" b="1" dirty="0"/>
              <a:t>)</a:t>
            </a:r>
            <a:r>
              <a:rPr lang="tr-TR" sz="2400" b="1" dirty="0"/>
              <a:t>:</a:t>
            </a:r>
            <a:endParaRPr lang="tr-TR" sz="2400" dirty="0"/>
          </a:p>
          <a:p>
            <a:endParaRPr lang="tr-TR" sz="2400" b="1" u="sng" dirty="0" smtClean="0"/>
          </a:p>
          <a:p>
            <a:r>
              <a:rPr lang="tr-TR" sz="2400" b="1" u="sng" dirty="0" smtClean="0">
                <a:solidFill>
                  <a:srgbClr val="C00000"/>
                </a:solidFill>
              </a:rPr>
              <a:t>Ulaştırma </a:t>
            </a:r>
            <a:r>
              <a:rPr lang="tr-TR" sz="2400" b="1" u="sng" dirty="0">
                <a:solidFill>
                  <a:srgbClr val="C00000"/>
                </a:solidFill>
              </a:rPr>
              <a:t>Stajı:</a:t>
            </a:r>
            <a:endParaRPr lang="tr-TR" sz="2400" u="sng" dirty="0">
              <a:solidFill>
                <a:srgbClr val="C00000"/>
              </a:solidFill>
            </a:endParaRPr>
          </a:p>
          <a:p>
            <a:pPr lvl="0"/>
            <a:endParaRPr lang="tr-TR" sz="2400" dirty="0" smtClean="0"/>
          </a:p>
          <a:p>
            <a:pPr marL="342900" lvl="0" indent="-342900">
              <a:buFont typeface="Arial" panose="020B0604020202020204" pitchFamily="34" charset="0"/>
              <a:buChar char="•"/>
            </a:pPr>
            <a:r>
              <a:rPr lang="tr-TR" sz="2000" dirty="0" smtClean="0"/>
              <a:t>Demiryolu</a:t>
            </a:r>
            <a:r>
              <a:rPr lang="tr-TR" sz="2000" dirty="0"/>
              <a:t>, karayolu ve hava meydanları alt ve üst yapı inşaatı, tünel, viyadük vb. tesislerin yapımı konularında tatbiki ve deneysel bilgiler.</a:t>
            </a:r>
          </a:p>
          <a:p>
            <a:pPr marL="342900" lvl="0" indent="-342900">
              <a:buFont typeface="Arial" panose="020B0604020202020204" pitchFamily="34" charset="0"/>
              <a:buChar char="•"/>
            </a:pPr>
            <a:r>
              <a:rPr lang="tr-TR" sz="2000" dirty="0"/>
              <a:t>Demiryolu, karayolu ve havayolu ulaştırmaları ekonomik maliyetlerinin çıkarılması.</a:t>
            </a:r>
          </a:p>
          <a:p>
            <a:pPr marL="342900" lvl="0" indent="-342900">
              <a:buFont typeface="Arial" panose="020B0604020202020204" pitchFamily="34" charset="0"/>
              <a:buChar char="•"/>
            </a:pPr>
            <a:r>
              <a:rPr lang="tr-TR" sz="2000" dirty="0"/>
              <a:t>Her türlü ulaştırma konularında keşif ve </a:t>
            </a:r>
            <a:r>
              <a:rPr lang="tr-TR" sz="2000" dirty="0" err="1"/>
              <a:t>etüd</a:t>
            </a:r>
            <a:r>
              <a:rPr lang="tr-TR" sz="2000" dirty="0"/>
              <a:t> çalışmaları.</a:t>
            </a:r>
          </a:p>
          <a:p>
            <a:pPr marL="342900" lvl="0" indent="-342900">
              <a:buFont typeface="Arial" panose="020B0604020202020204" pitchFamily="34" charset="0"/>
              <a:buChar char="•"/>
            </a:pPr>
            <a:r>
              <a:rPr lang="tr-TR" sz="2000" dirty="0"/>
              <a:t>Güzergah planlarının çıkarılması; bu güzergaha ait </a:t>
            </a:r>
            <a:r>
              <a:rPr lang="tr-TR" sz="2000" dirty="0" err="1"/>
              <a:t>enkesitlerin</a:t>
            </a:r>
            <a:r>
              <a:rPr lang="tr-TR" sz="2000" dirty="0"/>
              <a:t>, hacim hesaplarının, kütleler diyagramının çizilmesi, toprak işlerinin ve taşıma maliyetlerinin hesaplanması, sanat yapılarının belirlenmesi, çizim ve hesapları.</a:t>
            </a:r>
          </a:p>
          <a:p>
            <a:pPr marL="342900" indent="-342900">
              <a:buFont typeface="Arial" panose="020B0604020202020204" pitchFamily="34" charset="0"/>
              <a:buChar char="•"/>
            </a:pPr>
            <a:r>
              <a:rPr lang="tr-TR" sz="2000" dirty="0"/>
              <a:t>Alt temel, temel ve kaplama tabakalarında kullanılan malzemeler, bu malzemelerin tanıtılması ve özellikleri.</a:t>
            </a:r>
            <a:endParaRPr lang="tr-TR" dirty="0"/>
          </a:p>
        </p:txBody>
      </p:sp>
    </p:spTree>
    <p:extLst>
      <p:ext uri="{BB962C8B-B14F-4D97-AF65-F5344CB8AC3E}">
        <p14:creationId xmlns="" xmlns:p14="http://schemas.microsoft.com/office/powerpoint/2010/main" val="410271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smtClean="0">
                <a:ln w="11430">
                  <a:noFill/>
                </a:ln>
                <a:solidFill>
                  <a:srgbClr val="CD3121"/>
                </a:solidFill>
                <a:effectLst>
                  <a:outerShdw blurRad="50800" dist="38100" dir="18900000" algn="bl" rotWithShape="0">
                    <a:prstClr val="black">
                      <a:alpha val="40000"/>
                    </a:prstClr>
                  </a:outerShdw>
                </a:effectLst>
              </a:rPr>
              <a:t>STAJ GRUPLARININ İÇERİĞİ</a:t>
            </a:r>
            <a:endParaRPr lang="tr-TR" sz="4000" b="1" spc="150" dirty="0">
              <a:ln w="11430">
                <a:noFill/>
              </a:ln>
              <a:solidFill>
                <a:srgbClr val="CD3121"/>
              </a:solidFill>
              <a:effectLst>
                <a:outerShdw blurRad="50800" dist="38100" dir="18900000" algn="bl" rotWithShape="0">
                  <a:prstClr val="black">
                    <a:alpha val="40000"/>
                  </a:prstClr>
                </a:outerShdw>
              </a:effectLst>
            </a:endParaRPr>
          </a:p>
        </p:txBody>
      </p:sp>
      <p:sp>
        <p:nvSpPr>
          <p:cNvPr id="5" name="Slayt Numarası Yer Tutucusu 4"/>
          <p:cNvSpPr>
            <a:spLocks noGrp="1"/>
          </p:cNvSpPr>
          <p:nvPr>
            <p:ph type="sldNum" sz="quarter" idx="12"/>
          </p:nvPr>
        </p:nvSpPr>
        <p:spPr/>
        <p:txBody>
          <a:bodyPr/>
          <a:lstStyle/>
          <a:p>
            <a:fld id="{189007D6-E395-4257-8BE3-5E3250FB307E}" type="slidenum">
              <a:rPr lang="tr-TR" smtClean="0"/>
              <a:pPr/>
              <a:t>7</a:t>
            </a:fld>
            <a:endParaRPr lang="tr-TR"/>
          </a:p>
        </p:txBody>
      </p:sp>
      <p:sp>
        <p:nvSpPr>
          <p:cNvPr id="6" name="Metin kutusu 5"/>
          <p:cNvSpPr txBox="1"/>
          <p:nvPr/>
        </p:nvSpPr>
        <p:spPr>
          <a:xfrm>
            <a:off x="365056" y="1124744"/>
            <a:ext cx="8599432" cy="4924425"/>
          </a:xfrm>
          <a:prstGeom prst="rect">
            <a:avLst/>
          </a:prstGeom>
          <a:noFill/>
          <a:ln>
            <a:noFill/>
          </a:ln>
        </p:spPr>
        <p:txBody>
          <a:bodyPr wrap="square" rtlCol="0">
            <a:spAutoFit/>
          </a:bodyPr>
          <a:lstStyle/>
          <a:p>
            <a:r>
              <a:rPr lang="tr-TR" sz="2400" b="1" dirty="0"/>
              <a:t>ULAŞTIRMA </a:t>
            </a:r>
            <a:r>
              <a:rPr lang="tr-TR" sz="2400" b="1" dirty="0" smtClean="0"/>
              <a:t>veya </a:t>
            </a:r>
            <a:r>
              <a:rPr lang="tr-TR" sz="2400" b="1" dirty="0"/>
              <a:t>HİDROLİK STAJI (III. STAJ) </a:t>
            </a:r>
            <a:r>
              <a:rPr lang="tr-TR" sz="2000" b="1" dirty="0"/>
              <a:t>(20 </a:t>
            </a:r>
            <a:r>
              <a:rPr lang="tr-TR" sz="2000" b="1" dirty="0" smtClean="0"/>
              <a:t>İŞ GÜNÜ</a:t>
            </a:r>
            <a:r>
              <a:rPr lang="tr-TR" sz="2000" b="1" dirty="0"/>
              <a:t>)</a:t>
            </a:r>
            <a:r>
              <a:rPr lang="tr-TR" sz="2400" b="1" dirty="0"/>
              <a:t>:</a:t>
            </a:r>
            <a:endParaRPr lang="tr-TR" sz="2400" dirty="0"/>
          </a:p>
          <a:p>
            <a:endParaRPr lang="tr-TR" sz="2400" b="1" u="sng" dirty="0" smtClean="0">
              <a:solidFill>
                <a:srgbClr val="0070C0"/>
              </a:solidFill>
            </a:endParaRPr>
          </a:p>
          <a:p>
            <a:r>
              <a:rPr lang="tr-TR" sz="2400" b="1" u="sng" dirty="0">
                <a:solidFill>
                  <a:srgbClr val="0070C0"/>
                </a:solidFill>
              </a:rPr>
              <a:t>Hidrolik Stajı</a:t>
            </a:r>
            <a:r>
              <a:rPr lang="tr-TR" sz="2400" b="1" u="sng" dirty="0" smtClean="0">
                <a:solidFill>
                  <a:srgbClr val="0070C0"/>
                </a:solidFill>
              </a:rPr>
              <a:t>:</a:t>
            </a:r>
          </a:p>
          <a:p>
            <a:endParaRPr lang="tr-TR" sz="2400" b="1" dirty="0">
              <a:solidFill>
                <a:srgbClr val="C00000"/>
              </a:solidFill>
            </a:endParaRPr>
          </a:p>
          <a:p>
            <a:pPr marL="285750" lvl="1" indent="-285750">
              <a:buFont typeface="Arial" panose="020B0604020202020204" pitchFamily="34" charset="0"/>
              <a:buChar char="•"/>
            </a:pPr>
            <a:r>
              <a:rPr lang="tr-TR" sz="2000" dirty="0"/>
              <a:t>İçme suyu temini (kaynak, terfi merkezi, isale hattı, hazne, şebeke ve yardımcı elemanlar).</a:t>
            </a:r>
          </a:p>
          <a:p>
            <a:pPr marL="285750" lvl="1" indent="-285750">
              <a:buFont typeface="Arial" panose="020B0604020202020204" pitchFamily="34" charset="0"/>
              <a:buChar char="•"/>
            </a:pPr>
            <a:r>
              <a:rPr lang="tr-TR" sz="2000" dirty="0"/>
              <a:t>Kullanılmış su ve yağmur sularının uzaklaştırılması (il ve ilçe kanalizasyonları)</a:t>
            </a:r>
          </a:p>
          <a:p>
            <a:pPr marL="285750" lvl="1" indent="-285750">
              <a:buFont typeface="Arial" panose="020B0604020202020204" pitchFamily="34" charset="0"/>
              <a:buChar char="•"/>
            </a:pPr>
            <a:r>
              <a:rPr lang="tr-TR" sz="2000" dirty="0"/>
              <a:t>Sulama tesisleri (regülatör, gölet, sulama kanalı, kanalet ve sanat yapıları.)</a:t>
            </a:r>
          </a:p>
          <a:p>
            <a:pPr marL="285750" lvl="1" indent="-285750">
              <a:buFont typeface="Arial" panose="020B0604020202020204" pitchFamily="34" charset="0"/>
              <a:buChar char="•"/>
            </a:pPr>
            <a:r>
              <a:rPr lang="tr-TR" sz="2000" dirty="0"/>
              <a:t>Drenaj ve ıslah çalışmaları.</a:t>
            </a:r>
          </a:p>
          <a:p>
            <a:pPr marL="285750" lvl="1" indent="-285750">
              <a:buFont typeface="Arial" panose="020B0604020202020204" pitchFamily="34" charset="0"/>
              <a:buChar char="•"/>
            </a:pPr>
            <a:r>
              <a:rPr lang="tr-TR" sz="2000" dirty="0"/>
              <a:t>Liman inşaatı.</a:t>
            </a:r>
          </a:p>
          <a:p>
            <a:pPr marL="285750" lvl="1" indent="-285750">
              <a:buFont typeface="Arial" panose="020B0604020202020204" pitchFamily="34" charset="0"/>
              <a:buChar char="•"/>
            </a:pPr>
            <a:r>
              <a:rPr lang="tr-TR" sz="2000" dirty="0"/>
              <a:t>Barajlar (gövde, dolu savak, derivasyon tüneli, su alma yapıları, dip savak, denge bacaları, cebri borular ve enerji santralleri).</a:t>
            </a:r>
          </a:p>
          <a:p>
            <a:pPr marL="285750" lvl="1" indent="-285750">
              <a:buFont typeface="Arial" panose="020B0604020202020204" pitchFamily="34" charset="0"/>
              <a:buChar char="•"/>
            </a:pPr>
            <a:r>
              <a:rPr lang="tr-TR" sz="2000" dirty="0"/>
              <a:t>İçme suyu, evsel </a:t>
            </a:r>
            <a:r>
              <a:rPr lang="tr-TR" sz="2000" dirty="0" err="1"/>
              <a:t>atıksu</a:t>
            </a:r>
            <a:r>
              <a:rPr lang="tr-TR" sz="2000" dirty="0"/>
              <a:t>, endüstriyel teknik donanım</a:t>
            </a:r>
            <a:r>
              <a:rPr lang="tr-TR" sz="2000" dirty="0" smtClean="0"/>
              <a:t>.</a:t>
            </a:r>
            <a:endParaRPr lang="tr-TR" sz="2000" dirty="0"/>
          </a:p>
        </p:txBody>
      </p:sp>
    </p:spTree>
    <p:extLst>
      <p:ext uri="{BB962C8B-B14F-4D97-AF65-F5344CB8AC3E}">
        <p14:creationId xmlns="" xmlns:p14="http://schemas.microsoft.com/office/powerpoint/2010/main" val="3007184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89007D6-E395-4257-8BE3-5E3250FB307E}" type="slidenum">
              <a:rPr lang="tr-TR" smtClean="0"/>
              <a:pPr/>
              <a:t>8</a:t>
            </a:fld>
            <a:endParaRPr lang="tr-TR"/>
          </a:p>
        </p:txBody>
      </p:sp>
      <p:sp>
        <p:nvSpPr>
          <p:cNvPr id="6" name="Metin kutusu 5"/>
          <p:cNvSpPr txBox="1"/>
          <p:nvPr/>
        </p:nvSpPr>
        <p:spPr>
          <a:xfrm>
            <a:off x="365056" y="1196752"/>
            <a:ext cx="8424936" cy="4524315"/>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800" b="1" dirty="0" smtClean="0">
                <a:ln/>
                <a:solidFill>
                  <a:srgbClr val="FF0000"/>
                </a:solidFill>
              </a:rPr>
              <a:t>Nerede ve ne zaman staj yapabilirim?</a:t>
            </a:r>
          </a:p>
          <a:p>
            <a:pPr algn="ctr"/>
            <a:endParaRPr lang="tr-TR" sz="4800" b="1" dirty="0">
              <a:ln/>
              <a:solidFill>
                <a:srgbClr val="FF0000"/>
              </a:solidFill>
            </a:endParaRPr>
          </a:p>
          <a:p>
            <a:pPr algn="ctr"/>
            <a:endParaRPr lang="tr-TR" sz="4800" b="1" dirty="0" smtClean="0">
              <a:ln/>
              <a:solidFill>
                <a:srgbClr val="FF0000"/>
              </a:solidFill>
            </a:endParaRPr>
          </a:p>
          <a:p>
            <a:pPr algn="ctr"/>
            <a:r>
              <a:rPr lang="tr-TR" sz="4800" b="1" dirty="0" smtClean="0">
                <a:ln/>
                <a:solidFill>
                  <a:srgbClr val="FF0000"/>
                </a:solidFill>
              </a:rPr>
              <a:t>Staj başvurusu için neler yapmalıyım?</a:t>
            </a:r>
          </a:p>
        </p:txBody>
      </p:sp>
    </p:spTree>
    <p:extLst>
      <p:ext uri="{BB962C8B-B14F-4D97-AF65-F5344CB8AC3E}">
        <p14:creationId xmlns="" xmlns:p14="http://schemas.microsoft.com/office/powerpoint/2010/main" val="111444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44850"/>
            <a:ext cx="8424936" cy="707886"/>
          </a:xfrm>
          <a:prstGeom prst="rect">
            <a:avLst/>
          </a:prstGeom>
          <a:noFill/>
        </p:spPr>
        <p:txBody>
          <a:bodyPr wrap="square" rtlCol="0">
            <a:spAutoFit/>
            <a:scene3d>
              <a:camera prst="orthographicFront"/>
              <a:lightRig rig="soft" dir="t">
                <a:rot lat="0" lon="0" rev="10800000"/>
              </a:lightRig>
            </a:scene3d>
            <a:sp3d extrusionH="57150">
              <a:bevelT w="27940" h="12700" prst="coolSlant"/>
              <a:contourClr>
                <a:srgbClr val="DDDDDD"/>
              </a:contourClr>
            </a:sp3d>
          </a:bodyPr>
          <a:lstStyle/>
          <a:p>
            <a:pPr algn="ctr"/>
            <a:r>
              <a:rPr lang="tr-TR" sz="4000" b="1" spc="150" dirty="0">
                <a:ln w="11430">
                  <a:noFill/>
                </a:ln>
                <a:solidFill>
                  <a:srgbClr val="CD3121"/>
                </a:solidFill>
                <a:effectLst>
                  <a:outerShdw blurRad="50800" dist="38100" dir="18900000" algn="bl" rotWithShape="0">
                    <a:prstClr val="black">
                      <a:alpha val="40000"/>
                    </a:prstClr>
                  </a:outerShdw>
                </a:effectLst>
              </a:rPr>
              <a:t>YAZ STAJLARININ SÜRESİ</a:t>
            </a:r>
          </a:p>
        </p:txBody>
      </p:sp>
      <p:sp>
        <p:nvSpPr>
          <p:cNvPr id="5" name="Slayt Numarası Yer Tutucusu 4"/>
          <p:cNvSpPr>
            <a:spLocks noGrp="1"/>
          </p:cNvSpPr>
          <p:nvPr>
            <p:ph type="sldNum" sz="quarter" idx="12"/>
          </p:nvPr>
        </p:nvSpPr>
        <p:spPr/>
        <p:txBody>
          <a:bodyPr/>
          <a:lstStyle/>
          <a:p>
            <a:fld id="{189007D6-E395-4257-8BE3-5E3250FB307E}" type="slidenum">
              <a:rPr lang="tr-TR" smtClean="0"/>
              <a:pPr/>
              <a:t>9</a:t>
            </a:fld>
            <a:endParaRPr lang="tr-TR"/>
          </a:p>
        </p:txBody>
      </p:sp>
      <p:sp>
        <p:nvSpPr>
          <p:cNvPr id="6" name="Metin kutusu 5"/>
          <p:cNvSpPr txBox="1"/>
          <p:nvPr/>
        </p:nvSpPr>
        <p:spPr>
          <a:xfrm>
            <a:off x="365056" y="1124744"/>
            <a:ext cx="8424936"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tr-TR" sz="2400" dirty="0"/>
              <a:t>Staj yönergesine göre öğrencilerin stajlarını yaz tatillerinde yapmaları esastır</a:t>
            </a:r>
            <a:r>
              <a:rPr lang="tr-TR" sz="2400" dirty="0" smtClean="0"/>
              <a:t>.</a:t>
            </a:r>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r>
              <a:rPr lang="tr-TR" sz="2400" b="1" u="sng" dirty="0">
                <a:solidFill>
                  <a:srgbClr val="FF0000"/>
                </a:solidFill>
              </a:rPr>
              <a:t>Resmi kurumlarda </a:t>
            </a:r>
            <a:r>
              <a:rPr lang="tr-TR" sz="2400" dirty="0"/>
              <a:t>(Çevre ve Şehircilik İl </a:t>
            </a:r>
            <a:r>
              <a:rPr lang="tr-TR" sz="2400" dirty="0" err="1"/>
              <a:t>Müd</a:t>
            </a:r>
            <a:r>
              <a:rPr lang="tr-TR" sz="2400" dirty="0"/>
              <a:t>., DSİ, Karayolları, Belediye vb.) staj yapanlar </a:t>
            </a:r>
            <a:r>
              <a:rPr lang="tr-TR" sz="2400" dirty="0">
                <a:solidFill>
                  <a:srgbClr val="FFC000"/>
                </a:solidFill>
              </a:rPr>
              <a:t>en fazla haftanın 5 </a:t>
            </a:r>
            <a:r>
              <a:rPr lang="tr-TR" sz="2400" dirty="0" smtClean="0">
                <a:solidFill>
                  <a:srgbClr val="FFC000"/>
                </a:solidFill>
              </a:rPr>
              <a:t>günü</a:t>
            </a:r>
            <a:r>
              <a:rPr lang="tr-TR" sz="2400" dirty="0" smtClean="0"/>
              <a:t> </a:t>
            </a:r>
            <a:r>
              <a:rPr lang="tr-TR" sz="2400" dirty="0"/>
              <a:t>staj yapabilirler, cumartesi ve pazar günleri staj yapamazlar</a:t>
            </a:r>
            <a:r>
              <a:rPr lang="tr-TR" sz="2400" dirty="0" smtClean="0"/>
              <a:t>.</a:t>
            </a:r>
          </a:p>
          <a:p>
            <a:pPr marL="342900" indent="-342900">
              <a:buFont typeface="Arial" panose="020B0604020202020204" pitchFamily="34" charset="0"/>
              <a:buChar char="•"/>
            </a:pPr>
            <a:endParaRPr lang="tr-TR" sz="2400" dirty="0">
              <a:latin typeface="Arial" pitchFamily="34" charset="0"/>
              <a:cs typeface="Arial" pitchFamily="34" charset="0"/>
            </a:endParaRPr>
          </a:p>
          <a:p>
            <a:pPr marL="342900" indent="-342900">
              <a:buFont typeface="Arial" panose="020B0604020202020204" pitchFamily="34" charset="0"/>
              <a:buChar char="•"/>
            </a:pPr>
            <a:r>
              <a:rPr lang="tr-TR" sz="2400" b="1" u="sng" dirty="0">
                <a:solidFill>
                  <a:srgbClr val="FF0000"/>
                </a:solidFill>
              </a:rPr>
              <a:t>Özel firmalarda </a:t>
            </a:r>
            <a:r>
              <a:rPr lang="tr-TR" sz="2400" dirty="0"/>
              <a:t>staj yapanlar ise </a:t>
            </a:r>
            <a:r>
              <a:rPr lang="tr-TR" sz="2400" i="1" dirty="0">
                <a:solidFill>
                  <a:srgbClr val="0000FF"/>
                </a:solidFill>
              </a:rPr>
              <a:t>cumartesi günleri mesai yapıldığına dair işyerinden bir yazı getirerek</a:t>
            </a:r>
            <a:r>
              <a:rPr lang="tr-TR" sz="2400" dirty="0"/>
              <a:t> </a:t>
            </a:r>
            <a:r>
              <a:rPr lang="tr-TR" sz="2400" dirty="0">
                <a:solidFill>
                  <a:srgbClr val="FFC000"/>
                </a:solidFill>
              </a:rPr>
              <a:t>haftada en fazla 6 </a:t>
            </a:r>
            <a:r>
              <a:rPr lang="tr-TR" sz="2400" dirty="0" smtClean="0">
                <a:solidFill>
                  <a:srgbClr val="FFC000"/>
                </a:solidFill>
              </a:rPr>
              <a:t>gün</a:t>
            </a:r>
            <a:r>
              <a:rPr lang="tr-TR" sz="2400" dirty="0" smtClean="0"/>
              <a:t> </a:t>
            </a:r>
            <a:r>
              <a:rPr lang="tr-TR" sz="2400" dirty="0"/>
              <a:t>staj yapabilirler, pazar günleri staj yapamazlar</a:t>
            </a:r>
            <a:r>
              <a:rPr lang="tr-TR" sz="2400" dirty="0" smtClean="0"/>
              <a:t>.</a:t>
            </a:r>
          </a:p>
        </p:txBody>
      </p:sp>
    </p:spTree>
    <p:extLst>
      <p:ext uri="{BB962C8B-B14F-4D97-AF65-F5344CB8AC3E}">
        <p14:creationId xmlns="" xmlns:p14="http://schemas.microsoft.com/office/powerpoint/2010/main" val="501657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el">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1868</TotalTime>
  <Words>2128</Words>
  <Application>Microsoft Office PowerPoint</Application>
  <PresentationFormat>Ekran Gösterisi (4:3)</PresentationFormat>
  <Paragraphs>264</Paragraphs>
  <Slides>42</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42</vt:i4>
      </vt:variant>
    </vt:vector>
  </HeadingPairs>
  <TitlesOfParts>
    <vt:vector size="44" baseType="lpstr">
      <vt:lpstr>Temel</vt:lpstr>
      <vt:lpstr>Belge</vt:lpstr>
      <vt:lpstr>YAZ STAJLARI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GEOTEKNİK  DEPREM MÜHENDİSLİĞİNE  GİRİŞ</dc:title>
  <dc:creator>user</dc:creator>
  <cp:lastModifiedBy>user204</cp:lastModifiedBy>
  <cp:revision>113</cp:revision>
  <cp:lastPrinted>2015-04-22T15:53:07Z</cp:lastPrinted>
  <dcterms:created xsi:type="dcterms:W3CDTF">2013-08-11T11:30:54Z</dcterms:created>
  <dcterms:modified xsi:type="dcterms:W3CDTF">2018-05-02T14:19:00Z</dcterms:modified>
</cp:coreProperties>
</file>