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000743" y="0"/>
            <a:ext cx="143510" cy="1371600"/>
          </a:xfrm>
          <a:custGeom>
            <a:avLst/>
            <a:gdLst/>
            <a:ahLst/>
            <a:cxnLst/>
            <a:rect l="l" t="t" r="r" b="b"/>
            <a:pathLst>
              <a:path w="143509" h="1371600">
                <a:moveTo>
                  <a:pt x="143255" y="0"/>
                </a:moveTo>
                <a:lnTo>
                  <a:pt x="0" y="0"/>
                </a:lnTo>
                <a:lnTo>
                  <a:pt x="0" y="1371600"/>
                </a:lnTo>
                <a:lnTo>
                  <a:pt x="143255" y="1371600"/>
                </a:lnTo>
                <a:lnTo>
                  <a:pt x="143255" y="0"/>
                </a:lnTo>
                <a:close/>
              </a:path>
            </a:pathLst>
          </a:custGeom>
          <a:solidFill>
            <a:srgbClr val="D12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000743" y="1371599"/>
            <a:ext cx="143510" cy="5486400"/>
          </a:xfrm>
          <a:custGeom>
            <a:avLst/>
            <a:gdLst/>
            <a:ahLst/>
            <a:cxnLst/>
            <a:rect l="l" t="t" r="r" b="b"/>
            <a:pathLst>
              <a:path w="143509" h="5486400">
                <a:moveTo>
                  <a:pt x="143255" y="0"/>
                </a:moveTo>
                <a:lnTo>
                  <a:pt x="0" y="0"/>
                </a:lnTo>
                <a:lnTo>
                  <a:pt x="0" y="5486400"/>
                </a:lnTo>
                <a:lnTo>
                  <a:pt x="143255" y="5486400"/>
                </a:lnTo>
                <a:lnTo>
                  <a:pt x="143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7159" y="1147013"/>
            <a:ext cx="8469680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3890" y="1879219"/>
            <a:ext cx="8442325" cy="1978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heavy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00743" y="0"/>
            <a:ext cx="143510" cy="6858000"/>
            <a:chOff x="9000743" y="0"/>
            <a:chExt cx="143510" cy="6858000"/>
          </a:xfrm>
        </p:grpSpPr>
        <p:sp>
          <p:nvSpPr>
            <p:cNvPr id="3" name="object 3"/>
            <p:cNvSpPr/>
            <p:nvPr/>
          </p:nvSpPr>
          <p:spPr>
            <a:xfrm>
              <a:off x="9000743" y="4846320"/>
              <a:ext cx="143510" cy="2011680"/>
            </a:xfrm>
            <a:custGeom>
              <a:avLst/>
              <a:gdLst/>
              <a:ahLst/>
              <a:cxnLst/>
              <a:rect l="l" t="t" r="r" b="b"/>
              <a:pathLst>
                <a:path w="143509" h="2011679">
                  <a:moveTo>
                    <a:pt x="143255" y="0"/>
                  </a:moveTo>
                  <a:lnTo>
                    <a:pt x="0" y="0"/>
                  </a:lnTo>
                  <a:lnTo>
                    <a:pt x="0" y="2011679"/>
                  </a:lnTo>
                  <a:lnTo>
                    <a:pt x="143255" y="2011679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D1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00743" y="0"/>
              <a:ext cx="143510" cy="4846320"/>
            </a:xfrm>
            <a:custGeom>
              <a:avLst/>
              <a:gdLst/>
              <a:ahLst/>
              <a:cxnLst/>
              <a:rect l="l" t="t" r="r" b="b"/>
              <a:pathLst>
                <a:path w="143509" h="4846320">
                  <a:moveTo>
                    <a:pt x="143255" y="0"/>
                  </a:moveTo>
                  <a:lnTo>
                    <a:pt x="0" y="0"/>
                  </a:lnTo>
                  <a:lnTo>
                    <a:pt x="0" y="4846320"/>
                  </a:lnTo>
                  <a:lnTo>
                    <a:pt x="143255" y="4846320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3891" y="3473196"/>
            <a:ext cx="6205736" cy="61721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467482" y="380491"/>
            <a:ext cx="6073140" cy="17985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7350" marR="379730" algn="ctr">
              <a:lnSpc>
                <a:spcPct val="100000"/>
              </a:lnSpc>
              <a:spcBef>
                <a:spcPts val="105"/>
              </a:spcBef>
            </a:pPr>
            <a:r>
              <a:rPr lang="tr-TR" sz="29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KÜTAHYA </a:t>
            </a:r>
            <a:r>
              <a:rPr sz="29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DUMLUPINAR ÜNİVERSİTESİ  </a:t>
            </a:r>
            <a:r>
              <a:rPr sz="2900" b="1" dirty="0">
                <a:solidFill>
                  <a:srgbClr val="006FC0"/>
                </a:solidFill>
                <a:latin typeface="Times New Roman"/>
                <a:cs typeface="Times New Roman"/>
              </a:rPr>
              <a:t>MÜHENDİSLİK</a:t>
            </a:r>
            <a:r>
              <a:rPr sz="29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900" b="1" spc="-55" dirty="0">
                <a:solidFill>
                  <a:srgbClr val="006FC0"/>
                </a:solidFill>
                <a:latin typeface="Times New Roman"/>
                <a:cs typeface="Times New Roman"/>
              </a:rPr>
              <a:t>FAKÜLTESİ</a:t>
            </a:r>
            <a:endParaRPr sz="29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9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İNŞAAT </a:t>
            </a:r>
            <a:r>
              <a:rPr sz="29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MÜHENDİSLİĞİ</a:t>
            </a:r>
            <a:r>
              <a:rPr sz="2900" b="1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9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BÖLÜMÜ</a:t>
            </a:r>
            <a:endParaRPr sz="29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30955" y="5637987"/>
            <a:ext cx="2557145" cy="85921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81635" marR="5080" indent="-369570">
              <a:lnSpc>
                <a:spcPts val="3130"/>
              </a:lnSpc>
              <a:spcBef>
                <a:spcPts val="500"/>
              </a:spcBef>
            </a:pPr>
            <a:r>
              <a:rPr sz="2900" b="1" dirty="0" err="1">
                <a:latin typeface="Times New Roman"/>
                <a:cs typeface="Times New Roman"/>
              </a:rPr>
              <a:t>Staj</a:t>
            </a:r>
            <a:r>
              <a:rPr sz="2900" b="1" spc="-80" dirty="0">
                <a:latin typeface="Times New Roman"/>
                <a:cs typeface="Times New Roman"/>
              </a:rPr>
              <a:t> </a:t>
            </a:r>
            <a:r>
              <a:rPr sz="2900" b="1" dirty="0" err="1">
                <a:latin typeface="Times New Roman"/>
                <a:cs typeface="Times New Roman"/>
              </a:rPr>
              <a:t>Komisyonu</a:t>
            </a:r>
            <a:r>
              <a:rPr sz="2900" b="1" dirty="0">
                <a:latin typeface="Times New Roman"/>
                <a:cs typeface="Times New Roman"/>
              </a:rPr>
              <a:t>  </a:t>
            </a:r>
            <a:r>
              <a:rPr lang="tr-TR" sz="2900" b="1" dirty="0">
                <a:latin typeface="Times New Roman"/>
                <a:cs typeface="Times New Roman"/>
              </a:rPr>
              <a:t>Haziran</a:t>
            </a:r>
            <a:r>
              <a:rPr sz="2900" b="1" spc="-35" dirty="0">
                <a:latin typeface="Times New Roman"/>
                <a:cs typeface="Times New Roman"/>
              </a:rPr>
              <a:t> </a:t>
            </a:r>
            <a:r>
              <a:rPr sz="2900" b="1" dirty="0">
                <a:latin typeface="Times New Roman"/>
                <a:cs typeface="Times New Roman"/>
              </a:rPr>
              <a:t>2</a:t>
            </a:r>
            <a:r>
              <a:rPr lang="tr-TR" sz="2900" b="1">
                <a:latin typeface="Times New Roman"/>
                <a:cs typeface="Times New Roman"/>
              </a:rPr>
              <a:t>024</a:t>
            </a:r>
            <a:endParaRPr sz="2900" dirty="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5526023"/>
            <a:ext cx="9124315" cy="127000"/>
            <a:chOff x="0" y="5526023"/>
            <a:chExt cx="9124315" cy="12700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526023"/>
              <a:ext cx="9124189" cy="12649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61" y="5589269"/>
              <a:ext cx="9036685" cy="0"/>
            </a:xfrm>
            <a:custGeom>
              <a:avLst/>
              <a:gdLst/>
              <a:ahLst/>
              <a:cxnLst/>
              <a:rect l="l" t="t" r="r" b="b"/>
              <a:pathLst>
                <a:path w="9036685">
                  <a:moveTo>
                    <a:pt x="0" y="0"/>
                  </a:moveTo>
                  <a:lnTo>
                    <a:pt x="9036558" y="0"/>
                  </a:lnTo>
                </a:path>
              </a:pathLst>
            </a:custGeom>
            <a:ln w="411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C28207-639A-4F4C-8609-2FA277392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22" y="417157"/>
            <a:ext cx="1751299" cy="176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9949" y="405384"/>
            <a:ext cx="6943349" cy="4937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3890" y="1147013"/>
            <a:ext cx="8269605" cy="52296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62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85" dirty="0">
                <a:latin typeface="Times New Roman"/>
                <a:cs typeface="Times New Roman"/>
              </a:rPr>
              <a:t>Yaz </a:t>
            </a:r>
            <a:r>
              <a:rPr sz="2400" spc="-5" dirty="0">
                <a:latin typeface="Times New Roman"/>
                <a:cs typeface="Times New Roman"/>
              </a:rPr>
              <a:t>dönemindeki stajlar </a:t>
            </a:r>
            <a:r>
              <a:rPr sz="2400" dirty="0">
                <a:latin typeface="Times New Roman"/>
                <a:cs typeface="Times New Roman"/>
              </a:rPr>
              <a:t>için </a:t>
            </a:r>
            <a:r>
              <a:rPr sz="2400" spc="-5" dirty="0">
                <a:latin typeface="Times New Roman"/>
                <a:cs typeface="Times New Roman"/>
              </a:rPr>
              <a:t>staj başlangıç tarihi akademik  takvimde belirtilen bütünleme sınavlarının </a:t>
            </a:r>
            <a:r>
              <a:rPr sz="2400" spc="-10" dirty="0">
                <a:latin typeface="Times New Roman"/>
                <a:cs typeface="Times New Roman"/>
              </a:rPr>
              <a:t>bitimini </a:t>
            </a:r>
            <a:r>
              <a:rPr sz="2400" spc="-5" dirty="0">
                <a:latin typeface="Times New Roman"/>
                <a:cs typeface="Times New Roman"/>
              </a:rPr>
              <a:t>takip </a:t>
            </a:r>
            <a:r>
              <a:rPr sz="2400" dirty="0">
                <a:latin typeface="Times New Roman"/>
                <a:cs typeface="Times New Roman"/>
              </a:rPr>
              <a:t>eden  ilk iş </a:t>
            </a:r>
            <a:r>
              <a:rPr sz="2400" dirty="0" err="1">
                <a:latin typeface="Times New Roman"/>
                <a:cs typeface="Times New Roman"/>
              </a:rPr>
              <a:t>günüdür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CC33"/>
                </a:solidFill>
                <a:latin typeface="Times New Roman"/>
                <a:cs typeface="Times New Roman"/>
              </a:rPr>
              <a:t>(</a:t>
            </a:r>
            <a:r>
              <a:rPr lang="tr-TR" sz="2400" b="1" dirty="0">
                <a:solidFill>
                  <a:srgbClr val="33CC33"/>
                </a:solidFill>
                <a:latin typeface="Times New Roman"/>
                <a:cs typeface="Times New Roman"/>
              </a:rPr>
              <a:t>05</a:t>
            </a:r>
            <a:r>
              <a:rPr sz="2400" b="1" dirty="0">
                <a:solidFill>
                  <a:srgbClr val="33CC33"/>
                </a:solidFill>
                <a:latin typeface="Times New Roman"/>
                <a:cs typeface="Times New Roman"/>
              </a:rPr>
              <a:t> / 0</a:t>
            </a:r>
            <a:r>
              <a:rPr lang="tr-TR" sz="2400" b="1" dirty="0">
                <a:solidFill>
                  <a:srgbClr val="33CC33"/>
                </a:solidFill>
                <a:latin typeface="Times New Roman"/>
                <a:cs typeface="Times New Roman"/>
              </a:rPr>
              <a:t>7</a:t>
            </a:r>
            <a:r>
              <a:rPr sz="2400" b="1" dirty="0">
                <a:solidFill>
                  <a:srgbClr val="33CC33"/>
                </a:solidFill>
                <a:latin typeface="Times New Roman"/>
                <a:cs typeface="Times New Roman"/>
              </a:rPr>
              <a:t> /</a:t>
            </a:r>
            <a:r>
              <a:rPr sz="2400" b="1" spc="-45" dirty="0">
                <a:solidFill>
                  <a:srgbClr val="33CC3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CC33"/>
                </a:solidFill>
                <a:latin typeface="Times New Roman"/>
                <a:cs typeface="Times New Roman"/>
              </a:rPr>
              <a:t>20</a:t>
            </a:r>
            <a:r>
              <a:rPr lang="tr-TR" sz="2400" b="1" dirty="0">
                <a:solidFill>
                  <a:srgbClr val="33CC33"/>
                </a:solidFill>
                <a:latin typeface="Times New Roman"/>
                <a:cs typeface="Times New Roman"/>
              </a:rPr>
              <a:t>24</a:t>
            </a:r>
            <a:r>
              <a:rPr sz="2400" b="1" dirty="0">
                <a:solidFill>
                  <a:srgbClr val="33CC33"/>
                </a:solidFill>
                <a:latin typeface="Times New Roman"/>
                <a:cs typeface="Times New Roman"/>
              </a:rPr>
              <a:t>)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Bahar </a:t>
            </a:r>
            <a:r>
              <a:rPr sz="2400" spc="-10" dirty="0">
                <a:latin typeface="Times New Roman"/>
                <a:cs typeface="Times New Roman"/>
              </a:rPr>
              <a:t>yarıyılı </a:t>
            </a:r>
            <a:r>
              <a:rPr sz="2400" dirty="0">
                <a:latin typeface="Times New Roman"/>
                <a:cs typeface="Times New Roman"/>
              </a:rPr>
              <a:t>sonunda </a:t>
            </a:r>
            <a:r>
              <a:rPr sz="2400" spc="-5" dirty="0">
                <a:latin typeface="Times New Roman"/>
                <a:cs typeface="Times New Roman"/>
              </a:rPr>
              <a:t>mezuniyet sınavlarına gelen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öğrencilerin</a:t>
            </a:r>
            <a:endParaRPr sz="2400" dirty="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sınav </a:t>
            </a:r>
            <a:r>
              <a:rPr sz="2400" dirty="0">
                <a:latin typeface="Times New Roman"/>
                <a:cs typeface="Times New Roman"/>
              </a:rPr>
              <a:t>günü staj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yapamazlar.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85" dirty="0">
                <a:latin typeface="Times New Roman"/>
                <a:cs typeface="Times New Roman"/>
              </a:rPr>
              <a:t>Yaz </a:t>
            </a:r>
            <a:r>
              <a:rPr sz="2400" spc="-5" dirty="0">
                <a:latin typeface="Times New Roman"/>
                <a:cs typeface="Times New Roman"/>
              </a:rPr>
              <a:t>okuluna kayıtlı </a:t>
            </a:r>
            <a:r>
              <a:rPr sz="2400" spc="-15" dirty="0">
                <a:latin typeface="Times New Roman"/>
                <a:cs typeface="Times New Roman"/>
              </a:rPr>
              <a:t>öğrenciler, </a:t>
            </a:r>
            <a:r>
              <a:rPr sz="2400" dirty="0">
                <a:latin typeface="Times New Roman"/>
                <a:cs typeface="Times New Roman"/>
              </a:rPr>
              <a:t>yaz </a:t>
            </a:r>
            <a:r>
              <a:rPr sz="2400" spc="-5" dirty="0">
                <a:latin typeface="Times New Roman"/>
                <a:cs typeface="Times New Roman"/>
              </a:rPr>
              <a:t>okulu süresince </a:t>
            </a:r>
            <a:r>
              <a:rPr sz="2400" spc="-10" dirty="0">
                <a:latin typeface="Times New Roman"/>
                <a:cs typeface="Times New Roman"/>
              </a:rPr>
              <a:t>ve final  </a:t>
            </a:r>
            <a:r>
              <a:rPr sz="2400" spc="-5" dirty="0">
                <a:latin typeface="Times New Roman"/>
                <a:cs typeface="Times New Roman"/>
              </a:rPr>
              <a:t>sınavı tarihleri içerisinde staj </a:t>
            </a:r>
            <a:r>
              <a:rPr sz="2400" spc="-20" dirty="0">
                <a:latin typeface="Times New Roman"/>
                <a:cs typeface="Times New Roman"/>
              </a:rPr>
              <a:t>yapamazlar. </a:t>
            </a:r>
            <a:r>
              <a:rPr sz="2400" dirty="0">
                <a:latin typeface="Times New Roman"/>
                <a:cs typeface="Times New Roman"/>
              </a:rPr>
              <a:t>Mazeret </a:t>
            </a:r>
            <a:r>
              <a:rPr sz="2400" spc="-5" dirty="0">
                <a:latin typeface="Times New Roman"/>
                <a:cs typeface="Times New Roman"/>
              </a:rPr>
              <a:t>sınavı  olmayan </a:t>
            </a:r>
            <a:r>
              <a:rPr sz="2400" spc="-15" dirty="0">
                <a:latin typeface="Times New Roman"/>
                <a:cs typeface="Times New Roman"/>
              </a:rPr>
              <a:t>öğrenciler, </a:t>
            </a:r>
            <a:r>
              <a:rPr sz="2400" spc="-5" dirty="0">
                <a:latin typeface="Times New Roman"/>
                <a:cs typeface="Times New Roman"/>
              </a:rPr>
              <a:t>mazeret sınav tarihlerinde stajlarını  </a:t>
            </a:r>
            <a:r>
              <a:rPr sz="2400" spc="-10" dirty="0">
                <a:latin typeface="Times New Roman"/>
                <a:cs typeface="Times New Roman"/>
              </a:rPr>
              <a:t>yapabilirler.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Resmi tatillerin </a:t>
            </a:r>
            <a:r>
              <a:rPr sz="2400" dirty="0">
                <a:latin typeface="Times New Roman"/>
                <a:cs typeface="Times New Roman"/>
              </a:rPr>
              <a:t>olduğu günlerde staj</a:t>
            </a:r>
            <a:r>
              <a:rPr sz="2400" spc="-1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YAPILAMAZ</a:t>
            </a:r>
            <a:r>
              <a:rPr sz="2400" spc="-30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Öğrenciler </a:t>
            </a:r>
            <a:r>
              <a:rPr sz="2400" dirty="0">
                <a:latin typeface="Times New Roman"/>
                <a:cs typeface="Times New Roman"/>
              </a:rPr>
              <a:t>yaz stajlarını parçalı olarak</a:t>
            </a:r>
            <a:r>
              <a:rPr sz="2400" spc="-2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u="heavy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YAPAMAZLAR</a:t>
            </a:r>
            <a:r>
              <a:rPr sz="2400" spc="-50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0759" y="405315"/>
            <a:ext cx="6164591" cy="58228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3890" y="1147013"/>
            <a:ext cx="8268970" cy="3623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300" spc="-5" dirty="0">
                <a:latin typeface="Times New Roman"/>
                <a:cs typeface="Times New Roman"/>
              </a:rPr>
              <a:t>Staj </a:t>
            </a:r>
            <a:r>
              <a:rPr sz="2300" spc="5" dirty="0">
                <a:latin typeface="Times New Roman"/>
                <a:cs typeface="Times New Roman"/>
              </a:rPr>
              <a:t>yeri </a:t>
            </a:r>
            <a:r>
              <a:rPr sz="2300" spc="-5" dirty="0">
                <a:latin typeface="Times New Roman"/>
                <a:cs typeface="Times New Roman"/>
              </a:rPr>
              <a:t>öncelikle </a:t>
            </a:r>
            <a:r>
              <a:rPr sz="2300" dirty="0">
                <a:latin typeface="Times New Roman"/>
                <a:cs typeface="Times New Roman"/>
              </a:rPr>
              <a:t>öğrenci tarafından</a:t>
            </a:r>
            <a:r>
              <a:rPr sz="2300" spc="-40" dirty="0">
                <a:latin typeface="Times New Roman"/>
                <a:cs typeface="Times New Roman"/>
              </a:rPr>
              <a:t> </a:t>
            </a:r>
            <a:r>
              <a:rPr sz="2300" spc="-15" dirty="0">
                <a:latin typeface="Times New Roman"/>
                <a:cs typeface="Times New Roman"/>
              </a:rPr>
              <a:t>belirlenir.</a:t>
            </a: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2300" spc="-15" dirty="0">
                <a:latin typeface="Times New Roman"/>
                <a:cs typeface="Times New Roman"/>
              </a:rPr>
              <a:t>Stajlar, </a:t>
            </a:r>
            <a:r>
              <a:rPr sz="2300" dirty="0">
                <a:latin typeface="Times New Roman"/>
                <a:cs typeface="Times New Roman"/>
              </a:rPr>
              <a:t>(</a:t>
            </a:r>
            <a:r>
              <a:rPr sz="2300" i="1" dirty="0">
                <a:solidFill>
                  <a:srgbClr val="FF0000"/>
                </a:solidFill>
                <a:latin typeface="Times New Roman"/>
                <a:cs typeface="Times New Roman"/>
              </a:rPr>
              <a:t>staj komisyonunca uygun </a:t>
            </a:r>
            <a:r>
              <a:rPr sz="23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görülen</a:t>
            </a:r>
            <a:r>
              <a:rPr sz="2300" spc="-5" dirty="0">
                <a:latin typeface="Times New Roman"/>
                <a:cs typeface="Times New Roman"/>
              </a:rPr>
              <a:t>) </a:t>
            </a:r>
            <a:r>
              <a:rPr sz="2300" dirty="0">
                <a:latin typeface="Times New Roman"/>
                <a:cs typeface="Times New Roman"/>
              </a:rPr>
              <a:t>yurt </a:t>
            </a:r>
            <a:r>
              <a:rPr sz="2300" spc="-5" dirty="0">
                <a:latin typeface="Times New Roman"/>
                <a:cs typeface="Times New Roman"/>
              </a:rPr>
              <a:t>dışında </a:t>
            </a:r>
            <a:r>
              <a:rPr sz="2300" dirty="0">
                <a:latin typeface="Times New Roman"/>
                <a:cs typeface="Times New Roman"/>
              </a:rPr>
              <a:t>veya yurt  </a:t>
            </a:r>
            <a:r>
              <a:rPr sz="2300" spc="-5" dirty="0">
                <a:latin typeface="Times New Roman"/>
                <a:cs typeface="Times New Roman"/>
              </a:rPr>
              <a:t>içindeki </a:t>
            </a:r>
            <a:r>
              <a:rPr sz="2300" dirty="0">
                <a:latin typeface="Times New Roman"/>
                <a:cs typeface="Times New Roman"/>
              </a:rPr>
              <a:t>özel veya </a:t>
            </a:r>
            <a:r>
              <a:rPr sz="2300" spc="-5" dirty="0">
                <a:latin typeface="Times New Roman"/>
                <a:cs typeface="Times New Roman"/>
              </a:rPr>
              <a:t>resmi </a:t>
            </a:r>
            <a:r>
              <a:rPr sz="2300" dirty="0">
                <a:latin typeface="Times New Roman"/>
                <a:cs typeface="Times New Roman"/>
              </a:rPr>
              <a:t>kurum ve kuruluşlarda</a:t>
            </a:r>
            <a:r>
              <a:rPr sz="2300" spc="-30" dirty="0">
                <a:latin typeface="Times New Roman"/>
                <a:cs typeface="Times New Roman"/>
              </a:rPr>
              <a:t> </a:t>
            </a:r>
            <a:r>
              <a:rPr sz="2300" spc="-15" dirty="0">
                <a:latin typeface="Times New Roman"/>
                <a:cs typeface="Times New Roman"/>
              </a:rPr>
              <a:t>yapılabilir.</a:t>
            </a: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Bu işyerlerinde staj yapacak öğrencinin eğitim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denetiminden  sorumlu, öğrencinin yaptığı çalışmaları değerlendirecek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staj  </a:t>
            </a:r>
            <a:r>
              <a:rPr sz="2400" dirty="0">
                <a:latin typeface="Times New Roman"/>
                <a:cs typeface="Times New Roman"/>
              </a:rPr>
              <a:t>sonunda </a:t>
            </a:r>
            <a:r>
              <a:rPr sz="2400" spc="-5" dirty="0">
                <a:latin typeface="Times New Roman"/>
                <a:cs typeface="Times New Roman"/>
              </a:rPr>
              <a:t>öğrencinin hazırladığı staj defterini onaylayacak ve </a:t>
            </a:r>
            <a:r>
              <a:rPr sz="2400" spc="-10" dirty="0">
                <a:latin typeface="Times New Roman"/>
                <a:cs typeface="Times New Roman"/>
              </a:rPr>
              <a:t>staj  </a:t>
            </a:r>
            <a:r>
              <a:rPr sz="2400" spc="-5" dirty="0">
                <a:latin typeface="Times New Roman"/>
                <a:cs typeface="Times New Roman"/>
              </a:rPr>
              <a:t>sicil fişini </a:t>
            </a:r>
            <a:r>
              <a:rPr sz="2400" dirty="0">
                <a:latin typeface="Times New Roman"/>
                <a:cs typeface="Times New Roman"/>
              </a:rPr>
              <a:t>doldurarak </a:t>
            </a:r>
            <a:r>
              <a:rPr sz="2400" spc="-5" dirty="0">
                <a:latin typeface="Times New Roman"/>
                <a:cs typeface="Times New Roman"/>
              </a:rPr>
              <a:t>öğrenciye </a:t>
            </a:r>
            <a:r>
              <a:rPr sz="2400" dirty="0">
                <a:latin typeface="Times New Roman"/>
                <a:cs typeface="Times New Roman"/>
              </a:rPr>
              <a:t>not </a:t>
            </a:r>
            <a:r>
              <a:rPr sz="2400" spc="-5" dirty="0">
                <a:latin typeface="Times New Roman"/>
                <a:cs typeface="Times New Roman"/>
              </a:rPr>
              <a:t>verecek sorumlu</a:t>
            </a:r>
            <a:r>
              <a:rPr sz="2400" spc="4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bir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b="1" spc="-25" dirty="0">
                <a:solidFill>
                  <a:srgbClr val="00AFEF"/>
                </a:solidFill>
                <a:latin typeface="Times New Roman"/>
                <a:cs typeface="Times New Roman"/>
              </a:rPr>
              <a:t>&lt;&lt;İNŞAAT </a:t>
            </a:r>
            <a:r>
              <a:rPr sz="24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MÜHENDİSİ&gt;&gt;</a:t>
            </a:r>
            <a:r>
              <a:rPr sz="2400" spc="-5" dirty="0">
                <a:latin typeface="Times New Roman"/>
                <a:cs typeface="Times New Roman"/>
              </a:rPr>
              <a:t>nin </a:t>
            </a:r>
            <a:r>
              <a:rPr sz="2400" dirty="0">
                <a:latin typeface="Times New Roman"/>
                <a:cs typeface="Times New Roman"/>
              </a:rPr>
              <a:t>görevli </a:t>
            </a:r>
            <a:r>
              <a:rPr sz="2400" spc="-5" dirty="0">
                <a:latin typeface="Times New Roman"/>
                <a:cs typeface="Times New Roman"/>
              </a:rPr>
              <a:t>olması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gerekmektedir.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195" y="405346"/>
            <a:ext cx="6041147" cy="1103437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8684" y="1795272"/>
          <a:ext cx="8639809" cy="30419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9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2854">
                <a:tc>
                  <a:txBody>
                    <a:bodyPr/>
                    <a:lstStyle/>
                    <a:p>
                      <a:pPr marL="1365250" marR="443230" indent="-915035" algn="just">
                        <a:lnSpc>
                          <a:spcPct val="107500"/>
                        </a:lnSpc>
                        <a:spcBef>
                          <a:spcPts val="209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ÇİZELGE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1.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T.C.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UYRUKLU ÖĞRENCİLER İÇİN  GEREKLİ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BELGELER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34390" marR="76835" indent="-287020" algn="just">
                        <a:lnSpc>
                          <a:spcPct val="100000"/>
                        </a:lnSpc>
                        <a:spcBef>
                          <a:spcPts val="95"/>
                        </a:spcBef>
                        <a:buChar char="•"/>
                        <a:tabLst>
                          <a:tab pos="835025" algn="l"/>
                          <a:tab pos="1776095" algn="l"/>
                          <a:tab pos="3204845" algn="l"/>
                        </a:tabLst>
                      </a:pP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STAJ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YERİ KABUL FORMU 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(STAJ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YAPILACAK  İ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Ş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YE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İ	</a:t>
                      </a:r>
                      <a:r>
                        <a:rPr sz="1200" spc="-1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ARAFIN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AN	D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UP 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ONAYLANMIŞ)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66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66520" marR="236220" indent="-1122045">
                        <a:lnSpc>
                          <a:spcPct val="107500"/>
                        </a:lnSpc>
                        <a:spcBef>
                          <a:spcPts val="209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ÇİZELGE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2.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YABANCI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UYRUKLU ÖĞRENCİLER</a:t>
                      </a:r>
                      <a:r>
                        <a:rPr sz="1200" b="1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İÇİN  GEREKLİ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BELGELER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36294" marR="76835" indent="-287020" algn="just">
                        <a:lnSpc>
                          <a:spcPct val="100000"/>
                        </a:lnSpc>
                        <a:spcBef>
                          <a:spcPts val="900"/>
                        </a:spcBef>
                        <a:buChar char="•"/>
                        <a:tabLst>
                          <a:tab pos="836930" algn="l"/>
                          <a:tab pos="1778000" algn="l"/>
                          <a:tab pos="3206115" algn="l"/>
                        </a:tabLst>
                      </a:pP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STAJ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YERİ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KABUL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FORMU 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(STAJ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YAPILACAK  İ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Ş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YE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İ	</a:t>
                      </a:r>
                      <a:r>
                        <a:rPr sz="1200" spc="-1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ARAFIN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AN	D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UP 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ONAYLANMIŞ)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66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504">
                <a:tc>
                  <a:txBody>
                    <a:bodyPr/>
                    <a:lstStyle/>
                    <a:p>
                      <a:pPr marL="834390" marR="80010" indent="-287020">
                        <a:lnSpc>
                          <a:spcPct val="100000"/>
                        </a:lnSpc>
                        <a:spcBef>
                          <a:spcPts val="240"/>
                        </a:spcBef>
                        <a:buChar char="•"/>
                        <a:tabLst>
                          <a:tab pos="834390" algn="l"/>
                          <a:tab pos="835025" algn="l"/>
                          <a:tab pos="1811655" algn="l"/>
                          <a:tab pos="2614295" algn="l"/>
                          <a:tab pos="3503295" algn="l"/>
                        </a:tabLst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İ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GO</a:t>
                      </a:r>
                      <a:r>
                        <a:rPr sz="1200" spc="-7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spc="-1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A	</a:t>
                      </a:r>
                      <a:r>
                        <a:rPr sz="1200" spc="-1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EP	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ORMU	(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Ö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Ğ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İ 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TARAFINDAN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DOLDURULACAK)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36294" marR="80010" indent="-287020">
                        <a:lnSpc>
                          <a:spcPct val="100000"/>
                        </a:lnSpc>
                        <a:spcBef>
                          <a:spcPts val="1045"/>
                        </a:spcBef>
                        <a:buChar char="•"/>
                        <a:tabLst>
                          <a:tab pos="836294" algn="l"/>
                          <a:tab pos="836930" algn="l"/>
                          <a:tab pos="1812925" algn="l"/>
                          <a:tab pos="2616200" algn="l"/>
                          <a:tab pos="3504565" algn="l"/>
                        </a:tabLst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İ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GO</a:t>
                      </a:r>
                      <a:r>
                        <a:rPr sz="1200" spc="-7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spc="-1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A	</a:t>
                      </a:r>
                      <a:r>
                        <a:rPr sz="1200" spc="-1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EP	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ORMU	(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Ö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Ğ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İ 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TARAFINDAN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DOLDURULACAK)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32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036">
                <a:tc>
                  <a:txBody>
                    <a:bodyPr/>
                    <a:lstStyle/>
                    <a:p>
                      <a:pPr marL="834390" marR="80645" indent="-287020" algn="just">
                        <a:lnSpc>
                          <a:spcPct val="100000"/>
                        </a:lnSpc>
                        <a:spcBef>
                          <a:spcPts val="240"/>
                        </a:spcBef>
                        <a:buChar char="•"/>
                        <a:tabLst>
                          <a:tab pos="835025" algn="l"/>
                        </a:tabLst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16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SAATLİK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İŞ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SAĞLIĞI VE GÜVENLİĞİ EĞİTİMİ  ALDIĞINA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DAİR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EĞİTİM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KATILIM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BELGESİ 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FOTOKOPİSİ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36294" marR="80645" indent="-287020" algn="just">
                        <a:lnSpc>
                          <a:spcPct val="100000"/>
                        </a:lnSpc>
                        <a:spcBef>
                          <a:spcPts val="1050"/>
                        </a:spcBef>
                        <a:buChar char="•"/>
                        <a:tabLst>
                          <a:tab pos="836930" algn="l"/>
                        </a:tabLst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16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SAATLİK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İŞ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SAĞLIĞI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VE GÜVENLİĞİ EĞİTİMİ  ALDIĞINA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DAİR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EĞİTİM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KATILIM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BELGESİ 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FOTOKOPİSİ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3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508">
                <a:tc>
                  <a:txBody>
                    <a:bodyPr/>
                    <a:lstStyle/>
                    <a:p>
                      <a:pPr marL="834390" marR="80645" indent="-287020" algn="just">
                        <a:lnSpc>
                          <a:spcPct val="100000"/>
                        </a:lnSpc>
                        <a:spcBef>
                          <a:spcPts val="240"/>
                        </a:spcBef>
                        <a:buChar char="•"/>
                        <a:tabLst>
                          <a:tab pos="835025" algn="l"/>
                        </a:tabLst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E-DEVLETTEN SGK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SAĞLIK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PROVİZYON 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AKTİVASYON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SİSTEMİ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(SPAS)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MÜSTEHAKLIK  BELGESİ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6064" y="405384"/>
            <a:ext cx="5175503" cy="4937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3890" y="1147013"/>
            <a:ext cx="8268970" cy="5605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Öğrenci öncelikle </a:t>
            </a:r>
            <a:r>
              <a:rPr sz="2400" dirty="0">
                <a:latin typeface="Times New Roman"/>
                <a:cs typeface="Times New Roman"/>
              </a:rPr>
              <a:t>Bölüm </a:t>
            </a:r>
            <a:r>
              <a:rPr sz="2400" spc="-75" dirty="0">
                <a:latin typeface="Times New Roman"/>
                <a:cs typeface="Times New Roman"/>
              </a:rPr>
              <a:t>Web </a:t>
            </a:r>
            <a:r>
              <a:rPr sz="2400" spc="-5" dirty="0">
                <a:latin typeface="Times New Roman"/>
                <a:cs typeface="Times New Roman"/>
              </a:rPr>
              <a:t>Sayfasında yer </a:t>
            </a:r>
            <a:r>
              <a:rPr sz="2400" dirty="0">
                <a:latin typeface="Times New Roman"/>
                <a:cs typeface="Times New Roman"/>
              </a:rPr>
              <a:t>alan 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«Staj </a:t>
            </a:r>
            <a:r>
              <a:rPr sz="2400" b="1" spc="-75" dirty="0">
                <a:solidFill>
                  <a:srgbClr val="0000FF"/>
                </a:solidFill>
                <a:latin typeface="Times New Roman"/>
                <a:cs typeface="Times New Roman"/>
              </a:rPr>
              <a:t>Yeri  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Kabul Formu»</a:t>
            </a:r>
            <a:r>
              <a:rPr sz="2400" spc="-5" dirty="0">
                <a:latin typeface="Times New Roman"/>
                <a:cs typeface="Times New Roman"/>
              </a:rPr>
              <a:t>nu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ilgili staj grubunda görmesi gereken  </a:t>
            </a:r>
            <a:r>
              <a:rPr sz="2400" dirty="0">
                <a:latin typeface="Times New Roman"/>
                <a:cs typeface="Times New Roman"/>
              </a:rPr>
              <a:t>işlerin </a:t>
            </a:r>
            <a:r>
              <a:rPr sz="2400" spc="-10" dirty="0">
                <a:latin typeface="Times New Roman"/>
                <a:cs typeface="Times New Roman"/>
              </a:rPr>
              <a:t>yazılı </a:t>
            </a:r>
            <a:r>
              <a:rPr sz="2400" spc="-5" dirty="0">
                <a:latin typeface="Times New Roman"/>
                <a:cs typeface="Times New Roman"/>
              </a:rPr>
              <a:t>olduğu 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«Staj </a:t>
            </a:r>
            <a:r>
              <a:rPr sz="2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Programı»</a:t>
            </a:r>
            <a:r>
              <a:rPr sz="2400" spc="-10" dirty="0">
                <a:latin typeface="Times New Roman"/>
                <a:cs typeface="Times New Roman"/>
              </a:rPr>
              <a:t>nı </a:t>
            </a:r>
            <a:r>
              <a:rPr sz="2400" spc="-5" dirty="0">
                <a:latin typeface="Times New Roman"/>
                <a:cs typeface="Times New Roman"/>
              </a:rPr>
              <a:t>staj yapmak istediği </a:t>
            </a:r>
            <a:r>
              <a:rPr sz="2400" spc="5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kuruma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götürür.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216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İlgili kurum, 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«Staj 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Programı»</a:t>
            </a:r>
            <a:r>
              <a:rPr sz="2400" spc="-5" dirty="0">
                <a:latin typeface="Times New Roman"/>
                <a:cs typeface="Times New Roman"/>
              </a:rPr>
              <a:t>nda belirtilen işleri yapmakta ise 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öğrencinin kurumda staj yapmasını kabul </a:t>
            </a:r>
            <a:r>
              <a:rPr sz="2400" dirty="0">
                <a:latin typeface="Times New Roman"/>
                <a:cs typeface="Times New Roman"/>
              </a:rPr>
              <a:t>ediyorsa, </a:t>
            </a:r>
            <a:r>
              <a:rPr sz="2400" spc="-10" dirty="0">
                <a:latin typeface="Times New Roman"/>
                <a:cs typeface="Times New Roman"/>
              </a:rPr>
              <a:t>kaşeli,  </a:t>
            </a:r>
            <a:r>
              <a:rPr sz="2400" spc="-5" dirty="0">
                <a:latin typeface="Times New Roman"/>
                <a:cs typeface="Times New Roman"/>
              </a:rPr>
              <a:t>tarihli ve stajın adını içeren 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«Staj </a:t>
            </a:r>
            <a:r>
              <a:rPr sz="2400" b="1" spc="-70" dirty="0">
                <a:solidFill>
                  <a:srgbClr val="0000FF"/>
                </a:solidFill>
                <a:latin typeface="Times New Roman"/>
                <a:cs typeface="Times New Roman"/>
              </a:rPr>
              <a:t>Yeri 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Kabul Formu»</a:t>
            </a:r>
            <a:r>
              <a:rPr sz="2400" spc="-5" dirty="0">
                <a:latin typeface="Times New Roman"/>
                <a:cs typeface="Times New Roman"/>
              </a:rPr>
              <a:t>nu  </a:t>
            </a:r>
            <a:r>
              <a:rPr sz="2400" dirty="0">
                <a:latin typeface="Times New Roman"/>
                <a:cs typeface="Times New Roman"/>
              </a:rPr>
              <a:t>doldurarak, öğrenciye elden teslim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eder.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216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Öğrenci, </a:t>
            </a:r>
            <a:r>
              <a:rPr sz="2400" dirty="0">
                <a:latin typeface="Times New Roman"/>
                <a:cs typeface="Times New Roman"/>
              </a:rPr>
              <a:t>bu </a:t>
            </a:r>
            <a:r>
              <a:rPr sz="2400" spc="-5" dirty="0">
                <a:latin typeface="Times New Roman"/>
                <a:cs typeface="Times New Roman"/>
              </a:rPr>
              <a:t>formu </a:t>
            </a:r>
            <a:r>
              <a:rPr sz="2400" dirty="0">
                <a:latin typeface="Times New Roman"/>
                <a:cs typeface="Times New Roman"/>
              </a:rPr>
              <a:t>Staj </a:t>
            </a:r>
            <a:r>
              <a:rPr sz="2400" spc="-5" dirty="0">
                <a:latin typeface="Times New Roman"/>
                <a:cs typeface="Times New Roman"/>
              </a:rPr>
              <a:t>Komisyonuna </a:t>
            </a:r>
            <a:r>
              <a:rPr sz="2400" spc="-25" dirty="0">
                <a:latin typeface="Times New Roman"/>
                <a:cs typeface="Times New Roman"/>
              </a:rPr>
              <a:t>iletir. </a:t>
            </a:r>
            <a:r>
              <a:rPr sz="2400" spc="-5" dirty="0">
                <a:latin typeface="Times New Roman"/>
                <a:cs typeface="Times New Roman"/>
              </a:rPr>
              <a:t>Komisyonca staj  yerinin uygun bulunması durumunda, öğrenci ilgili kurumda staj  </a:t>
            </a:r>
            <a:r>
              <a:rPr sz="2400" spc="-15" dirty="0">
                <a:latin typeface="Times New Roman"/>
                <a:cs typeface="Times New Roman"/>
              </a:rPr>
              <a:t>yapabilir.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Bölüm tarafından onay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verilmeyen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bir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işyerinde yapılan stajlar 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kabul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 edilmemektedir.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76427"/>
              <a:ext cx="9144000" cy="60533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3" y="568451"/>
              <a:ext cx="8956548" cy="566928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971801" y="179070"/>
            <a:ext cx="5127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*** Staj yapmak istediğiniz kuruma götürmeniz</a:t>
            </a:r>
            <a:r>
              <a:rPr sz="1800" i="1" spc="-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i="1" spc="-35" dirty="0">
                <a:solidFill>
                  <a:srgbClr val="FF0000"/>
                </a:solidFill>
                <a:latin typeface="Times New Roman"/>
                <a:cs typeface="Times New Roman"/>
              </a:rPr>
              <a:t>gerekir.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020810" cy="6858000"/>
            <a:chOff x="0" y="0"/>
            <a:chExt cx="902081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736644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51" y="33525"/>
              <a:ext cx="4536948" cy="67970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2028" y="1053083"/>
              <a:ext cx="5692139" cy="15346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257550" y="1038605"/>
              <a:ext cx="5721350" cy="1564005"/>
            </a:xfrm>
            <a:custGeom>
              <a:avLst/>
              <a:gdLst/>
              <a:ahLst/>
              <a:cxnLst/>
              <a:rect l="l" t="t" r="r" b="b"/>
              <a:pathLst>
                <a:path w="5721350" h="1564005">
                  <a:moveTo>
                    <a:pt x="0" y="1563624"/>
                  </a:moveTo>
                  <a:lnTo>
                    <a:pt x="5721096" y="1563624"/>
                  </a:lnTo>
                  <a:lnTo>
                    <a:pt x="5721096" y="0"/>
                  </a:lnTo>
                  <a:lnTo>
                    <a:pt x="0" y="0"/>
                  </a:lnTo>
                  <a:lnTo>
                    <a:pt x="0" y="1563624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392" y="1053083"/>
              <a:ext cx="3183255" cy="1535430"/>
            </a:xfrm>
            <a:custGeom>
              <a:avLst/>
              <a:gdLst/>
              <a:ahLst/>
              <a:cxnLst/>
              <a:rect l="l" t="t" r="r" b="b"/>
              <a:pathLst>
                <a:path w="3183254" h="1535430">
                  <a:moveTo>
                    <a:pt x="0" y="1391412"/>
                  </a:moveTo>
                  <a:lnTo>
                    <a:pt x="2880360" y="1391412"/>
                  </a:lnTo>
                  <a:lnTo>
                    <a:pt x="2880360" y="310896"/>
                  </a:lnTo>
                  <a:lnTo>
                    <a:pt x="0" y="310896"/>
                  </a:lnTo>
                  <a:lnTo>
                    <a:pt x="0" y="1391412"/>
                  </a:lnTo>
                  <a:close/>
                </a:path>
                <a:path w="3183254" h="1535430">
                  <a:moveTo>
                    <a:pt x="2880360" y="311276"/>
                  </a:moveTo>
                  <a:lnTo>
                    <a:pt x="3182873" y="0"/>
                  </a:lnTo>
                </a:path>
                <a:path w="3183254" h="1535430">
                  <a:moveTo>
                    <a:pt x="2880360" y="1391412"/>
                  </a:moveTo>
                  <a:lnTo>
                    <a:pt x="3182873" y="1535176"/>
                  </a:lnTo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392" y="2446020"/>
              <a:ext cx="3183255" cy="2145030"/>
            </a:xfrm>
            <a:custGeom>
              <a:avLst/>
              <a:gdLst/>
              <a:ahLst/>
              <a:cxnLst/>
              <a:rect l="l" t="t" r="r" b="b"/>
              <a:pathLst>
                <a:path w="3183254" h="2145029">
                  <a:moveTo>
                    <a:pt x="0" y="1559052"/>
                  </a:moveTo>
                  <a:lnTo>
                    <a:pt x="2880360" y="1559052"/>
                  </a:lnTo>
                  <a:lnTo>
                    <a:pt x="2880360" y="0"/>
                  </a:lnTo>
                  <a:lnTo>
                    <a:pt x="0" y="0"/>
                  </a:lnTo>
                  <a:lnTo>
                    <a:pt x="0" y="1559052"/>
                  </a:lnTo>
                  <a:close/>
                </a:path>
                <a:path w="3183254" h="2145029">
                  <a:moveTo>
                    <a:pt x="2866644" y="1559052"/>
                  </a:moveTo>
                  <a:lnTo>
                    <a:pt x="3182873" y="2144648"/>
                  </a:lnTo>
                </a:path>
              </a:pathLst>
            </a:custGeom>
            <a:ln w="9144">
              <a:solidFill>
                <a:srgbClr val="33CC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6600" y="2647188"/>
              <a:ext cx="5715000" cy="19431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262121" y="2632710"/>
              <a:ext cx="5744210" cy="1972310"/>
            </a:xfrm>
            <a:custGeom>
              <a:avLst/>
              <a:gdLst/>
              <a:ahLst/>
              <a:cxnLst/>
              <a:rect l="l" t="t" r="r" b="b"/>
              <a:pathLst>
                <a:path w="5744209" h="1972310">
                  <a:moveTo>
                    <a:pt x="0" y="1972056"/>
                  </a:moveTo>
                  <a:lnTo>
                    <a:pt x="5743956" y="1972056"/>
                  </a:lnTo>
                  <a:lnTo>
                    <a:pt x="5743956" y="0"/>
                  </a:lnTo>
                  <a:lnTo>
                    <a:pt x="0" y="0"/>
                  </a:lnTo>
                  <a:lnTo>
                    <a:pt x="0" y="1972056"/>
                  </a:lnTo>
                  <a:close/>
                </a:path>
              </a:pathLst>
            </a:custGeom>
            <a:ln w="28956">
              <a:solidFill>
                <a:srgbClr val="33CC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49888" y="5391823"/>
              <a:ext cx="2177469" cy="68107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564885" y="5246370"/>
              <a:ext cx="2600325" cy="932815"/>
            </a:xfrm>
            <a:custGeom>
              <a:avLst/>
              <a:gdLst/>
              <a:ahLst/>
              <a:cxnLst/>
              <a:rect l="l" t="t" r="r" b="b"/>
              <a:pathLst>
                <a:path w="2600325" h="932814">
                  <a:moveTo>
                    <a:pt x="0" y="932687"/>
                  </a:moveTo>
                  <a:lnTo>
                    <a:pt x="2599943" y="932687"/>
                  </a:lnTo>
                  <a:lnTo>
                    <a:pt x="2599943" y="0"/>
                  </a:lnTo>
                  <a:lnTo>
                    <a:pt x="0" y="0"/>
                  </a:lnTo>
                  <a:lnTo>
                    <a:pt x="0" y="932687"/>
                  </a:lnTo>
                  <a:close/>
                </a:path>
              </a:pathLst>
            </a:custGeom>
            <a:ln w="28956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39795" y="5260847"/>
              <a:ext cx="2640330" cy="1572895"/>
            </a:xfrm>
            <a:custGeom>
              <a:avLst/>
              <a:gdLst/>
              <a:ahLst/>
              <a:cxnLst/>
              <a:rect l="l" t="t" r="r" b="b"/>
              <a:pathLst>
                <a:path w="2640329" h="1572895">
                  <a:moveTo>
                    <a:pt x="0" y="1572767"/>
                  </a:moveTo>
                  <a:lnTo>
                    <a:pt x="1627632" y="1572767"/>
                  </a:lnTo>
                  <a:lnTo>
                    <a:pt x="1627632" y="1048511"/>
                  </a:lnTo>
                  <a:lnTo>
                    <a:pt x="0" y="1048511"/>
                  </a:lnTo>
                  <a:lnTo>
                    <a:pt x="0" y="1572767"/>
                  </a:lnTo>
                  <a:close/>
                </a:path>
                <a:path w="2640329" h="1572895">
                  <a:moveTo>
                    <a:pt x="2640076" y="0"/>
                  </a:moveTo>
                  <a:lnTo>
                    <a:pt x="1627632" y="1029919"/>
                  </a:lnTo>
                </a:path>
                <a:path w="2640329" h="1572895">
                  <a:moveTo>
                    <a:pt x="2640076" y="903732"/>
                  </a:moveTo>
                  <a:lnTo>
                    <a:pt x="1627632" y="1543927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939665" y="229615"/>
            <a:ext cx="28155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*** Bu form, işyeri</a:t>
            </a:r>
            <a:r>
              <a:rPr sz="1800" i="1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tarafından  </a:t>
            </a:r>
            <a:r>
              <a:rPr sz="1800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doldurulacaktır.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4667" y="2270760"/>
            <a:ext cx="6088380" cy="202234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6802" y="405384"/>
            <a:ext cx="2412506" cy="4937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3890" y="1147013"/>
            <a:ext cx="8268970" cy="441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Times New Roman"/>
                <a:cs typeface="Times New Roman"/>
              </a:rPr>
              <a:t>Öğrenciler, </a:t>
            </a:r>
            <a:r>
              <a:rPr sz="2400" spc="-5" dirty="0">
                <a:latin typeface="Times New Roman"/>
                <a:cs typeface="Times New Roman"/>
              </a:rPr>
              <a:t>sigortasız </a:t>
            </a:r>
            <a:r>
              <a:rPr sz="2400" dirty="0">
                <a:latin typeface="Times New Roman"/>
                <a:cs typeface="Times New Roman"/>
              </a:rPr>
              <a:t>staj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yapamazlar.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5510 </a:t>
            </a:r>
            <a:r>
              <a:rPr sz="2400" spc="-5" dirty="0">
                <a:latin typeface="Times New Roman"/>
                <a:cs typeface="Times New Roman"/>
              </a:rPr>
              <a:t>sayılı Sosyal Sigortalar </a:t>
            </a:r>
            <a:r>
              <a:rPr sz="2400" spc="-10" dirty="0">
                <a:latin typeface="Times New Roman"/>
                <a:cs typeface="Times New Roman"/>
              </a:rPr>
              <a:t>ve </a:t>
            </a:r>
            <a:r>
              <a:rPr sz="2400" dirty="0">
                <a:latin typeface="Times New Roman"/>
                <a:cs typeface="Times New Roman"/>
              </a:rPr>
              <a:t>Genel </a:t>
            </a:r>
            <a:r>
              <a:rPr sz="2400" spc="-5" dirty="0">
                <a:latin typeface="Times New Roman"/>
                <a:cs typeface="Times New Roman"/>
              </a:rPr>
              <a:t>Sağlık Sigortası  Kanunu’nun </a:t>
            </a:r>
            <a:r>
              <a:rPr sz="2400" dirty="0">
                <a:latin typeface="Times New Roman"/>
                <a:cs typeface="Times New Roman"/>
              </a:rPr>
              <a:t>5/b </a:t>
            </a:r>
            <a:r>
              <a:rPr sz="2400" spc="-5" dirty="0">
                <a:latin typeface="Times New Roman"/>
                <a:cs typeface="Times New Roman"/>
              </a:rPr>
              <a:t>maddesi gereğince zorunlu staja </a:t>
            </a:r>
            <a:r>
              <a:rPr sz="2400" dirty="0">
                <a:latin typeface="Times New Roman"/>
                <a:cs typeface="Times New Roman"/>
              </a:rPr>
              <a:t>tabi tüm  </a:t>
            </a:r>
            <a:r>
              <a:rPr sz="2400" spc="-5" dirty="0">
                <a:latin typeface="Times New Roman"/>
                <a:cs typeface="Times New Roman"/>
              </a:rPr>
              <a:t>öğrencilere </a:t>
            </a:r>
            <a:r>
              <a:rPr sz="2400" dirty="0">
                <a:latin typeface="Times New Roman"/>
                <a:cs typeface="Times New Roman"/>
              </a:rPr>
              <a:t>“İş </a:t>
            </a:r>
            <a:r>
              <a:rPr sz="2400" spc="-5" dirty="0">
                <a:latin typeface="Times New Roman"/>
                <a:cs typeface="Times New Roman"/>
              </a:rPr>
              <a:t>Kazası </a:t>
            </a:r>
            <a:r>
              <a:rPr sz="2400" spc="-10" dirty="0">
                <a:latin typeface="Times New Roman"/>
                <a:cs typeface="Times New Roman"/>
              </a:rPr>
              <a:t>ve </a:t>
            </a:r>
            <a:r>
              <a:rPr sz="2400" dirty="0">
                <a:latin typeface="Times New Roman"/>
                <a:cs typeface="Times New Roman"/>
              </a:rPr>
              <a:t>Meslek </a:t>
            </a:r>
            <a:r>
              <a:rPr sz="2400" spc="-5" dirty="0">
                <a:latin typeface="Times New Roman"/>
                <a:cs typeface="Times New Roman"/>
              </a:rPr>
              <a:t>Hastalığı Sigortası” </a:t>
            </a:r>
            <a:r>
              <a:rPr sz="2400" spc="-10" dirty="0">
                <a:latin typeface="Times New Roman"/>
                <a:cs typeface="Times New Roman"/>
              </a:rPr>
              <a:t>yapılması  </a:t>
            </a:r>
            <a:r>
              <a:rPr sz="2400" dirty="0">
                <a:latin typeface="Times New Roman"/>
                <a:cs typeface="Times New Roman"/>
              </a:rPr>
              <a:t>ve sigorta </a:t>
            </a:r>
            <a:r>
              <a:rPr sz="2400" spc="-5" dirty="0">
                <a:latin typeface="Times New Roman"/>
                <a:cs typeface="Times New Roman"/>
              </a:rPr>
              <a:t>primlerinin </a:t>
            </a:r>
            <a:r>
              <a:rPr sz="2400" dirty="0">
                <a:latin typeface="Times New Roman"/>
                <a:cs typeface="Times New Roman"/>
              </a:rPr>
              <a:t>de </a:t>
            </a:r>
            <a:r>
              <a:rPr sz="2400" spc="-5" dirty="0">
                <a:latin typeface="Times New Roman"/>
                <a:cs typeface="Times New Roman"/>
              </a:rPr>
              <a:t>Üniversite tarafından ödenmesi  </a:t>
            </a:r>
            <a:r>
              <a:rPr sz="2400" spc="-10" dirty="0">
                <a:latin typeface="Times New Roman"/>
                <a:cs typeface="Times New Roman"/>
              </a:rPr>
              <a:t>gerekmektedir.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Staj </a:t>
            </a:r>
            <a:r>
              <a:rPr sz="2400" dirty="0">
                <a:latin typeface="Times New Roman"/>
                <a:cs typeface="Times New Roman"/>
              </a:rPr>
              <a:t>yeri </a:t>
            </a:r>
            <a:r>
              <a:rPr sz="2400" spc="-5" dirty="0">
                <a:latin typeface="Times New Roman"/>
                <a:cs typeface="Times New Roman"/>
              </a:rPr>
              <a:t>uygun </a:t>
            </a:r>
            <a:r>
              <a:rPr sz="2400" dirty="0">
                <a:latin typeface="Times New Roman"/>
                <a:cs typeface="Times New Roman"/>
              </a:rPr>
              <a:t>görülen </a:t>
            </a:r>
            <a:r>
              <a:rPr sz="2400" spc="-5" dirty="0">
                <a:latin typeface="Times New Roman"/>
                <a:cs typeface="Times New Roman"/>
              </a:rPr>
              <a:t>öğrencilerin, </a:t>
            </a:r>
            <a:r>
              <a:rPr sz="2400" dirty="0">
                <a:latin typeface="Times New Roman"/>
                <a:cs typeface="Times New Roman"/>
              </a:rPr>
              <a:t>Bölüm </a:t>
            </a:r>
            <a:r>
              <a:rPr sz="2400" spc="-75" dirty="0">
                <a:latin typeface="Times New Roman"/>
                <a:cs typeface="Times New Roman"/>
              </a:rPr>
              <a:t>Web </a:t>
            </a:r>
            <a:r>
              <a:rPr sz="2400" spc="-5" dirty="0">
                <a:latin typeface="Times New Roman"/>
                <a:cs typeface="Times New Roman"/>
              </a:rPr>
              <a:t>Sayfasında yer  </a:t>
            </a:r>
            <a:r>
              <a:rPr sz="2400" dirty="0">
                <a:latin typeface="Times New Roman"/>
                <a:cs typeface="Times New Roman"/>
              </a:rPr>
              <a:t>alan </a:t>
            </a:r>
            <a:r>
              <a:rPr sz="2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«Öğrenci 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Staj 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Sigorta </a:t>
            </a:r>
            <a:r>
              <a:rPr sz="2400" b="1" spc="-50" dirty="0">
                <a:solidFill>
                  <a:srgbClr val="0000FF"/>
                </a:solidFill>
                <a:latin typeface="Times New Roman"/>
                <a:cs typeface="Times New Roman"/>
              </a:rPr>
              <a:t>Talep 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Formu»</a:t>
            </a:r>
            <a:r>
              <a:rPr sz="2400" dirty="0">
                <a:latin typeface="Times New Roman"/>
                <a:cs typeface="Times New Roman"/>
              </a:rPr>
              <a:t>nu </a:t>
            </a:r>
            <a:r>
              <a:rPr sz="2400" spc="-5" dirty="0">
                <a:latin typeface="Times New Roman"/>
                <a:cs typeface="Times New Roman"/>
              </a:rPr>
              <a:t>belirtilen süre  içerisinde eksiksiz olarak doldurup, Bölüm </a:t>
            </a:r>
            <a:r>
              <a:rPr sz="2400" dirty="0">
                <a:latin typeface="Times New Roman"/>
                <a:cs typeface="Times New Roman"/>
              </a:rPr>
              <a:t>Staj </a:t>
            </a:r>
            <a:r>
              <a:rPr sz="2400" spc="-5" dirty="0">
                <a:latin typeface="Times New Roman"/>
                <a:cs typeface="Times New Roman"/>
              </a:rPr>
              <a:t>Komisyonuna  </a:t>
            </a:r>
            <a:r>
              <a:rPr sz="2400" dirty="0">
                <a:latin typeface="Times New Roman"/>
                <a:cs typeface="Times New Roman"/>
              </a:rPr>
              <a:t>teslim </a:t>
            </a:r>
            <a:r>
              <a:rPr sz="2400" spc="-5" dirty="0">
                <a:latin typeface="Times New Roman"/>
                <a:cs typeface="Times New Roman"/>
              </a:rPr>
              <a:t>etmek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zorundadırlar.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701540" cy="6858000"/>
            <a:chOff x="0" y="0"/>
            <a:chExt cx="470154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3"/>
              <a:ext cx="4692379" cy="68578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696967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6857998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4788408" y="1261872"/>
            <a:ext cx="439420" cy="1736089"/>
          </a:xfrm>
          <a:custGeom>
            <a:avLst/>
            <a:gdLst/>
            <a:ahLst/>
            <a:cxnLst/>
            <a:rect l="l" t="t" r="r" b="b"/>
            <a:pathLst>
              <a:path w="439420" h="1736089">
                <a:moveTo>
                  <a:pt x="0" y="0"/>
                </a:moveTo>
                <a:lnTo>
                  <a:pt x="69348" y="1865"/>
                </a:lnTo>
                <a:lnTo>
                  <a:pt x="129588" y="7059"/>
                </a:lnTo>
                <a:lnTo>
                  <a:pt x="177100" y="14977"/>
                </a:lnTo>
                <a:lnTo>
                  <a:pt x="219455" y="36575"/>
                </a:lnTo>
                <a:lnTo>
                  <a:pt x="219455" y="831341"/>
                </a:lnTo>
                <a:lnTo>
                  <a:pt x="230648" y="842900"/>
                </a:lnTo>
                <a:lnTo>
                  <a:pt x="261811" y="852940"/>
                </a:lnTo>
                <a:lnTo>
                  <a:pt x="309323" y="860858"/>
                </a:lnTo>
                <a:lnTo>
                  <a:pt x="369563" y="866052"/>
                </a:lnTo>
                <a:lnTo>
                  <a:pt x="438912" y="867917"/>
                </a:lnTo>
                <a:lnTo>
                  <a:pt x="369563" y="869783"/>
                </a:lnTo>
                <a:lnTo>
                  <a:pt x="309323" y="874977"/>
                </a:lnTo>
                <a:lnTo>
                  <a:pt x="261811" y="882895"/>
                </a:lnTo>
                <a:lnTo>
                  <a:pt x="230648" y="892935"/>
                </a:lnTo>
                <a:lnTo>
                  <a:pt x="219455" y="904493"/>
                </a:lnTo>
                <a:lnTo>
                  <a:pt x="219455" y="1699260"/>
                </a:lnTo>
                <a:lnTo>
                  <a:pt x="208263" y="1710818"/>
                </a:lnTo>
                <a:lnTo>
                  <a:pt x="177100" y="1720858"/>
                </a:lnTo>
                <a:lnTo>
                  <a:pt x="129588" y="1728776"/>
                </a:lnTo>
                <a:lnTo>
                  <a:pt x="69348" y="1733970"/>
                </a:lnTo>
                <a:lnTo>
                  <a:pt x="0" y="173583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14213" y="1978532"/>
            <a:ext cx="288226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Times New Roman"/>
                <a:cs typeface="Times New Roman"/>
              </a:rPr>
              <a:t>Öğrenci </a:t>
            </a:r>
            <a:r>
              <a:rPr sz="1700" spc="-5" dirty="0">
                <a:latin typeface="Times New Roman"/>
                <a:cs typeface="Times New Roman"/>
              </a:rPr>
              <a:t>tarafından</a:t>
            </a:r>
            <a:r>
              <a:rPr sz="1700" spc="-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doldurulacak.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6115" y="3822191"/>
            <a:ext cx="5061585" cy="2979420"/>
            <a:chOff x="166115" y="3822191"/>
            <a:chExt cx="5061585" cy="2979420"/>
          </a:xfrm>
        </p:grpSpPr>
        <p:sp>
          <p:nvSpPr>
            <p:cNvPr id="8" name="object 8"/>
            <p:cNvSpPr/>
            <p:nvPr/>
          </p:nvSpPr>
          <p:spPr>
            <a:xfrm>
              <a:off x="2556510" y="5401817"/>
              <a:ext cx="2016760" cy="692150"/>
            </a:xfrm>
            <a:custGeom>
              <a:avLst/>
              <a:gdLst/>
              <a:ahLst/>
              <a:cxnLst/>
              <a:rect l="l" t="t" r="r" b="b"/>
              <a:pathLst>
                <a:path w="2016760" h="692150">
                  <a:moveTo>
                    <a:pt x="0" y="691895"/>
                  </a:moveTo>
                  <a:lnTo>
                    <a:pt x="2016252" y="691895"/>
                  </a:lnTo>
                  <a:lnTo>
                    <a:pt x="2016252" y="0"/>
                  </a:lnTo>
                  <a:lnTo>
                    <a:pt x="0" y="0"/>
                  </a:lnTo>
                  <a:lnTo>
                    <a:pt x="0" y="691895"/>
                  </a:lnTo>
                  <a:close/>
                </a:path>
              </a:pathLst>
            </a:custGeom>
            <a:ln w="289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72000" y="3822191"/>
              <a:ext cx="655320" cy="1930400"/>
            </a:xfrm>
            <a:custGeom>
              <a:avLst/>
              <a:gdLst/>
              <a:ahLst/>
              <a:cxnLst/>
              <a:rect l="l" t="t" r="r" b="b"/>
              <a:pathLst>
                <a:path w="655320" h="1930400">
                  <a:moveTo>
                    <a:pt x="321183" y="1917687"/>
                  </a:moveTo>
                  <a:lnTo>
                    <a:pt x="0" y="1917687"/>
                  </a:lnTo>
                  <a:lnTo>
                    <a:pt x="0" y="1930387"/>
                  </a:lnTo>
                  <a:lnTo>
                    <a:pt x="331088" y="1930387"/>
                  </a:lnTo>
                  <a:lnTo>
                    <a:pt x="333883" y="1927542"/>
                  </a:lnTo>
                  <a:lnTo>
                    <a:pt x="333883" y="1924037"/>
                  </a:lnTo>
                  <a:lnTo>
                    <a:pt x="321183" y="1924037"/>
                  </a:lnTo>
                  <a:lnTo>
                    <a:pt x="321183" y="1917687"/>
                  </a:lnTo>
                  <a:close/>
                </a:path>
                <a:path w="655320" h="1930400">
                  <a:moveTo>
                    <a:pt x="578992" y="31749"/>
                  </a:moveTo>
                  <a:lnTo>
                    <a:pt x="324103" y="31749"/>
                  </a:lnTo>
                  <a:lnTo>
                    <a:pt x="321183" y="34543"/>
                  </a:lnTo>
                  <a:lnTo>
                    <a:pt x="321183" y="1924037"/>
                  </a:lnTo>
                  <a:lnTo>
                    <a:pt x="327533" y="1917687"/>
                  </a:lnTo>
                  <a:lnTo>
                    <a:pt x="333883" y="1917687"/>
                  </a:lnTo>
                  <a:lnTo>
                    <a:pt x="333883" y="44450"/>
                  </a:lnTo>
                  <a:lnTo>
                    <a:pt x="327532" y="44450"/>
                  </a:lnTo>
                  <a:lnTo>
                    <a:pt x="333883" y="38099"/>
                  </a:lnTo>
                  <a:lnTo>
                    <a:pt x="578992" y="38099"/>
                  </a:lnTo>
                  <a:lnTo>
                    <a:pt x="578992" y="31749"/>
                  </a:lnTo>
                  <a:close/>
                </a:path>
                <a:path w="655320" h="1930400">
                  <a:moveTo>
                    <a:pt x="333883" y="1917687"/>
                  </a:moveTo>
                  <a:lnTo>
                    <a:pt x="327533" y="1917687"/>
                  </a:lnTo>
                  <a:lnTo>
                    <a:pt x="321183" y="1924037"/>
                  </a:lnTo>
                  <a:lnTo>
                    <a:pt x="333883" y="1924037"/>
                  </a:lnTo>
                  <a:lnTo>
                    <a:pt x="333883" y="1917687"/>
                  </a:lnTo>
                  <a:close/>
                </a:path>
                <a:path w="655320" h="1930400">
                  <a:moveTo>
                    <a:pt x="578992" y="0"/>
                  </a:moveTo>
                  <a:lnTo>
                    <a:pt x="578992" y="76199"/>
                  </a:lnTo>
                  <a:lnTo>
                    <a:pt x="642492" y="44450"/>
                  </a:lnTo>
                  <a:lnTo>
                    <a:pt x="591692" y="44450"/>
                  </a:lnTo>
                  <a:lnTo>
                    <a:pt x="591692" y="31749"/>
                  </a:lnTo>
                  <a:lnTo>
                    <a:pt x="642492" y="31749"/>
                  </a:lnTo>
                  <a:lnTo>
                    <a:pt x="578992" y="0"/>
                  </a:lnTo>
                  <a:close/>
                </a:path>
                <a:path w="655320" h="1930400">
                  <a:moveTo>
                    <a:pt x="333883" y="38099"/>
                  </a:moveTo>
                  <a:lnTo>
                    <a:pt x="327532" y="44450"/>
                  </a:lnTo>
                  <a:lnTo>
                    <a:pt x="333883" y="44450"/>
                  </a:lnTo>
                  <a:lnTo>
                    <a:pt x="333883" y="38099"/>
                  </a:lnTo>
                  <a:close/>
                </a:path>
                <a:path w="655320" h="1930400">
                  <a:moveTo>
                    <a:pt x="578992" y="38099"/>
                  </a:moveTo>
                  <a:lnTo>
                    <a:pt x="333883" y="38099"/>
                  </a:lnTo>
                  <a:lnTo>
                    <a:pt x="333883" y="44450"/>
                  </a:lnTo>
                  <a:lnTo>
                    <a:pt x="578992" y="44450"/>
                  </a:lnTo>
                  <a:lnTo>
                    <a:pt x="578992" y="38099"/>
                  </a:lnTo>
                  <a:close/>
                </a:path>
                <a:path w="655320" h="1930400">
                  <a:moveTo>
                    <a:pt x="642492" y="31749"/>
                  </a:moveTo>
                  <a:lnTo>
                    <a:pt x="591692" y="31749"/>
                  </a:lnTo>
                  <a:lnTo>
                    <a:pt x="591692" y="44450"/>
                  </a:lnTo>
                  <a:lnTo>
                    <a:pt x="642492" y="44450"/>
                  </a:lnTo>
                  <a:lnTo>
                    <a:pt x="655192" y="38099"/>
                  </a:lnTo>
                  <a:lnTo>
                    <a:pt x="642492" y="317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0593" y="6093713"/>
              <a:ext cx="4392295" cy="693420"/>
            </a:xfrm>
            <a:custGeom>
              <a:avLst/>
              <a:gdLst/>
              <a:ahLst/>
              <a:cxnLst/>
              <a:rect l="l" t="t" r="r" b="b"/>
              <a:pathLst>
                <a:path w="4392295" h="693420">
                  <a:moveTo>
                    <a:pt x="0" y="693420"/>
                  </a:moveTo>
                  <a:lnTo>
                    <a:pt x="4392168" y="693420"/>
                  </a:lnTo>
                  <a:lnTo>
                    <a:pt x="4392168" y="0"/>
                  </a:lnTo>
                  <a:lnTo>
                    <a:pt x="0" y="0"/>
                  </a:lnTo>
                  <a:lnTo>
                    <a:pt x="0" y="693420"/>
                  </a:lnTo>
                  <a:close/>
                </a:path>
              </a:pathLst>
            </a:custGeom>
            <a:ln w="289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2000" y="6054851"/>
              <a:ext cx="655320" cy="391160"/>
            </a:xfrm>
            <a:custGeom>
              <a:avLst/>
              <a:gdLst/>
              <a:ahLst/>
              <a:cxnLst/>
              <a:rect l="l" t="t" r="r" b="b"/>
              <a:pathLst>
                <a:path w="655320" h="391160">
                  <a:moveTo>
                    <a:pt x="321183" y="378066"/>
                  </a:moveTo>
                  <a:lnTo>
                    <a:pt x="0" y="378066"/>
                  </a:lnTo>
                  <a:lnTo>
                    <a:pt x="0" y="390766"/>
                  </a:lnTo>
                  <a:lnTo>
                    <a:pt x="331088" y="390766"/>
                  </a:lnTo>
                  <a:lnTo>
                    <a:pt x="333883" y="387921"/>
                  </a:lnTo>
                  <a:lnTo>
                    <a:pt x="333883" y="384416"/>
                  </a:lnTo>
                  <a:lnTo>
                    <a:pt x="321183" y="384416"/>
                  </a:lnTo>
                  <a:lnTo>
                    <a:pt x="321183" y="378066"/>
                  </a:lnTo>
                  <a:close/>
                </a:path>
                <a:path w="655320" h="391160">
                  <a:moveTo>
                    <a:pt x="578992" y="31750"/>
                  </a:moveTo>
                  <a:lnTo>
                    <a:pt x="324103" y="31750"/>
                  </a:lnTo>
                  <a:lnTo>
                    <a:pt x="321183" y="34594"/>
                  </a:lnTo>
                  <a:lnTo>
                    <a:pt x="321183" y="384416"/>
                  </a:lnTo>
                  <a:lnTo>
                    <a:pt x="327533" y="378066"/>
                  </a:lnTo>
                  <a:lnTo>
                    <a:pt x="333883" y="378066"/>
                  </a:lnTo>
                  <a:lnTo>
                    <a:pt x="333883" y="44450"/>
                  </a:lnTo>
                  <a:lnTo>
                    <a:pt x="327533" y="44450"/>
                  </a:lnTo>
                  <a:lnTo>
                    <a:pt x="333883" y="38100"/>
                  </a:lnTo>
                  <a:lnTo>
                    <a:pt x="578992" y="38100"/>
                  </a:lnTo>
                  <a:lnTo>
                    <a:pt x="578992" y="31750"/>
                  </a:lnTo>
                  <a:close/>
                </a:path>
                <a:path w="655320" h="391160">
                  <a:moveTo>
                    <a:pt x="333883" y="378066"/>
                  </a:moveTo>
                  <a:lnTo>
                    <a:pt x="327533" y="378066"/>
                  </a:lnTo>
                  <a:lnTo>
                    <a:pt x="321183" y="384416"/>
                  </a:lnTo>
                  <a:lnTo>
                    <a:pt x="333883" y="384416"/>
                  </a:lnTo>
                  <a:lnTo>
                    <a:pt x="333883" y="378066"/>
                  </a:lnTo>
                  <a:close/>
                </a:path>
                <a:path w="655320" h="391160">
                  <a:moveTo>
                    <a:pt x="578992" y="0"/>
                  </a:moveTo>
                  <a:lnTo>
                    <a:pt x="578992" y="76200"/>
                  </a:lnTo>
                  <a:lnTo>
                    <a:pt x="642492" y="44450"/>
                  </a:lnTo>
                  <a:lnTo>
                    <a:pt x="591692" y="44450"/>
                  </a:lnTo>
                  <a:lnTo>
                    <a:pt x="591692" y="31750"/>
                  </a:lnTo>
                  <a:lnTo>
                    <a:pt x="642492" y="31750"/>
                  </a:lnTo>
                  <a:lnTo>
                    <a:pt x="578992" y="0"/>
                  </a:lnTo>
                  <a:close/>
                </a:path>
                <a:path w="655320" h="391160">
                  <a:moveTo>
                    <a:pt x="333883" y="38100"/>
                  </a:moveTo>
                  <a:lnTo>
                    <a:pt x="327533" y="44450"/>
                  </a:lnTo>
                  <a:lnTo>
                    <a:pt x="333883" y="44450"/>
                  </a:lnTo>
                  <a:lnTo>
                    <a:pt x="333883" y="38100"/>
                  </a:lnTo>
                  <a:close/>
                </a:path>
                <a:path w="655320" h="391160">
                  <a:moveTo>
                    <a:pt x="578992" y="38100"/>
                  </a:moveTo>
                  <a:lnTo>
                    <a:pt x="333883" y="38100"/>
                  </a:lnTo>
                  <a:lnTo>
                    <a:pt x="333883" y="44450"/>
                  </a:lnTo>
                  <a:lnTo>
                    <a:pt x="578992" y="44450"/>
                  </a:lnTo>
                  <a:lnTo>
                    <a:pt x="578992" y="38100"/>
                  </a:lnTo>
                  <a:close/>
                </a:path>
                <a:path w="655320" h="391160">
                  <a:moveTo>
                    <a:pt x="642492" y="31750"/>
                  </a:moveTo>
                  <a:lnTo>
                    <a:pt x="591692" y="31750"/>
                  </a:lnTo>
                  <a:lnTo>
                    <a:pt x="591692" y="44450"/>
                  </a:lnTo>
                  <a:lnTo>
                    <a:pt x="642492" y="44450"/>
                  </a:lnTo>
                  <a:lnTo>
                    <a:pt x="655192" y="38100"/>
                  </a:lnTo>
                  <a:lnTo>
                    <a:pt x="642492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602604" y="3448939"/>
            <a:ext cx="2705735" cy="803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Times New Roman"/>
                <a:cs typeface="Times New Roman"/>
              </a:rPr>
              <a:t>Öğrenci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  <a:r>
              <a:rPr sz="1700" b="1" spc="-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&lt;&lt;TARİH&gt;&gt;,&lt;&lt;ADI  </a:t>
            </a:r>
            <a:r>
              <a:rPr sz="17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SOYADI&gt;&gt; </a:t>
            </a:r>
            <a:r>
              <a:rPr sz="1700" dirty="0">
                <a:latin typeface="Times New Roman"/>
                <a:cs typeface="Times New Roman"/>
              </a:rPr>
              <a:t>ve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&lt;&lt;İMZA&gt;&gt;</a:t>
            </a:r>
            <a:endParaRPr sz="17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700" spc="-5" dirty="0">
                <a:latin typeface="Times New Roman"/>
                <a:cs typeface="Times New Roman"/>
              </a:rPr>
              <a:t>kısımlarını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dolduracak.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20665" y="5550814"/>
            <a:ext cx="3270250" cy="1062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&lt;&lt;ÖĞRENCİNİN</a:t>
            </a:r>
            <a:r>
              <a:rPr sz="1700" b="1" spc="-1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DANIŞMANI&gt;&gt;</a:t>
            </a:r>
            <a:endParaRPr sz="1700">
              <a:latin typeface="Times New Roman"/>
              <a:cs typeface="Times New Roman"/>
            </a:endParaRPr>
          </a:p>
          <a:p>
            <a:pPr marL="302260" marR="292100" indent="389890">
              <a:lnSpc>
                <a:spcPct val="100000"/>
              </a:lnSpc>
              <a:spcBef>
                <a:spcPts val="5"/>
              </a:spcBef>
            </a:pPr>
            <a:r>
              <a:rPr sz="1700" dirty="0">
                <a:latin typeface="Times New Roman"/>
                <a:cs typeface="Times New Roman"/>
              </a:rPr>
              <a:t>ve 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&lt;&lt;BÖLÜM </a:t>
            </a:r>
            <a:r>
              <a:rPr sz="1700" b="1" spc="-30" dirty="0">
                <a:solidFill>
                  <a:srgbClr val="0000FF"/>
                </a:solidFill>
                <a:latin typeface="Times New Roman"/>
                <a:cs typeface="Times New Roman"/>
              </a:rPr>
              <a:t>STAJ  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KOMİSYONU</a:t>
            </a:r>
            <a:r>
              <a:rPr sz="1700" b="1" spc="-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BAŞKANI&gt;&gt;</a:t>
            </a:r>
            <a:endParaRPr sz="1700">
              <a:latin typeface="Times New Roman"/>
              <a:cs typeface="Times New Roman"/>
            </a:endParaRPr>
          </a:p>
          <a:p>
            <a:pPr marL="581025">
              <a:lnSpc>
                <a:spcPct val="100000"/>
              </a:lnSpc>
            </a:pPr>
            <a:r>
              <a:rPr sz="1700" spc="-5" dirty="0">
                <a:latin typeface="Times New Roman"/>
                <a:cs typeface="Times New Roman"/>
              </a:rPr>
              <a:t>tarafından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doldurulacak.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6802" y="405384"/>
            <a:ext cx="2412506" cy="4937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3890" y="1147013"/>
            <a:ext cx="8268334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Zorunlu </a:t>
            </a:r>
            <a:r>
              <a:rPr sz="2400" spc="-5" dirty="0">
                <a:latin typeface="Times New Roman"/>
                <a:cs typeface="Times New Roman"/>
              </a:rPr>
              <a:t>staj sigortalarının yapılması </a:t>
            </a:r>
            <a:r>
              <a:rPr sz="2400" dirty="0">
                <a:latin typeface="Times New Roman"/>
                <a:cs typeface="Times New Roman"/>
              </a:rPr>
              <a:t>için </a:t>
            </a:r>
            <a:r>
              <a:rPr sz="2400" spc="-5" dirty="0">
                <a:latin typeface="Times New Roman"/>
                <a:cs typeface="Times New Roman"/>
              </a:rPr>
              <a:t>belirlenen </a:t>
            </a:r>
            <a:r>
              <a:rPr sz="2400" dirty="0">
                <a:latin typeface="Times New Roman"/>
                <a:cs typeface="Times New Roman"/>
              </a:rPr>
              <a:t>staj </a:t>
            </a:r>
            <a:r>
              <a:rPr sz="2400" spc="-5" dirty="0">
                <a:latin typeface="Times New Roman"/>
                <a:cs typeface="Times New Roman"/>
              </a:rPr>
              <a:t>tarihleri  </a:t>
            </a:r>
            <a:r>
              <a:rPr sz="2400" dirty="0">
                <a:latin typeface="Times New Roman"/>
                <a:cs typeface="Times New Roman"/>
              </a:rPr>
              <a:t>hiçbir </a:t>
            </a:r>
            <a:r>
              <a:rPr sz="2400" spc="-5" dirty="0">
                <a:latin typeface="Times New Roman"/>
                <a:cs typeface="Times New Roman"/>
              </a:rPr>
              <a:t>şekilde değiştirilemez. Belirlenen tarihlerde değişiklik  olması veya stajın yapılamaması halinde ilgili </a:t>
            </a:r>
            <a:r>
              <a:rPr sz="2400" dirty="0">
                <a:latin typeface="Times New Roman"/>
                <a:cs typeface="Times New Roman"/>
              </a:rPr>
              <a:t>Bölüm  Başkanlığı’na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bildirilmelidir.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6072" y="3630167"/>
            <a:ext cx="7992109" cy="960119"/>
            <a:chOff x="576072" y="3630167"/>
            <a:chExt cx="7992109" cy="960119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2966" y="3639311"/>
              <a:ext cx="7772794" cy="92756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80644" y="3634739"/>
              <a:ext cx="7983220" cy="951230"/>
            </a:xfrm>
            <a:custGeom>
              <a:avLst/>
              <a:gdLst/>
              <a:ahLst/>
              <a:cxnLst/>
              <a:rect l="l" t="t" r="r" b="b"/>
              <a:pathLst>
                <a:path w="7983220" h="951229">
                  <a:moveTo>
                    <a:pt x="0" y="950975"/>
                  </a:moveTo>
                  <a:lnTo>
                    <a:pt x="7982711" y="950975"/>
                  </a:lnTo>
                  <a:lnTo>
                    <a:pt x="7982711" y="0"/>
                  </a:lnTo>
                  <a:lnTo>
                    <a:pt x="0" y="0"/>
                  </a:lnTo>
                  <a:lnTo>
                    <a:pt x="0" y="950975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6339" y="492251"/>
            <a:ext cx="6835139" cy="40690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3890" y="1147013"/>
            <a:ext cx="10972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İnşaat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38122" y="1147013"/>
            <a:ext cx="69748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59914" algn="l"/>
                <a:tab pos="3502660" algn="l"/>
                <a:tab pos="4807585" algn="l"/>
                <a:tab pos="5740400" algn="l"/>
                <a:tab pos="6250940" algn="l"/>
              </a:tabLst>
            </a:pPr>
            <a:r>
              <a:rPr sz="2400" spc="-5" dirty="0">
                <a:latin typeface="Times New Roman"/>
                <a:cs typeface="Times New Roman"/>
              </a:rPr>
              <a:t>Mühendi</a:t>
            </a:r>
            <a:r>
              <a:rPr sz="2400" spc="-10" dirty="0">
                <a:latin typeface="Times New Roman"/>
                <a:cs typeface="Times New Roman"/>
              </a:rPr>
              <a:t>sl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10" dirty="0">
                <a:latin typeface="Times New Roman"/>
                <a:cs typeface="Times New Roman"/>
              </a:rPr>
              <a:t>ğ</a:t>
            </a:r>
            <a:r>
              <a:rPr sz="2400" dirty="0">
                <a:latin typeface="Times New Roman"/>
                <a:cs typeface="Times New Roman"/>
              </a:rPr>
              <a:t>i	B</a:t>
            </a:r>
            <a:r>
              <a:rPr sz="2400" spc="-10" dirty="0">
                <a:latin typeface="Times New Roman"/>
                <a:cs typeface="Times New Roman"/>
              </a:rPr>
              <a:t>ö</a:t>
            </a:r>
            <a:r>
              <a:rPr sz="2400" dirty="0">
                <a:latin typeface="Times New Roman"/>
                <a:cs typeface="Times New Roman"/>
              </a:rPr>
              <a:t>lü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ünde	öğr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ti</a:t>
            </a:r>
            <a:r>
              <a:rPr sz="2400" spc="-1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en	</a:t>
            </a:r>
            <a:r>
              <a:rPr sz="2400" spc="-10" dirty="0">
                <a:latin typeface="Times New Roman"/>
                <a:cs typeface="Times New Roman"/>
              </a:rPr>
              <a:t>te</a:t>
            </a:r>
            <a:r>
              <a:rPr sz="2400" dirty="0">
                <a:latin typeface="Times New Roman"/>
                <a:cs typeface="Times New Roman"/>
              </a:rPr>
              <a:t>orik	</a:t>
            </a:r>
            <a:r>
              <a:rPr sz="2400" spc="-5" dirty="0">
                <a:latin typeface="Times New Roman"/>
                <a:cs typeface="Times New Roman"/>
              </a:rPr>
              <a:t>v</a:t>
            </a:r>
            <a:r>
              <a:rPr sz="2400" dirty="0">
                <a:latin typeface="Times New Roman"/>
                <a:cs typeface="Times New Roman"/>
              </a:rPr>
              <a:t>e	p</a:t>
            </a:r>
            <a:r>
              <a:rPr sz="2400" spc="-1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atik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6790" y="1513459"/>
            <a:ext cx="7923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bilgilerin, </a:t>
            </a:r>
            <a:r>
              <a:rPr sz="2400" dirty="0">
                <a:latin typeface="Times New Roman"/>
                <a:cs typeface="Times New Roman"/>
              </a:rPr>
              <a:t>iş </a:t>
            </a:r>
            <a:r>
              <a:rPr sz="2400" spc="-5" dirty="0">
                <a:latin typeface="Times New Roman"/>
                <a:cs typeface="Times New Roman"/>
              </a:rPr>
              <a:t>hayatındaki uygulamalarını görmek,</a:t>
            </a:r>
            <a:r>
              <a:rPr sz="2400" spc="4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aksaklıklarını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6790" y="1879219"/>
            <a:ext cx="19018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83690" algn="l"/>
              </a:tabLst>
            </a:pPr>
            <a:r>
              <a:rPr sz="2400" spc="-5" dirty="0">
                <a:latin typeface="Times New Roman"/>
                <a:cs typeface="Times New Roman"/>
              </a:rPr>
              <a:t>sapta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k</a:t>
            </a:r>
            <a:r>
              <a:rPr sz="2400" spc="-5" dirty="0">
                <a:latin typeface="Times New Roman"/>
                <a:cs typeface="Times New Roman"/>
              </a:rPr>
              <a:t>;	bu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01517" y="1879219"/>
            <a:ext cx="5709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08685" algn="l"/>
                <a:tab pos="1534795" algn="l"/>
                <a:tab pos="3242310" algn="l"/>
                <a:tab pos="4547235" algn="l"/>
              </a:tabLst>
            </a:pPr>
            <a:r>
              <a:rPr sz="2400" dirty="0">
                <a:latin typeface="Times New Roman"/>
                <a:cs typeface="Times New Roman"/>
              </a:rPr>
              <a:t>bi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spc="-15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i	ve	den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yi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ler	ışığında	öğr</a:t>
            </a:r>
            <a:r>
              <a:rPr sz="2400" spc="-2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nciyi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3890" y="2244978"/>
            <a:ext cx="8268970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yönlendirmek,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Öğrencilerin mesleğini tanımasını sağlamak, üniversite </a:t>
            </a:r>
            <a:r>
              <a:rPr sz="2400" dirty="0">
                <a:latin typeface="Times New Roman"/>
                <a:cs typeface="Times New Roman"/>
              </a:rPr>
              <a:t>ile  sanayi </a:t>
            </a:r>
            <a:r>
              <a:rPr sz="2400" spc="-5" dirty="0">
                <a:latin typeface="Times New Roman"/>
                <a:cs typeface="Times New Roman"/>
              </a:rPr>
              <a:t>kuruluşları arasında ilişkiler kurmak </a:t>
            </a:r>
            <a:r>
              <a:rPr sz="2400" dirty="0">
                <a:latin typeface="Times New Roman"/>
                <a:cs typeface="Times New Roman"/>
              </a:rPr>
              <a:t>ve bu </a:t>
            </a:r>
            <a:r>
              <a:rPr sz="2400" spc="-5" dirty="0">
                <a:latin typeface="Times New Roman"/>
                <a:cs typeface="Times New Roman"/>
              </a:rPr>
              <a:t>ilişkilerin  gelişmesine </a:t>
            </a:r>
            <a:r>
              <a:rPr sz="2400" dirty="0">
                <a:latin typeface="Times New Roman"/>
                <a:cs typeface="Times New Roman"/>
              </a:rPr>
              <a:t>katkıda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bulunmak,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Staj yapılan kurumların </a:t>
            </a:r>
            <a:r>
              <a:rPr sz="2400" dirty="0">
                <a:latin typeface="Times New Roman"/>
                <a:cs typeface="Times New Roman"/>
              </a:rPr>
              <a:t>genel </a:t>
            </a:r>
            <a:r>
              <a:rPr sz="2400" spc="-5" dirty="0">
                <a:latin typeface="Times New Roman"/>
                <a:cs typeface="Times New Roman"/>
              </a:rPr>
              <a:t>işleyişleri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çalışma alanları  </a:t>
            </a:r>
            <a:r>
              <a:rPr sz="2400" dirty="0">
                <a:latin typeface="Times New Roman"/>
                <a:cs typeface="Times New Roman"/>
              </a:rPr>
              <a:t>hakkında bilgi sahip </a:t>
            </a:r>
            <a:r>
              <a:rPr sz="2400" spc="-5" dirty="0">
                <a:latin typeface="Times New Roman"/>
                <a:cs typeface="Times New Roman"/>
              </a:rPr>
              <a:t>olmasını sağlamak </a:t>
            </a:r>
            <a:r>
              <a:rPr sz="2400" dirty="0">
                <a:latin typeface="Times New Roman"/>
                <a:cs typeface="Times New Roman"/>
              </a:rPr>
              <a:t>için staj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yapılır.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"/>
              <a:tabLst>
                <a:tab pos="355600" algn="l"/>
              </a:tabLst>
            </a:pPr>
            <a:r>
              <a:rPr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Staj dört yıllık İnşaat Mühendisliği eğitiminin </a:t>
            </a:r>
            <a:r>
              <a:rPr sz="24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bir</a:t>
            </a:r>
            <a:r>
              <a:rPr sz="2400" i="1" spc="-1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parçasıdır.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6735" y="396240"/>
            <a:ext cx="3357396" cy="50291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3890" y="1147013"/>
            <a:ext cx="8268334" cy="405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Staj yapmak </a:t>
            </a:r>
            <a:r>
              <a:rPr sz="2400" dirty="0">
                <a:latin typeface="Times New Roman"/>
                <a:cs typeface="Times New Roman"/>
              </a:rPr>
              <a:t>isteyen </a:t>
            </a:r>
            <a:r>
              <a:rPr sz="2400" spc="-10" dirty="0">
                <a:latin typeface="Times New Roman"/>
                <a:cs typeface="Times New Roman"/>
              </a:rPr>
              <a:t>öğrenciler, </a:t>
            </a:r>
            <a:r>
              <a:rPr sz="2400" spc="-5" dirty="0">
                <a:latin typeface="Times New Roman"/>
                <a:cs typeface="Times New Roman"/>
              </a:rPr>
              <a:t>6331 Sayılı </a:t>
            </a:r>
            <a:r>
              <a:rPr sz="2400" dirty="0">
                <a:latin typeface="Times New Roman"/>
                <a:cs typeface="Times New Roman"/>
              </a:rPr>
              <a:t>İş </a:t>
            </a:r>
            <a:r>
              <a:rPr sz="2400" spc="-5" dirty="0">
                <a:latin typeface="Times New Roman"/>
                <a:cs typeface="Times New Roman"/>
              </a:rPr>
              <a:t>Sağlığı ve  Güvenliği </a:t>
            </a:r>
            <a:r>
              <a:rPr sz="2400" dirty="0">
                <a:latin typeface="Times New Roman"/>
                <a:cs typeface="Times New Roman"/>
              </a:rPr>
              <a:t>Kanunu </a:t>
            </a:r>
            <a:r>
              <a:rPr sz="2400" spc="-5" dirty="0">
                <a:latin typeface="Times New Roman"/>
                <a:cs typeface="Times New Roman"/>
              </a:rPr>
              <a:t>gereğince staj yapacakları işyerlerinin tehlike  sınıflarına </a:t>
            </a:r>
            <a:r>
              <a:rPr sz="2400" dirty="0">
                <a:latin typeface="Times New Roman"/>
                <a:cs typeface="Times New Roman"/>
              </a:rPr>
              <a:t>göre 8, 12 veya 16 </a:t>
            </a:r>
            <a:r>
              <a:rPr sz="2400" spc="-5" dirty="0">
                <a:latin typeface="Times New Roman"/>
                <a:cs typeface="Times New Roman"/>
              </a:rPr>
              <a:t>saatlik </a:t>
            </a:r>
            <a:r>
              <a:rPr sz="2400" dirty="0">
                <a:latin typeface="Times New Roman"/>
                <a:cs typeface="Times New Roman"/>
              </a:rPr>
              <a:t>İş </a:t>
            </a:r>
            <a:r>
              <a:rPr sz="2400" spc="-5" dirty="0">
                <a:latin typeface="Times New Roman"/>
                <a:cs typeface="Times New Roman"/>
              </a:rPr>
              <a:t>Sağlığı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10" dirty="0">
                <a:latin typeface="Times New Roman"/>
                <a:cs typeface="Times New Roman"/>
              </a:rPr>
              <a:t>Güvenliği  </a:t>
            </a:r>
            <a:r>
              <a:rPr sz="2400" spc="-5" dirty="0">
                <a:latin typeface="Times New Roman"/>
                <a:cs typeface="Times New Roman"/>
              </a:rPr>
              <a:t>Eğitimlerini almak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zorundadırlar.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İnşaat işleri 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«ÇOK 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TEHLİKELİ 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İŞ 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SINIFINA» </a:t>
            </a:r>
            <a:r>
              <a:rPr sz="2400" spc="-5" dirty="0">
                <a:latin typeface="Times New Roman"/>
                <a:cs typeface="Times New Roman"/>
              </a:rPr>
              <a:t>girmekte  </a:t>
            </a:r>
            <a:r>
              <a:rPr sz="2400" dirty="0">
                <a:latin typeface="Times New Roman"/>
                <a:cs typeface="Times New Roman"/>
              </a:rPr>
              <a:t>olup, </a:t>
            </a:r>
            <a:r>
              <a:rPr sz="2400" spc="-5" dirty="0">
                <a:latin typeface="Times New Roman"/>
                <a:cs typeface="Times New Roman"/>
              </a:rPr>
              <a:t>alınması </a:t>
            </a:r>
            <a:r>
              <a:rPr sz="2400" dirty="0">
                <a:latin typeface="Times New Roman"/>
                <a:cs typeface="Times New Roman"/>
              </a:rPr>
              <a:t>gereken İSG </a:t>
            </a:r>
            <a:r>
              <a:rPr sz="2400" spc="-5" dirty="0">
                <a:latin typeface="Times New Roman"/>
                <a:cs typeface="Times New Roman"/>
              </a:rPr>
              <a:t>eğitimi 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16 </a:t>
            </a:r>
            <a:r>
              <a:rPr sz="2400" b="1" spc="-50" dirty="0">
                <a:solidFill>
                  <a:srgbClr val="0000FF"/>
                </a:solidFill>
                <a:latin typeface="Times New Roman"/>
                <a:cs typeface="Times New Roman"/>
              </a:rPr>
              <a:t>SAAT</a:t>
            </a:r>
            <a:r>
              <a:rPr sz="2400" b="1" spc="-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olmalıdır.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Staj yapacak öğrencilerin Staj Sigortası </a:t>
            </a:r>
            <a:r>
              <a:rPr sz="2400" dirty="0">
                <a:latin typeface="Times New Roman"/>
                <a:cs typeface="Times New Roman"/>
              </a:rPr>
              <a:t>talep </a:t>
            </a:r>
            <a:r>
              <a:rPr sz="2400" spc="-5" dirty="0">
                <a:latin typeface="Times New Roman"/>
                <a:cs typeface="Times New Roman"/>
              </a:rPr>
              <a:t>yazıları </a:t>
            </a:r>
            <a:r>
              <a:rPr sz="2400" spc="-10" dirty="0">
                <a:latin typeface="Times New Roman"/>
                <a:cs typeface="Times New Roman"/>
              </a:rPr>
              <a:t>ile </a:t>
            </a:r>
            <a:r>
              <a:rPr sz="2400" spc="-5" dirty="0">
                <a:latin typeface="Times New Roman"/>
                <a:cs typeface="Times New Roman"/>
              </a:rPr>
              <a:t>birlikte  öğrencilerin </a:t>
            </a:r>
            <a:r>
              <a:rPr sz="2400" dirty="0">
                <a:latin typeface="Times New Roman"/>
                <a:cs typeface="Times New Roman"/>
              </a:rPr>
              <a:t>İSG </a:t>
            </a:r>
            <a:r>
              <a:rPr sz="2400" spc="-5" dirty="0">
                <a:latin typeface="Times New Roman"/>
                <a:cs typeface="Times New Roman"/>
              </a:rPr>
              <a:t>eğitimi aldıklarına </a:t>
            </a:r>
            <a:r>
              <a:rPr sz="2400" dirty="0">
                <a:latin typeface="Times New Roman"/>
                <a:cs typeface="Times New Roman"/>
              </a:rPr>
              <a:t>dair </a:t>
            </a:r>
            <a:r>
              <a:rPr sz="2400" spc="-5" dirty="0">
                <a:latin typeface="Times New Roman"/>
                <a:cs typeface="Times New Roman"/>
              </a:rPr>
              <a:t>belgelerini </a:t>
            </a:r>
            <a:r>
              <a:rPr sz="2400" dirty="0">
                <a:latin typeface="Times New Roman"/>
                <a:cs typeface="Times New Roman"/>
              </a:rPr>
              <a:t>de Staj  </a:t>
            </a:r>
            <a:r>
              <a:rPr sz="2400" spc="-5" dirty="0">
                <a:latin typeface="Times New Roman"/>
                <a:cs typeface="Times New Roman"/>
              </a:rPr>
              <a:t>Komisyonuna </a:t>
            </a:r>
            <a:r>
              <a:rPr sz="2400" dirty="0">
                <a:latin typeface="Times New Roman"/>
                <a:cs typeface="Times New Roman"/>
              </a:rPr>
              <a:t>teslim </a:t>
            </a:r>
            <a:r>
              <a:rPr sz="2400" spc="-5" dirty="0">
                <a:latin typeface="Times New Roman"/>
                <a:cs typeface="Times New Roman"/>
              </a:rPr>
              <a:t>etmeleri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gerekmektedir.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6735" y="396240"/>
            <a:ext cx="3357396" cy="50291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3890" y="1147013"/>
            <a:ext cx="30899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1663064" algn="l"/>
              </a:tabLst>
            </a:pP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İS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G	B</a:t>
            </a:r>
            <a:r>
              <a:rPr sz="24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LG</a:t>
            </a:r>
            <a:r>
              <a:rPr sz="2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Sİ,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91076" y="1147013"/>
            <a:ext cx="15341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KÜ</a:t>
            </a:r>
            <a:r>
              <a:rPr sz="2400" b="1" spc="-180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AH</a:t>
            </a:r>
            <a:r>
              <a:rPr sz="2400" b="1" spc="-229" dirty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65138" y="1147013"/>
            <a:ext cx="21456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DUML</a:t>
            </a:r>
            <a:r>
              <a:rPr sz="2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4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NAR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6790" y="1513459"/>
            <a:ext cx="7925434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ÜNİVERİSTESİ AFET 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VE ACİL DURUM 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YÖNETİMİ  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EĞİTİM UYGULAMA VE 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ARAŞTIRMA MERKEZİ  (KDPÜ </a:t>
            </a:r>
            <a:r>
              <a:rPr sz="2400" b="1" spc="-30" dirty="0">
                <a:solidFill>
                  <a:srgbClr val="0000FF"/>
                </a:solidFill>
                <a:latin typeface="Times New Roman"/>
                <a:cs typeface="Times New Roman"/>
              </a:rPr>
              <a:t>AFAMER) </a:t>
            </a:r>
            <a:r>
              <a:rPr sz="2400" b="1" spc="-60" dirty="0">
                <a:solidFill>
                  <a:srgbClr val="0000FF"/>
                </a:solidFill>
                <a:latin typeface="Times New Roman"/>
                <a:cs typeface="Times New Roman"/>
              </a:rPr>
              <a:t>VEYA 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DİĞER ÖZEL </a:t>
            </a:r>
            <a:r>
              <a:rPr sz="2400" b="1" spc="-55" dirty="0">
                <a:solidFill>
                  <a:srgbClr val="0000FF"/>
                </a:solidFill>
                <a:latin typeface="Times New Roman"/>
                <a:cs typeface="Times New Roman"/>
              </a:rPr>
              <a:t>ORTAK 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SAĞLIK  VE GÜVENLİK 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BİRİMİ (OSGB)</a:t>
            </a:r>
            <a:r>
              <a:rPr sz="2400" b="1" spc="2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FİRMALARINDAN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3890" y="2976753"/>
            <a:ext cx="498284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ALINABİLİR.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1215390" algn="l"/>
                <a:tab pos="2837180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İSG	EĞİTİMİ	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SONUCUNDA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GEÇERLİLİK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SÜRESİ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4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YILDIR.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36438" y="3707968"/>
            <a:ext cx="12299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4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76058" y="3707968"/>
            <a:ext cx="16357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LGEN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İ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1291" y="396240"/>
            <a:ext cx="8281670" cy="6377940"/>
            <a:chOff x="431291" y="396240"/>
            <a:chExt cx="8281670" cy="63779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6735" y="396240"/>
              <a:ext cx="3357396" cy="5029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291" y="941830"/>
              <a:ext cx="8281416" cy="58323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0385" y="393191"/>
            <a:ext cx="6060952" cy="75437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43255" y="1197863"/>
            <a:ext cx="8747760" cy="4403090"/>
            <a:chOff x="143255" y="1197863"/>
            <a:chExt cx="8747760" cy="44030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109" y="1377733"/>
              <a:ext cx="8333735" cy="396549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7827" y="1202435"/>
              <a:ext cx="8738870" cy="4394200"/>
            </a:xfrm>
            <a:custGeom>
              <a:avLst/>
              <a:gdLst/>
              <a:ahLst/>
              <a:cxnLst/>
              <a:rect l="l" t="t" r="r" b="b"/>
              <a:pathLst>
                <a:path w="8738870" h="4394200">
                  <a:moveTo>
                    <a:pt x="0" y="4393692"/>
                  </a:moveTo>
                  <a:lnTo>
                    <a:pt x="8738616" y="4393692"/>
                  </a:lnTo>
                  <a:lnTo>
                    <a:pt x="8738616" y="0"/>
                  </a:lnTo>
                  <a:lnTo>
                    <a:pt x="0" y="0"/>
                  </a:lnTo>
                  <a:lnTo>
                    <a:pt x="0" y="439369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31444" y="5678220"/>
            <a:ext cx="3350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CD3020"/>
                </a:solidFill>
                <a:latin typeface="Times New Roman"/>
                <a:cs typeface="Times New Roman"/>
              </a:rPr>
              <a:t>E-DEVLETTEN</a:t>
            </a:r>
            <a:r>
              <a:rPr sz="1800" b="1" spc="-130" dirty="0">
                <a:solidFill>
                  <a:srgbClr val="CD302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D3020"/>
                </a:solidFill>
                <a:latin typeface="Times New Roman"/>
                <a:cs typeface="Times New Roman"/>
              </a:rPr>
              <a:t>ALINACAK.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7988" y="405384"/>
            <a:ext cx="7847084" cy="4937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3890" y="1147013"/>
            <a:ext cx="8269605" cy="478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«ÖĞRENCİ </a:t>
            </a:r>
            <a:r>
              <a:rPr sz="2400" b="1" spc="-45" dirty="0">
                <a:solidFill>
                  <a:srgbClr val="0000FF"/>
                </a:solidFill>
                <a:latin typeface="Times New Roman"/>
                <a:cs typeface="Times New Roman"/>
              </a:rPr>
              <a:t>STAJ </a:t>
            </a:r>
            <a:r>
              <a:rPr sz="2400" b="1" spc="-40" dirty="0">
                <a:solidFill>
                  <a:srgbClr val="0000FF"/>
                </a:solidFill>
                <a:latin typeface="Times New Roman"/>
                <a:cs typeface="Times New Roman"/>
              </a:rPr>
              <a:t>SİGORTA TALEP 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FORMU»</a:t>
            </a:r>
            <a:r>
              <a:rPr sz="2400" b="1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verildikten</a:t>
            </a:r>
            <a:endParaRPr sz="240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imes New Roman"/>
                <a:cs typeface="Times New Roman"/>
              </a:rPr>
              <a:t>sonra,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 hafta sonunda</a:t>
            </a:r>
            <a:r>
              <a:rPr sz="2400" dirty="0">
                <a:latin typeface="Times New Roman"/>
                <a:cs typeface="Times New Roman"/>
              </a:rPr>
              <a:t> staj evrakları </a:t>
            </a:r>
            <a:r>
              <a:rPr sz="2400" spc="-5" dirty="0">
                <a:latin typeface="Times New Roman"/>
                <a:cs typeface="Times New Roman"/>
              </a:rPr>
              <a:t>temin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edilebilir.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Bölüm</a:t>
            </a:r>
            <a:r>
              <a:rPr sz="2400" spc="3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Staj</a:t>
            </a:r>
            <a:r>
              <a:rPr sz="2400" spc="3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Komisyonu’nca</a:t>
            </a:r>
            <a:r>
              <a:rPr sz="2400" spc="3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başvurusu</a:t>
            </a:r>
            <a:r>
              <a:rPr sz="2400" spc="3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kabul</a:t>
            </a:r>
            <a:r>
              <a:rPr sz="2400" spc="3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edilen</a:t>
            </a:r>
            <a:r>
              <a:rPr sz="2400" spc="3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öğrenciler,</a:t>
            </a:r>
            <a:endParaRPr sz="240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</a:pPr>
            <a:r>
              <a:rPr sz="2400" b="1" dirty="0">
                <a:solidFill>
                  <a:srgbClr val="FFC000"/>
                </a:solidFill>
                <a:latin typeface="Times New Roman"/>
                <a:cs typeface="Times New Roman"/>
              </a:rPr>
              <a:t>«SGK </a:t>
            </a:r>
            <a:r>
              <a:rPr sz="2400" b="1" spc="-35" dirty="0">
                <a:solidFill>
                  <a:srgbClr val="FFC000"/>
                </a:solidFill>
                <a:latin typeface="Times New Roman"/>
                <a:cs typeface="Times New Roman"/>
              </a:rPr>
              <a:t>SİGORTALI </a:t>
            </a:r>
            <a:r>
              <a:rPr sz="2400" b="1" spc="-30" dirty="0">
                <a:solidFill>
                  <a:srgbClr val="FFC000"/>
                </a:solidFill>
                <a:latin typeface="Times New Roman"/>
                <a:cs typeface="Times New Roman"/>
              </a:rPr>
              <a:t>STAJYER </a:t>
            </a:r>
            <a:r>
              <a:rPr sz="2400" b="1" dirty="0">
                <a:solidFill>
                  <a:srgbClr val="FFC000"/>
                </a:solidFill>
                <a:latin typeface="Times New Roman"/>
                <a:cs typeface="Times New Roman"/>
              </a:rPr>
              <a:t>İŞE GİRİŞ</a:t>
            </a:r>
            <a:r>
              <a:rPr sz="2400" b="1" spc="36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C000"/>
                </a:solidFill>
                <a:latin typeface="Times New Roman"/>
                <a:cs typeface="Times New Roman"/>
              </a:rPr>
              <a:t>BİLDİRGESİ»</a:t>
            </a:r>
            <a:endParaRPr sz="2400">
              <a:latin typeface="Times New Roman"/>
              <a:cs typeface="Times New Roman"/>
            </a:endParaRPr>
          </a:p>
          <a:p>
            <a:pPr marL="355600" marR="5080" algn="just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çıktısını, 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«STAJ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DEFTERİ» </a:t>
            </a:r>
            <a:r>
              <a:rPr sz="2400" spc="5" dirty="0">
                <a:latin typeface="Times New Roman"/>
                <a:cs typeface="Times New Roman"/>
              </a:rPr>
              <a:t>ve 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«STAJ</a:t>
            </a:r>
            <a:r>
              <a:rPr sz="2400" b="1" spc="5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SİCİL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FİŞİ»</a:t>
            </a:r>
            <a:r>
              <a:rPr sz="2400" dirty="0">
                <a:latin typeface="Times New Roman"/>
                <a:cs typeface="Times New Roman"/>
              </a:rPr>
              <a:t>ni,  </a:t>
            </a:r>
            <a:r>
              <a:rPr sz="2400" spc="-5" dirty="0">
                <a:latin typeface="Times New Roman"/>
                <a:cs typeface="Times New Roman"/>
              </a:rPr>
              <a:t>Fakülte Öğrenci İşleri yetkilileri tarafından </a:t>
            </a:r>
            <a:r>
              <a:rPr sz="24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mühürlü olarak  </a:t>
            </a:r>
            <a:r>
              <a:rPr sz="2400" dirty="0">
                <a:latin typeface="Times New Roman"/>
                <a:cs typeface="Times New Roman"/>
              </a:rPr>
              <a:t>teslim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alırlar.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Mühürlenmiş </a:t>
            </a:r>
            <a:r>
              <a:rPr sz="2400" dirty="0">
                <a:latin typeface="Times New Roman"/>
                <a:cs typeface="Times New Roman"/>
              </a:rPr>
              <a:t>olan 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&lt;&lt;STAJ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SİCİL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FİŞİ&gt;&gt; </a:t>
            </a:r>
            <a:r>
              <a:rPr sz="2400" dirty="0">
                <a:latin typeface="Times New Roman"/>
                <a:cs typeface="Times New Roman"/>
              </a:rPr>
              <a:t>Staj </a:t>
            </a:r>
            <a:r>
              <a:rPr sz="2400" spc="-5" dirty="0">
                <a:latin typeface="Times New Roman"/>
                <a:cs typeface="Times New Roman"/>
              </a:rPr>
              <a:t>Komisyonuna  </a:t>
            </a:r>
            <a:r>
              <a:rPr sz="2400" spc="-20" dirty="0">
                <a:latin typeface="Times New Roman"/>
                <a:cs typeface="Times New Roman"/>
              </a:rPr>
              <a:t>getirilir. </a:t>
            </a:r>
            <a:r>
              <a:rPr sz="2400" spc="-5" dirty="0">
                <a:latin typeface="Times New Roman"/>
                <a:cs typeface="Times New Roman"/>
              </a:rPr>
              <a:t>Staj Komisyonu </a:t>
            </a:r>
            <a:r>
              <a:rPr sz="2400" dirty="0">
                <a:latin typeface="Times New Roman"/>
                <a:cs typeface="Times New Roman"/>
              </a:rPr>
              <a:t>Staj </a:t>
            </a:r>
            <a:r>
              <a:rPr sz="2400" spc="-5" dirty="0">
                <a:latin typeface="Times New Roman"/>
                <a:cs typeface="Times New Roman"/>
              </a:rPr>
              <a:t>Sicil Fişi üzerindeki </a:t>
            </a:r>
            <a:r>
              <a:rPr sz="24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&lt;&lt;BÖLÜM  </a:t>
            </a:r>
            <a:r>
              <a:rPr sz="24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ONAYI&gt;&gt; </a:t>
            </a:r>
            <a:r>
              <a:rPr sz="2400" spc="-5" dirty="0">
                <a:latin typeface="Times New Roman"/>
                <a:cs typeface="Times New Roman"/>
              </a:rPr>
              <a:t>kısmını imzalar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kapalı bir zarfta, staj yapılacak  kuruma iletmek </a:t>
            </a:r>
            <a:r>
              <a:rPr sz="2400" dirty="0">
                <a:latin typeface="Times New Roman"/>
                <a:cs typeface="Times New Roman"/>
              </a:rPr>
              <a:t>üzere öğrenciye elden teslim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edilir.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12370" y="6285077"/>
            <a:ext cx="366395" cy="363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spc="-5" dirty="0">
                <a:solidFill>
                  <a:srgbClr val="D1282D"/>
                </a:solidFill>
                <a:latin typeface="Arial"/>
                <a:cs typeface="Arial"/>
              </a:rPr>
              <a:t>25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581525" cy="6858000"/>
            <a:chOff x="0" y="0"/>
            <a:chExt cx="4581525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572000" cy="6857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76571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6857998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634484" y="0"/>
            <a:ext cx="4483735" cy="6858000"/>
            <a:chOff x="4634484" y="0"/>
            <a:chExt cx="4483735" cy="68580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3628" y="0"/>
              <a:ext cx="4465320" cy="685799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639056" y="0"/>
              <a:ext cx="4474845" cy="6858000"/>
            </a:xfrm>
            <a:custGeom>
              <a:avLst/>
              <a:gdLst/>
              <a:ahLst/>
              <a:cxnLst/>
              <a:rect l="l" t="t" r="r" b="b"/>
              <a:pathLst>
                <a:path w="4474845" h="6858000">
                  <a:moveTo>
                    <a:pt x="4474463" y="6857998"/>
                  </a:moveTo>
                  <a:lnTo>
                    <a:pt x="4474463" y="0"/>
                  </a:lnTo>
                </a:path>
                <a:path w="4474845" h="6858000">
                  <a:moveTo>
                    <a:pt x="0" y="0"/>
                  </a:moveTo>
                  <a:lnTo>
                    <a:pt x="0" y="6857998"/>
                  </a:lnTo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400" y="55907"/>
            <a:ext cx="4835881" cy="671822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062728" y="0"/>
            <a:ext cx="463550" cy="6858000"/>
            <a:chOff x="5062728" y="0"/>
            <a:chExt cx="463550" cy="6858000"/>
          </a:xfrm>
        </p:grpSpPr>
        <p:sp>
          <p:nvSpPr>
            <p:cNvPr id="4" name="object 4"/>
            <p:cNvSpPr/>
            <p:nvPr/>
          </p:nvSpPr>
          <p:spPr>
            <a:xfrm>
              <a:off x="5073396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6857998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797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68824" y="693419"/>
              <a:ext cx="451484" cy="6032500"/>
            </a:xfrm>
            <a:custGeom>
              <a:avLst/>
              <a:gdLst/>
              <a:ahLst/>
              <a:cxnLst/>
              <a:rect l="l" t="t" r="r" b="b"/>
              <a:pathLst>
                <a:path w="451485" h="6032500">
                  <a:moveTo>
                    <a:pt x="0" y="0"/>
                  </a:moveTo>
                  <a:lnTo>
                    <a:pt x="69348" y="1865"/>
                  </a:lnTo>
                  <a:lnTo>
                    <a:pt x="129588" y="7059"/>
                  </a:lnTo>
                  <a:lnTo>
                    <a:pt x="177100" y="14977"/>
                  </a:lnTo>
                  <a:lnTo>
                    <a:pt x="219455" y="36575"/>
                  </a:lnTo>
                  <a:lnTo>
                    <a:pt x="219455" y="790955"/>
                  </a:lnTo>
                  <a:lnTo>
                    <a:pt x="230648" y="802514"/>
                  </a:lnTo>
                  <a:lnTo>
                    <a:pt x="261811" y="812554"/>
                  </a:lnTo>
                  <a:lnTo>
                    <a:pt x="309323" y="820472"/>
                  </a:lnTo>
                  <a:lnTo>
                    <a:pt x="369563" y="825666"/>
                  </a:lnTo>
                  <a:lnTo>
                    <a:pt x="438912" y="827531"/>
                  </a:lnTo>
                  <a:lnTo>
                    <a:pt x="369563" y="829397"/>
                  </a:lnTo>
                  <a:lnTo>
                    <a:pt x="309323" y="834591"/>
                  </a:lnTo>
                  <a:lnTo>
                    <a:pt x="261811" y="842509"/>
                  </a:lnTo>
                  <a:lnTo>
                    <a:pt x="230648" y="852549"/>
                  </a:lnTo>
                  <a:lnTo>
                    <a:pt x="219455" y="864107"/>
                  </a:lnTo>
                  <a:lnTo>
                    <a:pt x="219455" y="1618488"/>
                  </a:lnTo>
                  <a:lnTo>
                    <a:pt x="208263" y="1630046"/>
                  </a:lnTo>
                  <a:lnTo>
                    <a:pt x="177100" y="1640086"/>
                  </a:lnTo>
                  <a:lnTo>
                    <a:pt x="129588" y="1648004"/>
                  </a:lnTo>
                  <a:lnTo>
                    <a:pt x="69348" y="1653198"/>
                  </a:lnTo>
                  <a:lnTo>
                    <a:pt x="0" y="1655064"/>
                  </a:lnTo>
                </a:path>
                <a:path w="451485" h="6032500">
                  <a:moveTo>
                    <a:pt x="12191" y="2092452"/>
                  </a:moveTo>
                  <a:lnTo>
                    <a:pt x="81540" y="2094317"/>
                  </a:lnTo>
                  <a:lnTo>
                    <a:pt x="141780" y="2099511"/>
                  </a:lnTo>
                  <a:lnTo>
                    <a:pt x="189292" y="2107429"/>
                  </a:lnTo>
                  <a:lnTo>
                    <a:pt x="231648" y="2129028"/>
                  </a:lnTo>
                  <a:lnTo>
                    <a:pt x="231648" y="2701290"/>
                  </a:lnTo>
                  <a:lnTo>
                    <a:pt x="242840" y="2712848"/>
                  </a:lnTo>
                  <a:lnTo>
                    <a:pt x="274003" y="2722888"/>
                  </a:lnTo>
                  <a:lnTo>
                    <a:pt x="321515" y="2730806"/>
                  </a:lnTo>
                  <a:lnTo>
                    <a:pt x="381755" y="2736000"/>
                  </a:lnTo>
                  <a:lnTo>
                    <a:pt x="451103" y="2737866"/>
                  </a:lnTo>
                  <a:lnTo>
                    <a:pt x="381755" y="2739731"/>
                  </a:lnTo>
                  <a:lnTo>
                    <a:pt x="321515" y="2744925"/>
                  </a:lnTo>
                  <a:lnTo>
                    <a:pt x="274003" y="2752843"/>
                  </a:lnTo>
                  <a:lnTo>
                    <a:pt x="242840" y="2762883"/>
                  </a:lnTo>
                  <a:lnTo>
                    <a:pt x="231648" y="2774441"/>
                  </a:lnTo>
                  <a:lnTo>
                    <a:pt x="231648" y="3346704"/>
                  </a:lnTo>
                  <a:lnTo>
                    <a:pt x="220455" y="3358262"/>
                  </a:lnTo>
                  <a:lnTo>
                    <a:pt x="189292" y="3368302"/>
                  </a:lnTo>
                  <a:lnTo>
                    <a:pt x="141780" y="3376220"/>
                  </a:lnTo>
                  <a:lnTo>
                    <a:pt x="81540" y="3381414"/>
                  </a:lnTo>
                  <a:lnTo>
                    <a:pt x="12191" y="3383279"/>
                  </a:lnTo>
                </a:path>
                <a:path w="451485" h="6032500">
                  <a:moveTo>
                    <a:pt x="12191" y="3557016"/>
                  </a:moveTo>
                  <a:lnTo>
                    <a:pt x="81540" y="3558881"/>
                  </a:lnTo>
                  <a:lnTo>
                    <a:pt x="141780" y="3564075"/>
                  </a:lnTo>
                  <a:lnTo>
                    <a:pt x="189292" y="3571993"/>
                  </a:lnTo>
                  <a:lnTo>
                    <a:pt x="231648" y="3593591"/>
                  </a:lnTo>
                  <a:lnTo>
                    <a:pt x="231648" y="4757928"/>
                  </a:lnTo>
                  <a:lnTo>
                    <a:pt x="242840" y="4769486"/>
                  </a:lnTo>
                  <a:lnTo>
                    <a:pt x="274003" y="4779526"/>
                  </a:lnTo>
                  <a:lnTo>
                    <a:pt x="321515" y="4787444"/>
                  </a:lnTo>
                  <a:lnTo>
                    <a:pt x="381755" y="4792638"/>
                  </a:lnTo>
                  <a:lnTo>
                    <a:pt x="451103" y="4794504"/>
                  </a:lnTo>
                  <a:lnTo>
                    <a:pt x="381755" y="4796369"/>
                  </a:lnTo>
                  <a:lnTo>
                    <a:pt x="321515" y="4801563"/>
                  </a:lnTo>
                  <a:lnTo>
                    <a:pt x="274003" y="4809481"/>
                  </a:lnTo>
                  <a:lnTo>
                    <a:pt x="242840" y="4819521"/>
                  </a:lnTo>
                  <a:lnTo>
                    <a:pt x="231648" y="4831080"/>
                  </a:lnTo>
                  <a:lnTo>
                    <a:pt x="231648" y="5995416"/>
                  </a:lnTo>
                  <a:lnTo>
                    <a:pt x="220455" y="6006978"/>
                  </a:lnTo>
                  <a:lnTo>
                    <a:pt x="189292" y="6017019"/>
                  </a:lnTo>
                  <a:lnTo>
                    <a:pt x="141780" y="6024936"/>
                  </a:lnTo>
                  <a:lnTo>
                    <a:pt x="81540" y="6030127"/>
                  </a:lnTo>
                  <a:lnTo>
                    <a:pt x="12191" y="603199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632196" y="976706"/>
            <a:ext cx="3210560" cy="1062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latin typeface="Times New Roman"/>
                <a:cs typeface="Times New Roman"/>
              </a:rPr>
              <a:t>Öğrenci tarafından doldurulacak,  </a:t>
            </a:r>
            <a:r>
              <a:rPr sz="1700" dirty="0">
                <a:latin typeface="Times New Roman"/>
                <a:cs typeface="Times New Roman"/>
              </a:rPr>
              <a:t>fotoğraf </a:t>
            </a:r>
            <a:r>
              <a:rPr sz="1700" spc="-5" dirty="0">
                <a:latin typeface="Times New Roman"/>
                <a:cs typeface="Times New Roman"/>
              </a:rPr>
              <a:t>yapıştırılıp </a:t>
            </a:r>
            <a:r>
              <a:rPr sz="1700" spc="-30" dirty="0">
                <a:solidFill>
                  <a:srgbClr val="0000FF"/>
                </a:solidFill>
                <a:latin typeface="Times New Roman"/>
                <a:cs typeface="Times New Roman"/>
              </a:rPr>
              <a:t>&lt;&lt;</a:t>
            </a:r>
            <a:r>
              <a:rPr sz="1700" b="1" spc="-30" dirty="0">
                <a:solidFill>
                  <a:srgbClr val="0000FF"/>
                </a:solidFill>
                <a:latin typeface="Times New Roman"/>
                <a:cs typeface="Times New Roman"/>
              </a:rPr>
              <a:t>FAKÜLTE  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ÖĞRENCİ </a:t>
            </a:r>
            <a:r>
              <a:rPr sz="17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İŞLERİNE&gt;&gt;</a:t>
            </a:r>
            <a:r>
              <a:rPr sz="1700" b="1" spc="-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gidilerek</a:t>
            </a:r>
            <a:endParaRPr sz="1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700" spc="-5" dirty="0">
                <a:solidFill>
                  <a:srgbClr val="0000FF"/>
                </a:solidFill>
                <a:latin typeface="Times New Roman"/>
                <a:cs typeface="Times New Roman"/>
              </a:rPr>
              <a:t>&lt;&lt;</a:t>
            </a:r>
            <a:r>
              <a:rPr sz="17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MÜHÜRLETTİRİLECEK&gt;&gt;</a:t>
            </a:r>
            <a:r>
              <a:rPr sz="1700" spc="-5" dirty="0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16015" y="3278251"/>
            <a:ext cx="288226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Times New Roman"/>
                <a:cs typeface="Times New Roman"/>
              </a:rPr>
              <a:t>Öğrenci </a:t>
            </a:r>
            <a:r>
              <a:rPr sz="1700" spc="-5" dirty="0">
                <a:latin typeface="Times New Roman"/>
                <a:cs typeface="Times New Roman"/>
              </a:rPr>
              <a:t>tarafından</a:t>
            </a:r>
            <a:r>
              <a:rPr sz="1700" spc="-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doldurulacak.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76442" y="4569714"/>
            <a:ext cx="3244850" cy="203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" algn="ctr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Times New Roman"/>
                <a:cs typeface="Times New Roman"/>
              </a:rPr>
              <a:t>***Staj </a:t>
            </a:r>
            <a:r>
              <a:rPr sz="1700" spc="-5" dirty="0">
                <a:latin typeface="Times New Roman"/>
                <a:cs typeface="Times New Roman"/>
              </a:rPr>
              <a:t>bitiminde, staj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yapılan</a:t>
            </a:r>
            <a:endParaRPr sz="1700">
              <a:latin typeface="Times New Roman"/>
              <a:cs typeface="Times New Roman"/>
            </a:endParaRPr>
          </a:p>
          <a:p>
            <a:pPr marL="37465" algn="ctr">
              <a:lnSpc>
                <a:spcPct val="100000"/>
              </a:lnSpc>
            </a:pPr>
            <a:r>
              <a:rPr sz="1700" dirty="0">
                <a:latin typeface="Times New Roman"/>
                <a:cs typeface="Times New Roman"/>
              </a:rPr>
              <a:t>yerdeki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&lt;&lt;İNŞAAT</a:t>
            </a:r>
            <a:endParaRPr sz="1700">
              <a:latin typeface="Times New Roman"/>
              <a:cs typeface="Times New Roman"/>
            </a:endParaRPr>
          </a:p>
          <a:p>
            <a:pPr marL="329565" marR="290195" indent="1905" algn="ctr">
              <a:lnSpc>
                <a:spcPct val="100000"/>
              </a:lnSpc>
              <a:spcBef>
                <a:spcPts val="5"/>
              </a:spcBef>
            </a:pP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MÜHENDİSİ&gt;&gt; </a:t>
            </a:r>
            <a:r>
              <a:rPr sz="1700" spc="-5" dirty="0">
                <a:latin typeface="Times New Roman"/>
                <a:cs typeface="Times New Roman"/>
              </a:rPr>
              <a:t>tarafından  doldurulup, 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&lt;&lt;MÜHÜR</a:t>
            </a:r>
            <a:r>
              <a:rPr sz="1700" b="1" spc="-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veya  </a:t>
            </a:r>
            <a:r>
              <a:rPr sz="17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KAŞELENİP,  </a:t>
            </a:r>
            <a:r>
              <a:rPr sz="17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İMZALANACAK&gt;&gt;</a:t>
            </a:r>
            <a:r>
              <a:rPr sz="1700" spc="-5" dirty="0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***Staj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Bitiminde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Doldurulacak.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706" y="84352"/>
            <a:ext cx="8926195" cy="5880735"/>
            <a:chOff x="65706" y="84352"/>
            <a:chExt cx="8926195" cy="58807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706" y="84352"/>
              <a:ext cx="4965570" cy="557662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064251" y="717804"/>
              <a:ext cx="455930" cy="4971415"/>
            </a:xfrm>
            <a:custGeom>
              <a:avLst/>
              <a:gdLst/>
              <a:ahLst/>
              <a:cxnLst/>
              <a:rect l="l" t="t" r="r" b="b"/>
              <a:pathLst>
                <a:path w="455929" h="4971415">
                  <a:moveTo>
                    <a:pt x="4572" y="0"/>
                  </a:moveTo>
                  <a:lnTo>
                    <a:pt x="73920" y="1865"/>
                  </a:lnTo>
                  <a:lnTo>
                    <a:pt x="134160" y="7059"/>
                  </a:lnTo>
                  <a:lnTo>
                    <a:pt x="181672" y="14977"/>
                  </a:lnTo>
                  <a:lnTo>
                    <a:pt x="224027" y="36575"/>
                  </a:lnTo>
                  <a:lnTo>
                    <a:pt x="224027" y="609600"/>
                  </a:lnTo>
                  <a:lnTo>
                    <a:pt x="235220" y="621158"/>
                  </a:lnTo>
                  <a:lnTo>
                    <a:pt x="266383" y="631198"/>
                  </a:lnTo>
                  <a:lnTo>
                    <a:pt x="313895" y="639116"/>
                  </a:lnTo>
                  <a:lnTo>
                    <a:pt x="374135" y="644310"/>
                  </a:lnTo>
                  <a:lnTo>
                    <a:pt x="443484" y="646176"/>
                  </a:lnTo>
                  <a:lnTo>
                    <a:pt x="374135" y="648041"/>
                  </a:lnTo>
                  <a:lnTo>
                    <a:pt x="313895" y="653235"/>
                  </a:lnTo>
                  <a:lnTo>
                    <a:pt x="266383" y="661153"/>
                  </a:lnTo>
                  <a:lnTo>
                    <a:pt x="235220" y="671193"/>
                  </a:lnTo>
                  <a:lnTo>
                    <a:pt x="224027" y="682751"/>
                  </a:lnTo>
                  <a:lnTo>
                    <a:pt x="224027" y="1255776"/>
                  </a:lnTo>
                  <a:lnTo>
                    <a:pt x="212835" y="1267334"/>
                  </a:lnTo>
                  <a:lnTo>
                    <a:pt x="181672" y="1277374"/>
                  </a:lnTo>
                  <a:lnTo>
                    <a:pt x="134160" y="1285292"/>
                  </a:lnTo>
                  <a:lnTo>
                    <a:pt x="73920" y="1290486"/>
                  </a:lnTo>
                  <a:lnTo>
                    <a:pt x="4572" y="1292352"/>
                  </a:lnTo>
                </a:path>
                <a:path w="455929" h="4971415">
                  <a:moveTo>
                    <a:pt x="0" y="1328928"/>
                  </a:moveTo>
                  <a:lnTo>
                    <a:pt x="69622" y="1330794"/>
                  </a:lnTo>
                  <a:lnTo>
                    <a:pt x="130076" y="1335995"/>
                  </a:lnTo>
                  <a:lnTo>
                    <a:pt x="177741" y="1343933"/>
                  </a:lnTo>
                  <a:lnTo>
                    <a:pt x="220218" y="1365631"/>
                  </a:lnTo>
                  <a:lnTo>
                    <a:pt x="220218" y="1542161"/>
                  </a:lnTo>
                  <a:lnTo>
                    <a:pt x="231440" y="1553780"/>
                  </a:lnTo>
                  <a:lnTo>
                    <a:pt x="262694" y="1563858"/>
                  </a:lnTo>
                  <a:lnTo>
                    <a:pt x="310359" y="1571796"/>
                  </a:lnTo>
                  <a:lnTo>
                    <a:pt x="370813" y="1576997"/>
                  </a:lnTo>
                  <a:lnTo>
                    <a:pt x="440436" y="1578864"/>
                  </a:lnTo>
                  <a:lnTo>
                    <a:pt x="370813" y="1580730"/>
                  </a:lnTo>
                  <a:lnTo>
                    <a:pt x="310359" y="1585931"/>
                  </a:lnTo>
                  <a:lnTo>
                    <a:pt x="262694" y="1593869"/>
                  </a:lnTo>
                  <a:lnTo>
                    <a:pt x="231440" y="1603947"/>
                  </a:lnTo>
                  <a:lnTo>
                    <a:pt x="220218" y="1615567"/>
                  </a:lnTo>
                  <a:lnTo>
                    <a:pt x="220218" y="1792097"/>
                  </a:lnTo>
                  <a:lnTo>
                    <a:pt x="208995" y="1803716"/>
                  </a:lnTo>
                  <a:lnTo>
                    <a:pt x="177741" y="1813794"/>
                  </a:lnTo>
                  <a:lnTo>
                    <a:pt x="130076" y="1821732"/>
                  </a:lnTo>
                  <a:lnTo>
                    <a:pt x="69622" y="1826933"/>
                  </a:lnTo>
                  <a:lnTo>
                    <a:pt x="0" y="1828800"/>
                  </a:lnTo>
                </a:path>
                <a:path w="455929" h="4971415">
                  <a:moveTo>
                    <a:pt x="16763" y="1964436"/>
                  </a:moveTo>
                  <a:lnTo>
                    <a:pt x="86112" y="1966301"/>
                  </a:lnTo>
                  <a:lnTo>
                    <a:pt x="146352" y="1971495"/>
                  </a:lnTo>
                  <a:lnTo>
                    <a:pt x="193864" y="1979413"/>
                  </a:lnTo>
                  <a:lnTo>
                    <a:pt x="236220" y="2001012"/>
                  </a:lnTo>
                  <a:lnTo>
                    <a:pt x="236220" y="3431286"/>
                  </a:lnTo>
                  <a:lnTo>
                    <a:pt x="247412" y="3442844"/>
                  </a:lnTo>
                  <a:lnTo>
                    <a:pt x="278575" y="3452884"/>
                  </a:lnTo>
                  <a:lnTo>
                    <a:pt x="326087" y="3460802"/>
                  </a:lnTo>
                  <a:lnTo>
                    <a:pt x="386327" y="3465996"/>
                  </a:lnTo>
                  <a:lnTo>
                    <a:pt x="455675" y="3467862"/>
                  </a:lnTo>
                  <a:lnTo>
                    <a:pt x="386327" y="3469727"/>
                  </a:lnTo>
                  <a:lnTo>
                    <a:pt x="326087" y="3474921"/>
                  </a:lnTo>
                  <a:lnTo>
                    <a:pt x="278575" y="3482839"/>
                  </a:lnTo>
                  <a:lnTo>
                    <a:pt x="247412" y="3492879"/>
                  </a:lnTo>
                  <a:lnTo>
                    <a:pt x="236220" y="3504438"/>
                  </a:lnTo>
                  <a:lnTo>
                    <a:pt x="236220" y="4934712"/>
                  </a:lnTo>
                  <a:lnTo>
                    <a:pt x="225027" y="4946274"/>
                  </a:lnTo>
                  <a:lnTo>
                    <a:pt x="193864" y="4956315"/>
                  </a:lnTo>
                  <a:lnTo>
                    <a:pt x="146352" y="4964232"/>
                  </a:lnTo>
                  <a:lnTo>
                    <a:pt x="86112" y="4969423"/>
                  </a:lnTo>
                  <a:lnTo>
                    <a:pt x="16763" y="497128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65398" y="4510277"/>
              <a:ext cx="1367155" cy="1315720"/>
            </a:xfrm>
            <a:custGeom>
              <a:avLst/>
              <a:gdLst/>
              <a:ahLst/>
              <a:cxnLst/>
              <a:rect l="l" t="t" r="r" b="b"/>
              <a:pathLst>
                <a:path w="1367154" h="1315720">
                  <a:moveTo>
                    <a:pt x="0" y="1315212"/>
                  </a:moveTo>
                  <a:lnTo>
                    <a:pt x="1367027" y="1315212"/>
                  </a:lnTo>
                  <a:lnTo>
                    <a:pt x="1367027" y="0"/>
                  </a:lnTo>
                  <a:lnTo>
                    <a:pt x="0" y="0"/>
                  </a:lnTo>
                  <a:lnTo>
                    <a:pt x="0" y="1315212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32425" y="5154168"/>
              <a:ext cx="1152525" cy="402590"/>
            </a:xfrm>
            <a:custGeom>
              <a:avLst/>
              <a:gdLst/>
              <a:ahLst/>
              <a:cxnLst/>
              <a:rect l="l" t="t" r="r" b="b"/>
              <a:pathLst>
                <a:path w="1152525" h="402589">
                  <a:moveTo>
                    <a:pt x="1074420" y="324484"/>
                  </a:moveTo>
                  <a:lnTo>
                    <a:pt x="1074420" y="402208"/>
                  </a:lnTo>
                  <a:lnTo>
                    <a:pt x="1126236" y="376300"/>
                  </a:lnTo>
                  <a:lnTo>
                    <a:pt x="1087374" y="376300"/>
                  </a:lnTo>
                  <a:lnTo>
                    <a:pt x="1087374" y="350392"/>
                  </a:lnTo>
                  <a:lnTo>
                    <a:pt x="1126236" y="350392"/>
                  </a:lnTo>
                  <a:lnTo>
                    <a:pt x="1074420" y="324484"/>
                  </a:lnTo>
                  <a:close/>
                </a:path>
                <a:path w="1152525" h="402589">
                  <a:moveTo>
                    <a:pt x="563118" y="12953"/>
                  </a:moveTo>
                  <a:lnTo>
                    <a:pt x="563118" y="370585"/>
                  </a:lnTo>
                  <a:lnTo>
                    <a:pt x="568960" y="376300"/>
                  </a:lnTo>
                  <a:lnTo>
                    <a:pt x="1074420" y="376300"/>
                  </a:lnTo>
                  <a:lnTo>
                    <a:pt x="1074420" y="363346"/>
                  </a:lnTo>
                  <a:lnTo>
                    <a:pt x="589026" y="363346"/>
                  </a:lnTo>
                  <a:lnTo>
                    <a:pt x="576072" y="350392"/>
                  </a:lnTo>
                  <a:lnTo>
                    <a:pt x="589026" y="350392"/>
                  </a:lnTo>
                  <a:lnTo>
                    <a:pt x="589026" y="25907"/>
                  </a:lnTo>
                  <a:lnTo>
                    <a:pt x="576072" y="25907"/>
                  </a:lnTo>
                  <a:lnTo>
                    <a:pt x="563118" y="12953"/>
                  </a:lnTo>
                  <a:close/>
                </a:path>
                <a:path w="1152525" h="402589">
                  <a:moveTo>
                    <a:pt x="1126236" y="350392"/>
                  </a:moveTo>
                  <a:lnTo>
                    <a:pt x="1087374" y="350392"/>
                  </a:lnTo>
                  <a:lnTo>
                    <a:pt x="1087374" y="376300"/>
                  </a:lnTo>
                  <a:lnTo>
                    <a:pt x="1126236" y="376300"/>
                  </a:lnTo>
                  <a:lnTo>
                    <a:pt x="1152144" y="363346"/>
                  </a:lnTo>
                  <a:lnTo>
                    <a:pt x="1126236" y="350392"/>
                  </a:lnTo>
                  <a:close/>
                </a:path>
                <a:path w="1152525" h="402589">
                  <a:moveTo>
                    <a:pt x="589026" y="350392"/>
                  </a:moveTo>
                  <a:lnTo>
                    <a:pt x="576072" y="350392"/>
                  </a:lnTo>
                  <a:lnTo>
                    <a:pt x="589026" y="363346"/>
                  </a:lnTo>
                  <a:lnTo>
                    <a:pt x="589026" y="350392"/>
                  </a:lnTo>
                  <a:close/>
                </a:path>
                <a:path w="1152525" h="402589">
                  <a:moveTo>
                    <a:pt x="1074420" y="350392"/>
                  </a:moveTo>
                  <a:lnTo>
                    <a:pt x="589026" y="350392"/>
                  </a:lnTo>
                  <a:lnTo>
                    <a:pt x="589026" y="363346"/>
                  </a:lnTo>
                  <a:lnTo>
                    <a:pt x="1074420" y="363346"/>
                  </a:lnTo>
                  <a:lnTo>
                    <a:pt x="1074420" y="350392"/>
                  </a:lnTo>
                  <a:close/>
                </a:path>
                <a:path w="1152525" h="402589">
                  <a:moveTo>
                    <a:pt x="583184" y="0"/>
                  </a:moveTo>
                  <a:lnTo>
                    <a:pt x="0" y="0"/>
                  </a:lnTo>
                  <a:lnTo>
                    <a:pt x="0" y="25907"/>
                  </a:lnTo>
                  <a:lnTo>
                    <a:pt x="563118" y="25907"/>
                  </a:lnTo>
                  <a:lnTo>
                    <a:pt x="563118" y="12953"/>
                  </a:lnTo>
                  <a:lnTo>
                    <a:pt x="589026" y="12953"/>
                  </a:lnTo>
                  <a:lnTo>
                    <a:pt x="589026" y="5841"/>
                  </a:lnTo>
                  <a:lnTo>
                    <a:pt x="583184" y="0"/>
                  </a:lnTo>
                  <a:close/>
                </a:path>
                <a:path w="1152525" h="402589">
                  <a:moveTo>
                    <a:pt x="589026" y="12953"/>
                  </a:moveTo>
                  <a:lnTo>
                    <a:pt x="563118" y="12953"/>
                  </a:lnTo>
                  <a:lnTo>
                    <a:pt x="576072" y="25907"/>
                  </a:lnTo>
                  <a:lnTo>
                    <a:pt x="589026" y="25907"/>
                  </a:lnTo>
                  <a:lnTo>
                    <a:pt x="589026" y="1295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96762" y="5072633"/>
              <a:ext cx="2880360" cy="878205"/>
            </a:xfrm>
            <a:custGeom>
              <a:avLst/>
              <a:gdLst/>
              <a:ahLst/>
              <a:cxnLst/>
              <a:rect l="l" t="t" r="r" b="b"/>
              <a:pathLst>
                <a:path w="2880359" h="878204">
                  <a:moveTo>
                    <a:pt x="0" y="877823"/>
                  </a:moveTo>
                  <a:lnTo>
                    <a:pt x="2880360" y="877823"/>
                  </a:lnTo>
                  <a:lnTo>
                    <a:pt x="2880360" y="0"/>
                  </a:lnTo>
                  <a:lnTo>
                    <a:pt x="0" y="0"/>
                  </a:lnTo>
                  <a:lnTo>
                    <a:pt x="0" y="877823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644134" y="820293"/>
            <a:ext cx="3210560" cy="18186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Times New Roman"/>
                <a:cs typeface="Times New Roman"/>
              </a:rPr>
              <a:t>Öğrenci </a:t>
            </a:r>
            <a:r>
              <a:rPr sz="1700" spc="-5" dirty="0">
                <a:latin typeface="Times New Roman"/>
                <a:cs typeface="Times New Roman"/>
              </a:rPr>
              <a:t>tarafından </a:t>
            </a:r>
            <a:r>
              <a:rPr sz="1700" dirty="0">
                <a:latin typeface="Times New Roman"/>
                <a:cs typeface="Times New Roman"/>
              </a:rPr>
              <a:t>doldurulacak,  fotoğraf </a:t>
            </a:r>
            <a:r>
              <a:rPr sz="1700" spc="-5" dirty="0">
                <a:latin typeface="Times New Roman"/>
                <a:cs typeface="Times New Roman"/>
              </a:rPr>
              <a:t>yapıştırılıp </a:t>
            </a:r>
            <a:r>
              <a:rPr sz="1700" spc="-30" dirty="0">
                <a:solidFill>
                  <a:srgbClr val="0000FF"/>
                </a:solidFill>
                <a:latin typeface="Times New Roman"/>
                <a:cs typeface="Times New Roman"/>
              </a:rPr>
              <a:t>&lt;&lt;</a:t>
            </a:r>
            <a:r>
              <a:rPr sz="1700" b="1" spc="-30" dirty="0">
                <a:solidFill>
                  <a:srgbClr val="0000FF"/>
                </a:solidFill>
                <a:latin typeface="Times New Roman"/>
                <a:cs typeface="Times New Roman"/>
              </a:rPr>
              <a:t>FAKÜLTE  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ÖĞRENCİ </a:t>
            </a:r>
            <a:r>
              <a:rPr sz="17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İŞLERİNE&gt;&gt;</a:t>
            </a:r>
            <a:r>
              <a:rPr sz="1700" b="1" spc="-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gidilerek</a:t>
            </a:r>
            <a:endParaRPr sz="1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700" spc="-5" dirty="0">
                <a:solidFill>
                  <a:srgbClr val="0000FF"/>
                </a:solidFill>
                <a:latin typeface="Times New Roman"/>
                <a:cs typeface="Times New Roman"/>
              </a:rPr>
              <a:t>&lt;&lt;</a:t>
            </a:r>
            <a:r>
              <a:rPr sz="17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MÜHÜRLETTİRİLECEK&gt;&gt;</a:t>
            </a:r>
            <a:r>
              <a:rPr sz="1700" spc="-5" dirty="0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Times New Roman"/>
              <a:cs typeface="Times New Roman"/>
            </a:endParaRPr>
          </a:p>
          <a:p>
            <a:pPr marR="33655" algn="ctr">
              <a:lnSpc>
                <a:spcPct val="100000"/>
              </a:lnSpc>
            </a:pPr>
            <a:r>
              <a:rPr sz="1700" dirty="0">
                <a:latin typeface="Times New Roman"/>
                <a:cs typeface="Times New Roman"/>
              </a:rPr>
              <a:t>Bölüm </a:t>
            </a:r>
            <a:r>
              <a:rPr sz="1700" spc="-5" dirty="0">
                <a:latin typeface="Times New Roman"/>
                <a:cs typeface="Times New Roman"/>
              </a:rPr>
              <a:t>Staj Komisyonu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tarafından</a:t>
            </a:r>
            <a:endParaRPr sz="1700">
              <a:latin typeface="Times New Roman"/>
              <a:cs typeface="Times New Roman"/>
            </a:endParaRPr>
          </a:p>
          <a:p>
            <a:pPr marR="33020" algn="ctr">
              <a:lnSpc>
                <a:spcPct val="100000"/>
              </a:lnSpc>
            </a:pPr>
            <a:r>
              <a:rPr sz="1700" dirty="0">
                <a:latin typeface="Times New Roman"/>
                <a:cs typeface="Times New Roman"/>
              </a:rPr>
              <a:t>onaylanacak.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90108" y="3569589"/>
            <a:ext cx="3096260" cy="1322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latin typeface="Times New Roman"/>
                <a:cs typeface="Times New Roman"/>
              </a:rPr>
              <a:t>Staj bitiminde, staj yapılan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yerdeki</a:t>
            </a:r>
            <a:endParaRPr sz="1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7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&lt;&lt;İNŞAAT</a:t>
            </a:r>
            <a:r>
              <a:rPr sz="1700" b="1" spc="-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MÜHENDİSİ&gt;&gt;</a:t>
            </a:r>
            <a:endParaRPr sz="1700">
              <a:latin typeface="Times New Roman"/>
              <a:cs typeface="Times New Roman"/>
            </a:endParaRPr>
          </a:p>
          <a:p>
            <a:pPr marL="556260" marR="5080" indent="-544195">
              <a:lnSpc>
                <a:spcPct val="100000"/>
              </a:lnSpc>
            </a:pPr>
            <a:r>
              <a:rPr sz="1700" spc="-5" dirty="0">
                <a:latin typeface="Times New Roman"/>
                <a:cs typeface="Times New Roman"/>
              </a:rPr>
              <a:t>tarafından doldurulup, 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&lt;&lt;MÜHÜR  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veya </a:t>
            </a:r>
            <a:r>
              <a:rPr sz="17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KAŞELENİP,  </a:t>
            </a:r>
            <a:r>
              <a:rPr sz="17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İMZALANACAK&gt;&gt;</a:t>
            </a:r>
            <a:r>
              <a:rPr sz="1700" spc="-5" dirty="0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9" y="5851347"/>
            <a:ext cx="141351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ÖNEMLİ</a:t>
            </a:r>
            <a:r>
              <a:rPr sz="170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20" dirty="0">
                <a:solidFill>
                  <a:srgbClr val="FF0000"/>
                </a:solidFill>
                <a:latin typeface="Times New Roman"/>
                <a:cs typeface="Times New Roman"/>
              </a:rPr>
              <a:t>NOT: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39" y="6110427"/>
            <a:ext cx="402018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2130" algn="l"/>
                <a:tab pos="1109980" algn="l"/>
                <a:tab pos="1949450" algn="l"/>
                <a:tab pos="2827655" algn="l"/>
                <a:tab pos="3417570" algn="l"/>
              </a:tabLst>
            </a:pPr>
            <a:r>
              <a:rPr sz="170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1700" spc="-10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1700" dirty="0">
                <a:solidFill>
                  <a:srgbClr val="0000FF"/>
                </a:solidFill>
                <a:latin typeface="Times New Roman"/>
                <a:cs typeface="Times New Roman"/>
              </a:rPr>
              <a:t>aj	S</a:t>
            </a:r>
            <a:r>
              <a:rPr sz="1700" spc="-1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1700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1700" spc="-1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1700" dirty="0">
                <a:solidFill>
                  <a:srgbClr val="0000FF"/>
                </a:solidFill>
                <a:latin typeface="Times New Roman"/>
                <a:cs typeface="Times New Roman"/>
              </a:rPr>
              <a:t>l	</a:t>
            </a:r>
            <a:r>
              <a:rPr sz="1700" spc="-5" dirty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1700" spc="-1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1700" spc="5" dirty="0">
                <a:solidFill>
                  <a:srgbClr val="0000FF"/>
                </a:solidFill>
                <a:latin typeface="Times New Roman"/>
                <a:cs typeface="Times New Roman"/>
              </a:rPr>
              <a:t>ş</a:t>
            </a:r>
            <a:r>
              <a:rPr sz="1700" spc="-5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1700" spc="1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1700" spc="-5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1700" dirty="0">
                <a:solidFill>
                  <a:srgbClr val="0000FF"/>
                </a:solidFill>
                <a:latin typeface="Times New Roman"/>
                <a:cs typeface="Times New Roman"/>
              </a:rPr>
              <a:t>n,	</a:t>
            </a:r>
            <a:r>
              <a:rPr sz="1700" spc="-5" dirty="0">
                <a:solidFill>
                  <a:srgbClr val="0000FF"/>
                </a:solidFill>
                <a:latin typeface="Times New Roman"/>
                <a:cs typeface="Times New Roman"/>
              </a:rPr>
              <a:t>Mühü</a:t>
            </a:r>
            <a:r>
              <a:rPr sz="1700" spc="-1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1700" dirty="0">
                <a:solidFill>
                  <a:srgbClr val="0000FF"/>
                </a:solidFill>
                <a:latin typeface="Times New Roman"/>
                <a:cs typeface="Times New Roman"/>
              </a:rPr>
              <a:t>ü	v</a:t>
            </a:r>
            <a:r>
              <a:rPr sz="1700" spc="-15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1700" dirty="0">
                <a:solidFill>
                  <a:srgbClr val="0000FF"/>
                </a:solidFill>
                <a:latin typeface="Times New Roman"/>
                <a:cs typeface="Times New Roman"/>
              </a:rPr>
              <a:t>ya	Bölüm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53610" y="6110427"/>
            <a:ext cx="55181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1700" spc="-15" dirty="0">
                <a:solidFill>
                  <a:srgbClr val="0000FF"/>
                </a:solidFill>
                <a:latin typeface="Times New Roman"/>
                <a:cs typeface="Times New Roman"/>
              </a:rPr>
              <a:t>na</a:t>
            </a:r>
            <a:r>
              <a:rPr sz="1700" dirty="0">
                <a:solidFill>
                  <a:srgbClr val="0000FF"/>
                </a:solidFill>
                <a:latin typeface="Times New Roman"/>
                <a:cs typeface="Times New Roman"/>
              </a:rPr>
              <a:t>yı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62525" y="6110427"/>
            <a:ext cx="864869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solidFill>
                  <a:srgbClr val="0000FF"/>
                </a:solidFill>
                <a:latin typeface="Times New Roman"/>
                <a:cs typeface="Times New Roman"/>
              </a:rPr>
              <a:t>olmaması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739" y="6369202"/>
            <a:ext cx="292290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solidFill>
                  <a:srgbClr val="0000FF"/>
                </a:solidFill>
                <a:latin typeface="Times New Roman"/>
                <a:cs typeface="Times New Roman"/>
              </a:rPr>
              <a:t>değerlendirmeye</a:t>
            </a:r>
            <a:r>
              <a:rPr sz="1700" spc="-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0000FF"/>
                </a:solidFill>
                <a:latin typeface="Times New Roman"/>
                <a:cs typeface="Times New Roman"/>
              </a:rPr>
              <a:t>alınmamaktadır.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83604" y="5099050"/>
            <a:ext cx="2737485" cy="1296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3875" marR="5080" indent="-14224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Times New Roman"/>
                <a:cs typeface="Times New Roman"/>
              </a:rPr>
              <a:t>Kurum </a:t>
            </a:r>
            <a:r>
              <a:rPr sz="1700" spc="-5" dirty="0">
                <a:latin typeface="Times New Roman"/>
                <a:cs typeface="Times New Roman"/>
              </a:rPr>
              <a:t>Mührü </a:t>
            </a:r>
            <a:r>
              <a:rPr sz="1700" dirty="0">
                <a:latin typeface="Times New Roman"/>
                <a:cs typeface="Times New Roman"/>
              </a:rPr>
              <a:t>veya</a:t>
            </a:r>
            <a:r>
              <a:rPr sz="1700" spc="-1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Kaşesi  </a:t>
            </a:r>
            <a:r>
              <a:rPr sz="1700" spc="-5" dirty="0">
                <a:latin typeface="Times New Roman"/>
                <a:cs typeface="Times New Roman"/>
              </a:rPr>
              <a:t>basılıp </a:t>
            </a:r>
            <a:r>
              <a:rPr sz="1700" dirty="0">
                <a:latin typeface="Times New Roman"/>
                <a:cs typeface="Times New Roman"/>
              </a:rPr>
              <a:t>Kurum </a:t>
            </a:r>
            <a:r>
              <a:rPr sz="1700" spc="-25" dirty="0">
                <a:latin typeface="Times New Roman"/>
                <a:cs typeface="Times New Roman"/>
              </a:rPr>
              <a:t>Yetkilisi  </a:t>
            </a:r>
            <a:r>
              <a:rPr sz="1700" spc="-5" dirty="0">
                <a:latin typeface="Times New Roman"/>
                <a:cs typeface="Times New Roman"/>
              </a:rPr>
              <a:t>tarafından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imzalanacak.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885825" algn="l"/>
                <a:tab pos="1989455" algn="l"/>
              </a:tabLst>
            </a:pPr>
            <a:r>
              <a:rPr sz="1700" spc="-5" dirty="0">
                <a:solidFill>
                  <a:srgbClr val="0000FF"/>
                </a:solidFill>
                <a:latin typeface="Times New Roman"/>
                <a:cs typeface="Times New Roman"/>
              </a:rPr>
              <a:t>halinde,	öğrencinin	stajı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816" y="1504187"/>
            <a:ext cx="7394447" cy="360426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7689" y="492251"/>
            <a:ext cx="5027682" cy="40690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3890" y="1147013"/>
            <a:ext cx="826897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Öğrencilerin stajlarını </a:t>
            </a:r>
            <a:r>
              <a:rPr sz="2400" dirty="0">
                <a:latin typeface="Times New Roman"/>
                <a:cs typeface="Times New Roman"/>
              </a:rPr>
              <a:t>yaz </a:t>
            </a:r>
            <a:r>
              <a:rPr sz="2400" spc="-5" dirty="0">
                <a:latin typeface="Times New Roman"/>
                <a:cs typeface="Times New Roman"/>
              </a:rPr>
              <a:t>tatillerinde yapmaları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esastır.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Dönem arasında yaptırılacak stajlar </a:t>
            </a:r>
            <a:r>
              <a:rPr sz="2400" spc="-10" dirty="0">
                <a:latin typeface="Times New Roman"/>
                <a:cs typeface="Times New Roman"/>
              </a:rPr>
              <a:t>ile </a:t>
            </a:r>
            <a:r>
              <a:rPr sz="2400" spc="-5" dirty="0">
                <a:latin typeface="Times New Roman"/>
                <a:cs typeface="Times New Roman"/>
              </a:rPr>
              <a:t>ilgili hususlar </a:t>
            </a:r>
            <a:r>
              <a:rPr sz="2400" dirty="0">
                <a:latin typeface="Times New Roman"/>
                <a:cs typeface="Times New Roman"/>
              </a:rPr>
              <a:t>Bölüm </a:t>
            </a:r>
            <a:r>
              <a:rPr sz="2400" spc="-5" dirty="0">
                <a:latin typeface="Times New Roman"/>
                <a:cs typeface="Times New Roman"/>
              </a:rPr>
              <a:t>Staj  Komisyonu tarafından </a:t>
            </a:r>
            <a:r>
              <a:rPr sz="2400" spc="-15" dirty="0">
                <a:latin typeface="Times New Roman"/>
                <a:cs typeface="Times New Roman"/>
              </a:rPr>
              <a:t>belirlenir. </a:t>
            </a:r>
            <a:r>
              <a:rPr sz="2400" dirty="0">
                <a:latin typeface="Times New Roman"/>
                <a:cs typeface="Times New Roman"/>
              </a:rPr>
              <a:t>Ancak </a:t>
            </a:r>
            <a:r>
              <a:rPr sz="2400" spc="-5" dirty="0">
                <a:latin typeface="Times New Roman"/>
                <a:cs typeface="Times New Roman"/>
              </a:rPr>
              <a:t>öğrencinin güz </a:t>
            </a:r>
            <a:r>
              <a:rPr sz="2400" spc="-10" dirty="0">
                <a:latin typeface="Times New Roman"/>
                <a:cs typeface="Times New Roman"/>
              </a:rPr>
              <a:t>veya  </a:t>
            </a:r>
            <a:r>
              <a:rPr sz="2400" dirty="0">
                <a:latin typeface="Times New Roman"/>
                <a:cs typeface="Times New Roman"/>
              </a:rPr>
              <a:t>bahar </a:t>
            </a:r>
            <a:r>
              <a:rPr sz="2400" spc="-5" dirty="0">
                <a:latin typeface="Times New Roman"/>
                <a:cs typeface="Times New Roman"/>
              </a:rPr>
              <a:t>dönemleri içinde </a:t>
            </a:r>
            <a:r>
              <a:rPr sz="2400" dirty="0">
                <a:latin typeface="Times New Roman"/>
                <a:cs typeface="Times New Roman"/>
              </a:rPr>
              <a:t>ders kaydı </a:t>
            </a:r>
            <a:r>
              <a:rPr sz="2400" spc="-5" dirty="0">
                <a:latin typeface="Times New Roman"/>
                <a:cs typeface="Times New Roman"/>
              </a:rPr>
              <a:t>yoksa </a:t>
            </a:r>
            <a:r>
              <a:rPr sz="2400" dirty="0">
                <a:latin typeface="Times New Roman"/>
                <a:cs typeface="Times New Roman"/>
              </a:rPr>
              <a:t>bölüm staj  </a:t>
            </a:r>
            <a:r>
              <a:rPr sz="2400" spc="-5" dirty="0">
                <a:latin typeface="Times New Roman"/>
                <a:cs typeface="Times New Roman"/>
              </a:rPr>
              <a:t>komisyonunun </a:t>
            </a:r>
            <a:r>
              <a:rPr sz="2400" dirty="0">
                <a:latin typeface="Times New Roman"/>
                <a:cs typeface="Times New Roman"/>
              </a:rPr>
              <a:t>onayı ile o dönem staj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yapılabilir.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9949" y="405384"/>
            <a:ext cx="6943349" cy="4937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37310" y="1261998"/>
            <a:ext cx="6395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Times New Roman"/>
                <a:cs typeface="Times New Roman"/>
              </a:rPr>
              <a:t>İnşaat </a:t>
            </a:r>
            <a:r>
              <a:rPr b="0" spc="-5" dirty="0">
                <a:latin typeface="Times New Roman"/>
                <a:cs typeface="Times New Roman"/>
              </a:rPr>
              <a:t>Mühendisliği Bölümü </a:t>
            </a:r>
            <a:r>
              <a:rPr b="0" spc="-85" dirty="0">
                <a:latin typeface="Times New Roman"/>
                <a:cs typeface="Times New Roman"/>
              </a:rPr>
              <a:t>Yaz </a:t>
            </a:r>
            <a:r>
              <a:rPr b="0" dirty="0">
                <a:latin typeface="Times New Roman"/>
                <a:cs typeface="Times New Roman"/>
              </a:rPr>
              <a:t>Stajları ve</a:t>
            </a:r>
            <a:r>
              <a:rPr b="0" spc="-6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Süreleri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89191" y="1766442"/>
          <a:ext cx="8209279" cy="4416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2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2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41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STAJ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GRUBU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26CA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STAJIN</a:t>
                      </a:r>
                      <a:r>
                        <a:rPr sz="1800" b="1" spc="-1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ADI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26CA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STAJ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SÜRESİ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26CA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252729">
                        <a:lnSpc>
                          <a:spcPct val="100000"/>
                        </a:lnSpc>
                      </a:pPr>
                      <a:r>
                        <a:rPr sz="18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STAJ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ZAMANI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26C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41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1. 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STAJ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GRUBU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BÜRO-ŞANTİYE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işgünü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462915" marR="183515" indent="-27178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1.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Sınıf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sonundaki 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yaz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tatilinde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41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2. 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STAJ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GRUBU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YAPI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işgünü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2.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Sınıf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sonundaki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spc="5" dirty="0">
                          <a:latin typeface="Times New Roman"/>
                          <a:cs typeface="Times New Roman"/>
                        </a:rPr>
                        <a:t>yaz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tatilinde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40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3. 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STAJ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GRUBU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HİDROLİK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veya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ULAŞTIRMA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işgünü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3. Sınıf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sonundaki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5" dirty="0">
                          <a:latin typeface="Times New Roman"/>
                          <a:cs typeface="Times New Roman"/>
                        </a:rPr>
                        <a:t>yaz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tatilinde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7689" y="492251"/>
            <a:ext cx="5027682" cy="40690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3890" y="1147013"/>
            <a:ext cx="826897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Öğrenci staj yerinin kanun, </a:t>
            </a:r>
            <a:r>
              <a:rPr sz="2400" dirty="0">
                <a:latin typeface="Times New Roman"/>
                <a:cs typeface="Times New Roman"/>
              </a:rPr>
              <a:t>tüzük, </a:t>
            </a:r>
            <a:r>
              <a:rPr sz="2400" spc="-5" dirty="0">
                <a:latin typeface="Times New Roman"/>
                <a:cs typeface="Times New Roman"/>
              </a:rPr>
              <a:t>yönetmelik ve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kurallarına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imes New Roman"/>
                <a:cs typeface="Times New Roman"/>
              </a:rPr>
              <a:t>uymak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zorundadır.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marR="6985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Staja devam zorunluluğu </a:t>
            </a:r>
            <a:r>
              <a:rPr sz="2400" spc="-20" dirty="0">
                <a:latin typeface="Times New Roman"/>
                <a:cs typeface="Times New Roman"/>
              </a:rPr>
              <a:t>vardır. </a:t>
            </a:r>
            <a:r>
              <a:rPr sz="2400" spc="-5" dirty="0">
                <a:latin typeface="Times New Roman"/>
                <a:cs typeface="Times New Roman"/>
              </a:rPr>
              <a:t>Öğrenci staj süresince yetkililer  tarafından verilecek </a:t>
            </a:r>
            <a:r>
              <a:rPr sz="2400" dirty="0">
                <a:latin typeface="Times New Roman"/>
                <a:cs typeface="Times New Roman"/>
              </a:rPr>
              <a:t>staj konusu ile </a:t>
            </a:r>
            <a:r>
              <a:rPr sz="2400" spc="-5" dirty="0">
                <a:latin typeface="Times New Roman"/>
                <a:cs typeface="Times New Roman"/>
              </a:rPr>
              <a:t>ilgili çalışmaları yapmak ve  </a:t>
            </a:r>
            <a:r>
              <a:rPr sz="2400" dirty="0">
                <a:latin typeface="Times New Roman"/>
                <a:cs typeface="Times New Roman"/>
              </a:rPr>
              <a:t>bu çalışmalara </a:t>
            </a:r>
            <a:r>
              <a:rPr sz="2400" spc="-5" dirty="0">
                <a:latin typeface="Times New Roman"/>
                <a:cs typeface="Times New Roman"/>
              </a:rPr>
              <a:t>katılmak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zorundadır.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4355" y="2793492"/>
            <a:ext cx="6409944" cy="189890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1957" y="25400"/>
            <a:ext cx="8276590" cy="5336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9530" algn="ctr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STAJ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DEFTERLERİNİN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HAZIRLANMASI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SIRASINDA UYULMASI</a:t>
            </a:r>
            <a:r>
              <a:rPr sz="1800" b="1" spc="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GEREKEN</a:t>
            </a:r>
            <a:endParaRPr sz="1800">
              <a:latin typeface="Times New Roman"/>
              <a:cs typeface="Times New Roman"/>
            </a:endParaRPr>
          </a:p>
          <a:p>
            <a:pPr marR="45720" algn="ctr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KURALLAR</a:t>
            </a:r>
            <a:endParaRPr sz="1800">
              <a:latin typeface="Times New Roman"/>
              <a:cs typeface="Times New Roman"/>
            </a:endParaRPr>
          </a:p>
          <a:p>
            <a:pPr marL="424180" indent="-28702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424180" algn="l"/>
                <a:tab pos="424815" algn="l"/>
              </a:tabLst>
            </a:pPr>
            <a:r>
              <a:rPr sz="1800" dirty="0">
                <a:latin typeface="Times New Roman"/>
                <a:cs typeface="Times New Roman"/>
              </a:rPr>
              <a:t>Staj </a:t>
            </a:r>
            <a:r>
              <a:rPr sz="1800" spc="5" dirty="0">
                <a:latin typeface="Times New Roman"/>
                <a:cs typeface="Times New Roman"/>
              </a:rPr>
              <a:t>yapan </a:t>
            </a:r>
            <a:r>
              <a:rPr sz="1800" dirty="0">
                <a:latin typeface="Times New Roman"/>
                <a:cs typeface="Times New Roman"/>
              </a:rPr>
              <a:t>öğrenciler </a:t>
            </a:r>
            <a:r>
              <a:rPr sz="1800" spc="-5" dirty="0">
                <a:latin typeface="Times New Roman"/>
                <a:cs typeface="Times New Roman"/>
              </a:rPr>
              <a:t>staj </a:t>
            </a:r>
            <a:r>
              <a:rPr sz="1800" dirty="0">
                <a:latin typeface="Times New Roman"/>
                <a:cs typeface="Times New Roman"/>
              </a:rPr>
              <a:t>defterini büyük bir titizlik göstererek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hazırlamalıdırlar.</a:t>
            </a:r>
            <a:endParaRPr sz="1800">
              <a:latin typeface="Times New Roman"/>
              <a:cs typeface="Times New Roman"/>
            </a:endParaRPr>
          </a:p>
          <a:p>
            <a:pPr marL="424180" indent="-287020">
              <a:lnSpc>
                <a:spcPct val="100000"/>
              </a:lnSpc>
              <a:buFont typeface="Arial"/>
              <a:buChar char="•"/>
              <a:tabLst>
                <a:tab pos="424180" algn="l"/>
                <a:tab pos="424815" algn="l"/>
              </a:tabLst>
            </a:pPr>
            <a:r>
              <a:rPr sz="1800" spc="-5" dirty="0">
                <a:latin typeface="Times New Roman"/>
                <a:cs typeface="Times New Roman"/>
              </a:rPr>
              <a:t>Staj </a:t>
            </a:r>
            <a:r>
              <a:rPr sz="1800" dirty="0">
                <a:latin typeface="Times New Roman"/>
                <a:cs typeface="Times New Roman"/>
              </a:rPr>
              <a:t>defterindeki bilgiler kolay anlaşılır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olmalıdır.</a:t>
            </a:r>
            <a:endParaRPr sz="1800">
              <a:latin typeface="Times New Roman"/>
              <a:cs typeface="Times New Roman"/>
            </a:endParaRPr>
          </a:p>
          <a:p>
            <a:pPr marL="424180" marR="5080" indent="-287020">
              <a:lnSpc>
                <a:spcPct val="100000"/>
              </a:lnSpc>
              <a:buFont typeface="Arial"/>
              <a:buChar char="•"/>
              <a:tabLst>
                <a:tab pos="424180" algn="l"/>
                <a:tab pos="424815" algn="l"/>
              </a:tabLst>
            </a:pPr>
            <a:r>
              <a:rPr sz="1800" dirty="0">
                <a:latin typeface="Times New Roman"/>
                <a:cs typeface="Times New Roman"/>
              </a:rPr>
              <a:t>Staj </a:t>
            </a:r>
            <a:r>
              <a:rPr sz="1800" spc="-5" dirty="0">
                <a:latin typeface="Times New Roman"/>
                <a:cs typeface="Times New Roman"/>
              </a:rPr>
              <a:t>defterinde staj </a:t>
            </a:r>
            <a:r>
              <a:rPr sz="1800" dirty="0">
                <a:latin typeface="Times New Roman"/>
                <a:cs typeface="Times New Roman"/>
              </a:rPr>
              <a:t>yapılan </a:t>
            </a:r>
            <a:r>
              <a:rPr sz="1800" spc="-5" dirty="0">
                <a:latin typeface="Times New Roman"/>
                <a:cs typeface="Times New Roman"/>
              </a:rPr>
              <a:t>haftanın tarihi, </a:t>
            </a:r>
            <a:r>
              <a:rPr sz="1800" dirty="0">
                <a:latin typeface="Times New Roman"/>
                <a:cs typeface="Times New Roman"/>
              </a:rPr>
              <a:t>yapılan </a:t>
            </a:r>
            <a:r>
              <a:rPr sz="1800" spc="-5" dirty="0">
                <a:latin typeface="Times New Roman"/>
                <a:cs typeface="Times New Roman"/>
              </a:rPr>
              <a:t>iş, </a:t>
            </a:r>
            <a:r>
              <a:rPr sz="1800" dirty="0">
                <a:latin typeface="Times New Roman"/>
                <a:cs typeface="Times New Roman"/>
              </a:rPr>
              <a:t>çalışılan </a:t>
            </a:r>
            <a:r>
              <a:rPr sz="1800" spc="-5" dirty="0">
                <a:latin typeface="Times New Roman"/>
                <a:cs typeface="Times New Roman"/>
              </a:rPr>
              <a:t>haftanın günleri  </a:t>
            </a:r>
            <a:r>
              <a:rPr sz="1800" dirty="0">
                <a:latin typeface="Times New Roman"/>
                <a:cs typeface="Times New Roman"/>
              </a:rPr>
              <a:t>eksiksiz olarak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doldurulmalıdır.</a:t>
            </a:r>
            <a:endParaRPr sz="1800">
              <a:latin typeface="Times New Roman"/>
              <a:cs typeface="Times New Roman"/>
            </a:endParaRPr>
          </a:p>
          <a:p>
            <a:pPr marL="424180" indent="-287020">
              <a:lnSpc>
                <a:spcPct val="100000"/>
              </a:lnSpc>
              <a:buFont typeface="Arial"/>
              <a:buChar char="•"/>
              <a:tabLst>
                <a:tab pos="424180" algn="l"/>
                <a:tab pos="424815" algn="l"/>
              </a:tabLst>
            </a:pPr>
            <a:r>
              <a:rPr sz="1800" dirty="0">
                <a:latin typeface="Times New Roman"/>
                <a:cs typeface="Times New Roman"/>
              </a:rPr>
              <a:t>Defter el yazısı </a:t>
            </a:r>
            <a:r>
              <a:rPr sz="1800" spc="-5" dirty="0">
                <a:latin typeface="Times New Roman"/>
                <a:cs typeface="Times New Roman"/>
              </a:rPr>
              <a:t>ile düzenli, okunaklı, </a:t>
            </a:r>
            <a:r>
              <a:rPr sz="1800" dirty="0">
                <a:latin typeface="Times New Roman"/>
                <a:cs typeface="Times New Roman"/>
              </a:rPr>
              <a:t>yazım </a:t>
            </a:r>
            <a:r>
              <a:rPr sz="1800" spc="-10" dirty="0">
                <a:latin typeface="Times New Roman"/>
                <a:cs typeface="Times New Roman"/>
              </a:rPr>
              <a:t>ve </a:t>
            </a:r>
            <a:r>
              <a:rPr sz="1800" dirty="0">
                <a:latin typeface="Times New Roman"/>
                <a:cs typeface="Times New Roman"/>
              </a:rPr>
              <a:t>imla </a:t>
            </a:r>
            <a:r>
              <a:rPr sz="1800" spc="-5" dirty="0">
                <a:latin typeface="Times New Roman"/>
                <a:cs typeface="Times New Roman"/>
              </a:rPr>
              <a:t>kurallarına dikkat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edilerek</a:t>
            </a:r>
            <a:endParaRPr sz="1800">
              <a:latin typeface="Times New Roman"/>
              <a:cs typeface="Times New Roman"/>
            </a:endParaRPr>
          </a:p>
          <a:p>
            <a:pPr marL="42418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yazılmalıdır.</a:t>
            </a:r>
            <a:endParaRPr sz="1800">
              <a:latin typeface="Times New Roman"/>
              <a:cs typeface="Times New Roman"/>
            </a:endParaRPr>
          </a:p>
          <a:p>
            <a:pPr marL="424180" marR="508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24180" algn="l"/>
                <a:tab pos="424815" algn="l"/>
              </a:tabLst>
            </a:pPr>
            <a:r>
              <a:rPr sz="1800" dirty="0">
                <a:latin typeface="Times New Roman"/>
                <a:cs typeface="Times New Roman"/>
              </a:rPr>
              <a:t>Staj </a:t>
            </a:r>
            <a:r>
              <a:rPr sz="1800" spc="-5" dirty="0">
                <a:latin typeface="Times New Roman"/>
                <a:cs typeface="Times New Roman"/>
              </a:rPr>
              <a:t>defterlerinin </a:t>
            </a:r>
            <a:r>
              <a:rPr sz="1800" dirty="0">
                <a:latin typeface="Times New Roman"/>
                <a:cs typeface="Times New Roman"/>
              </a:rPr>
              <a:t>yazım </a:t>
            </a:r>
            <a:r>
              <a:rPr sz="1800" spc="-5" dirty="0">
                <a:latin typeface="Times New Roman"/>
                <a:cs typeface="Times New Roman"/>
              </a:rPr>
              <a:t>tarzı </a:t>
            </a:r>
            <a:r>
              <a:rPr sz="1800" dirty="0">
                <a:latin typeface="Times New Roman"/>
                <a:cs typeface="Times New Roman"/>
              </a:rPr>
              <a:t>hikaye </a:t>
            </a:r>
            <a:r>
              <a:rPr sz="1800" spc="-5" dirty="0">
                <a:latin typeface="Times New Roman"/>
                <a:cs typeface="Times New Roman"/>
              </a:rPr>
              <a:t>anlatır gibi </a:t>
            </a:r>
            <a:r>
              <a:rPr sz="1800" spc="-10" dirty="0">
                <a:latin typeface="Times New Roman"/>
                <a:cs typeface="Times New Roman"/>
              </a:rPr>
              <a:t>olmamalıdır. </a:t>
            </a:r>
            <a:r>
              <a:rPr sz="1800" dirty="0">
                <a:latin typeface="Times New Roman"/>
                <a:cs typeface="Times New Roman"/>
              </a:rPr>
              <a:t>”Ben yaptım…” </a:t>
            </a:r>
            <a:r>
              <a:rPr sz="1800" spc="-5" dirty="0">
                <a:latin typeface="Times New Roman"/>
                <a:cs typeface="Times New Roman"/>
              </a:rPr>
              <a:t>demek  </a:t>
            </a:r>
            <a:r>
              <a:rPr sz="1800" dirty="0">
                <a:latin typeface="Times New Roman"/>
                <a:cs typeface="Times New Roman"/>
              </a:rPr>
              <a:t>yerine “yapıldı…”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denilmelidir.</a:t>
            </a:r>
            <a:endParaRPr sz="1800">
              <a:latin typeface="Times New Roman"/>
              <a:cs typeface="Times New Roman"/>
            </a:endParaRPr>
          </a:p>
          <a:p>
            <a:pPr marL="424180" marR="5080" indent="-287020">
              <a:lnSpc>
                <a:spcPct val="100000"/>
              </a:lnSpc>
              <a:buFont typeface="Arial"/>
              <a:buChar char="•"/>
              <a:tabLst>
                <a:tab pos="424180" algn="l"/>
                <a:tab pos="424815" algn="l"/>
              </a:tabLst>
            </a:pPr>
            <a:r>
              <a:rPr sz="1800" dirty="0">
                <a:latin typeface="Times New Roman"/>
                <a:cs typeface="Times New Roman"/>
              </a:rPr>
              <a:t>Staj </a:t>
            </a:r>
            <a:r>
              <a:rPr sz="1800" spc="-5" dirty="0">
                <a:latin typeface="Times New Roman"/>
                <a:cs typeface="Times New Roman"/>
              </a:rPr>
              <a:t>defterinde öncelikle staj </a:t>
            </a:r>
            <a:r>
              <a:rPr sz="1800" dirty="0">
                <a:latin typeface="Times New Roman"/>
                <a:cs typeface="Times New Roman"/>
              </a:rPr>
              <a:t>yapılan </a:t>
            </a:r>
            <a:r>
              <a:rPr sz="1800" spc="-5" dirty="0">
                <a:latin typeface="Times New Roman"/>
                <a:cs typeface="Times New Roman"/>
              </a:rPr>
              <a:t>firma </a:t>
            </a:r>
            <a:r>
              <a:rPr sz="1800" dirty="0">
                <a:latin typeface="Times New Roman"/>
                <a:cs typeface="Times New Roman"/>
              </a:rPr>
              <a:t>/ </a:t>
            </a:r>
            <a:r>
              <a:rPr sz="1800" spc="-5" dirty="0">
                <a:latin typeface="Times New Roman"/>
                <a:cs typeface="Times New Roman"/>
              </a:rPr>
              <a:t>kurum </a:t>
            </a:r>
            <a:r>
              <a:rPr sz="1800" dirty="0">
                <a:latin typeface="Times New Roman"/>
                <a:cs typeface="Times New Roman"/>
              </a:rPr>
              <a:t>hakkında bilgiler </a:t>
            </a:r>
            <a:r>
              <a:rPr sz="1800" spc="-10" dirty="0">
                <a:latin typeface="Times New Roman"/>
                <a:cs typeface="Times New Roman"/>
              </a:rPr>
              <a:t>verilmelidir.  </a:t>
            </a:r>
            <a:r>
              <a:rPr sz="1800" spc="-5" dirty="0">
                <a:latin typeface="Times New Roman"/>
                <a:cs typeface="Times New Roman"/>
              </a:rPr>
              <a:t>Kurumun çalışma </a:t>
            </a:r>
            <a:r>
              <a:rPr sz="1800" dirty="0">
                <a:latin typeface="Times New Roman"/>
                <a:cs typeface="Times New Roman"/>
              </a:rPr>
              <a:t>alanları, yönetim </a:t>
            </a:r>
            <a:r>
              <a:rPr sz="1800" spc="-5" dirty="0">
                <a:latin typeface="Times New Roman"/>
                <a:cs typeface="Times New Roman"/>
              </a:rPr>
              <a:t>şekli </a:t>
            </a:r>
            <a:r>
              <a:rPr sz="1800" dirty="0">
                <a:latin typeface="Times New Roman"/>
                <a:cs typeface="Times New Roman"/>
              </a:rPr>
              <a:t>ve devam eden faaliyetleri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açıklanmalıdır.</a:t>
            </a:r>
            <a:endParaRPr sz="1800">
              <a:latin typeface="Times New Roman"/>
              <a:cs typeface="Times New Roman"/>
            </a:endParaRPr>
          </a:p>
          <a:p>
            <a:pPr marL="424180" indent="-287020">
              <a:lnSpc>
                <a:spcPct val="100000"/>
              </a:lnSpc>
              <a:buFont typeface="Arial"/>
              <a:buChar char="•"/>
              <a:tabLst>
                <a:tab pos="424180" algn="l"/>
                <a:tab pos="424815" algn="l"/>
              </a:tabLst>
            </a:pPr>
            <a:r>
              <a:rPr sz="1800" dirty="0">
                <a:latin typeface="Times New Roman"/>
                <a:cs typeface="Times New Roman"/>
              </a:rPr>
              <a:t>Genel </a:t>
            </a:r>
            <a:r>
              <a:rPr sz="1800" spc="-5" dirty="0">
                <a:latin typeface="Times New Roman"/>
                <a:cs typeface="Times New Roman"/>
              </a:rPr>
              <a:t>olarak staj </a:t>
            </a:r>
            <a:r>
              <a:rPr sz="1800" dirty="0">
                <a:latin typeface="Times New Roman"/>
                <a:cs typeface="Times New Roman"/>
              </a:rPr>
              <a:t>defterlerinin </a:t>
            </a:r>
            <a:r>
              <a:rPr sz="1800" spc="-5" dirty="0">
                <a:latin typeface="Times New Roman"/>
                <a:cs typeface="Times New Roman"/>
              </a:rPr>
              <a:t>tamamı düşünüldüğünde </a:t>
            </a:r>
            <a:r>
              <a:rPr sz="1800" dirty="0">
                <a:latin typeface="Times New Roman"/>
                <a:cs typeface="Times New Roman"/>
              </a:rPr>
              <a:t>her </a:t>
            </a:r>
            <a:r>
              <a:rPr sz="1800" spc="-5" dirty="0">
                <a:latin typeface="Times New Roman"/>
                <a:cs typeface="Times New Roman"/>
              </a:rPr>
              <a:t>gün için </a:t>
            </a:r>
            <a:r>
              <a:rPr sz="1800" dirty="0">
                <a:latin typeface="Times New Roman"/>
                <a:cs typeface="Times New Roman"/>
              </a:rPr>
              <a:t>en </a:t>
            </a:r>
            <a:r>
              <a:rPr sz="1800" spc="-5" dirty="0">
                <a:latin typeface="Times New Roman"/>
                <a:cs typeface="Times New Roman"/>
              </a:rPr>
              <a:t>az bir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sayfa</a:t>
            </a:r>
            <a:endParaRPr sz="1800">
              <a:latin typeface="Times New Roman"/>
              <a:cs typeface="Times New Roman"/>
            </a:endParaRPr>
          </a:p>
          <a:p>
            <a:pPr marL="42418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ayrılmalıdır.</a:t>
            </a:r>
            <a:endParaRPr sz="1800">
              <a:latin typeface="Times New Roman"/>
              <a:cs typeface="Times New Roman"/>
            </a:endParaRPr>
          </a:p>
          <a:p>
            <a:pPr marL="424180" marR="5080" indent="-287020" algn="just">
              <a:lnSpc>
                <a:spcPct val="100000"/>
              </a:lnSpc>
              <a:buFont typeface="Arial"/>
              <a:buChar char="•"/>
              <a:tabLst>
                <a:tab pos="424815" algn="l"/>
              </a:tabLst>
            </a:pPr>
            <a:r>
              <a:rPr sz="1800" dirty="0">
                <a:latin typeface="Times New Roman"/>
                <a:cs typeface="Times New Roman"/>
              </a:rPr>
              <a:t>Staj </a:t>
            </a:r>
            <a:r>
              <a:rPr sz="1800" spc="-5" dirty="0">
                <a:latin typeface="Times New Roman"/>
                <a:cs typeface="Times New Roman"/>
              </a:rPr>
              <a:t>dosyasının </a:t>
            </a:r>
            <a:r>
              <a:rPr sz="1800" dirty="0">
                <a:latin typeface="Times New Roman"/>
                <a:cs typeface="Times New Roman"/>
              </a:rPr>
              <a:t>her </a:t>
            </a:r>
            <a:r>
              <a:rPr sz="1800" spc="-5" dirty="0">
                <a:latin typeface="Times New Roman"/>
                <a:cs typeface="Times New Roman"/>
              </a:rPr>
              <a:t>sayfasına </a:t>
            </a:r>
            <a:r>
              <a:rPr sz="1800" dirty="0">
                <a:latin typeface="Times New Roman"/>
                <a:cs typeface="Times New Roman"/>
              </a:rPr>
              <a:t>o gün yapılan işin </a:t>
            </a:r>
            <a:r>
              <a:rPr sz="1800" spc="-5" dirty="0">
                <a:latin typeface="Times New Roman"/>
                <a:cs typeface="Times New Roman"/>
              </a:rPr>
              <a:t>yalnızca adını değil; </a:t>
            </a:r>
            <a:r>
              <a:rPr sz="1800" dirty="0">
                <a:latin typeface="Times New Roman"/>
                <a:cs typeface="Times New Roman"/>
              </a:rPr>
              <a:t>yapılan işin ne  olduğu </a:t>
            </a:r>
            <a:r>
              <a:rPr sz="1800" spc="-5" dirty="0">
                <a:latin typeface="Times New Roman"/>
                <a:cs typeface="Times New Roman"/>
              </a:rPr>
              <a:t>hakkında detaylı bilgilerin </a:t>
            </a:r>
            <a:r>
              <a:rPr sz="1800" dirty="0">
                <a:latin typeface="Times New Roman"/>
                <a:cs typeface="Times New Roman"/>
              </a:rPr>
              <a:t>yazılması </a:t>
            </a:r>
            <a:r>
              <a:rPr sz="1800" spc="-10" dirty="0">
                <a:latin typeface="Times New Roman"/>
                <a:cs typeface="Times New Roman"/>
              </a:rPr>
              <a:t>gerekmektedir. </a:t>
            </a:r>
            <a:r>
              <a:rPr sz="1800" dirty="0">
                <a:latin typeface="Times New Roman"/>
                <a:cs typeface="Times New Roman"/>
              </a:rPr>
              <a:t>İşin </a:t>
            </a:r>
            <a:r>
              <a:rPr sz="1800" spc="-5" dirty="0">
                <a:latin typeface="Times New Roman"/>
                <a:cs typeface="Times New Roman"/>
              </a:rPr>
              <a:t>anlatılması olayı  </a:t>
            </a:r>
            <a:r>
              <a:rPr sz="1800" dirty="0">
                <a:latin typeface="Times New Roman"/>
                <a:cs typeface="Times New Roman"/>
              </a:rPr>
              <a:t>fotoğraf, plan, grafik, tablo, harita gibi </a:t>
            </a:r>
            <a:r>
              <a:rPr sz="1800" spc="-5" dirty="0">
                <a:latin typeface="Times New Roman"/>
                <a:cs typeface="Times New Roman"/>
              </a:rPr>
              <a:t>görsel </a:t>
            </a:r>
            <a:r>
              <a:rPr sz="1800" dirty="0">
                <a:latin typeface="Times New Roman"/>
                <a:cs typeface="Times New Roman"/>
              </a:rPr>
              <a:t>materyaller ile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pekiştirilmelidir.</a:t>
            </a:r>
            <a:endParaRPr sz="1800">
              <a:latin typeface="Times New Roman"/>
              <a:cs typeface="Times New Roman"/>
            </a:endParaRPr>
          </a:p>
          <a:p>
            <a:pPr marL="424180" marR="5080" indent="-28702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24815" algn="l"/>
              </a:tabLst>
            </a:pPr>
            <a:r>
              <a:rPr sz="1800" spc="-5" dirty="0">
                <a:latin typeface="Times New Roman"/>
                <a:cs typeface="Times New Roman"/>
              </a:rPr>
              <a:t>Çalışılan </a:t>
            </a:r>
            <a:r>
              <a:rPr sz="1800" dirty="0">
                <a:latin typeface="Times New Roman"/>
                <a:cs typeface="Times New Roman"/>
              </a:rPr>
              <a:t>güne ait yapılan iş </a:t>
            </a:r>
            <a:r>
              <a:rPr sz="1800" spc="-5" dirty="0">
                <a:latin typeface="Times New Roman"/>
                <a:cs typeface="Times New Roman"/>
              </a:rPr>
              <a:t>anlatılmalı, ardından </a:t>
            </a:r>
            <a:r>
              <a:rPr sz="1800" dirty="0">
                <a:latin typeface="Times New Roman"/>
                <a:cs typeface="Times New Roman"/>
              </a:rPr>
              <a:t>iş veya </a:t>
            </a:r>
            <a:r>
              <a:rPr sz="1800" spc="-5" dirty="0">
                <a:latin typeface="Times New Roman"/>
                <a:cs typeface="Times New Roman"/>
              </a:rPr>
              <a:t>sistem </a:t>
            </a:r>
            <a:r>
              <a:rPr sz="1800" dirty="0">
                <a:latin typeface="Times New Roman"/>
                <a:cs typeface="Times New Roman"/>
              </a:rPr>
              <a:t>ile </a:t>
            </a:r>
            <a:r>
              <a:rPr sz="1800" spc="-5" dirty="0">
                <a:latin typeface="Times New Roman"/>
                <a:cs typeface="Times New Roman"/>
              </a:rPr>
              <a:t>ilgili </a:t>
            </a:r>
            <a:r>
              <a:rPr sz="1800" spc="-10" dirty="0">
                <a:latin typeface="Times New Roman"/>
                <a:cs typeface="Times New Roman"/>
              </a:rPr>
              <a:t>genel  </a:t>
            </a:r>
            <a:r>
              <a:rPr sz="1800" dirty="0">
                <a:latin typeface="Times New Roman"/>
                <a:cs typeface="Times New Roman"/>
              </a:rPr>
              <a:t>bilgiye </a:t>
            </a:r>
            <a:r>
              <a:rPr sz="1800" spc="5" dirty="0">
                <a:latin typeface="Times New Roman"/>
                <a:cs typeface="Times New Roman"/>
              </a:rPr>
              <a:t>yer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verilmelidir.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1957" y="25400"/>
            <a:ext cx="8218805" cy="5279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STAJ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DEFTERLERİNİN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HAZIRLANMASI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SIRASINDA UYULMASI</a:t>
            </a:r>
            <a:r>
              <a:rPr sz="1800" b="1" spc="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GEREKEN</a:t>
            </a:r>
            <a:endParaRPr sz="180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KURALLAR</a:t>
            </a:r>
            <a:endParaRPr sz="1800">
              <a:latin typeface="Times New Roman"/>
              <a:cs typeface="Times New Roman"/>
            </a:endParaRPr>
          </a:p>
          <a:p>
            <a:pPr marL="334645" marR="39370" indent="-28702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334645" algn="l"/>
                <a:tab pos="335280" algn="l"/>
              </a:tabLst>
            </a:pPr>
            <a:r>
              <a:rPr sz="1800" dirty="0">
                <a:latin typeface="Times New Roman"/>
                <a:cs typeface="Times New Roman"/>
              </a:rPr>
              <a:t>Staj </a:t>
            </a:r>
            <a:r>
              <a:rPr sz="1800" spc="-5" dirty="0">
                <a:latin typeface="Times New Roman"/>
                <a:cs typeface="Times New Roman"/>
              </a:rPr>
              <a:t>defteri içerisinde herhangi bir dokümandan </a:t>
            </a:r>
            <a:r>
              <a:rPr sz="1800" dirty="0">
                <a:latin typeface="Times New Roman"/>
                <a:cs typeface="Times New Roman"/>
              </a:rPr>
              <a:t>yararlanılıyorsa bu </a:t>
            </a:r>
            <a:r>
              <a:rPr sz="1800" spc="-5" dirty="0">
                <a:latin typeface="Times New Roman"/>
                <a:cs typeface="Times New Roman"/>
              </a:rPr>
              <a:t>doküman kaynak  </a:t>
            </a:r>
            <a:r>
              <a:rPr sz="1800" dirty="0">
                <a:latin typeface="Times New Roman"/>
                <a:cs typeface="Times New Roman"/>
              </a:rPr>
              <a:t>olarak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yazılmalıdır.</a:t>
            </a:r>
            <a:endParaRPr sz="1800">
              <a:latin typeface="Times New Roman"/>
              <a:cs typeface="Times New Roman"/>
            </a:endParaRPr>
          </a:p>
          <a:p>
            <a:pPr marL="334645" indent="-287020">
              <a:lnSpc>
                <a:spcPct val="100000"/>
              </a:lnSpc>
              <a:buFont typeface="Arial"/>
              <a:buChar char="•"/>
              <a:tabLst>
                <a:tab pos="334645" algn="l"/>
                <a:tab pos="335280" algn="l"/>
              </a:tabLst>
            </a:pPr>
            <a:r>
              <a:rPr sz="1800" dirty="0">
                <a:latin typeface="Times New Roman"/>
                <a:cs typeface="Times New Roman"/>
              </a:rPr>
              <a:t>Staj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defterinde,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çalışılan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bir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gün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için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birden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fazla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sayfa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kullanılabilir.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Staj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defterine</a:t>
            </a:r>
            <a:endParaRPr sz="1800">
              <a:latin typeface="Times New Roman"/>
              <a:cs typeface="Times New Roman"/>
            </a:endParaRPr>
          </a:p>
          <a:p>
            <a:pPr marL="334645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sayfa sayısı yetmediği durumlarda, </a:t>
            </a:r>
            <a:r>
              <a:rPr sz="1800" spc="-5" dirty="0">
                <a:latin typeface="Times New Roman"/>
                <a:cs typeface="Times New Roman"/>
              </a:rPr>
              <a:t>son </a:t>
            </a:r>
            <a:r>
              <a:rPr sz="1800" dirty="0">
                <a:latin typeface="Times New Roman"/>
                <a:cs typeface="Times New Roman"/>
              </a:rPr>
              <a:t>sayfa çoğaltılarak staj defterine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eklenebilir.</a:t>
            </a:r>
            <a:endParaRPr sz="1800">
              <a:latin typeface="Times New Roman"/>
              <a:cs typeface="Times New Roman"/>
            </a:endParaRPr>
          </a:p>
          <a:p>
            <a:pPr marL="334645" marR="38735" indent="-287020">
              <a:lnSpc>
                <a:spcPct val="100000"/>
              </a:lnSpc>
              <a:buFont typeface="Arial"/>
              <a:buChar char="•"/>
              <a:tabLst>
                <a:tab pos="334645" algn="l"/>
                <a:tab pos="335280" algn="l"/>
              </a:tabLst>
            </a:pPr>
            <a:r>
              <a:rPr sz="1800" dirty="0">
                <a:latin typeface="Times New Roman"/>
                <a:cs typeface="Times New Roman"/>
              </a:rPr>
              <a:t>Staj </a:t>
            </a:r>
            <a:r>
              <a:rPr sz="1800" spc="-5" dirty="0">
                <a:latin typeface="Times New Roman"/>
                <a:cs typeface="Times New Roman"/>
              </a:rPr>
              <a:t>defteri ekinde </a:t>
            </a:r>
            <a:r>
              <a:rPr sz="1800" dirty="0">
                <a:latin typeface="Times New Roman"/>
                <a:cs typeface="Times New Roman"/>
              </a:rPr>
              <a:t>sunulacak </a:t>
            </a:r>
            <a:r>
              <a:rPr sz="1800" spc="-5" dirty="0">
                <a:latin typeface="Times New Roman"/>
                <a:cs typeface="Times New Roman"/>
              </a:rPr>
              <a:t>bilgilere metnin içerisinde </a:t>
            </a:r>
            <a:r>
              <a:rPr sz="1800" dirty="0">
                <a:latin typeface="Times New Roman"/>
                <a:cs typeface="Times New Roman"/>
              </a:rPr>
              <a:t>atıf </a:t>
            </a:r>
            <a:r>
              <a:rPr sz="1800" spc="-10" dirty="0">
                <a:latin typeface="Times New Roman"/>
                <a:cs typeface="Times New Roman"/>
              </a:rPr>
              <a:t>yapılmalıdır. </a:t>
            </a:r>
            <a:r>
              <a:rPr sz="1800" dirty="0">
                <a:latin typeface="Times New Roman"/>
                <a:cs typeface="Times New Roman"/>
              </a:rPr>
              <a:t>Ekte </a:t>
            </a:r>
            <a:r>
              <a:rPr sz="1800" spc="-20" dirty="0">
                <a:latin typeface="Times New Roman"/>
                <a:cs typeface="Times New Roman"/>
              </a:rPr>
              <a:t>şu  </a:t>
            </a:r>
            <a:r>
              <a:rPr sz="1800" dirty="0">
                <a:latin typeface="Times New Roman"/>
                <a:cs typeface="Times New Roman"/>
              </a:rPr>
              <a:t>belgelere ve bilgilere </a:t>
            </a:r>
            <a:r>
              <a:rPr sz="1800" spc="5" dirty="0">
                <a:latin typeface="Times New Roman"/>
                <a:cs typeface="Times New Roman"/>
              </a:rPr>
              <a:t>yer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verilebilir:</a:t>
            </a:r>
            <a:endParaRPr sz="1800">
              <a:latin typeface="Times New Roman"/>
              <a:cs typeface="Times New Roman"/>
            </a:endParaRPr>
          </a:p>
          <a:p>
            <a:pPr marL="791845" lvl="1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791845" algn="l"/>
                <a:tab pos="792480" algn="l"/>
              </a:tabLst>
            </a:pPr>
            <a:r>
              <a:rPr sz="1800" spc="-5" dirty="0">
                <a:latin typeface="Times New Roman"/>
                <a:cs typeface="Times New Roman"/>
              </a:rPr>
              <a:t>Keşif </a:t>
            </a:r>
            <a:r>
              <a:rPr sz="1800" dirty="0">
                <a:latin typeface="Times New Roman"/>
                <a:cs typeface="Times New Roman"/>
              </a:rPr>
              <a:t>özeti cetveli</a:t>
            </a:r>
            <a:endParaRPr sz="1800">
              <a:latin typeface="Times New Roman"/>
              <a:cs typeface="Times New Roman"/>
            </a:endParaRPr>
          </a:p>
          <a:p>
            <a:pPr marL="791845" lvl="1" indent="-287020">
              <a:lnSpc>
                <a:spcPct val="100000"/>
              </a:lnSpc>
              <a:buFont typeface="Arial"/>
              <a:buChar char="•"/>
              <a:tabLst>
                <a:tab pos="791845" algn="l"/>
                <a:tab pos="792480" algn="l"/>
              </a:tabLst>
            </a:pPr>
            <a:r>
              <a:rPr sz="1800" spc="-5" dirty="0">
                <a:latin typeface="Times New Roman"/>
                <a:cs typeface="Times New Roman"/>
              </a:rPr>
              <a:t>Hakediş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raporu</a:t>
            </a:r>
            <a:endParaRPr sz="1800">
              <a:latin typeface="Times New Roman"/>
              <a:cs typeface="Times New Roman"/>
            </a:endParaRPr>
          </a:p>
          <a:p>
            <a:pPr marL="791845" lvl="1" indent="-287020">
              <a:lnSpc>
                <a:spcPct val="100000"/>
              </a:lnSpc>
              <a:buFont typeface="Arial"/>
              <a:buChar char="•"/>
              <a:tabLst>
                <a:tab pos="791845" algn="l"/>
                <a:tab pos="792480" algn="l"/>
              </a:tabLst>
            </a:pPr>
            <a:r>
              <a:rPr sz="1800" spc="-5" dirty="0">
                <a:latin typeface="Times New Roman"/>
                <a:cs typeface="Times New Roman"/>
              </a:rPr>
              <a:t>Geçici ve </a:t>
            </a:r>
            <a:r>
              <a:rPr sz="1800" dirty="0">
                <a:latin typeface="Times New Roman"/>
                <a:cs typeface="Times New Roman"/>
              </a:rPr>
              <a:t>kesin kabul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tutanakları</a:t>
            </a:r>
            <a:endParaRPr sz="1800">
              <a:latin typeface="Times New Roman"/>
              <a:cs typeface="Times New Roman"/>
            </a:endParaRPr>
          </a:p>
          <a:p>
            <a:pPr marL="791845" lvl="1" indent="-287020">
              <a:lnSpc>
                <a:spcPct val="100000"/>
              </a:lnSpc>
              <a:buFont typeface="Arial"/>
              <a:buChar char="•"/>
              <a:tabLst>
                <a:tab pos="791845" algn="l"/>
                <a:tab pos="792480" algn="l"/>
              </a:tabLst>
            </a:pPr>
            <a:r>
              <a:rPr sz="1800" dirty="0">
                <a:latin typeface="Times New Roman"/>
                <a:cs typeface="Times New Roman"/>
              </a:rPr>
              <a:t>Şantiye laboratuvarlarında yapılan deneylerden elde edilen</a:t>
            </a:r>
            <a:r>
              <a:rPr sz="1800" spc="-1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sonuçlar</a:t>
            </a:r>
            <a:endParaRPr sz="1800">
              <a:latin typeface="Times New Roman"/>
              <a:cs typeface="Times New Roman"/>
            </a:endParaRPr>
          </a:p>
          <a:p>
            <a:pPr marL="791845" lvl="1" indent="-287020">
              <a:lnSpc>
                <a:spcPct val="100000"/>
              </a:lnSpc>
              <a:buFont typeface="Arial"/>
              <a:buChar char="•"/>
              <a:tabLst>
                <a:tab pos="791845" algn="l"/>
                <a:tab pos="792480" algn="l"/>
              </a:tabLst>
            </a:pPr>
            <a:r>
              <a:rPr sz="1800" dirty="0">
                <a:latin typeface="Times New Roman"/>
                <a:cs typeface="Times New Roman"/>
              </a:rPr>
              <a:t>Statik </a:t>
            </a:r>
            <a:r>
              <a:rPr sz="1800" spc="5" dirty="0">
                <a:latin typeface="Times New Roman"/>
                <a:cs typeface="Times New Roman"/>
              </a:rPr>
              <a:t>veya </a:t>
            </a:r>
            <a:r>
              <a:rPr sz="1800" spc="-5" dirty="0">
                <a:latin typeface="Times New Roman"/>
                <a:cs typeface="Times New Roman"/>
              </a:rPr>
              <a:t>mimari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projeler</a:t>
            </a:r>
            <a:endParaRPr sz="1800">
              <a:latin typeface="Times New Roman"/>
              <a:cs typeface="Times New Roman"/>
            </a:endParaRPr>
          </a:p>
          <a:p>
            <a:pPr marL="791845" lvl="1" indent="-287020">
              <a:lnSpc>
                <a:spcPct val="100000"/>
              </a:lnSpc>
              <a:buFont typeface="Arial"/>
              <a:buChar char="•"/>
              <a:tabLst>
                <a:tab pos="791845" algn="l"/>
                <a:tab pos="792480" algn="l"/>
              </a:tabLst>
            </a:pPr>
            <a:r>
              <a:rPr sz="1800" spc="-50" dirty="0">
                <a:latin typeface="Times New Roman"/>
                <a:cs typeface="Times New Roman"/>
              </a:rPr>
              <a:t>Yapı </a:t>
            </a:r>
            <a:r>
              <a:rPr sz="1800" spc="-5" dirty="0">
                <a:latin typeface="Times New Roman"/>
                <a:cs typeface="Times New Roman"/>
              </a:rPr>
              <a:t>metraj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cetveli</a:t>
            </a:r>
            <a:endParaRPr sz="1800">
              <a:latin typeface="Times New Roman"/>
              <a:cs typeface="Times New Roman"/>
            </a:endParaRPr>
          </a:p>
          <a:p>
            <a:pPr marL="791845" lvl="1" indent="-287020">
              <a:lnSpc>
                <a:spcPct val="100000"/>
              </a:lnSpc>
              <a:buFont typeface="Arial"/>
              <a:buChar char="•"/>
              <a:tabLst>
                <a:tab pos="791845" algn="l"/>
                <a:tab pos="792480" algn="l"/>
              </a:tabLst>
            </a:pPr>
            <a:r>
              <a:rPr sz="1800" spc="-10" dirty="0">
                <a:latin typeface="Times New Roman"/>
                <a:cs typeface="Times New Roman"/>
              </a:rPr>
              <a:t>Röleveler,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ataşmanlar.</a:t>
            </a:r>
            <a:endParaRPr sz="1800">
              <a:latin typeface="Times New Roman"/>
              <a:cs typeface="Times New Roman"/>
            </a:endParaRPr>
          </a:p>
          <a:p>
            <a:pPr marL="334645" indent="-287020">
              <a:lnSpc>
                <a:spcPct val="100000"/>
              </a:lnSpc>
              <a:buFont typeface="Arial"/>
              <a:buChar char="•"/>
              <a:tabLst>
                <a:tab pos="334645" algn="l"/>
                <a:tab pos="335280" algn="l"/>
              </a:tabLst>
            </a:pPr>
            <a:r>
              <a:rPr sz="1800" dirty="0">
                <a:latin typeface="Times New Roman"/>
                <a:cs typeface="Times New Roman"/>
              </a:rPr>
              <a:t>Staj defterinin her sayfası yetkili inşaat </a:t>
            </a:r>
            <a:r>
              <a:rPr sz="1800" spc="-5" dirty="0">
                <a:latin typeface="Times New Roman"/>
                <a:cs typeface="Times New Roman"/>
              </a:rPr>
              <a:t>mühendisi </a:t>
            </a:r>
            <a:r>
              <a:rPr sz="1800" dirty="0">
                <a:latin typeface="Times New Roman"/>
                <a:cs typeface="Times New Roman"/>
              </a:rPr>
              <a:t>tarafından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onaylanmalıdır.</a:t>
            </a:r>
            <a:endParaRPr sz="1800">
              <a:latin typeface="Times New Roman"/>
              <a:cs typeface="Times New Roman"/>
            </a:endParaRPr>
          </a:p>
          <a:p>
            <a:pPr marL="334645" indent="-287020">
              <a:lnSpc>
                <a:spcPct val="100000"/>
              </a:lnSpc>
              <a:buFont typeface="Arial"/>
              <a:buChar char="•"/>
              <a:tabLst>
                <a:tab pos="334645" algn="l"/>
                <a:tab pos="335280" algn="l"/>
              </a:tabLst>
            </a:pPr>
            <a:r>
              <a:rPr sz="1800" spc="-5" dirty="0">
                <a:latin typeface="Times New Roman"/>
                <a:cs typeface="Times New Roman"/>
              </a:rPr>
              <a:t>Kurum, </a:t>
            </a:r>
            <a:r>
              <a:rPr sz="1800" dirty="0">
                <a:latin typeface="Times New Roman"/>
                <a:cs typeface="Times New Roman"/>
              </a:rPr>
              <a:t>işyeri mühürleri, imzaları eksiksiz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tamamlanmalıdır.</a:t>
            </a:r>
            <a:endParaRPr sz="1800">
              <a:latin typeface="Times New Roman"/>
              <a:cs typeface="Times New Roman"/>
            </a:endParaRPr>
          </a:p>
          <a:p>
            <a:pPr marL="334645" marR="3683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34645" algn="l"/>
                <a:tab pos="335280" algn="l"/>
              </a:tabLst>
            </a:pPr>
            <a:r>
              <a:rPr sz="1800" dirty="0">
                <a:latin typeface="Times New Roman"/>
                <a:cs typeface="Times New Roman"/>
              </a:rPr>
              <a:t>Staj </a:t>
            </a:r>
            <a:r>
              <a:rPr sz="1800" spc="-5" dirty="0">
                <a:latin typeface="Times New Roman"/>
                <a:cs typeface="Times New Roman"/>
              </a:rPr>
              <a:t>sicil </a:t>
            </a:r>
            <a:r>
              <a:rPr sz="1800" dirty="0">
                <a:latin typeface="Times New Roman"/>
                <a:cs typeface="Times New Roman"/>
              </a:rPr>
              <a:t>fişi iş </a:t>
            </a:r>
            <a:r>
              <a:rPr sz="1800" spc="-5" dirty="0">
                <a:latin typeface="Times New Roman"/>
                <a:cs typeface="Times New Roman"/>
              </a:rPr>
              <a:t>yerlerinde yetkili kişiler tarafından ilgili bölümleri </a:t>
            </a:r>
            <a:r>
              <a:rPr sz="1800" dirty="0">
                <a:latin typeface="Times New Roman"/>
                <a:cs typeface="Times New Roman"/>
              </a:rPr>
              <a:t>doldurulup </a:t>
            </a:r>
            <a:r>
              <a:rPr sz="1800" spc="-5" dirty="0">
                <a:latin typeface="Times New Roman"/>
                <a:cs typeface="Times New Roman"/>
              </a:rPr>
              <a:t>kapalı  </a:t>
            </a:r>
            <a:r>
              <a:rPr sz="1800" dirty="0">
                <a:latin typeface="Times New Roman"/>
                <a:cs typeface="Times New Roman"/>
              </a:rPr>
              <a:t>zarf halinde </a:t>
            </a:r>
            <a:r>
              <a:rPr sz="1800" spc="-5" dirty="0">
                <a:latin typeface="Times New Roman"/>
                <a:cs typeface="Times New Roman"/>
              </a:rPr>
              <a:t>staj </a:t>
            </a:r>
            <a:r>
              <a:rPr sz="1800" dirty="0">
                <a:latin typeface="Times New Roman"/>
                <a:cs typeface="Times New Roman"/>
              </a:rPr>
              <a:t>bitiminde defterle birlikte </a:t>
            </a:r>
            <a:r>
              <a:rPr sz="1800" spc="-5" dirty="0">
                <a:latin typeface="Times New Roman"/>
                <a:cs typeface="Times New Roman"/>
              </a:rPr>
              <a:t>staj </a:t>
            </a:r>
            <a:r>
              <a:rPr sz="1800" dirty="0">
                <a:latin typeface="Times New Roman"/>
                <a:cs typeface="Times New Roman"/>
              </a:rPr>
              <a:t>komisyonuna teslim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edilmelidir.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8688" y="0"/>
            <a:ext cx="8591550" cy="488378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435609">
              <a:lnSpc>
                <a:spcPct val="100000"/>
              </a:lnSpc>
              <a:spcBef>
                <a:spcPts val="860"/>
              </a:spcBef>
            </a:pPr>
            <a:r>
              <a:rPr sz="18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STAJ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DEFTERİ DOLDURULURKEN NELERE 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DİKKAT</a:t>
            </a:r>
            <a:r>
              <a:rPr sz="1800" b="1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EDİLMELİDİR?</a:t>
            </a:r>
            <a:endParaRPr sz="1800">
              <a:latin typeface="Times New Roman"/>
              <a:cs typeface="Times New Roman"/>
            </a:endParaRPr>
          </a:p>
          <a:p>
            <a:pPr marL="299085" indent="-287020" algn="just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latin typeface="Times New Roman"/>
                <a:cs typeface="Times New Roman"/>
              </a:rPr>
              <a:t>Defter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EL </a:t>
            </a:r>
            <a:r>
              <a:rPr sz="1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YAZISI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İLE OKUNAKLI </a:t>
            </a:r>
            <a:r>
              <a:rPr sz="1800" spc="-5" dirty="0">
                <a:latin typeface="Times New Roman"/>
                <a:cs typeface="Times New Roman"/>
              </a:rPr>
              <a:t>yazılmalı, </a:t>
            </a:r>
            <a:r>
              <a:rPr sz="1800" dirty="0">
                <a:latin typeface="Times New Roman"/>
                <a:cs typeface="Times New Roman"/>
              </a:rPr>
              <a:t>Türkçe </a:t>
            </a:r>
            <a:r>
              <a:rPr sz="1800" spc="-10" dirty="0">
                <a:latin typeface="Times New Roman"/>
                <a:cs typeface="Times New Roman"/>
              </a:rPr>
              <a:t>ve </a:t>
            </a:r>
            <a:r>
              <a:rPr sz="1800" spc="-5" dirty="0">
                <a:latin typeface="Times New Roman"/>
                <a:cs typeface="Times New Roman"/>
              </a:rPr>
              <a:t>dilbilgisi</a:t>
            </a:r>
            <a:r>
              <a:rPr sz="1800" spc="3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kurallarına</a:t>
            </a:r>
            <a:endParaRPr sz="18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uyulmalıdır.</a:t>
            </a:r>
            <a:endParaRPr sz="1800">
              <a:latin typeface="Times New Roman"/>
              <a:cs typeface="Times New Roman"/>
            </a:endParaRPr>
          </a:p>
          <a:p>
            <a:pPr marL="299085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latin typeface="Times New Roman"/>
                <a:cs typeface="Times New Roman"/>
              </a:rPr>
              <a:t>Staj defteri yazılırken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KURŞUN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KALEM</a:t>
            </a:r>
            <a:r>
              <a:rPr sz="1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kullanmayınız.</a:t>
            </a:r>
            <a:endParaRPr sz="1800">
              <a:latin typeface="Times New Roman"/>
              <a:cs typeface="Times New Roman"/>
            </a:endParaRPr>
          </a:p>
          <a:p>
            <a:pPr marL="299085" marR="6985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spc="-25" dirty="0">
                <a:latin typeface="Times New Roman"/>
                <a:cs typeface="Times New Roman"/>
              </a:rPr>
              <a:t>Yapılan </a:t>
            </a:r>
            <a:r>
              <a:rPr sz="1800" spc="-5" dirty="0">
                <a:latin typeface="Times New Roman"/>
                <a:cs typeface="Times New Roman"/>
              </a:rPr>
              <a:t>çalışmaların </a:t>
            </a:r>
            <a:r>
              <a:rPr sz="1800" dirty="0">
                <a:latin typeface="Times New Roman"/>
                <a:cs typeface="Times New Roman"/>
              </a:rPr>
              <a:t>ve </a:t>
            </a:r>
            <a:r>
              <a:rPr sz="1800" spc="-5" dirty="0">
                <a:latin typeface="Times New Roman"/>
                <a:cs typeface="Times New Roman"/>
              </a:rPr>
              <a:t>incelenen işlerin mevcut bilgilerle harmanlanması stajın </a:t>
            </a:r>
            <a:r>
              <a:rPr sz="1800" spc="-10" dirty="0">
                <a:latin typeface="Times New Roman"/>
                <a:cs typeface="Times New Roman"/>
              </a:rPr>
              <a:t>en  </a:t>
            </a:r>
            <a:r>
              <a:rPr sz="1800" dirty="0">
                <a:latin typeface="Times New Roman"/>
                <a:cs typeface="Times New Roman"/>
              </a:rPr>
              <a:t>önemli </a:t>
            </a:r>
            <a:r>
              <a:rPr sz="1800" spc="-15" dirty="0">
                <a:latin typeface="Times New Roman"/>
                <a:cs typeface="Times New Roman"/>
              </a:rPr>
              <a:t>amacıdır. </a:t>
            </a:r>
            <a:r>
              <a:rPr sz="1800" spc="-5" dirty="0">
                <a:latin typeface="Times New Roman"/>
                <a:cs typeface="Times New Roman"/>
              </a:rPr>
              <a:t>Üniversitede </a:t>
            </a:r>
            <a:r>
              <a:rPr sz="1800" dirty="0">
                <a:latin typeface="Times New Roman"/>
                <a:cs typeface="Times New Roman"/>
              </a:rPr>
              <a:t>görülen </a:t>
            </a:r>
            <a:r>
              <a:rPr sz="1800" spc="-5" dirty="0">
                <a:latin typeface="Times New Roman"/>
                <a:cs typeface="Times New Roman"/>
              </a:rPr>
              <a:t>teorik </a:t>
            </a:r>
            <a:r>
              <a:rPr sz="1800" dirty="0">
                <a:latin typeface="Times New Roman"/>
                <a:cs typeface="Times New Roman"/>
              </a:rPr>
              <a:t>bilgilerle, yapılan </a:t>
            </a:r>
            <a:r>
              <a:rPr sz="1800" spc="-5" dirty="0">
                <a:latin typeface="Times New Roman"/>
                <a:cs typeface="Times New Roman"/>
              </a:rPr>
              <a:t>çalışmalar arasındaki  </a:t>
            </a:r>
            <a:r>
              <a:rPr sz="1800" dirty="0">
                <a:latin typeface="Times New Roman"/>
                <a:cs typeface="Times New Roman"/>
              </a:rPr>
              <a:t>ilişkilendirmeler </a:t>
            </a:r>
            <a:r>
              <a:rPr sz="1800" spc="-5" dirty="0">
                <a:latin typeface="Times New Roman"/>
                <a:cs typeface="Times New Roman"/>
              </a:rPr>
              <a:t>sıkça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yapılmalıdır.</a:t>
            </a:r>
            <a:endParaRPr sz="1800"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latin typeface="Times New Roman"/>
                <a:cs typeface="Times New Roman"/>
              </a:rPr>
              <a:t>Staj </a:t>
            </a:r>
            <a:r>
              <a:rPr sz="1800" spc="-5" dirty="0">
                <a:latin typeface="Times New Roman"/>
                <a:cs typeface="Times New Roman"/>
              </a:rPr>
              <a:t>esnasında bazı </a:t>
            </a:r>
            <a:r>
              <a:rPr sz="1800" dirty="0">
                <a:latin typeface="Times New Roman"/>
                <a:cs typeface="Times New Roman"/>
              </a:rPr>
              <a:t>günler </a:t>
            </a:r>
            <a:r>
              <a:rPr sz="1800" spc="-5" dirty="0">
                <a:latin typeface="Times New Roman"/>
                <a:cs typeface="Times New Roman"/>
              </a:rPr>
              <a:t>sürekli </a:t>
            </a:r>
            <a:r>
              <a:rPr sz="1800" dirty="0">
                <a:latin typeface="Times New Roman"/>
                <a:cs typeface="Times New Roman"/>
              </a:rPr>
              <a:t>aynı iş </a:t>
            </a:r>
            <a:r>
              <a:rPr sz="1800" spc="-5" dirty="0">
                <a:latin typeface="Times New Roman"/>
                <a:cs typeface="Times New Roman"/>
              </a:rPr>
              <a:t>üzerinde çalışılmış </a:t>
            </a:r>
            <a:r>
              <a:rPr sz="1800" dirty="0">
                <a:latin typeface="Times New Roman"/>
                <a:cs typeface="Times New Roman"/>
              </a:rPr>
              <a:t>ve </a:t>
            </a:r>
            <a:r>
              <a:rPr sz="1800" spc="-5" dirty="0">
                <a:latin typeface="Times New Roman"/>
                <a:cs typeface="Times New Roman"/>
              </a:rPr>
              <a:t>günlerce </a:t>
            </a:r>
            <a:r>
              <a:rPr sz="1800" dirty="0">
                <a:latin typeface="Times New Roman"/>
                <a:cs typeface="Times New Roman"/>
              </a:rPr>
              <a:t>bu iş tekdüze  devam </a:t>
            </a:r>
            <a:r>
              <a:rPr sz="1800" spc="-5" dirty="0">
                <a:latin typeface="Times New Roman"/>
                <a:cs typeface="Times New Roman"/>
              </a:rPr>
              <a:t>etmiş </a:t>
            </a:r>
            <a:r>
              <a:rPr sz="1800" dirty="0">
                <a:latin typeface="Times New Roman"/>
                <a:cs typeface="Times New Roman"/>
              </a:rPr>
              <a:t>olabilir veya tam </a:t>
            </a:r>
            <a:r>
              <a:rPr sz="1800" spc="-5" dirty="0">
                <a:latin typeface="Times New Roman"/>
                <a:cs typeface="Times New Roman"/>
              </a:rPr>
              <a:t>tersi aynı </a:t>
            </a:r>
            <a:r>
              <a:rPr sz="1800" dirty="0">
                <a:latin typeface="Times New Roman"/>
                <a:cs typeface="Times New Roman"/>
              </a:rPr>
              <a:t>gün </a:t>
            </a:r>
            <a:r>
              <a:rPr sz="1800" spc="-5" dirty="0">
                <a:latin typeface="Times New Roman"/>
                <a:cs typeface="Times New Roman"/>
              </a:rPr>
              <a:t>içerisinde </a:t>
            </a:r>
            <a:r>
              <a:rPr sz="1800" dirty="0">
                <a:latin typeface="Times New Roman"/>
                <a:cs typeface="Times New Roman"/>
              </a:rPr>
              <a:t>yüksek </a:t>
            </a:r>
            <a:r>
              <a:rPr sz="1800" spc="-5" dirty="0">
                <a:latin typeface="Times New Roman"/>
                <a:cs typeface="Times New Roman"/>
              </a:rPr>
              <a:t>tempo </a:t>
            </a:r>
            <a:r>
              <a:rPr sz="1800" dirty="0">
                <a:latin typeface="Times New Roman"/>
                <a:cs typeface="Times New Roman"/>
              </a:rPr>
              <a:t>ile birden </a:t>
            </a:r>
            <a:r>
              <a:rPr sz="1800" spc="-5" dirty="0">
                <a:latin typeface="Times New Roman"/>
                <a:cs typeface="Times New Roman"/>
              </a:rPr>
              <a:t>fazla </a:t>
            </a:r>
            <a:r>
              <a:rPr sz="1800" dirty="0">
                <a:latin typeface="Times New Roman"/>
                <a:cs typeface="Times New Roman"/>
              </a:rPr>
              <a:t>iş  </a:t>
            </a:r>
            <a:r>
              <a:rPr sz="1800" spc="-5" dirty="0">
                <a:latin typeface="Times New Roman"/>
                <a:cs typeface="Times New Roman"/>
              </a:rPr>
              <a:t>yapılmış </a:t>
            </a:r>
            <a:r>
              <a:rPr sz="1800" spc="-15" dirty="0">
                <a:latin typeface="Times New Roman"/>
                <a:cs typeface="Times New Roman"/>
              </a:rPr>
              <a:t>olabilir. </a:t>
            </a:r>
            <a:r>
              <a:rPr sz="1800" spc="-5" dirty="0">
                <a:latin typeface="Times New Roman"/>
                <a:cs typeface="Times New Roman"/>
              </a:rPr>
              <a:t>Böyle durumlarda </a:t>
            </a:r>
            <a:r>
              <a:rPr sz="1800" dirty="0">
                <a:latin typeface="Times New Roman"/>
                <a:cs typeface="Times New Roman"/>
              </a:rPr>
              <a:t>günlük değil; </a:t>
            </a:r>
            <a:r>
              <a:rPr sz="1800" spc="-5" dirty="0">
                <a:latin typeface="Times New Roman"/>
                <a:cs typeface="Times New Roman"/>
              </a:rPr>
              <a:t>belirli </a:t>
            </a:r>
            <a:r>
              <a:rPr sz="1800" dirty="0">
                <a:latin typeface="Times New Roman"/>
                <a:cs typeface="Times New Roman"/>
              </a:rPr>
              <a:t>bir </a:t>
            </a:r>
            <a:r>
              <a:rPr sz="1800" spc="-5" dirty="0">
                <a:latin typeface="Times New Roman"/>
                <a:cs typeface="Times New Roman"/>
              </a:rPr>
              <a:t>işin aşamaları </a:t>
            </a:r>
            <a:r>
              <a:rPr sz="1800" spc="-10" dirty="0">
                <a:latin typeface="Times New Roman"/>
                <a:cs typeface="Times New Roman"/>
              </a:rPr>
              <a:t>staj </a:t>
            </a:r>
            <a:r>
              <a:rPr sz="1800" spc="-5" dirty="0">
                <a:latin typeface="Times New Roman"/>
                <a:cs typeface="Times New Roman"/>
              </a:rPr>
              <a:t>defteri  </a:t>
            </a:r>
            <a:r>
              <a:rPr sz="1800" dirty="0">
                <a:latin typeface="Times New Roman"/>
                <a:cs typeface="Times New Roman"/>
              </a:rPr>
              <a:t>sayfalarına </a:t>
            </a:r>
            <a:r>
              <a:rPr sz="1800" spc="-5" dirty="0">
                <a:latin typeface="Times New Roman"/>
                <a:cs typeface="Times New Roman"/>
              </a:rPr>
              <a:t>sırasıyla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yazılabilir.</a:t>
            </a:r>
            <a:endParaRPr sz="1800">
              <a:latin typeface="Times New Roman"/>
              <a:cs typeface="Times New Roman"/>
            </a:endParaRPr>
          </a:p>
          <a:p>
            <a:pPr marL="299085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latin typeface="Times New Roman"/>
                <a:cs typeface="Times New Roman"/>
              </a:rPr>
              <a:t>Bir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gün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içinde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birden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fazla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iş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yapıldığı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takdirde,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yapılan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her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bir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iş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ilerideki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günlere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ait</a:t>
            </a:r>
            <a:endParaRPr sz="1800">
              <a:latin typeface="Times New Roman"/>
              <a:cs typeface="Times New Roman"/>
            </a:endParaRPr>
          </a:p>
          <a:p>
            <a:pPr marL="299085" algn="just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sayfalara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yazılabilir.</a:t>
            </a:r>
            <a:endParaRPr sz="1800">
              <a:latin typeface="Times New Roman"/>
              <a:cs typeface="Times New Roman"/>
            </a:endParaRPr>
          </a:p>
          <a:p>
            <a:pPr marL="299085" marR="6985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latin typeface="Times New Roman"/>
                <a:cs typeface="Times New Roman"/>
              </a:rPr>
              <a:t>İşin </a:t>
            </a:r>
            <a:r>
              <a:rPr sz="1800" spc="-5" dirty="0">
                <a:latin typeface="Times New Roman"/>
                <a:cs typeface="Times New Roman"/>
              </a:rPr>
              <a:t>farklı bir boyutu ise </a:t>
            </a:r>
            <a:r>
              <a:rPr sz="1800" dirty="0">
                <a:latin typeface="Times New Roman"/>
                <a:cs typeface="Times New Roman"/>
              </a:rPr>
              <a:t>hiçbir işin </a:t>
            </a:r>
            <a:r>
              <a:rPr sz="1800" spc="-5" dirty="0">
                <a:latin typeface="Times New Roman"/>
                <a:cs typeface="Times New Roman"/>
              </a:rPr>
              <a:t>yapılmadığı </a:t>
            </a:r>
            <a:r>
              <a:rPr sz="1800" spc="-15" dirty="0">
                <a:latin typeface="Times New Roman"/>
                <a:cs typeface="Times New Roman"/>
              </a:rPr>
              <a:t>günlerdir. </a:t>
            </a:r>
            <a:r>
              <a:rPr sz="1800" spc="-5" dirty="0">
                <a:latin typeface="Times New Roman"/>
                <a:cs typeface="Times New Roman"/>
              </a:rPr>
              <a:t>Böyle bir günde </a:t>
            </a:r>
            <a:r>
              <a:rPr sz="1800" dirty="0">
                <a:latin typeface="Times New Roman"/>
                <a:cs typeface="Times New Roman"/>
              </a:rPr>
              <a:t>o güne </a:t>
            </a:r>
            <a:r>
              <a:rPr sz="1800" spc="-5" dirty="0">
                <a:latin typeface="Times New Roman"/>
                <a:cs typeface="Times New Roman"/>
              </a:rPr>
              <a:t>ait  </a:t>
            </a:r>
            <a:r>
              <a:rPr sz="1800" dirty="0">
                <a:latin typeface="Times New Roman"/>
                <a:cs typeface="Times New Roman"/>
              </a:rPr>
              <a:t>sayfaya </a:t>
            </a:r>
            <a:r>
              <a:rPr sz="1800" spc="-5" dirty="0">
                <a:latin typeface="Times New Roman"/>
                <a:cs typeface="Times New Roman"/>
              </a:rPr>
              <a:t>daha önceki çalışmaların devamı, çalışma </a:t>
            </a:r>
            <a:r>
              <a:rPr sz="1800" dirty="0">
                <a:latin typeface="Times New Roman"/>
                <a:cs typeface="Times New Roman"/>
              </a:rPr>
              <a:t>konusu ile </a:t>
            </a:r>
            <a:r>
              <a:rPr sz="1800" spc="-5" dirty="0">
                <a:latin typeface="Times New Roman"/>
                <a:cs typeface="Times New Roman"/>
              </a:rPr>
              <a:t>ilgili teorik bilgi, </a:t>
            </a:r>
            <a:r>
              <a:rPr sz="1800" dirty="0">
                <a:latin typeface="Times New Roman"/>
                <a:cs typeface="Times New Roman"/>
              </a:rPr>
              <a:t>kullanılan  </a:t>
            </a:r>
            <a:r>
              <a:rPr sz="1800" spc="-5" dirty="0">
                <a:latin typeface="Times New Roman"/>
                <a:cs typeface="Times New Roman"/>
              </a:rPr>
              <a:t>ekipman </a:t>
            </a:r>
            <a:r>
              <a:rPr sz="1800" dirty="0">
                <a:latin typeface="Times New Roman"/>
                <a:cs typeface="Times New Roman"/>
              </a:rPr>
              <a:t>ile ilgili bilgiler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yazılabilir.</a:t>
            </a:r>
            <a:endParaRPr sz="1800">
              <a:latin typeface="Times New Roman"/>
              <a:cs typeface="Times New Roman"/>
            </a:endParaRPr>
          </a:p>
          <a:p>
            <a:pPr marL="299085" indent="-28702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latin typeface="Times New Roman"/>
                <a:cs typeface="Times New Roman"/>
              </a:rPr>
              <a:t>Staj tarihleri sadece iş günlerini </a:t>
            </a:r>
            <a:r>
              <a:rPr sz="1800" spc="-15" dirty="0">
                <a:latin typeface="Times New Roman"/>
                <a:cs typeface="Times New Roman"/>
              </a:rPr>
              <a:t>kapsar. </a:t>
            </a:r>
            <a:r>
              <a:rPr sz="1800" spc="-5" dirty="0">
                <a:latin typeface="Times New Roman"/>
                <a:cs typeface="Times New Roman"/>
              </a:rPr>
              <a:t>Resmi </a:t>
            </a:r>
            <a:r>
              <a:rPr sz="1800" dirty="0">
                <a:latin typeface="Times New Roman"/>
                <a:cs typeface="Times New Roman"/>
              </a:rPr>
              <a:t>tatil günleri </a:t>
            </a:r>
            <a:r>
              <a:rPr sz="1800" spc="-5" dirty="0">
                <a:latin typeface="Times New Roman"/>
                <a:cs typeface="Times New Roman"/>
              </a:rPr>
              <a:t>staj </a:t>
            </a:r>
            <a:r>
              <a:rPr sz="1800" dirty="0">
                <a:latin typeface="Times New Roman"/>
                <a:cs typeface="Times New Roman"/>
              </a:rPr>
              <a:t>defterinde </a:t>
            </a:r>
            <a:r>
              <a:rPr sz="1800" spc="5" dirty="0">
                <a:latin typeface="Times New Roman"/>
                <a:cs typeface="Times New Roman"/>
              </a:rPr>
              <a:t>yer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alamaz.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0"/>
            <a:ext cx="6214110" cy="5162550"/>
            <a:chOff x="-4762" y="0"/>
            <a:chExt cx="6214110" cy="51625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245" y="65859"/>
              <a:ext cx="6090998" cy="400543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6204585" cy="4117975"/>
            </a:xfrm>
            <a:custGeom>
              <a:avLst/>
              <a:gdLst/>
              <a:ahLst/>
              <a:cxnLst/>
              <a:rect l="l" t="t" r="r" b="b"/>
              <a:pathLst>
                <a:path w="6204585" h="4117975">
                  <a:moveTo>
                    <a:pt x="0" y="4117848"/>
                  </a:moveTo>
                  <a:lnTo>
                    <a:pt x="6204204" y="4117848"/>
                  </a:lnTo>
                  <a:lnTo>
                    <a:pt x="6204204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7002" y="3213354"/>
              <a:ext cx="5039995" cy="654050"/>
            </a:xfrm>
            <a:custGeom>
              <a:avLst/>
              <a:gdLst/>
              <a:ahLst/>
              <a:cxnLst/>
              <a:rect l="l" t="t" r="r" b="b"/>
              <a:pathLst>
                <a:path w="5039995" h="654050">
                  <a:moveTo>
                    <a:pt x="0" y="647700"/>
                  </a:moveTo>
                  <a:lnTo>
                    <a:pt x="1728216" y="647700"/>
                  </a:lnTo>
                  <a:lnTo>
                    <a:pt x="1728216" y="0"/>
                  </a:lnTo>
                  <a:lnTo>
                    <a:pt x="0" y="0"/>
                  </a:lnTo>
                  <a:lnTo>
                    <a:pt x="0" y="647700"/>
                  </a:lnTo>
                  <a:close/>
                </a:path>
                <a:path w="5039995" h="654050">
                  <a:moveTo>
                    <a:pt x="3311652" y="653796"/>
                  </a:moveTo>
                  <a:lnTo>
                    <a:pt x="5039868" y="653796"/>
                  </a:lnTo>
                  <a:lnTo>
                    <a:pt x="5039868" y="6096"/>
                  </a:lnTo>
                  <a:lnTo>
                    <a:pt x="3311652" y="6096"/>
                  </a:lnTo>
                  <a:lnTo>
                    <a:pt x="3311652" y="653796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22248" y="3860291"/>
              <a:ext cx="3388360" cy="1297305"/>
            </a:xfrm>
            <a:custGeom>
              <a:avLst/>
              <a:gdLst/>
              <a:ahLst/>
              <a:cxnLst/>
              <a:rect l="l" t="t" r="r" b="b"/>
              <a:pathLst>
                <a:path w="3388360" h="1297304">
                  <a:moveTo>
                    <a:pt x="76200" y="1219962"/>
                  </a:moveTo>
                  <a:lnTo>
                    <a:pt x="44450" y="1219962"/>
                  </a:lnTo>
                  <a:lnTo>
                    <a:pt x="44450" y="0"/>
                  </a:lnTo>
                  <a:lnTo>
                    <a:pt x="31750" y="0"/>
                  </a:lnTo>
                  <a:lnTo>
                    <a:pt x="31750" y="1219962"/>
                  </a:lnTo>
                  <a:lnTo>
                    <a:pt x="0" y="1219962"/>
                  </a:lnTo>
                  <a:lnTo>
                    <a:pt x="38100" y="1296162"/>
                  </a:lnTo>
                  <a:lnTo>
                    <a:pt x="69850" y="1232662"/>
                  </a:lnTo>
                  <a:lnTo>
                    <a:pt x="76200" y="1219962"/>
                  </a:lnTo>
                  <a:close/>
                </a:path>
                <a:path w="3388360" h="1297304">
                  <a:moveTo>
                    <a:pt x="3387852" y="1220724"/>
                  </a:moveTo>
                  <a:lnTo>
                    <a:pt x="3356102" y="1220724"/>
                  </a:lnTo>
                  <a:lnTo>
                    <a:pt x="3356102" y="6096"/>
                  </a:lnTo>
                  <a:lnTo>
                    <a:pt x="3343402" y="6096"/>
                  </a:lnTo>
                  <a:lnTo>
                    <a:pt x="3343402" y="1220724"/>
                  </a:lnTo>
                  <a:lnTo>
                    <a:pt x="3311652" y="1220724"/>
                  </a:lnTo>
                  <a:lnTo>
                    <a:pt x="3349752" y="1296924"/>
                  </a:lnTo>
                  <a:lnTo>
                    <a:pt x="3381502" y="1233424"/>
                  </a:lnTo>
                  <a:lnTo>
                    <a:pt x="3387852" y="12207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30200" y="5252466"/>
            <a:ext cx="1978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Öğrenci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İmzalayacak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34232" y="5252466"/>
            <a:ext cx="18745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 marR="123189" indent="127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İlgili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&lt;&lt;İNŞAAT  </a:t>
            </a:r>
            <a:r>
              <a:rPr sz="1800" b="1" spc="5" dirty="0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sz="1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ÜH</a:t>
            </a:r>
            <a:r>
              <a:rPr sz="1800" b="1" spc="5" dirty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1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NDİ</a:t>
            </a:r>
            <a:r>
              <a:rPr sz="1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İ&gt;&gt;</a:t>
            </a:r>
            <a:endParaRPr sz="18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tarafından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kaşelenip  imzalanacak.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07033" y="697483"/>
            <a:ext cx="2260600" cy="17583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15035">
              <a:lnSpc>
                <a:spcPct val="141300"/>
              </a:lnSpc>
              <a:spcBef>
                <a:spcPts val="100"/>
              </a:spcBef>
            </a:pPr>
            <a:r>
              <a:rPr sz="1500" spc="-5" dirty="0">
                <a:latin typeface="Times New Roman"/>
                <a:cs typeface="Times New Roman"/>
              </a:rPr>
              <a:t>Beton Dökümü  </a:t>
            </a:r>
            <a:r>
              <a:rPr sz="1500" dirty="0">
                <a:latin typeface="Times New Roman"/>
                <a:cs typeface="Times New Roman"/>
              </a:rPr>
              <a:t>Ankraj</a:t>
            </a:r>
            <a:r>
              <a:rPr sz="1500" spc="-7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Çalışması</a:t>
            </a:r>
            <a:endParaRPr sz="1500">
              <a:latin typeface="Times New Roman"/>
              <a:cs typeface="Times New Roman"/>
            </a:endParaRPr>
          </a:p>
          <a:p>
            <a:pPr marL="12700" marR="5080">
              <a:lnSpc>
                <a:spcPct val="154100"/>
              </a:lnSpc>
              <a:spcBef>
                <a:spcPts val="229"/>
              </a:spcBef>
            </a:pPr>
            <a:r>
              <a:rPr sz="1500" spc="-5" dirty="0">
                <a:latin typeface="Times New Roman"/>
                <a:cs typeface="Times New Roman"/>
              </a:rPr>
              <a:t>Döşeme Donatısı</a:t>
            </a:r>
            <a:r>
              <a:rPr sz="1500" spc="-105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Yerleştirme  </a:t>
            </a:r>
            <a:r>
              <a:rPr sz="1500" spc="-5" dirty="0">
                <a:latin typeface="Times New Roman"/>
                <a:cs typeface="Times New Roman"/>
              </a:rPr>
              <a:t>Epoksi </a:t>
            </a:r>
            <a:r>
              <a:rPr sz="1500" spc="-10" dirty="0">
                <a:latin typeface="Times New Roman"/>
                <a:cs typeface="Times New Roman"/>
              </a:rPr>
              <a:t>Uygulaması  </a:t>
            </a:r>
            <a:r>
              <a:rPr sz="1500" dirty="0">
                <a:latin typeface="Times New Roman"/>
                <a:cs typeface="Times New Roman"/>
              </a:rPr>
              <a:t>Grobeton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Dökümü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03470" y="697483"/>
            <a:ext cx="281305" cy="1758314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1500" dirty="0">
                <a:latin typeface="Times New Roman"/>
                <a:cs typeface="Times New Roman"/>
              </a:rPr>
              <a:t>1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500" spc="5" dirty="0">
                <a:latin typeface="Times New Roman"/>
                <a:cs typeface="Times New Roman"/>
              </a:rPr>
              <a:t>2-</a:t>
            </a:r>
            <a:r>
              <a:rPr sz="1500" dirty="0">
                <a:latin typeface="Times New Roman"/>
                <a:cs typeface="Times New Roman"/>
              </a:rPr>
              <a:t>3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1500" dirty="0">
                <a:latin typeface="Times New Roman"/>
                <a:cs typeface="Times New Roman"/>
              </a:rPr>
              <a:t>4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500" dirty="0">
                <a:latin typeface="Times New Roman"/>
                <a:cs typeface="Times New Roman"/>
              </a:rPr>
              <a:t>5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1500" dirty="0">
                <a:latin typeface="Times New Roman"/>
                <a:cs typeface="Times New Roman"/>
              </a:rPr>
              <a:t>6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051" y="2471927"/>
            <a:ext cx="6049010" cy="325120"/>
          </a:xfrm>
          <a:prstGeom prst="rect">
            <a:avLst/>
          </a:prstGeom>
          <a:ln w="64007">
            <a:solidFill>
              <a:srgbClr val="FF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311785" algn="ctr">
              <a:lnSpc>
                <a:spcPct val="100000"/>
              </a:lnSpc>
              <a:spcBef>
                <a:spcPts val="365"/>
              </a:spcBef>
              <a:tabLst>
                <a:tab pos="3808095" algn="l"/>
              </a:tabLst>
            </a:pPr>
            <a:r>
              <a:rPr sz="1500" spc="-5" dirty="0">
                <a:latin typeface="Times New Roman"/>
                <a:cs typeface="Times New Roman"/>
              </a:rPr>
              <a:t>Fore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Kazık</a:t>
            </a:r>
            <a:r>
              <a:rPr sz="1500" spc="2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Uygulaması	</a:t>
            </a:r>
            <a:r>
              <a:rPr sz="1500" dirty="0">
                <a:latin typeface="Times New Roman"/>
                <a:cs typeface="Times New Roman"/>
              </a:rPr>
              <a:t>7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047" y="12191"/>
            <a:ext cx="6729095" cy="2644775"/>
            <a:chOff x="3047" y="12191"/>
            <a:chExt cx="6729095" cy="2644775"/>
          </a:xfrm>
        </p:grpSpPr>
        <p:sp>
          <p:nvSpPr>
            <p:cNvPr id="13" name="object 13"/>
            <p:cNvSpPr/>
            <p:nvPr/>
          </p:nvSpPr>
          <p:spPr>
            <a:xfrm>
              <a:off x="35051" y="44195"/>
              <a:ext cx="6049010" cy="323215"/>
            </a:xfrm>
            <a:custGeom>
              <a:avLst/>
              <a:gdLst/>
              <a:ahLst/>
              <a:cxnLst/>
              <a:rect l="l" t="t" r="r" b="b"/>
              <a:pathLst>
                <a:path w="6049010" h="323215">
                  <a:moveTo>
                    <a:pt x="0" y="323088"/>
                  </a:moveTo>
                  <a:lnTo>
                    <a:pt x="6048756" y="323088"/>
                  </a:lnTo>
                  <a:lnTo>
                    <a:pt x="6048756" y="0"/>
                  </a:lnTo>
                  <a:lnTo>
                    <a:pt x="0" y="0"/>
                  </a:lnTo>
                  <a:lnTo>
                    <a:pt x="0" y="323088"/>
                  </a:lnTo>
                  <a:close/>
                </a:path>
              </a:pathLst>
            </a:custGeom>
            <a:ln w="640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83681" y="152907"/>
              <a:ext cx="648335" cy="2504440"/>
            </a:xfrm>
            <a:custGeom>
              <a:avLst/>
              <a:gdLst/>
              <a:ahLst/>
              <a:cxnLst/>
              <a:rect l="l" t="t" r="r" b="b"/>
              <a:pathLst>
                <a:path w="648334" h="2504440">
                  <a:moveTo>
                    <a:pt x="648208" y="2463800"/>
                  </a:moveTo>
                  <a:lnTo>
                    <a:pt x="638416" y="2459228"/>
                  </a:lnTo>
                  <a:lnTo>
                    <a:pt x="570992" y="2427732"/>
                  </a:lnTo>
                  <a:lnTo>
                    <a:pt x="571830" y="2459583"/>
                  </a:lnTo>
                  <a:lnTo>
                    <a:pt x="0" y="2474976"/>
                  </a:lnTo>
                  <a:lnTo>
                    <a:pt x="254" y="2487676"/>
                  </a:lnTo>
                  <a:lnTo>
                    <a:pt x="572173" y="2472271"/>
                  </a:lnTo>
                  <a:lnTo>
                    <a:pt x="573024" y="2503932"/>
                  </a:lnTo>
                  <a:lnTo>
                    <a:pt x="648208" y="2463800"/>
                  </a:lnTo>
                  <a:close/>
                </a:path>
                <a:path w="648334" h="2504440">
                  <a:moveTo>
                    <a:pt x="648208" y="36068"/>
                  </a:moveTo>
                  <a:lnTo>
                    <a:pt x="638416" y="31496"/>
                  </a:lnTo>
                  <a:lnTo>
                    <a:pt x="570992" y="0"/>
                  </a:lnTo>
                  <a:lnTo>
                    <a:pt x="571830" y="31851"/>
                  </a:lnTo>
                  <a:lnTo>
                    <a:pt x="0" y="47244"/>
                  </a:lnTo>
                  <a:lnTo>
                    <a:pt x="254" y="59944"/>
                  </a:lnTo>
                  <a:lnTo>
                    <a:pt x="572173" y="44538"/>
                  </a:lnTo>
                  <a:lnTo>
                    <a:pt x="573024" y="76200"/>
                  </a:lnTo>
                  <a:lnTo>
                    <a:pt x="648208" y="360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791959" y="48259"/>
            <a:ext cx="20193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0" spc="-5" dirty="0">
                <a:latin typeface="Times New Roman"/>
                <a:cs typeface="Times New Roman"/>
              </a:rPr>
              <a:t>Haftanın </a:t>
            </a:r>
            <a:r>
              <a:rPr sz="1800" b="0" dirty="0">
                <a:latin typeface="Times New Roman"/>
                <a:cs typeface="Times New Roman"/>
              </a:rPr>
              <a:t>başlangıç</a:t>
            </a:r>
            <a:r>
              <a:rPr sz="1800" b="0" spc="-8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ve  bitiş</a:t>
            </a:r>
            <a:r>
              <a:rPr sz="1800" b="0" spc="-20" dirty="0">
                <a:latin typeface="Times New Roman"/>
                <a:cs typeface="Times New Roman"/>
              </a:rPr>
              <a:t> </a:t>
            </a:r>
            <a:r>
              <a:rPr sz="1800" b="0" dirty="0">
                <a:latin typeface="Times New Roman"/>
                <a:cs typeface="Times New Roman"/>
              </a:rPr>
              <a:t>tarihleri</a:t>
            </a:r>
            <a:endParaRPr sz="18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1800" b="0" dirty="0">
                <a:latin typeface="Times New Roman"/>
                <a:cs typeface="Times New Roman"/>
              </a:rPr>
              <a:t>yazılacak.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78828" y="2476880"/>
            <a:ext cx="18478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DİKKAT!!!</a:t>
            </a:r>
            <a:endParaRPr sz="18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Cumartesi</a:t>
            </a:r>
            <a:r>
              <a:rPr sz="18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çalışma  belgesi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GEREKLİDİR!!!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572" y="0"/>
            <a:ext cx="5017135" cy="5099685"/>
            <a:chOff x="-4572" y="0"/>
            <a:chExt cx="5017135" cy="50996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36" y="32119"/>
              <a:ext cx="4896596" cy="50248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5008245" cy="5090160"/>
            </a:xfrm>
            <a:custGeom>
              <a:avLst/>
              <a:gdLst/>
              <a:ahLst/>
              <a:cxnLst/>
              <a:rect l="l" t="t" r="r" b="b"/>
              <a:pathLst>
                <a:path w="5008245" h="5090160">
                  <a:moveTo>
                    <a:pt x="0" y="5090160"/>
                  </a:moveTo>
                  <a:lnTo>
                    <a:pt x="5007864" y="5090160"/>
                  </a:lnTo>
                  <a:lnTo>
                    <a:pt x="5007864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076444" y="0"/>
            <a:ext cx="439420" cy="908685"/>
          </a:xfrm>
          <a:custGeom>
            <a:avLst/>
            <a:gdLst/>
            <a:ahLst/>
            <a:cxnLst/>
            <a:rect l="l" t="t" r="r" b="b"/>
            <a:pathLst>
              <a:path w="439420" h="908685">
                <a:moveTo>
                  <a:pt x="0" y="0"/>
                </a:moveTo>
                <a:lnTo>
                  <a:pt x="69348" y="1865"/>
                </a:lnTo>
                <a:lnTo>
                  <a:pt x="129588" y="7059"/>
                </a:lnTo>
                <a:lnTo>
                  <a:pt x="177100" y="14977"/>
                </a:lnTo>
                <a:lnTo>
                  <a:pt x="219455" y="36575"/>
                </a:lnTo>
                <a:lnTo>
                  <a:pt x="219455" y="417575"/>
                </a:lnTo>
                <a:lnTo>
                  <a:pt x="230648" y="429134"/>
                </a:lnTo>
                <a:lnTo>
                  <a:pt x="261811" y="439174"/>
                </a:lnTo>
                <a:lnTo>
                  <a:pt x="309323" y="447092"/>
                </a:lnTo>
                <a:lnTo>
                  <a:pt x="369563" y="452286"/>
                </a:lnTo>
                <a:lnTo>
                  <a:pt x="438911" y="454151"/>
                </a:lnTo>
                <a:lnTo>
                  <a:pt x="369563" y="456017"/>
                </a:lnTo>
                <a:lnTo>
                  <a:pt x="309323" y="461211"/>
                </a:lnTo>
                <a:lnTo>
                  <a:pt x="261811" y="469129"/>
                </a:lnTo>
                <a:lnTo>
                  <a:pt x="230648" y="479169"/>
                </a:lnTo>
                <a:lnTo>
                  <a:pt x="219455" y="490727"/>
                </a:lnTo>
                <a:lnTo>
                  <a:pt x="219455" y="871727"/>
                </a:lnTo>
                <a:lnTo>
                  <a:pt x="208263" y="883286"/>
                </a:lnTo>
                <a:lnTo>
                  <a:pt x="177100" y="893326"/>
                </a:lnTo>
                <a:lnTo>
                  <a:pt x="129588" y="901244"/>
                </a:lnTo>
                <a:lnTo>
                  <a:pt x="69348" y="906438"/>
                </a:lnTo>
                <a:lnTo>
                  <a:pt x="0" y="90830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723001" y="303021"/>
            <a:ext cx="288226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Times New Roman"/>
                <a:cs typeface="Times New Roman"/>
              </a:rPr>
              <a:t>Öğrenci </a:t>
            </a:r>
            <a:r>
              <a:rPr sz="1700" spc="-5" dirty="0">
                <a:latin typeface="Times New Roman"/>
                <a:cs typeface="Times New Roman"/>
              </a:rPr>
              <a:t>tarafından</a:t>
            </a:r>
            <a:r>
              <a:rPr sz="1700" spc="-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doldurulacak.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72795" y="4773167"/>
            <a:ext cx="1579245" cy="815340"/>
            <a:chOff x="272795" y="4773167"/>
            <a:chExt cx="1579245" cy="815340"/>
          </a:xfrm>
        </p:grpSpPr>
        <p:sp>
          <p:nvSpPr>
            <p:cNvPr id="8" name="object 8"/>
            <p:cNvSpPr/>
            <p:nvPr/>
          </p:nvSpPr>
          <p:spPr>
            <a:xfrm>
              <a:off x="287273" y="4787645"/>
              <a:ext cx="1550035" cy="226060"/>
            </a:xfrm>
            <a:custGeom>
              <a:avLst/>
              <a:gdLst/>
              <a:ahLst/>
              <a:cxnLst/>
              <a:rect l="l" t="t" r="r" b="b"/>
              <a:pathLst>
                <a:path w="1550035" h="226060">
                  <a:moveTo>
                    <a:pt x="0" y="225551"/>
                  </a:moveTo>
                  <a:lnTo>
                    <a:pt x="1549908" y="225551"/>
                  </a:lnTo>
                  <a:lnTo>
                    <a:pt x="1549908" y="0"/>
                  </a:lnTo>
                  <a:lnTo>
                    <a:pt x="0" y="0"/>
                  </a:lnTo>
                  <a:lnTo>
                    <a:pt x="0" y="225551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22604" y="5012435"/>
              <a:ext cx="76200" cy="576580"/>
            </a:xfrm>
            <a:custGeom>
              <a:avLst/>
              <a:gdLst/>
              <a:ahLst/>
              <a:cxnLst/>
              <a:rect l="l" t="t" r="r" b="b"/>
              <a:pathLst>
                <a:path w="76200" h="576579">
                  <a:moveTo>
                    <a:pt x="31750" y="499872"/>
                  </a:moveTo>
                  <a:lnTo>
                    <a:pt x="0" y="499872"/>
                  </a:lnTo>
                  <a:lnTo>
                    <a:pt x="38100" y="576059"/>
                  </a:lnTo>
                  <a:lnTo>
                    <a:pt x="69848" y="512572"/>
                  </a:lnTo>
                  <a:lnTo>
                    <a:pt x="31750" y="512572"/>
                  </a:lnTo>
                  <a:lnTo>
                    <a:pt x="31750" y="499872"/>
                  </a:lnTo>
                  <a:close/>
                </a:path>
                <a:path w="76200" h="576579">
                  <a:moveTo>
                    <a:pt x="44450" y="0"/>
                  </a:moveTo>
                  <a:lnTo>
                    <a:pt x="31750" y="0"/>
                  </a:lnTo>
                  <a:lnTo>
                    <a:pt x="31750" y="512572"/>
                  </a:lnTo>
                  <a:lnTo>
                    <a:pt x="44450" y="512572"/>
                  </a:lnTo>
                  <a:lnTo>
                    <a:pt x="44450" y="0"/>
                  </a:lnTo>
                  <a:close/>
                </a:path>
                <a:path w="76200" h="576579">
                  <a:moveTo>
                    <a:pt x="76200" y="499872"/>
                  </a:moveTo>
                  <a:lnTo>
                    <a:pt x="44450" y="499872"/>
                  </a:lnTo>
                  <a:lnTo>
                    <a:pt x="44450" y="512572"/>
                  </a:lnTo>
                  <a:lnTo>
                    <a:pt x="69848" y="512572"/>
                  </a:lnTo>
                  <a:lnTo>
                    <a:pt x="76200" y="4998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974848" y="4773167"/>
            <a:ext cx="1577340" cy="887730"/>
            <a:chOff x="2974848" y="4773167"/>
            <a:chExt cx="1577340" cy="887730"/>
          </a:xfrm>
        </p:grpSpPr>
        <p:sp>
          <p:nvSpPr>
            <p:cNvPr id="11" name="object 11"/>
            <p:cNvSpPr/>
            <p:nvPr/>
          </p:nvSpPr>
          <p:spPr>
            <a:xfrm>
              <a:off x="2989326" y="4787645"/>
              <a:ext cx="1548765" cy="226060"/>
            </a:xfrm>
            <a:custGeom>
              <a:avLst/>
              <a:gdLst/>
              <a:ahLst/>
              <a:cxnLst/>
              <a:rect l="l" t="t" r="r" b="b"/>
              <a:pathLst>
                <a:path w="1548764" h="226060">
                  <a:moveTo>
                    <a:pt x="0" y="225551"/>
                  </a:moveTo>
                  <a:lnTo>
                    <a:pt x="1548384" y="225551"/>
                  </a:lnTo>
                  <a:lnTo>
                    <a:pt x="1548384" y="0"/>
                  </a:lnTo>
                  <a:lnTo>
                    <a:pt x="0" y="0"/>
                  </a:lnTo>
                  <a:lnTo>
                    <a:pt x="0" y="225551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23132" y="5012435"/>
              <a:ext cx="76200" cy="648335"/>
            </a:xfrm>
            <a:custGeom>
              <a:avLst/>
              <a:gdLst/>
              <a:ahLst/>
              <a:cxnLst/>
              <a:rect l="l" t="t" r="r" b="b"/>
              <a:pathLst>
                <a:path w="76200" h="648335">
                  <a:moveTo>
                    <a:pt x="31755" y="571881"/>
                  </a:moveTo>
                  <a:lnTo>
                    <a:pt x="0" y="571881"/>
                  </a:lnTo>
                  <a:lnTo>
                    <a:pt x="38100" y="648068"/>
                  </a:lnTo>
                  <a:lnTo>
                    <a:pt x="69855" y="584568"/>
                  </a:lnTo>
                  <a:lnTo>
                    <a:pt x="31750" y="584568"/>
                  </a:lnTo>
                  <a:lnTo>
                    <a:pt x="31755" y="571881"/>
                  </a:lnTo>
                  <a:close/>
                </a:path>
                <a:path w="76200" h="648335">
                  <a:moveTo>
                    <a:pt x="44703" y="0"/>
                  </a:moveTo>
                  <a:lnTo>
                    <a:pt x="32003" y="0"/>
                  </a:lnTo>
                  <a:lnTo>
                    <a:pt x="31750" y="584568"/>
                  </a:lnTo>
                  <a:lnTo>
                    <a:pt x="44450" y="584568"/>
                  </a:lnTo>
                  <a:lnTo>
                    <a:pt x="44703" y="0"/>
                  </a:lnTo>
                  <a:close/>
                </a:path>
                <a:path w="76200" h="648335">
                  <a:moveTo>
                    <a:pt x="76200" y="571881"/>
                  </a:moveTo>
                  <a:lnTo>
                    <a:pt x="44455" y="571881"/>
                  </a:lnTo>
                  <a:lnTo>
                    <a:pt x="44450" y="584568"/>
                  </a:lnTo>
                  <a:lnTo>
                    <a:pt x="69855" y="584568"/>
                  </a:lnTo>
                  <a:lnTo>
                    <a:pt x="76200" y="5718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8811" y="5616041"/>
            <a:ext cx="2035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Öğrenci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İmzalayacak.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24098" y="5638596"/>
            <a:ext cx="187896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 marR="127635" indent="127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İlgili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&lt;&lt;İNŞAAT 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MÜHEND</a:t>
            </a:r>
            <a:r>
              <a:rPr sz="1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İ</a:t>
            </a:r>
            <a:r>
              <a:rPr sz="1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1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İ&gt;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&gt;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tarafından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kaşelenip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imzalanacak.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3631" y="1150619"/>
            <a:ext cx="5549265" cy="1649095"/>
            <a:chOff x="103631" y="1150619"/>
            <a:chExt cx="5549265" cy="1649095"/>
          </a:xfrm>
        </p:grpSpPr>
        <p:sp>
          <p:nvSpPr>
            <p:cNvPr id="16" name="object 16"/>
            <p:cNvSpPr/>
            <p:nvPr/>
          </p:nvSpPr>
          <p:spPr>
            <a:xfrm>
              <a:off x="135635" y="1182623"/>
              <a:ext cx="4681855" cy="1584960"/>
            </a:xfrm>
            <a:custGeom>
              <a:avLst/>
              <a:gdLst/>
              <a:ahLst/>
              <a:cxnLst/>
              <a:rect l="l" t="t" r="r" b="b"/>
              <a:pathLst>
                <a:path w="4681855" h="1584960">
                  <a:moveTo>
                    <a:pt x="0" y="1584960"/>
                  </a:moveTo>
                  <a:lnTo>
                    <a:pt x="4681728" y="1584960"/>
                  </a:lnTo>
                  <a:lnTo>
                    <a:pt x="4681728" y="0"/>
                  </a:lnTo>
                  <a:lnTo>
                    <a:pt x="0" y="0"/>
                  </a:lnTo>
                  <a:lnTo>
                    <a:pt x="0" y="1584960"/>
                  </a:lnTo>
                  <a:close/>
                </a:path>
              </a:pathLst>
            </a:custGeom>
            <a:ln w="640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17364" y="1937003"/>
              <a:ext cx="835660" cy="76200"/>
            </a:xfrm>
            <a:custGeom>
              <a:avLst/>
              <a:gdLst/>
              <a:ahLst/>
              <a:cxnLst/>
              <a:rect l="l" t="t" r="r" b="b"/>
              <a:pathLst>
                <a:path w="835660" h="76200">
                  <a:moveTo>
                    <a:pt x="758951" y="0"/>
                  </a:moveTo>
                  <a:lnTo>
                    <a:pt x="758951" y="76200"/>
                  </a:lnTo>
                  <a:lnTo>
                    <a:pt x="822451" y="44450"/>
                  </a:lnTo>
                  <a:lnTo>
                    <a:pt x="771651" y="44450"/>
                  </a:lnTo>
                  <a:lnTo>
                    <a:pt x="771651" y="31750"/>
                  </a:lnTo>
                  <a:lnTo>
                    <a:pt x="822451" y="31750"/>
                  </a:lnTo>
                  <a:lnTo>
                    <a:pt x="758951" y="0"/>
                  </a:lnTo>
                  <a:close/>
                </a:path>
                <a:path w="835660" h="76200">
                  <a:moveTo>
                    <a:pt x="758951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758951" y="44450"/>
                  </a:lnTo>
                  <a:lnTo>
                    <a:pt x="758951" y="31750"/>
                  </a:lnTo>
                  <a:close/>
                </a:path>
                <a:path w="835660" h="76200">
                  <a:moveTo>
                    <a:pt x="822451" y="31750"/>
                  </a:moveTo>
                  <a:lnTo>
                    <a:pt x="771651" y="31750"/>
                  </a:lnTo>
                  <a:lnTo>
                    <a:pt x="771651" y="44450"/>
                  </a:lnTo>
                  <a:lnTo>
                    <a:pt x="822451" y="44450"/>
                  </a:lnTo>
                  <a:lnTo>
                    <a:pt x="835151" y="38100"/>
                  </a:lnTo>
                  <a:lnTo>
                    <a:pt x="822451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959345" y="1823974"/>
            <a:ext cx="41148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10" dirty="0">
                <a:latin typeface="Times New Roman"/>
                <a:cs typeface="Times New Roman"/>
              </a:rPr>
              <a:t>?</a:t>
            </a:r>
            <a:r>
              <a:rPr sz="1700" dirty="0">
                <a:latin typeface="Times New Roman"/>
                <a:cs typeface="Times New Roman"/>
              </a:rPr>
              <a:t>???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162" y="396239"/>
            <a:ext cx="8136639" cy="40233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3890" y="1147013"/>
            <a:ext cx="42202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1369060" algn="l"/>
                <a:tab pos="2888615" algn="l"/>
              </a:tabLst>
            </a:pP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15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ter	</a:t>
            </a:r>
            <a:r>
              <a:rPr sz="2400" spc="-5" dirty="0">
                <a:latin typeface="Times New Roman"/>
                <a:cs typeface="Times New Roman"/>
              </a:rPr>
              <a:t>sayfa</a:t>
            </a:r>
            <a:r>
              <a:rPr sz="2400" spc="-1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arı</a:t>
            </a:r>
            <a:r>
              <a:rPr sz="2400" spc="-2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ı	dol</a:t>
            </a:r>
            <a:r>
              <a:rPr sz="2400" spc="-1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ur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ak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73244" y="1147013"/>
            <a:ext cx="48323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için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63870" y="1147013"/>
            <a:ext cx="617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azla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89878" y="1147013"/>
            <a:ext cx="11074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iktarda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06994" y="1147013"/>
            <a:ext cx="10058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oto</a:t>
            </a:r>
            <a:r>
              <a:rPr sz="2400" spc="-15" dirty="0">
                <a:latin typeface="Times New Roman"/>
                <a:cs typeface="Times New Roman"/>
              </a:rPr>
              <a:t>ğ</a:t>
            </a:r>
            <a:r>
              <a:rPr sz="2400" dirty="0">
                <a:latin typeface="Times New Roman"/>
                <a:cs typeface="Times New Roman"/>
              </a:rPr>
              <a:t>raf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3890" y="1513459"/>
            <a:ext cx="826960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sz="24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KULLANILMAMALIDIR</a:t>
            </a:r>
            <a:r>
              <a:rPr sz="2400" spc="-5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Staj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defterinin kullanılan her bir sayfası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(sayfanın alt 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kısmındaki ilgili bölüm) işyerinin sorumlu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inşaat mühendisi 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tarafından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onaylanmalıdır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(İsim,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Kaşe,</a:t>
            </a:r>
            <a:r>
              <a:rPr sz="24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İmza).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60465" y="4027819"/>
            <a:ext cx="7623175" cy="2158365"/>
            <a:chOff x="760465" y="4027819"/>
            <a:chExt cx="7623175" cy="215836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465" y="4027819"/>
              <a:ext cx="7623069" cy="215820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5068" y="4192524"/>
              <a:ext cx="7293864" cy="182880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243454" y="4549902"/>
            <a:ext cx="29292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İlgili </a:t>
            </a:r>
            <a:r>
              <a:rPr sz="16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&lt;&lt;İNŞAAT</a:t>
            </a:r>
            <a:r>
              <a:rPr sz="16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MÜHENDİSİ&gt;&gt;</a:t>
            </a:r>
            <a:endParaRPr sz="16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600" spc="-10" dirty="0">
                <a:latin typeface="Times New Roman"/>
                <a:cs typeface="Times New Roman"/>
              </a:rPr>
              <a:t>Kaşe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387854" y="5106923"/>
            <a:ext cx="2570480" cy="581025"/>
            <a:chOff x="2387854" y="5106923"/>
            <a:chExt cx="2570480" cy="581025"/>
          </a:xfrm>
        </p:grpSpPr>
        <p:sp>
          <p:nvSpPr>
            <p:cNvPr id="14" name="object 14"/>
            <p:cNvSpPr/>
            <p:nvPr/>
          </p:nvSpPr>
          <p:spPr>
            <a:xfrm>
              <a:off x="2413254" y="5410961"/>
              <a:ext cx="2519680" cy="251460"/>
            </a:xfrm>
            <a:custGeom>
              <a:avLst/>
              <a:gdLst/>
              <a:ahLst/>
              <a:cxnLst/>
              <a:rect l="l" t="t" r="r" b="b"/>
              <a:pathLst>
                <a:path w="2519679" h="251460">
                  <a:moveTo>
                    <a:pt x="0" y="251459"/>
                  </a:moveTo>
                  <a:lnTo>
                    <a:pt x="2519172" y="251459"/>
                  </a:lnTo>
                  <a:lnTo>
                    <a:pt x="2519172" y="0"/>
                  </a:lnTo>
                  <a:lnTo>
                    <a:pt x="0" y="0"/>
                  </a:lnTo>
                  <a:lnTo>
                    <a:pt x="0" y="251459"/>
                  </a:lnTo>
                  <a:close/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98164" y="5106923"/>
              <a:ext cx="76200" cy="304165"/>
            </a:xfrm>
            <a:custGeom>
              <a:avLst/>
              <a:gdLst/>
              <a:ahLst/>
              <a:cxnLst/>
              <a:rect l="l" t="t" r="r" b="b"/>
              <a:pathLst>
                <a:path w="76200" h="304164">
                  <a:moveTo>
                    <a:pt x="44450" y="63500"/>
                  </a:moveTo>
                  <a:lnTo>
                    <a:pt x="31750" y="63500"/>
                  </a:lnTo>
                  <a:lnTo>
                    <a:pt x="31750" y="303656"/>
                  </a:lnTo>
                  <a:lnTo>
                    <a:pt x="44450" y="303656"/>
                  </a:lnTo>
                  <a:lnTo>
                    <a:pt x="44450" y="63500"/>
                  </a:lnTo>
                  <a:close/>
                </a:path>
                <a:path w="76200" h="304164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304164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786754" y="4549902"/>
            <a:ext cx="19056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İlgili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&lt;&lt;İNŞAAT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MÜHENDİSİ&gt;&gt;</a:t>
            </a:r>
            <a:r>
              <a:rPr sz="16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İmza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743955" y="5026152"/>
            <a:ext cx="2094230" cy="661670"/>
            <a:chOff x="5743955" y="5026152"/>
            <a:chExt cx="2094230" cy="661670"/>
          </a:xfrm>
        </p:grpSpPr>
        <p:sp>
          <p:nvSpPr>
            <p:cNvPr id="18" name="object 18"/>
            <p:cNvSpPr/>
            <p:nvPr/>
          </p:nvSpPr>
          <p:spPr>
            <a:xfrm>
              <a:off x="5769101" y="5410962"/>
              <a:ext cx="2044064" cy="251460"/>
            </a:xfrm>
            <a:custGeom>
              <a:avLst/>
              <a:gdLst/>
              <a:ahLst/>
              <a:cxnLst/>
              <a:rect l="l" t="t" r="r" b="b"/>
              <a:pathLst>
                <a:path w="2044065" h="251460">
                  <a:moveTo>
                    <a:pt x="0" y="251459"/>
                  </a:moveTo>
                  <a:lnTo>
                    <a:pt x="2043683" y="251459"/>
                  </a:lnTo>
                  <a:lnTo>
                    <a:pt x="2043683" y="0"/>
                  </a:lnTo>
                  <a:lnTo>
                    <a:pt x="0" y="0"/>
                  </a:lnTo>
                  <a:lnTo>
                    <a:pt x="0" y="251459"/>
                  </a:lnTo>
                  <a:close/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11339" y="5026152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79" h="81279">
                  <a:moveTo>
                    <a:pt x="53848" y="0"/>
                  </a:moveTo>
                  <a:lnTo>
                    <a:pt x="0" y="53848"/>
                  </a:lnTo>
                  <a:lnTo>
                    <a:pt x="80771" y="80772"/>
                  </a:lnTo>
                  <a:lnTo>
                    <a:pt x="538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162" y="396239"/>
            <a:ext cx="8136639" cy="40233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3890" y="1147013"/>
            <a:ext cx="826897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Staj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Sicil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Fişi</a:t>
            </a:r>
            <a:r>
              <a:rPr sz="2400" spc="-10" dirty="0">
                <a:latin typeface="Times New Roman"/>
                <a:cs typeface="Times New Roman"/>
              </a:rPr>
              <a:t>, </a:t>
            </a:r>
            <a:r>
              <a:rPr sz="2400" spc="-5" dirty="0">
                <a:latin typeface="Times New Roman"/>
                <a:cs typeface="Times New Roman"/>
              </a:rPr>
              <a:t>staj yerindeki yetkili amir tarafından doldurulup  tasdik edilerek, öğrenci vasıtasıyla kapalı </a:t>
            </a:r>
            <a:r>
              <a:rPr sz="2400" dirty="0">
                <a:latin typeface="Times New Roman"/>
                <a:cs typeface="Times New Roman"/>
              </a:rPr>
              <a:t>ve mühürlü </a:t>
            </a:r>
            <a:r>
              <a:rPr sz="2400" spc="-5" dirty="0">
                <a:latin typeface="Times New Roman"/>
                <a:cs typeface="Times New Roman"/>
              </a:rPr>
              <a:t>(kaşeli)  </a:t>
            </a:r>
            <a:r>
              <a:rPr sz="2400" dirty="0">
                <a:latin typeface="Times New Roman"/>
                <a:cs typeface="Times New Roman"/>
              </a:rPr>
              <a:t>bir zarf ile öğrenciye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verilir.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3890" y="5132578"/>
            <a:ext cx="8268334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ÖNEMLİ</a:t>
            </a:r>
            <a:r>
              <a:rPr sz="24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FF0000"/>
                </a:solidFill>
                <a:latin typeface="Times New Roman"/>
                <a:cs typeface="Times New Roman"/>
              </a:rPr>
              <a:t>NOT: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Staj Sicil Fişinin yer aldığı zarfın kapalı olmaması, mühür (kaşe) 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veya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imza içermemesi durumlarında, öğrencinin stajı  değerlendirmeye</a:t>
            </a:r>
            <a:r>
              <a:rPr sz="2400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Times New Roman"/>
                <a:cs typeface="Times New Roman"/>
              </a:rPr>
              <a:t>alınmamaktadır.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5008" y="2340864"/>
            <a:ext cx="8244840" cy="279044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980" y="405384"/>
            <a:ext cx="8005571" cy="4937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3890" y="1147013"/>
            <a:ext cx="8275320" cy="478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143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1" i="1" dirty="0">
                <a:solidFill>
                  <a:srgbClr val="006FC0"/>
                </a:solidFill>
                <a:latin typeface="Times New Roman"/>
                <a:cs typeface="Times New Roman"/>
              </a:rPr>
              <a:t>Staj </a:t>
            </a:r>
            <a:r>
              <a:rPr sz="2400" b="1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belgeleri </a:t>
            </a:r>
            <a:r>
              <a:rPr sz="2400" dirty="0">
                <a:latin typeface="Times New Roman"/>
                <a:cs typeface="Times New Roman"/>
              </a:rPr>
              <a:t>(staj </a:t>
            </a:r>
            <a:r>
              <a:rPr sz="2400" spc="-5" dirty="0">
                <a:latin typeface="Times New Roman"/>
                <a:cs typeface="Times New Roman"/>
              </a:rPr>
              <a:t>defteri, </a:t>
            </a:r>
            <a:r>
              <a:rPr sz="2400" dirty="0">
                <a:latin typeface="Times New Roman"/>
                <a:cs typeface="Times New Roman"/>
              </a:rPr>
              <a:t>staj </a:t>
            </a:r>
            <a:r>
              <a:rPr sz="2400" spc="-10" dirty="0">
                <a:latin typeface="Times New Roman"/>
                <a:cs typeface="Times New Roman"/>
              </a:rPr>
              <a:t>sicil </a:t>
            </a:r>
            <a:r>
              <a:rPr sz="2400" spc="-5" dirty="0">
                <a:latin typeface="Times New Roman"/>
                <a:cs typeface="Times New Roman"/>
              </a:rPr>
              <a:t>fişi, Cumartesi </a:t>
            </a:r>
            <a:r>
              <a:rPr sz="2400" spc="-10" dirty="0">
                <a:latin typeface="Times New Roman"/>
                <a:cs typeface="Times New Roman"/>
              </a:rPr>
              <a:t>çalışma  </a:t>
            </a:r>
            <a:r>
              <a:rPr sz="2400" spc="-5" dirty="0">
                <a:latin typeface="Times New Roman"/>
                <a:cs typeface="Times New Roman"/>
              </a:rPr>
              <a:t>belgesi ve varsa ilave dökümanlar) yaz döneminde yapılan  stajlarda, en </a:t>
            </a:r>
            <a:r>
              <a:rPr sz="2400" dirty="0">
                <a:latin typeface="Times New Roman"/>
                <a:cs typeface="Times New Roman"/>
              </a:rPr>
              <a:t>geç </a:t>
            </a:r>
            <a:r>
              <a:rPr sz="2400" spc="-5" dirty="0">
                <a:latin typeface="Times New Roman"/>
                <a:cs typeface="Times New Roman"/>
              </a:rPr>
              <a:t>takip </a:t>
            </a:r>
            <a:r>
              <a:rPr sz="2400" dirty="0">
                <a:latin typeface="Times New Roman"/>
                <a:cs typeface="Times New Roman"/>
              </a:rPr>
              <a:t>eden </a:t>
            </a:r>
            <a:r>
              <a:rPr sz="2400" spc="-5" dirty="0">
                <a:latin typeface="Times New Roman"/>
                <a:cs typeface="Times New Roman"/>
              </a:rPr>
              <a:t>öğretim yılının başlamasından  itibaren </a:t>
            </a:r>
            <a:r>
              <a:rPr sz="2400" dirty="0">
                <a:latin typeface="Times New Roman"/>
                <a:cs typeface="Times New Roman"/>
              </a:rPr>
              <a:t>ilk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İKİ 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HAFTA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İÇİNDE </a:t>
            </a:r>
            <a:r>
              <a:rPr sz="2400" spc="-5" dirty="0">
                <a:latin typeface="Times New Roman"/>
                <a:cs typeface="Times New Roman"/>
              </a:rPr>
              <a:t>Bölüme </a:t>
            </a:r>
            <a:r>
              <a:rPr sz="2400" dirty="0">
                <a:latin typeface="Times New Roman"/>
                <a:cs typeface="Times New Roman"/>
              </a:rPr>
              <a:t>teslim </a:t>
            </a:r>
            <a:r>
              <a:rPr sz="2400" spc="-20" dirty="0">
                <a:latin typeface="Times New Roman"/>
                <a:cs typeface="Times New Roman"/>
              </a:rPr>
              <a:t>edilir. </a:t>
            </a:r>
            <a:r>
              <a:rPr sz="2400" spc="-5" dirty="0">
                <a:latin typeface="Times New Roman"/>
                <a:cs typeface="Times New Roman"/>
              </a:rPr>
              <a:t>Staj  belgelerinin teslimi için </a:t>
            </a:r>
            <a:r>
              <a:rPr sz="2400" dirty="0">
                <a:latin typeface="Times New Roman"/>
                <a:cs typeface="Times New Roman"/>
              </a:rPr>
              <a:t>son </a:t>
            </a:r>
            <a:r>
              <a:rPr sz="2400" spc="-5" dirty="0">
                <a:latin typeface="Times New Roman"/>
                <a:cs typeface="Times New Roman"/>
              </a:rPr>
              <a:t>gün, Bölüm Başkanlığı tarafından  Güz </a:t>
            </a:r>
            <a:r>
              <a:rPr sz="2400" spc="-20" dirty="0">
                <a:latin typeface="Times New Roman"/>
                <a:cs typeface="Times New Roman"/>
              </a:rPr>
              <a:t>Yarıyılının </a:t>
            </a:r>
            <a:r>
              <a:rPr sz="2400" dirty="0">
                <a:latin typeface="Times New Roman"/>
                <a:cs typeface="Times New Roman"/>
              </a:rPr>
              <a:t>ilk haftası </a:t>
            </a:r>
            <a:r>
              <a:rPr sz="2400" spc="-5" dirty="0">
                <a:latin typeface="Times New Roman"/>
                <a:cs typeface="Times New Roman"/>
              </a:rPr>
              <a:t>içerisinde </a:t>
            </a:r>
            <a:r>
              <a:rPr sz="2400" dirty="0">
                <a:latin typeface="Times New Roman"/>
                <a:cs typeface="Times New Roman"/>
              </a:rPr>
              <a:t>ilan</a:t>
            </a:r>
            <a:r>
              <a:rPr sz="2400" spc="-2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edilir.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40" dirty="0">
                <a:latin typeface="Times New Roman"/>
                <a:cs typeface="Times New Roman"/>
              </a:rPr>
              <a:t>Yarıyıl </a:t>
            </a:r>
            <a:r>
              <a:rPr sz="2400" spc="-5" dirty="0">
                <a:latin typeface="Times New Roman"/>
                <a:cs typeface="Times New Roman"/>
              </a:rPr>
              <a:t>içinde yapılan stajlarda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(MEZUNİYET 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DURUMUNDAKİ ÖĞRENCİLER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İÇİN) </a:t>
            </a:r>
            <a:r>
              <a:rPr sz="2400" dirty="0">
                <a:latin typeface="Times New Roman"/>
                <a:cs typeface="Times New Roman"/>
              </a:rPr>
              <a:t>ise </a:t>
            </a:r>
            <a:r>
              <a:rPr sz="2400" spc="-5" dirty="0">
                <a:latin typeface="Times New Roman"/>
                <a:cs typeface="Times New Roman"/>
              </a:rPr>
              <a:t>staj belgeleri  stajın </a:t>
            </a:r>
            <a:r>
              <a:rPr sz="2400" spc="-10" dirty="0">
                <a:latin typeface="Times New Roman"/>
                <a:cs typeface="Times New Roman"/>
              </a:rPr>
              <a:t>bitimini </a:t>
            </a:r>
            <a:r>
              <a:rPr sz="2400" spc="-5" dirty="0">
                <a:latin typeface="Times New Roman"/>
                <a:cs typeface="Times New Roman"/>
              </a:rPr>
              <a:t>takip eden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İKİ 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HAFTA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İÇİNDE </a:t>
            </a:r>
            <a:r>
              <a:rPr sz="2400" spc="-5" dirty="0">
                <a:latin typeface="Times New Roman"/>
                <a:cs typeface="Times New Roman"/>
              </a:rPr>
              <a:t>Bölüme  </a:t>
            </a:r>
            <a:r>
              <a:rPr sz="2400" spc="-15" dirty="0">
                <a:latin typeface="Times New Roman"/>
                <a:cs typeface="Times New Roman"/>
              </a:rPr>
              <a:t>ulaştırılır.</a:t>
            </a:r>
            <a:endParaRPr sz="2400">
              <a:latin typeface="Times New Roman"/>
              <a:cs typeface="Times New Roman"/>
            </a:endParaRPr>
          </a:p>
          <a:p>
            <a:pPr marL="355600" marR="12065" indent="-34290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Staj belgelerini zamanında teslim etmeyen </a:t>
            </a:r>
            <a:r>
              <a:rPr sz="2400" dirty="0">
                <a:latin typeface="Times New Roman"/>
                <a:cs typeface="Times New Roman"/>
              </a:rPr>
              <a:t>öğrenci </a:t>
            </a:r>
            <a:r>
              <a:rPr sz="2400" spc="-5" dirty="0">
                <a:latin typeface="Times New Roman"/>
                <a:cs typeface="Times New Roman"/>
              </a:rPr>
              <a:t>ile staj  belgeleri </a:t>
            </a:r>
            <a:r>
              <a:rPr sz="2400" dirty="0">
                <a:latin typeface="Times New Roman"/>
                <a:cs typeface="Times New Roman"/>
              </a:rPr>
              <a:t>iş </a:t>
            </a:r>
            <a:r>
              <a:rPr sz="2400" spc="-5" dirty="0">
                <a:latin typeface="Times New Roman"/>
                <a:cs typeface="Times New Roman"/>
              </a:rPr>
              <a:t>yerince onaylanmamış </a:t>
            </a:r>
            <a:r>
              <a:rPr sz="2400" dirty="0">
                <a:latin typeface="Times New Roman"/>
                <a:cs typeface="Times New Roman"/>
              </a:rPr>
              <a:t>veya </a:t>
            </a:r>
            <a:r>
              <a:rPr sz="2400" spc="-5" dirty="0">
                <a:latin typeface="Times New Roman"/>
                <a:cs typeface="Times New Roman"/>
              </a:rPr>
              <a:t>eksik doldurulmuş  </a:t>
            </a:r>
            <a:r>
              <a:rPr sz="2400" dirty="0">
                <a:latin typeface="Times New Roman"/>
                <a:cs typeface="Times New Roman"/>
              </a:rPr>
              <a:t>öğrencilerin </a:t>
            </a:r>
            <a:r>
              <a:rPr sz="2400" spc="-5" dirty="0">
                <a:latin typeface="Times New Roman"/>
                <a:cs typeface="Times New Roman"/>
              </a:rPr>
              <a:t>stajları </a:t>
            </a:r>
            <a:r>
              <a:rPr sz="2400" dirty="0">
                <a:latin typeface="Times New Roman"/>
                <a:cs typeface="Times New Roman"/>
              </a:rPr>
              <a:t>değerlendirmeye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alınmaz.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911" y="396172"/>
            <a:ext cx="7603236" cy="5914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3890" y="1147013"/>
            <a:ext cx="65843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BÜRO-ŞANTİYE </a:t>
            </a:r>
            <a:r>
              <a:rPr spc="-40" dirty="0"/>
              <a:t>STAJI </a:t>
            </a:r>
            <a:r>
              <a:rPr dirty="0"/>
              <a:t>(I. </a:t>
            </a:r>
            <a:r>
              <a:rPr spc="-40" dirty="0"/>
              <a:t>STAJ) </a:t>
            </a:r>
            <a:r>
              <a:rPr spc="-5" dirty="0"/>
              <a:t>(20 </a:t>
            </a:r>
            <a:r>
              <a:rPr dirty="0"/>
              <a:t>İŞ</a:t>
            </a:r>
            <a:r>
              <a:rPr spc="114" dirty="0"/>
              <a:t> </a:t>
            </a:r>
            <a:r>
              <a:rPr spc="-5" dirty="0"/>
              <a:t>GÜNÜ):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3890" y="1880743"/>
            <a:ext cx="826897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Şantiyede işçi </a:t>
            </a:r>
            <a:r>
              <a:rPr sz="2000" dirty="0">
                <a:latin typeface="Times New Roman"/>
                <a:cs typeface="Times New Roman"/>
              </a:rPr>
              <a:t>ve </a:t>
            </a:r>
            <a:r>
              <a:rPr sz="2000" spc="-5" dirty="0">
                <a:latin typeface="Times New Roman"/>
                <a:cs typeface="Times New Roman"/>
              </a:rPr>
              <a:t>makine </a:t>
            </a:r>
            <a:r>
              <a:rPr sz="2000" spc="-10" dirty="0">
                <a:latin typeface="Times New Roman"/>
                <a:cs typeface="Times New Roman"/>
              </a:rPr>
              <a:t>yönetimi </a:t>
            </a:r>
            <a:r>
              <a:rPr sz="2000" spc="-5" dirty="0">
                <a:latin typeface="Times New Roman"/>
                <a:cs typeface="Times New Roman"/>
              </a:rPr>
              <a:t>(puantaj cetveli, şantiye günlük defteri,  </a:t>
            </a:r>
            <a:r>
              <a:rPr sz="2000" dirty="0">
                <a:latin typeface="Times New Roman"/>
                <a:cs typeface="Times New Roman"/>
              </a:rPr>
              <a:t>sürveyan defteri, </a:t>
            </a:r>
            <a:r>
              <a:rPr sz="2000" spc="-5" dirty="0">
                <a:latin typeface="Times New Roman"/>
                <a:cs typeface="Times New Roman"/>
              </a:rPr>
              <a:t>çalışan makine </a:t>
            </a:r>
            <a:r>
              <a:rPr sz="2000" dirty="0">
                <a:latin typeface="Times New Roman"/>
                <a:cs typeface="Times New Roman"/>
              </a:rPr>
              <a:t>ve </a:t>
            </a:r>
            <a:r>
              <a:rPr sz="2000" spc="-5" dirty="0">
                <a:latin typeface="Times New Roman"/>
                <a:cs typeface="Times New Roman"/>
              </a:rPr>
              <a:t>ekipmana ait çeşitli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kayıtlar).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1535430" algn="l"/>
                <a:tab pos="2623185" algn="l"/>
                <a:tab pos="3321685" algn="l"/>
                <a:tab pos="3738879" algn="l"/>
                <a:tab pos="4777105" algn="l"/>
                <a:tab pos="5866765" algn="l"/>
                <a:tab pos="6591300" algn="l"/>
                <a:tab pos="7346950" algn="l"/>
              </a:tabLst>
            </a:pPr>
            <a:r>
              <a:rPr sz="2000" spc="-5" dirty="0">
                <a:latin typeface="Times New Roman"/>
                <a:cs typeface="Times New Roman"/>
              </a:rPr>
              <a:t>Şantiyeye	</a:t>
            </a:r>
            <a:r>
              <a:rPr sz="2000" spc="-10" dirty="0">
                <a:latin typeface="Times New Roman"/>
                <a:cs typeface="Times New Roman"/>
              </a:rPr>
              <a:t>malzeme	</a:t>
            </a:r>
            <a:r>
              <a:rPr sz="2000" spc="-5" dirty="0">
                <a:latin typeface="Times New Roman"/>
                <a:cs typeface="Times New Roman"/>
              </a:rPr>
              <a:t>girişi	ve	</a:t>
            </a:r>
            <a:r>
              <a:rPr sz="2000" dirty="0">
                <a:latin typeface="Times New Roman"/>
                <a:cs typeface="Times New Roman"/>
              </a:rPr>
              <a:t>depodan	</a:t>
            </a:r>
            <a:r>
              <a:rPr sz="2000" spc="-10" dirty="0">
                <a:latin typeface="Times New Roman"/>
                <a:cs typeface="Times New Roman"/>
              </a:rPr>
              <a:t>malzeme	</a:t>
            </a:r>
            <a:r>
              <a:rPr sz="2000" spc="-5" dirty="0">
                <a:latin typeface="Times New Roman"/>
                <a:cs typeface="Times New Roman"/>
              </a:rPr>
              <a:t>çıkışı	(depo	kayıtları,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irsaliyeler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vs.).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3890" y="3100197"/>
            <a:ext cx="29749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  <a:tab pos="1423670" algn="l"/>
                <a:tab pos="2594610" algn="l"/>
              </a:tabLst>
            </a:pPr>
            <a:r>
              <a:rPr sz="2000" spc="-5" dirty="0">
                <a:latin typeface="Times New Roman"/>
                <a:cs typeface="Times New Roman"/>
              </a:rPr>
              <a:t>Ataş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an	tu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5" dirty="0">
                <a:latin typeface="Times New Roman"/>
                <a:cs typeface="Times New Roman"/>
              </a:rPr>
              <a:t>l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dirty="0">
                <a:latin typeface="Times New Roman"/>
                <a:cs typeface="Times New Roman"/>
              </a:rPr>
              <a:t>,	hak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61079" y="3100197"/>
            <a:ext cx="51498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85470" algn="l"/>
                <a:tab pos="1722755" algn="l"/>
                <a:tab pos="2710180" algn="l"/>
                <a:tab pos="3045460" algn="l"/>
                <a:tab pos="4140200" algn="l"/>
                <a:tab pos="4699000" algn="l"/>
              </a:tabLst>
            </a:pP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ş	(</a:t>
            </a:r>
            <a:r>
              <a:rPr sz="2000" spc="-1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st</a:t>
            </a:r>
            <a:r>
              <a:rPr sz="2000" spc="-2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10" dirty="0">
                <a:latin typeface="Times New Roman"/>
                <a:cs typeface="Times New Roman"/>
              </a:rPr>
              <a:t>k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k)	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anzi</a:t>
            </a:r>
            <a:r>
              <a:rPr sz="2000" spc="-3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i,	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ş	p</a:t>
            </a:r>
            <a:r>
              <a:rPr sz="2000" spc="-1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ogra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ı	g</a:t>
            </a:r>
            <a:r>
              <a:rPr sz="2000" spc="-1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bi	y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pı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3890" y="3404996"/>
            <a:ext cx="8270240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işletmesi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çalışmaları,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Kesin hesap, </a:t>
            </a:r>
            <a:r>
              <a:rPr sz="2000" spc="-5" dirty="0">
                <a:latin typeface="Times New Roman"/>
                <a:cs typeface="Times New Roman"/>
              </a:rPr>
              <a:t>iş denetimi </a:t>
            </a:r>
            <a:r>
              <a:rPr sz="2000" dirty="0">
                <a:latin typeface="Times New Roman"/>
                <a:cs typeface="Times New Roman"/>
              </a:rPr>
              <a:t>ve </a:t>
            </a:r>
            <a:r>
              <a:rPr sz="2000" spc="-5" dirty="0">
                <a:latin typeface="Times New Roman"/>
                <a:cs typeface="Times New Roman"/>
              </a:rPr>
              <a:t>iş programları, </a:t>
            </a:r>
            <a:r>
              <a:rPr sz="2000" dirty="0">
                <a:latin typeface="Times New Roman"/>
                <a:cs typeface="Times New Roman"/>
              </a:rPr>
              <a:t>ihale dosyası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hazırlama.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0" dirty="0">
                <a:latin typeface="Times New Roman"/>
                <a:cs typeface="Times New Roman"/>
              </a:rPr>
              <a:t>Yapı </a:t>
            </a:r>
            <a:r>
              <a:rPr sz="2000" dirty="0">
                <a:latin typeface="Times New Roman"/>
                <a:cs typeface="Times New Roman"/>
              </a:rPr>
              <a:t>projelerinin </a:t>
            </a:r>
            <a:r>
              <a:rPr sz="2000" spc="-5" dirty="0">
                <a:latin typeface="Times New Roman"/>
                <a:cs typeface="Times New Roman"/>
              </a:rPr>
              <a:t>hazırlanması </a:t>
            </a:r>
            <a:r>
              <a:rPr sz="2000" dirty="0">
                <a:latin typeface="Times New Roman"/>
                <a:cs typeface="Times New Roman"/>
              </a:rPr>
              <a:t>konularında </a:t>
            </a:r>
            <a:r>
              <a:rPr sz="2000" spc="-5" dirty="0">
                <a:latin typeface="Times New Roman"/>
                <a:cs typeface="Times New Roman"/>
              </a:rPr>
              <a:t>yetkili </a:t>
            </a:r>
            <a:r>
              <a:rPr sz="2000" dirty="0">
                <a:latin typeface="Times New Roman"/>
                <a:cs typeface="Times New Roman"/>
              </a:rPr>
              <a:t>büroların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çalışmaları.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1198245" algn="l"/>
                <a:tab pos="1606550" algn="l"/>
                <a:tab pos="2600325" algn="l"/>
                <a:tab pos="3146425" algn="l"/>
                <a:tab pos="4016375" algn="l"/>
                <a:tab pos="5405120" algn="l"/>
                <a:tab pos="5812155" algn="l"/>
                <a:tab pos="6863715" algn="l"/>
                <a:tab pos="8014334" algn="l"/>
              </a:tabLst>
            </a:pP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iz	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	</a:t>
            </a:r>
            <a:r>
              <a:rPr sz="2000" spc="-15" dirty="0">
                <a:latin typeface="Times New Roman"/>
                <a:cs typeface="Times New Roman"/>
              </a:rPr>
              <a:t>ç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20" dirty="0">
                <a:latin typeface="Times New Roman"/>
                <a:cs typeface="Times New Roman"/>
              </a:rPr>
              <a:t>z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3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	i</a:t>
            </a:r>
            <a:r>
              <a:rPr sz="2000" spc="-10" dirty="0">
                <a:latin typeface="Times New Roman"/>
                <a:cs typeface="Times New Roman"/>
              </a:rPr>
              <a:t>ç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	g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kli	y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z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ı</a:t>
            </a:r>
            <a:r>
              <a:rPr sz="2000" dirty="0">
                <a:latin typeface="Times New Roman"/>
                <a:cs typeface="Times New Roman"/>
              </a:rPr>
              <a:t>n	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	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raç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ar</a:t>
            </a:r>
            <a:r>
              <a:rPr sz="2000" spc="-15" dirty="0">
                <a:latin typeface="Times New Roman"/>
                <a:cs typeface="Times New Roman"/>
              </a:rPr>
              <a:t>ı</a:t>
            </a:r>
            <a:r>
              <a:rPr sz="2000" dirty="0">
                <a:latin typeface="Times New Roman"/>
                <a:cs typeface="Times New Roman"/>
              </a:rPr>
              <a:t>n	t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5" dirty="0">
                <a:latin typeface="Times New Roman"/>
                <a:cs typeface="Times New Roman"/>
              </a:rPr>
              <a:t>ı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ası	</a:t>
            </a:r>
            <a:r>
              <a:rPr sz="2000" spc="5" dirty="0">
                <a:latin typeface="Times New Roman"/>
                <a:cs typeface="Times New Roman"/>
              </a:rPr>
              <a:t>ve  </a:t>
            </a:r>
            <a:r>
              <a:rPr sz="2000" spc="-5" dirty="0">
                <a:latin typeface="Times New Roman"/>
                <a:cs typeface="Times New Roman"/>
              </a:rPr>
              <a:t>kullanılması.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30" dirty="0">
                <a:latin typeface="Times New Roman"/>
                <a:cs typeface="Times New Roman"/>
              </a:rPr>
              <a:t>Yapılan </a:t>
            </a:r>
            <a:r>
              <a:rPr sz="2000" spc="-5" dirty="0">
                <a:latin typeface="Times New Roman"/>
                <a:cs typeface="Times New Roman"/>
              </a:rPr>
              <a:t>işlerle ilgili </a:t>
            </a:r>
            <a:r>
              <a:rPr sz="2000" dirty="0">
                <a:latin typeface="Times New Roman"/>
                <a:cs typeface="Times New Roman"/>
              </a:rPr>
              <a:t>inşaat </a:t>
            </a:r>
            <a:r>
              <a:rPr sz="2000" spc="-5" dirty="0">
                <a:latin typeface="Times New Roman"/>
                <a:cs typeface="Times New Roman"/>
              </a:rPr>
              <a:t>mühendisliği </a:t>
            </a:r>
            <a:r>
              <a:rPr sz="2000" dirty="0">
                <a:latin typeface="Times New Roman"/>
                <a:cs typeface="Times New Roman"/>
              </a:rPr>
              <a:t>çizim ve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grafikleri.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Belediye </a:t>
            </a:r>
            <a:r>
              <a:rPr sz="2000" dirty="0">
                <a:latin typeface="Times New Roman"/>
                <a:cs typeface="Times New Roman"/>
              </a:rPr>
              <a:t>ve inşaat mühendisleri odası </a:t>
            </a:r>
            <a:r>
              <a:rPr sz="2000" spc="-5" dirty="0">
                <a:latin typeface="Times New Roman"/>
                <a:cs typeface="Times New Roman"/>
              </a:rPr>
              <a:t>ile ilgili işlemler; resmi </a:t>
            </a:r>
            <a:r>
              <a:rPr sz="2000" dirty="0">
                <a:latin typeface="Times New Roman"/>
                <a:cs typeface="Times New Roman"/>
              </a:rPr>
              <a:t>evrak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takibi.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5172" y="2793492"/>
            <a:ext cx="7074408" cy="55778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8816" y="492251"/>
            <a:ext cx="3803904" cy="40690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3890" y="1147013"/>
            <a:ext cx="8268970" cy="478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Bölüm </a:t>
            </a:r>
            <a:r>
              <a:rPr sz="2400" dirty="0">
                <a:latin typeface="Times New Roman"/>
                <a:cs typeface="Times New Roman"/>
              </a:rPr>
              <a:t>Staj </a:t>
            </a:r>
            <a:r>
              <a:rPr sz="2400" spc="-5" dirty="0">
                <a:latin typeface="Times New Roman"/>
                <a:cs typeface="Times New Roman"/>
              </a:rPr>
              <a:t>Komisyonu teslim edilen </a:t>
            </a:r>
            <a:r>
              <a:rPr sz="2400" dirty="0">
                <a:latin typeface="Times New Roman"/>
                <a:cs typeface="Times New Roman"/>
              </a:rPr>
              <a:t>staj </a:t>
            </a:r>
            <a:r>
              <a:rPr sz="2400" spc="-5" dirty="0">
                <a:latin typeface="Times New Roman"/>
                <a:cs typeface="Times New Roman"/>
              </a:rPr>
              <a:t>defterlerini </a:t>
            </a:r>
            <a:r>
              <a:rPr sz="2400" dirty="0">
                <a:latin typeface="Times New Roman"/>
                <a:cs typeface="Times New Roman"/>
              </a:rPr>
              <a:t>en geç 1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ay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imes New Roman"/>
                <a:cs typeface="Times New Roman"/>
              </a:rPr>
              <a:t>içerisinde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değerlendirir.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Bölüm Staj </a:t>
            </a:r>
            <a:r>
              <a:rPr sz="2400" spc="-5" dirty="0">
                <a:latin typeface="Times New Roman"/>
                <a:cs typeface="Times New Roman"/>
              </a:rPr>
              <a:t>Komisyonunun </a:t>
            </a:r>
            <a:r>
              <a:rPr sz="2400" dirty="0">
                <a:latin typeface="Times New Roman"/>
                <a:cs typeface="Times New Roman"/>
              </a:rPr>
              <a:t>önerisi ile </a:t>
            </a:r>
            <a:r>
              <a:rPr sz="2400" spc="-5" dirty="0">
                <a:latin typeface="Times New Roman"/>
                <a:cs typeface="Times New Roman"/>
              </a:rPr>
              <a:t>oluşturulan Staj </a:t>
            </a:r>
            <a:r>
              <a:rPr sz="2400" spc="-10" dirty="0">
                <a:latin typeface="Times New Roman"/>
                <a:cs typeface="Times New Roman"/>
              </a:rPr>
              <a:t>Mülakat  </a:t>
            </a:r>
            <a:r>
              <a:rPr sz="2400" spc="-5" dirty="0">
                <a:latin typeface="Times New Roman"/>
                <a:cs typeface="Times New Roman"/>
              </a:rPr>
              <a:t>Komisyonları her öğrencinin </a:t>
            </a:r>
            <a:r>
              <a:rPr sz="2400" dirty="0">
                <a:latin typeface="Times New Roman"/>
                <a:cs typeface="Times New Roman"/>
              </a:rPr>
              <a:t>staj </a:t>
            </a:r>
            <a:r>
              <a:rPr sz="2400" spc="-5" dirty="0">
                <a:latin typeface="Times New Roman"/>
                <a:cs typeface="Times New Roman"/>
              </a:rPr>
              <a:t>belgelerini inceler ve öğrenciyi  mülakata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alır.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Öğrencinin </a:t>
            </a:r>
            <a:r>
              <a:rPr sz="2400" spc="-45" dirty="0">
                <a:solidFill>
                  <a:srgbClr val="0000FF"/>
                </a:solidFill>
                <a:latin typeface="Times New Roman"/>
                <a:cs typeface="Times New Roman"/>
              </a:rPr>
              <a:t>«STAJ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SİCİL FİŞİ»</a:t>
            </a:r>
            <a:r>
              <a:rPr sz="2400" spc="-5" dirty="0">
                <a:latin typeface="Times New Roman"/>
                <a:cs typeface="Times New Roman"/>
              </a:rPr>
              <a:t>ndeki ilgili kısımları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doldurarak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stajın kabul edilip </a:t>
            </a:r>
            <a:r>
              <a:rPr sz="2400" spc="-5" dirty="0">
                <a:latin typeface="Times New Roman"/>
                <a:cs typeface="Times New Roman"/>
              </a:rPr>
              <a:t>edilmeyeceğine </a:t>
            </a:r>
            <a:r>
              <a:rPr sz="2400" dirty="0">
                <a:latin typeface="Times New Roman"/>
                <a:cs typeface="Times New Roman"/>
              </a:rPr>
              <a:t>karar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verir.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Bölüm </a:t>
            </a:r>
            <a:r>
              <a:rPr sz="2400" dirty="0">
                <a:latin typeface="Times New Roman"/>
                <a:cs typeface="Times New Roman"/>
              </a:rPr>
              <a:t>Staj </a:t>
            </a:r>
            <a:r>
              <a:rPr sz="2400" spc="-5" dirty="0">
                <a:latin typeface="Times New Roman"/>
                <a:cs typeface="Times New Roman"/>
              </a:rPr>
              <a:t>Komisyonunca onaylanan kararlar yürürlüğe </a:t>
            </a:r>
            <a:r>
              <a:rPr sz="2400" spc="-25" dirty="0">
                <a:latin typeface="Times New Roman"/>
                <a:cs typeface="Times New Roman"/>
              </a:rPr>
              <a:t>girer.  </a:t>
            </a:r>
            <a:r>
              <a:rPr sz="2400" spc="-5" dirty="0">
                <a:latin typeface="Times New Roman"/>
                <a:cs typeface="Times New Roman"/>
              </a:rPr>
              <a:t>Staj değerlendirme sonuçları öğrencinin akademik </a:t>
            </a:r>
            <a:r>
              <a:rPr sz="2400" dirty="0">
                <a:latin typeface="Times New Roman"/>
                <a:cs typeface="Times New Roman"/>
              </a:rPr>
              <a:t>durum  belgesine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eklenir.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384" y="403771"/>
            <a:ext cx="7600197" cy="44515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3890" y="1147013"/>
            <a:ext cx="826960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9525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1" spc="-35" dirty="0">
                <a:solidFill>
                  <a:srgbClr val="33CC33"/>
                </a:solidFill>
                <a:latin typeface="Times New Roman"/>
                <a:cs typeface="Times New Roman"/>
              </a:rPr>
              <a:t>YAPILAN </a:t>
            </a:r>
            <a:r>
              <a:rPr sz="2400" b="1" spc="-30" dirty="0">
                <a:solidFill>
                  <a:srgbClr val="33CC33"/>
                </a:solidFill>
                <a:latin typeface="Times New Roman"/>
                <a:cs typeface="Times New Roman"/>
              </a:rPr>
              <a:t>STAJIN </a:t>
            </a:r>
            <a:r>
              <a:rPr sz="2400" b="1" spc="-5" dirty="0">
                <a:solidFill>
                  <a:srgbClr val="33CC33"/>
                </a:solidFill>
                <a:latin typeface="Times New Roman"/>
                <a:cs typeface="Times New Roman"/>
              </a:rPr>
              <a:t>EN </a:t>
            </a:r>
            <a:r>
              <a:rPr sz="2400" b="1" dirty="0">
                <a:solidFill>
                  <a:srgbClr val="33CC33"/>
                </a:solidFill>
                <a:latin typeface="Times New Roman"/>
                <a:cs typeface="Times New Roman"/>
              </a:rPr>
              <a:t>AZ </a:t>
            </a:r>
            <a:r>
              <a:rPr sz="2400" b="1" spc="5" dirty="0">
                <a:solidFill>
                  <a:srgbClr val="33CC33"/>
                </a:solidFill>
                <a:latin typeface="Times New Roman"/>
                <a:cs typeface="Times New Roman"/>
              </a:rPr>
              <a:t>15 </a:t>
            </a:r>
            <a:r>
              <a:rPr sz="2400" b="1" spc="-5" dirty="0">
                <a:solidFill>
                  <a:srgbClr val="33CC33"/>
                </a:solidFill>
                <a:latin typeface="Times New Roman"/>
                <a:cs typeface="Times New Roman"/>
              </a:rPr>
              <a:t>GÜNÜNÜN </a:t>
            </a:r>
            <a:r>
              <a:rPr sz="2400" b="1" dirty="0">
                <a:solidFill>
                  <a:srgbClr val="33CC33"/>
                </a:solidFill>
                <a:latin typeface="Times New Roman"/>
                <a:cs typeface="Times New Roman"/>
              </a:rPr>
              <a:t>GEÇERLİ  </a:t>
            </a:r>
            <a:r>
              <a:rPr sz="2400" b="1" spc="-5" dirty="0">
                <a:solidFill>
                  <a:srgbClr val="33CC33"/>
                </a:solidFill>
                <a:latin typeface="Times New Roman"/>
                <a:cs typeface="Times New Roman"/>
              </a:rPr>
              <a:t>OLMASI </a:t>
            </a:r>
            <a:r>
              <a:rPr sz="2400" b="1" dirty="0">
                <a:solidFill>
                  <a:srgbClr val="33CC33"/>
                </a:solidFill>
                <a:latin typeface="Times New Roman"/>
                <a:cs typeface="Times New Roman"/>
              </a:rPr>
              <a:t>HALİNDE </a:t>
            </a:r>
            <a:r>
              <a:rPr sz="2400" dirty="0">
                <a:latin typeface="Times New Roman"/>
                <a:cs typeface="Times New Roman"/>
              </a:rPr>
              <a:t>ve Bölüm </a:t>
            </a:r>
            <a:r>
              <a:rPr sz="2400" spc="-5" dirty="0">
                <a:latin typeface="Times New Roman"/>
                <a:cs typeface="Times New Roman"/>
              </a:rPr>
              <a:t>Staj Komisyonunun </a:t>
            </a:r>
            <a:r>
              <a:rPr sz="2400" dirty="0">
                <a:latin typeface="Times New Roman"/>
                <a:cs typeface="Times New Roman"/>
              </a:rPr>
              <a:t>da </a:t>
            </a:r>
            <a:r>
              <a:rPr sz="2400" spc="-5" dirty="0">
                <a:latin typeface="Times New Roman"/>
                <a:cs typeface="Times New Roman"/>
              </a:rPr>
              <a:t>olumlu  </a:t>
            </a:r>
            <a:r>
              <a:rPr sz="2400" dirty="0">
                <a:latin typeface="Times New Roman"/>
                <a:cs typeface="Times New Roman"/>
              </a:rPr>
              <a:t>görüşü ile, ilgili staj türünün </a:t>
            </a:r>
            <a:r>
              <a:rPr sz="2400" spc="-5" dirty="0">
                <a:latin typeface="Times New Roman"/>
                <a:cs typeface="Times New Roman"/>
              </a:rPr>
              <a:t>tamamlandığı </a:t>
            </a:r>
            <a:r>
              <a:rPr sz="2400" dirty="0">
                <a:latin typeface="Times New Roman"/>
                <a:cs typeface="Times New Roman"/>
              </a:rPr>
              <a:t>kabul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edilir.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Stajın kabul edilmeyen gün sayısı ise, </a:t>
            </a:r>
            <a:r>
              <a:rPr sz="2400" dirty="0">
                <a:latin typeface="Times New Roman"/>
                <a:cs typeface="Times New Roman"/>
              </a:rPr>
              <a:t>bir </a:t>
            </a:r>
            <a:r>
              <a:rPr sz="2400" spc="-5" dirty="0">
                <a:latin typeface="Times New Roman"/>
                <a:cs typeface="Times New Roman"/>
              </a:rPr>
              <a:t>sonraki yapılacak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olan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staj grubuna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eklenir.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3890" y="3707968"/>
            <a:ext cx="130302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50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apılan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STAJI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46910" y="3707968"/>
            <a:ext cx="676592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37970" algn="l"/>
                <a:tab pos="3143250" algn="l"/>
                <a:tab pos="3672204" algn="l"/>
                <a:tab pos="5219065" algn="l"/>
                <a:tab pos="6327140" algn="l"/>
              </a:tabLst>
            </a:pP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üla</a:t>
            </a:r>
            <a:r>
              <a:rPr sz="2400" spc="-10" dirty="0">
                <a:latin typeface="Times New Roman"/>
                <a:cs typeface="Times New Roman"/>
              </a:rPr>
              <a:t>ka</a:t>
            </a:r>
            <a:r>
              <a:rPr sz="2400" dirty="0">
                <a:latin typeface="Times New Roman"/>
                <a:cs typeface="Times New Roman"/>
              </a:rPr>
              <a:t>tlar	</a:t>
            </a: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spc="-1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nras</a:t>
            </a:r>
            <a:r>
              <a:rPr sz="2400" spc="5" dirty="0">
                <a:latin typeface="Times New Roman"/>
                <a:cs typeface="Times New Roman"/>
              </a:rPr>
              <a:t>ı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1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a,	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5	GÜ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N	DAHA	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AZ</a:t>
            </a:r>
            <a:endParaRPr sz="2400">
              <a:latin typeface="Times New Roman"/>
              <a:cs typeface="Times New Roman"/>
            </a:endParaRPr>
          </a:p>
          <a:p>
            <a:pPr marL="133985">
              <a:lnSpc>
                <a:spcPct val="100000"/>
              </a:lnSpc>
              <a:spcBef>
                <a:spcPts val="5"/>
              </a:spcBef>
              <a:tabLst>
                <a:tab pos="1643380" algn="l"/>
                <a:tab pos="4380865" algn="l"/>
                <a:tab pos="5398770" algn="l"/>
                <a:tab pos="6259830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KA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UL	E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DİLENL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RD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spc="-5" dirty="0">
                <a:latin typeface="Times New Roman"/>
                <a:cs typeface="Times New Roman"/>
              </a:rPr>
              <a:t>,	i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5" dirty="0">
                <a:latin typeface="Times New Roman"/>
                <a:cs typeface="Times New Roman"/>
              </a:rPr>
              <a:t>g</a:t>
            </a:r>
            <a:r>
              <a:rPr sz="2400" spc="-15" dirty="0">
                <a:latin typeface="Times New Roman"/>
                <a:cs typeface="Times New Roman"/>
              </a:rPr>
              <a:t>i</a:t>
            </a:r>
            <a:r>
              <a:rPr sz="2400" spc="-5" dirty="0">
                <a:latin typeface="Times New Roman"/>
                <a:cs typeface="Times New Roman"/>
              </a:rPr>
              <a:t>li	</a:t>
            </a:r>
            <a:r>
              <a:rPr sz="2400" spc="-1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taj	tü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ü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3890" y="4440173"/>
            <a:ext cx="826960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35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tamamlanmamış kabul edilir </a:t>
            </a:r>
            <a:r>
              <a:rPr sz="2400" dirty="0">
                <a:latin typeface="Times New Roman"/>
                <a:cs typeface="Times New Roman"/>
              </a:rPr>
              <a:t>ve en az 15 gün </a:t>
            </a:r>
            <a:r>
              <a:rPr sz="2400" spc="-10" dirty="0">
                <a:latin typeface="Times New Roman"/>
                <a:cs typeface="Times New Roman"/>
              </a:rPr>
              <a:t>olmak </a:t>
            </a:r>
            <a:r>
              <a:rPr sz="2400" spc="-5" dirty="0">
                <a:latin typeface="Times New Roman"/>
                <a:cs typeface="Times New Roman"/>
              </a:rPr>
              <a:t>üzere staj  </a:t>
            </a:r>
            <a:r>
              <a:rPr sz="2400" dirty="0">
                <a:latin typeface="Times New Roman"/>
                <a:cs typeface="Times New Roman"/>
              </a:rPr>
              <a:t>tekrar</a:t>
            </a:r>
            <a:r>
              <a:rPr sz="2400" spc="-20" dirty="0">
                <a:latin typeface="Times New Roman"/>
                <a:cs typeface="Times New Roman"/>
              </a:rPr>
              <a:t> yapılır.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Ancak </a:t>
            </a:r>
            <a:r>
              <a:rPr sz="2400" spc="-5" dirty="0">
                <a:latin typeface="Times New Roman"/>
                <a:cs typeface="Times New Roman"/>
              </a:rPr>
              <a:t>toplam </a:t>
            </a:r>
            <a:r>
              <a:rPr sz="2400" dirty="0">
                <a:latin typeface="Times New Roman"/>
                <a:cs typeface="Times New Roman"/>
              </a:rPr>
              <a:t>olarak </a:t>
            </a:r>
            <a:r>
              <a:rPr sz="2400" spc="-5" dirty="0">
                <a:latin typeface="Times New Roman"/>
                <a:cs typeface="Times New Roman"/>
              </a:rPr>
              <a:t>kabul edilen </a:t>
            </a:r>
            <a:r>
              <a:rPr sz="2400" dirty="0">
                <a:latin typeface="Times New Roman"/>
                <a:cs typeface="Times New Roman"/>
              </a:rPr>
              <a:t>3 tür </a:t>
            </a:r>
            <a:r>
              <a:rPr sz="2400" spc="-5" dirty="0">
                <a:latin typeface="Times New Roman"/>
                <a:cs typeface="Times New Roman"/>
              </a:rPr>
              <a:t>staj günü sayısı </a:t>
            </a:r>
            <a:r>
              <a:rPr sz="2400" dirty="0">
                <a:latin typeface="Times New Roman"/>
                <a:cs typeface="Times New Roman"/>
              </a:rPr>
              <a:t>60 </a:t>
            </a:r>
            <a:r>
              <a:rPr sz="2400" spc="5" dirty="0">
                <a:latin typeface="Times New Roman"/>
                <a:cs typeface="Times New Roman"/>
              </a:rPr>
              <a:t>iş  </a:t>
            </a:r>
            <a:r>
              <a:rPr sz="2400" dirty="0">
                <a:latin typeface="Times New Roman"/>
                <a:cs typeface="Times New Roman"/>
              </a:rPr>
              <a:t>gününden az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olamaz.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4643" y="492251"/>
            <a:ext cx="6452626" cy="40690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3890" y="1147013"/>
            <a:ext cx="8268970" cy="441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Stajların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2-3 </a:t>
            </a:r>
            <a:r>
              <a:rPr sz="2400" dirty="0">
                <a:latin typeface="Times New Roman"/>
                <a:cs typeface="Times New Roman"/>
              </a:rPr>
              <a:t>iş </a:t>
            </a:r>
            <a:r>
              <a:rPr sz="2400" spc="-5" dirty="0">
                <a:latin typeface="Times New Roman"/>
                <a:cs typeface="Times New Roman"/>
              </a:rPr>
              <a:t>günü </a:t>
            </a:r>
            <a:r>
              <a:rPr sz="2400" dirty="0">
                <a:latin typeface="Times New Roman"/>
                <a:cs typeface="Times New Roman"/>
              </a:rPr>
              <a:t>eksik </a:t>
            </a:r>
            <a:r>
              <a:rPr sz="2400" spc="-10" dirty="0">
                <a:latin typeface="Times New Roman"/>
                <a:cs typeface="Times New Roman"/>
              </a:rPr>
              <a:t>kalması </a:t>
            </a:r>
            <a:r>
              <a:rPr sz="2400" spc="-5" dirty="0">
                <a:latin typeface="Times New Roman"/>
                <a:cs typeface="Times New Roman"/>
              </a:rPr>
              <a:t>halinde </a:t>
            </a:r>
            <a:r>
              <a:rPr sz="2400" spc="-10" dirty="0">
                <a:latin typeface="Times New Roman"/>
                <a:cs typeface="Times New Roman"/>
              </a:rPr>
              <a:t>tamamlama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stajı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spc="-15" dirty="0">
                <a:latin typeface="Times New Roman"/>
                <a:cs typeface="Times New Roman"/>
              </a:rPr>
              <a:t>yapılır.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latin typeface="Times New Roman"/>
                <a:cs typeface="Times New Roman"/>
              </a:rPr>
              <a:t>Tamamlama </a:t>
            </a:r>
            <a:r>
              <a:rPr sz="2400" dirty="0">
                <a:latin typeface="Times New Roman"/>
                <a:cs typeface="Times New Roman"/>
              </a:rPr>
              <a:t>stajları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EN AZ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5 </a:t>
            </a:r>
            <a:r>
              <a:rPr sz="2400" dirty="0">
                <a:latin typeface="Times New Roman"/>
                <a:cs typeface="Times New Roman"/>
              </a:rPr>
              <a:t>iş günü olarak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yapılır.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Stajlarda </a:t>
            </a:r>
            <a:r>
              <a:rPr sz="2400" spc="-10" dirty="0">
                <a:latin typeface="Times New Roman"/>
                <a:cs typeface="Times New Roman"/>
              </a:rPr>
              <a:t>tamamlama </a:t>
            </a:r>
            <a:r>
              <a:rPr sz="2400" dirty="0">
                <a:latin typeface="Times New Roman"/>
                <a:cs typeface="Times New Roman"/>
              </a:rPr>
              <a:t>ile </a:t>
            </a:r>
            <a:r>
              <a:rPr sz="2400" spc="-5" dirty="0">
                <a:latin typeface="Times New Roman"/>
                <a:cs typeface="Times New Roman"/>
              </a:rPr>
              <a:t>ilgili hususlara Bölüm Staj Komisyonu  </a:t>
            </a:r>
            <a:r>
              <a:rPr sz="2400" dirty="0">
                <a:latin typeface="Times New Roman"/>
                <a:cs typeface="Times New Roman"/>
              </a:rPr>
              <a:t>karar</a:t>
            </a:r>
            <a:r>
              <a:rPr sz="2400" spc="-20" dirty="0">
                <a:latin typeface="Times New Roman"/>
                <a:cs typeface="Times New Roman"/>
              </a:rPr>
              <a:t> verir.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Bahar </a:t>
            </a:r>
            <a:r>
              <a:rPr sz="2400" spc="-10" dirty="0">
                <a:latin typeface="Times New Roman"/>
                <a:cs typeface="Times New Roman"/>
              </a:rPr>
              <a:t>dönemi </a:t>
            </a:r>
            <a:r>
              <a:rPr sz="2400" dirty="0">
                <a:latin typeface="Times New Roman"/>
                <a:cs typeface="Times New Roman"/>
              </a:rPr>
              <a:t>sonunda </a:t>
            </a:r>
            <a:r>
              <a:rPr sz="2400" spc="-5" dirty="0">
                <a:latin typeface="Times New Roman"/>
                <a:cs typeface="Times New Roman"/>
              </a:rPr>
              <a:t>mezuniyet durumunda </a:t>
            </a:r>
            <a:r>
              <a:rPr sz="2400" dirty="0">
                <a:latin typeface="Times New Roman"/>
                <a:cs typeface="Times New Roman"/>
              </a:rPr>
              <a:t>olan </a:t>
            </a:r>
            <a:r>
              <a:rPr sz="2400" spc="-15" dirty="0">
                <a:latin typeface="Times New Roman"/>
                <a:cs typeface="Times New Roman"/>
              </a:rPr>
              <a:t>öğrenciler,  </a:t>
            </a:r>
            <a:r>
              <a:rPr sz="2400" dirty="0">
                <a:latin typeface="Times New Roman"/>
                <a:cs typeface="Times New Roman"/>
              </a:rPr>
              <a:t>Bölüm Staj </a:t>
            </a:r>
            <a:r>
              <a:rPr sz="2400" spc="-5" dirty="0">
                <a:latin typeface="Times New Roman"/>
                <a:cs typeface="Times New Roman"/>
              </a:rPr>
              <a:t>Komisyonunun önceden </a:t>
            </a:r>
            <a:r>
              <a:rPr sz="2400" dirty="0">
                <a:latin typeface="Times New Roman"/>
                <a:cs typeface="Times New Roman"/>
              </a:rPr>
              <a:t>uygun </a:t>
            </a:r>
            <a:r>
              <a:rPr sz="2400" spc="-5" dirty="0">
                <a:latin typeface="Times New Roman"/>
                <a:cs typeface="Times New Roman"/>
              </a:rPr>
              <a:t>görmesi halinde,  Güz dönemi sınavlarından </a:t>
            </a:r>
            <a:r>
              <a:rPr sz="2400" dirty="0">
                <a:latin typeface="Times New Roman"/>
                <a:cs typeface="Times New Roman"/>
              </a:rPr>
              <a:t>sonra ve Bahar </a:t>
            </a:r>
            <a:r>
              <a:rPr sz="2400" spc="-5" dirty="0">
                <a:latin typeface="Times New Roman"/>
                <a:cs typeface="Times New Roman"/>
              </a:rPr>
              <a:t>döneminden önce 10  </a:t>
            </a:r>
            <a:r>
              <a:rPr sz="2400" dirty="0">
                <a:latin typeface="Times New Roman"/>
                <a:cs typeface="Times New Roman"/>
              </a:rPr>
              <a:t>iş gününü </a:t>
            </a:r>
            <a:r>
              <a:rPr sz="2400" spc="-5" dirty="0">
                <a:latin typeface="Times New Roman"/>
                <a:cs typeface="Times New Roman"/>
              </a:rPr>
              <a:t>geçmeyen </a:t>
            </a:r>
            <a:r>
              <a:rPr sz="2400" spc="-10" dirty="0">
                <a:latin typeface="Times New Roman"/>
                <a:cs typeface="Times New Roman"/>
              </a:rPr>
              <a:t>tamamlama </a:t>
            </a:r>
            <a:r>
              <a:rPr sz="2400" dirty="0">
                <a:latin typeface="Times New Roman"/>
                <a:cs typeface="Times New Roman"/>
              </a:rPr>
              <a:t>stajlarını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yapabilirler.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89432"/>
              <a:ext cx="9012936" cy="54985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831" y="981455"/>
              <a:ext cx="8641080" cy="51145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45564" y="252984"/>
              <a:ext cx="5510784" cy="65379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20241" y="6193942"/>
            <a:ext cx="67564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0330" marR="5080" indent="-135826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Bölüm </a:t>
            </a:r>
            <a:r>
              <a:rPr sz="1800" spc="-5" dirty="0">
                <a:latin typeface="Times New Roman"/>
                <a:cs typeface="Times New Roman"/>
              </a:rPr>
              <a:t>staj yönergesinde </a:t>
            </a:r>
            <a:r>
              <a:rPr sz="1800" dirty="0">
                <a:latin typeface="Times New Roman"/>
                <a:cs typeface="Times New Roman"/>
              </a:rPr>
              <a:t>ve bu </a:t>
            </a:r>
            <a:r>
              <a:rPr sz="1800" spc="-5" dirty="0">
                <a:latin typeface="Times New Roman"/>
                <a:cs typeface="Times New Roman"/>
              </a:rPr>
              <a:t>sunumda </a:t>
            </a:r>
            <a:r>
              <a:rPr sz="1800" dirty="0">
                <a:latin typeface="Times New Roman"/>
                <a:cs typeface="Times New Roman"/>
              </a:rPr>
              <a:t>belirtilmeyen diğer </a:t>
            </a:r>
            <a:r>
              <a:rPr sz="1800" spc="-5" dirty="0">
                <a:latin typeface="Times New Roman"/>
                <a:cs typeface="Times New Roman"/>
              </a:rPr>
              <a:t>hususlar </a:t>
            </a:r>
            <a:r>
              <a:rPr sz="1800" dirty="0">
                <a:latin typeface="Times New Roman"/>
                <a:cs typeface="Times New Roman"/>
              </a:rPr>
              <a:t>için  Bölüm </a:t>
            </a:r>
            <a:r>
              <a:rPr sz="1800" spc="-5" dirty="0">
                <a:latin typeface="Times New Roman"/>
                <a:cs typeface="Times New Roman"/>
              </a:rPr>
              <a:t>Staj Komisyonuna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başvurabilirsiniz.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13638" y="6318605"/>
            <a:ext cx="363220" cy="3302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20"/>
              </a:lnSpc>
            </a:pPr>
            <a:r>
              <a:rPr sz="2400" b="1" dirty="0">
                <a:solidFill>
                  <a:srgbClr val="D1282D"/>
                </a:solidFill>
                <a:latin typeface="Times New Roman"/>
                <a:cs typeface="Times New Roman"/>
              </a:rPr>
              <a:t>45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7520" y="2793492"/>
            <a:ext cx="3002280" cy="4358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911" y="396172"/>
            <a:ext cx="7603236" cy="5914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3890" y="1147013"/>
            <a:ext cx="50812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YAPI </a:t>
            </a:r>
            <a:r>
              <a:rPr spc="-40" dirty="0"/>
              <a:t>STAJI </a:t>
            </a:r>
            <a:r>
              <a:rPr dirty="0"/>
              <a:t>(II. </a:t>
            </a:r>
            <a:r>
              <a:rPr spc="-40" dirty="0"/>
              <a:t>STAJ) </a:t>
            </a:r>
            <a:r>
              <a:rPr spc="-5" dirty="0"/>
              <a:t>(20 </a:t>
            </a:r>
            <a:r>
              <a:rPr dirty="0"/>
              <a:t>İŞ</a:t>
            </a:r>
            <a:r>
              <a:rPr spc="155" dirty="0"/>
              <a:t> </a:t>
            </a:r>
            <a:r>
              <a:rPr spc="-5" dirty="0"/>
              <a:t>GÜNÜ):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3890" y="1880743"/>
            <a:ext cx="8268970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5"/>
              </a:spcBef>
            </a:pPr>
            <a:r>
              <a:rPr sz="2000" spc="-50" dirty="0">
                <a:latin typeface="Times New Roman"/>
                <a:cs typeface="Times New Roman"/>
              </a:rPr>
              <a:t>Yapı </a:t>
            </a:r>
            <a:r>
              <a:rPr sz="2000" spc="-10" dirty="0">
                <a:latin typeface="Times New Roman"/>
                <a:cs typeface="Times New Roman"/>
              </a:rPr>
              <a:t>Stajında, </a:t>
            </a:r>
            <a:r>
              <a:rPr sz="2000" dirty="0">
                <a:latin typeface="Times New Roman"/>
                <a:cs typeface="Times New Roman"/>
              </a:rPr>
              <a:t>kaba </a:t>
            </a:r>
            <a:r>
              <a:rPr sz="2000" spc="-5" dirty="0">
                <a:latin typeface="Times New Roman"/>
                <a:cs typeface="Times New Roman"/>
              </a:rPr>
              <a:t>inşaatı sona </a:t>
            </a:r>
            <a:r>
              <a:rPr sz="2000" spc="-10" dirty="0">
                <a:latin typeface="Times New Roman"/>
                <a:cs typeface="Times New Roman"/>
              </a:rPr>
              <a:t>ermemiş, </a:t>
            </a:r>
            <a:r>
              <a:rPr sz="2000" spc="-5" dirty="0">
                <a:latin typeface="Times New Roman"/>
                <a:cs typeface="Times New Roman"/>
              </a:rPr>
              <a:t>ihale </a:t>
            </a:r>
            <a:r>
              <a:rPr sz="2000" dirty="0">
                <a:latin typeface="Times New Roman"/>
                <a:cs typeface="Times New Roman"/>
              </a:rPr>
              <a:t>bedeli </a:t>
            </a:r>
            <a:r>
              <a:rPr sz="2000" spc="-5" dirty="0">
                <a:latin typeface="Times New Roman"/>
                <a:cs typeface="Times New Roman"/>
              </a:rPr>
              <a:t>staj </a:t>
            </a:r>
            <a:r>
              <a:rPr sz="2000" dirty="0">
                <a:latin typeface="Times New Roman"/>
                <a:cs typeface="Times New Roman"/>
              </a:rPr>
              <a:t>komisyonunca </a:t>
            </a:r>
            <a:r>
              <a:rPr sz="2000" spc="-5" dirty="0">
                <a:latin typeface="Times New Roman"/>
                <a:cs typeface="Times New Roman"/>
              </a:rPr>
              <a:t>kabul  edilecek düzeyde </a:t>
            </a:r>
            <a:r>
              <a:rPr sz="2000" spc="-10" dirty="0">
                <a:latin typeface="Times New Roman"/>
                <a:cs typeface="Times New Roman"/>
              </a:rPr>
              <a:t>resmi </a:t>
            </a:r>
            <a:r>
              <a:rPr sz="2000" spc="-5" dirty="0">
                <a:latin typeface="Times New Roman"/>
                <a:cs typeface="Times New Roman"/>
              </a:rPr>
              <a:t>inşaatlarda </a:t>
            </a:r>
            <a:r>
              <a:rPr sz="2000" spc="-10" dirty="0">
                <a:latin typeface="Times New Roman"/>
                <a:cs typeface="Times New Roman"/>
              </a:rPr>
              <a:t>çalışma </a:t>
            </a:r>
            <a:r>
              <a:rPr sz="2000" spc="-15" dirty="0">
                <a:latin typeface="Times New Roman"/>
                <a:cs typeface="Times New Roman"/>
              </a:rPr>
              <a:t>esastır. </a:t>
            </a:r>
            <a:r>
              <a:rPr sz="2000" spc="-5" dirty="0">
                <a:latin typeface="Times New Roman"/>
                <a:cs typeface="Times New Roman"/>
              </a:rPr>
              <a:t>Daire </a:t>
            </a:r>
            <a:r>
              <a:rPr sz="2000" spc="-10" dirty="0">
                <a:latin typeface="Times New Roman"/>
                <a:cs typeface="Times New Roman"/>
              </a:rPr>
              <a:t>sayısı </a:t>
            </a:r>
            <a:r>
              <a:rPr sz="2000" dirty="0">
                <a:latin typeface="Times New Roman"/>
                <a:cs typeface="Times New Roman"/>
              </a:rPr>
              <a:t>ve </a:t>
            </a:r>
            <a:r>
              <a:rPr sz="2000" spc="-5" dirty="0">
                <a:latin typeface="Times New Roman"/>
                <a:cs typeface="Times New Roman"/>
              </a:rPr>
              <a:t>kullanılan  </a:t>
            </a:r>
            <a:r>
              <a:rPr sz="2000" dirty="0">
                <a:latin typeface="Times New Roman"/>
                <a:cs typeface="Times New Roman"/>
              </a:rPr>
              <a:t>yapı </a:t>
            </a:r>
            <a:r>
              <a:rPr sz="2000" spc="-5" dirty="0">
                <a:latin typeface="Times New Roman"/>
                <a:cs typeface="Times New Roman"/>
              </a:rPr>
              <a:t>sisteminin staj komisyonunca </a:t>
            </a:r>
            <a:r>
              <a:rPr sz="2000" dirty="0">
                <a:latin typeface="Times New Roman"/>
                <a:cs typeface="Times New Roman"/>
              </a:rPr>
              <a:t>uygun </a:t>
            </a:r>
            <a:r>
              <a:rPr sz="2000" spc="-5" dirty="0">
                <a:latin typeface="Times New Roman"/>
                <a:cs typeface="Times New Roman"/>
              </a:rPr>
              <a:t>görülmesi halinde kooperatif  </a:t>
            </a:r>
            <a:r>
              <a:rPr sz="2000" dirty="0">
                <a:latin typeface="Times New Roman"/>
                <a:cs typeface="Times New Roman"/>
              </a:rPr>
              <a:t>inşaatlarında da </a:t>
            </a:r>
            <a:r>
              <a:rPr sz="2000" spc="-5" dirty="0">
                <a:latin typeface="Times New Roman"/>
                <a:cs typeface="Times New Roman"/>
              </a:rPr>
              <a:t>staj yapılması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mümkündür.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1332230" algn="l"/>
                <a:tab pos="2625090" algn="l"/>
                <a:tab pos="3362960" algn="l"/>
                <a:tab pos="4868545" algn="l"/>
                <a:tab pos="5815330" algn="l"/>
                <a:tab pos="6602095" algn="l"/>
                <a:tab pos="8013065" algn="l"/>
              </a:tabLst>
            </a:pPr>
            <a:r>
              <a:rPr sz="2000" spc="-5" dirty="0">
                <a:latin typeface="Times New Roman"/>
                <a:cs typeface="Times New Roman"/>
              </a:rPr>
              <a:t>Şanti</a:t>
            </a:r>
            <a:r>
              <a:rPr sz="2000" spc="-15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e	ku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5" dirty="0">
                <a:latin typeface="Times New Roman"/>
                <a:cs typeface="Times New Roman"/>
              </a:rPr>
              <a:t>l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dirty="0">
                <a:latin typeface="Times New Roman"/>
                <a:cs typeface="Times New Roman"/>
              </a:rPr>
              <a:t>,	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5" dirty="0">
                <a:latin typeface="Times New Roman"/>
                <a:cs typeface="Times New Roman"/>
              </a:rPr>
              <a:t>j</a:t>
            </a:r>
            <a:r>
              <a:rPr sz="2000" dirty="0">
                <a:latin typeface="Times New Roman"/>
                <a:cs typeface="Times New Roman"/>
              </a:rPr>
              <a:t>e	apl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kas</a:t>
            </a:r>
            <a:r>
              <a:rPr sz="2000" spc="-15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onu,	iş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	plan</a:t>
            </a:r>
            <a:r>
              <a:rPr sz="2000" spc="-15" dirty="0">
                <a:latin typeface="Times New Roman"/>
                <a:cs typeface="Times New Roman"/>
              </a:rPr>
              <a:t>ı</a:t>
            </a:r>
            <a:r>
              <a:rPr sz="2000" dirty="0">
                <a:latin typeface="Times New Roman"/>
                <a:cs typeface="Times New Roman"/>
              </a:rPr>
              <a:t>,	pr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gra</a:t>
            </a:r>
            <a:r>
              <a:rPr sz="2000" spc="-3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rı	</a:t>
            </a:r>
            <a:r>
              <a:rPr sz="2000" spc="5" dirty="0">
                <a:latin typeface="Times New Roman"/>
                <a:cs typeface="Times New Roman"/>
              </a:rPr>
              <a:t>ve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uygulaması gibi konularda </a:t>
            </a:r>
            <a:r>
              <a:rPr sz="2000" spc="-5" dirty="0">
                <a:latin typeface="Times New Roman"/>
                <a:cs typeface="Times New Roman"/>
              </a:rPr>
              <a:t>uygulamalı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bilgiler.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Proje aplikasyonu, </a:t>
            </a:r>
            <a:r>
              <a:rPr sz="2000" spc="-10" dirty="0">
                <a:latin typeface="Times New Roman"/>
                <a:cs typeface="Times New Roman"/>
              </a:rPr>
              <a:t>temel </a:t>
            </a:r>
            <a:r>
              <a:rPr sz="2000" spc="-5" dirty="0">
                <a:latin typeface="Times New Roman"/>
                <a:cs typeface="Times New Roman"/>
              </a:rPr>
              <a:t>çalışmaları </a:t>
            </a:r>
            <a:r>
              <a:rPr sz="2000" dirty="0">
                <a:latin typeface="Times New Roman"/>
                <a:cs typeface="Times New Roman"/>
              </a:rPr>
              <a:t>konusunda </a:t>
            </a:r>
            <a:r>
              <a:rPr sz="2000" spc="-5" dirty="0">
                <a:latin typeface="Times New Roman"/>
                <a:cs typeface="Times New Roman"/>
              </a:rPr>
              <a:t>tatbiki ve </a:t>
            </a:r>
            <a:r>
              <a:rPr sz="2000" dirty="0">
                <a:latin typeface="Times New Roman"/>
                <a:cs typeface="Times New Roman"/>
              </a:rPr>
              <a:t>deneysel </a:t>
            </a:r>
            <a:r>
              <a:rPr sz="2000" spc="-20" dirty="0">
                <a:latin typeface="Times New Roman"/>
                <a:cs typeface="Times New Roman"/>
              </a:rPr>
              <a:t>bilgiler.  </a:t>
            </a:r>
            <a:r>
              <a:rPr sz="2000" spc="-5" dirty="0">
                <a:latin typeface="Times New Roman"/>
                <a:cs typeface="Times New Roman"/>
              </a:rPr>
              <a:t>İzolasyon </a:t>
            </a:r>
            <a:r>
              <a:rPr sz="2000" dirty="0">
                <a:latin typeface="Times New Roman"/>
                <a:cs typeface="Times New Roman"/>
              </a:rPr>
              <a:t>konusunda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uygulamalar.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Betonarme</a:t>
            </a:r>
            <a:r>
              <a:rPr sz="2000" spc="3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kalıp</a:t>
            </a:r>
            <a:r>
              <a:rPr sz="2000" spc="3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</a:t>
            </a:r>
            <a:r>
              <a:rPr sz="2000" spc="3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demir</a:t>
            </a:r>
            <a:r>
              <a:rPr sz="2000" spc="3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işçiliği,</a:t>
            </a:r>
            <a:r>
              <a:rPr sz="2000" spc="3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beton</a:t>
            </a:r>
            <a:r>
              <a:rPr sz="2000" spc="3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yapımı</a:t>
            </a:r>
            <a:r>
              <a:rPr sz="2000" spc="3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</a:t>
            </a:r>
            <a:r>
              <a:rPr sz="2000" spc="3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dökümü,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çatı</a:t>
            </a:r>
            <a:r>
              <a:rPr sz="2000" spc="3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yapımı</a:t>
            </a:r>
            <a:r>
              <a:rPr sz="2000" spc="3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duvar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işleri.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Prefabrike </a:t>
            </a:r>
            <a:r>
              <a:rPr sz="2000" spc="-5" dirty="0">
                <a:latin typeface="Times New Roman"/>
                <a:cs typeface="Times New Roman"/>
              </a:rPr>
              <a:t>yapı elemanlarının imalat </a:t>
            </a:r>
            <a:r>
              <a:rPr sz="2000" dirty="0">
                <a:latin typeface="Times New Roman"/>
                <a:cs typeface="Times New Roman"/>
              </a:rPr>
              <a:t>ve montajı </a:t>
            </a:r>
            <a:r>
              <a:rPr sz="2000" spc="-5" dirty="0">
                <a:latin typeface="Times New Roman"/>
                <a:cs typeface="Times New Roman"/>
              </a:rPr>
              <a:t>ile ilgili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çalışmalar.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Ahşap veya </a:t>
            </a:r>
            <a:r>
              <a:rPr sz="2000" spc="-5" dirty="0">
                <a:latin typeface="Times New Roman"/>
                <a:cs typeface="Times New Roman"/>
              </a:rPr>
              <a:t>çelik konstrüksiyon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yapımı.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0" dirty="0">
                <a:latin typeface="Times New Roman"/>
                <a:cs typeface="Times New Roman"/>
              </a:rPr>
              <a:t>Yapı </a:t>
            </a:r>
            <a:r>
              <a:rPr sz="2000" dirty="0">
                <a:latin typeface="Times New Roman"/>
                <a:cs typeface="Times New Roman"/>
              </a:rPr>
              <a:t>projelerinin </a:t>
            </a:r>
            <a:r>
              <a:rPr sz="2000" spc="-5" dirty="0">
                <a:latin typeface="Times New Roman"/>
                <a:cs typeface="Times New Roman"/>
              </a:rPr>
              <a:t>hazırlanması </a:t>
            </a:r>
            <a:r>
              <a:rPr sz="2000" dirty="0">
                <a:latin typeface="Times New Roman"/>
                <a:cs typeface="Times New Roman"/>
              </a:rPr>
              <a:t>konularında </a:t>
            </a:r>
            <a:r>
              <a:rPr sz="2000" spc="-5" dirty="0">
                <a:latin typeface="Times New Roman"/>
                <a:cs typeface="Times New Roman"/>
              </a:rPr>
              <a:t>yetkili </a:t>
            </a:r>
            <a:r>
              <a:rPr sz="2000" dirty="0">
                <a:latin typeface="Times New Roman"/>
                <a:cs typeface="Times New Roman"/>
              </a:rPr>
              <a:t>büroların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çalışmaları.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911" y="396172"/>
            <a:ext cx="7603236" cy="5914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ULAŞTIRMA </a:t>
            </a:r>
            <a:r>
              <a:rPr dirty="0"/>
              <a:t>veya HİDROLİK </a:t>
            </a:r>
            <a:r>
              <a:rPr spc="-40" dirty="0"/>
              <a:t>STAJI </a:t>
            </a:r>
            <a:r>
              <a:rPr dirty="0"/>
              <a:t>(III. </a:t>
            </a:r>
            <a:r>
              <a:rPr spc="-40" dirty="0"/>
              <a:t>STAJ) </a:t>
            </a:r>
            <a:r>
              <a:rPr sz="2000" dirty="0"/>
              <a:t>(20 İŞ</a:t>
            </a:r>
            <a:r>
              <a:rPr sz="2000" spc="-65" dirty="0"/>
              <a:t> </a:t>
            </a:r>
            <a:r>
              <a:rPr sz="2000" spc="5" dirty="0"/>
              <a:t>GÜNÜ)</a:t>
            </a:r>
            <a:r>
              <a:rPr spc="5" dirty="0"/>
              <a:t>:</a:t>
            </a:r>
            <a:endParaRPr sz="20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Ulaştırma</a:t>
            </a:r>
            <a:r>
              <a:rPr spc="-25" dirty="0"/>
              <a:t> </a:t>
            </a:r>
            <a:r>
              <a:rPr spc="-5" dirty="0"/>
              <a:t>Stajı: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0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Demiryolu,</a:t>
            </a:r>
            <a:r>
              <a:rPr sz="2000" b="0" u="none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karayolu</a:t>
            </a:r>
            <a:r>
              <a:rPr sz="2000" b="0" u="none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ve</a:t>
            </a:r>
            <a:r>
              <a:rPr sz="2000" b="0" u="none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hava</a:t>
            </a:r>
            <a:r>
              <a:rPr sz="2000" b="0" u="none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meydanları</a:t>
            </a:r>
            <a:r>
              <a:rPr sz="2000" b="0" u="none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alt</a:t>
            </a:r>
            <a:r>
              <a:rPr sz="2000" b="0" u="none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ve</a:t>
            </a:r>
            <a:r>
              <a:rPr sz="2000" b="0" u="none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üst</a:t>
            </a:r>
            <a:r>
              <a:rPr sz="2000" b="0" u="none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yapı</a:t>
            </a:r>
            <a:r>
              <a:rPr sz="2000" b="0" u="none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u="none" spc="-10" dirty="0">
                <a:solidFill>
                  <a:srgbClr val="000000"/>
                </a:solidFill>
                <a:latin typeface="Times New Roman"/>
                <a:cs typeface="Times New Roman"/>
              </a:rPr>
              <a:t>inşaatı,</a:t>
            </a:r>
            <a:r>
              <a:rPr sz="2000" b="0" u="none" spc="1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tünel,</a:t>
            </a:r>
            <a:r>
              <a:rPr sz="2000" b="0" u="none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viyadük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b="0" u="none" spc="5" dirty="0">
                <a:solidFill>
                  <a:srgbClr val="000000"/>
                </a:solidFill>
                <a:latin typeface="Times New Roman"/>
                <a:cs typeface="Times New Roman"/>
              </a:rPr>
              <a:t>vb. </a:t>
            </a:r>
            <a:r>
              <a:rPr sz="2000" b="0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tesislerin yapımı </a:t>
            </a:r>
            <a:r>
              <a:rPr sz="20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konularında tatbiki ve deneysel</a:t>
            </a:r>
            <a:r>
              <a:rPr sz="2000" b="0" u="none" spc="-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u="none" spc="-15" dirty="0">
                <a:solidFill>
                  <a:srgbClr val="000000"/>
                </a:solidFill>
                <a:latin typeface="Times New Roman"/>
                <a:cs typeface="Times New Roman"/>
              </a:rPr>
              <a:t>bilgiler.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1708785" algn="l"/>
                <a:tab pos="2786380" algn="l"/>
                <a:tab pos="3216275" algn="l"/>
                <a:tab pos="4336415" algn="l"/>
                <a:tab pos="5805805" algn="l"/>
                <a:tab pos="7008495" algn="l"/>
              </a:tabLst>
            </a:pPr>
            <a:r>
              <a:rPr sz="20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De</a:t>
            </a:r>
            <a:r>
              <a:rPr sz="2000" b="0" u="none" spc="-20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20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ir</a:t>
            </a:r>
            <a:r>
              <a:rPr sz="2000" b="0" u="none" spc="-10" dirty="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20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olu,	k</a:t>
            </a:r>
            <a:r>
              <a:rPr sz="2000" b="0" u="none" spc="-1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20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rayo</a:t>
            </a:r>
            <a:r>
              <a:rPr sz="2000" b="0" u="none" spc="-15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20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u	</a:t>
            </a:r>
            <a:r>
              <a:rPr sz="2000" b="0" u="none" spc="5" dirty="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20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e	h</a:t>
            </a:r>
            <a:r>
              <a:rPr sz="2000" b="0" u="none" spc="-1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20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vayo</a:t>
            </a:r>
            <a:r>
              <a:rPr sz="2000" b="0" u="none" spc="-15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20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u	ula</a:t>
            </a:r>
            <a:r>
              <a:rPr sz="2000" b="0" u="none" spc="-15" dirty="0">
                <a:solidFill>
                  <a:srgbClr val="000000"/>
                </a:solidFill>
                <a:latin typeface="Times New Roman"/>
                <a:cs typeface="Times New Roman"/>
              </a:rPr>
              <a:t>ş</a:t>
            </a:r>
            <a:r>
              <a:rPr sz="20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2000" b="0" u="none" spc="-25" dirty="0">
                <a:solidFill>
                  <a:srgbClr val="000000"/>
                </a:solidFill>
                <a:latin typeface="Times New Roman"/>
                <a:cs typeface="Times New Roman"/>
              </a:rPr>
              <a:t>ı</a:t>
            </a:r>
            <a:r>
              <a:rPr sz="20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2000" b="0" u="none" spc="-20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20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2000" b="0" u="none" spc="-10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20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arı	</a:t>
            </a:r>
            <a:r>
              <a:rPr sz="2000" b="0" u="none" spc="-1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20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kon</a:t>
            </a:r>
            <a:r>
              <a:rPr sz="2000" b="0" u="none" spc="-15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2000" b="0" u="none" spc="-25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20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ik	</a:t>
            </a:r>
            <a:r>
              <a:rPr sz="2000" b="0" u="none" spc="-25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20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2000" b="0" u="none" spc="-10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20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2000" b="0" u="none" spc="-15" dirty="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20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2000" b="0" u="none" spc="-1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20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le</a:t>
            </a:r>
            <a:r>
              <a:rPr sz="2000" b="0" u="none" spc="5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2000" b="0" u="none" spc="-20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20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nin  </a:t>
            </a:r>
            <a:r>
              <a:rPr sz="2000" b="0" u="none" spc="-5" dirty="0">
                <a:solidFill>
                  <a:srgbClr val="000000"/>
                </a:solidFill>
                <a:latin typeface="Times New Roman"/>
                <a:cs typeface="Times New Roman"/>
              </a:rPr>
              <a:t>çıkarılması.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3890" y="3831412"/>
            <a:ext cx="762508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Her türlü </a:t>
            </a:r>
            <a:r>
              <a:rPr sz="2000" spc="-5" dirty="0">
                <a:latin typeface="Times New Roman"/>
                <a:cs typeface="Times New Roman"/>
              </a:rPr>
              <a:t>ulaştırma </a:t>
            </a:r>
            <a:r>
              <a:rPr sz="2000" dirty="0">
                <a:latin typeface="Times New Roman"/>
                <a:cs typeface="Times New Roman"/>
              </a:rPr>
              <a:t>konularında keşif ve etüd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çalışmaları.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  <a:tab pos="1537970" algn="l"/>
                <a:tab pos="2834005" algn="l"/>
                <a:tab pos="4225290" algn="l"/>
                <a:tab pos="4678045" algn="l"/>
                <a:tab pos="5915660" algn="l"/>
                <a:tab pos="6367145" algn="l"/>
              </a:tabLst>
            </a:pPr>
            <a:r>
              <a:rPr sz="2000" spc="-10" dirty="0">
                <a:latin typeface="Times New Roman"/>
                <a:cs typeface="Times New Roman"/>
              </a:rPr>
              <a:t>Güzergah	</a:t>
            </a:r>
            <a:r>
              <a:rPr sz="2000" spc="-5" dirty="0">
                <a:latin typeface="Times New Roman"/>
                <a:cs typeface="Times New Roman"/>
              </a:rPr>
              <a:t>planlarının	</a:t>
            </a:r>
            <a:r>
              <a:rPr sz="2000" spc="-10" dirty="0">
                <a:latin typeface="Times New Roman"/>
                <a:cs typeface="Times New Roman"/>
              </a:rPr>
              <a:t>çıkarılması;	</a:t>
            </a:r>
            <a:r>
              <a:rPr sz="2000" spc="-5" dirty="0">
                <a:latin typeface="Times New Roman"/>
                <a:cs typeface="Times New Roman"/>
              </a:rPr>
              <a:t>bu	</a:t>
            </a:r>
            <a:r>
              <a:rPr sz="2000" spc="-10" dirty="0">
                <a:latin typeface="Times New Roman"/>
                <a:cs typeface="Times New Roman"/>
              </a:rPr>
              <a:t>güzergaha	</a:t>
            </a:r>
            <a:r>
              <a:rPr sz="2000" spc="-5" dirty="0">
                <a:latin typeface="Times New Roman"/>
                <a:cs typeface="Times New Roman"/>
              </a:rPr>
              <a:t>ait	enkesitlerin,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6790" y="4136897"/>
            <a:ext cx="81013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454900">
              <a:lnSpc>
                <a:spcPct val="100000"/>
              </a:lnSpc>
              <a:spcBef>
                <a:spcPts val="100"/>
              </a:spcBef>
              <a:tabLst>
                <a:tab pos="1498600" algn="l"/>
                <a:tab pos="2457450" algn="l"/>
                <a:tab pos="3993515" algn="l"/>
                <a:tab pos="5153660" algn="l"/>
                <a:tab pos="5986145" algn="l"/>
                <a:tab pos="6999605" algn="l"/>
                <a:tab pos="7425055" algn="l"/>
              </a:tabLst>
            </a:pPr>
            <a:r>
              <a:rPr sz="2000" dirty="0">
                <a:latin typeface="Times New Roman"/>
                <a:cs typeface="Times New Roman"/>
              </a:rPr>
              <a:t>ha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im  hes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pl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ı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5" dirty="0">
                <a:latin typeface="Times New Roman"/>
                <a:cs typeface="Times New Roman"/>
              </a:rPr>
              <a:t>ı</a:t>
            </a:r>
            <a:r>
              <a:rPr sz="2000" dirty="0">
                <a:latin typeface="Times New Roman"/>
                <a:cs typeface="Times New Roman"/>
              </a:rPr>
              <a:t>n,	küt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	diy</a:t>
            </a:r>
            <a:r>
              <a:rPr sz="2000" spc="-2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gra</a:t>
            </a:r>
            <a:r>
              <a:rPr sz="2000" spc="-3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ının	ç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z</a:t>
            </a:r>
            <a:r>
              <a:rPr sz="2000" spc="-20" dirty="0">
                <a:latin typeface="Times New Roman"/>
                <a:cs typeface="Times New Roman"/>
              </a:rPr>
              <a:t>ilm</a:t>
            </a:r>
            <a:r>
              <a:rPr sz="2000" dirty="0">
                <a:latin typeface="Times New Roman"/>
                <a:cs typeface="Times New Roman"/>
              </a:rPr>
              <a:t>es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,	t</a:t>
            </a:r>
            <a:r>
              <a:rPr sz="2000" spc="-1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pr</a:t>
            </a:r>
            <a:r>
              <a:rPr sz="2000" spc="-2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k	iş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ri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in	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	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aş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1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3890" y="4746497"/>
            <a:ext cx="844296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215" algn="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maliyetlerinin hesaplanması, </a:t>
            </a:r>
            <a:r>
              <a:rPr sz="2000" dirty="0">
                <a:latin typeface="Times New Roman"/>
                <a:cs typeface="Times New Roman"/>
              </a:rPr>
              <a:t>sanat </a:t>
            </a:r>
            <a:r>
              <a:rPr sz="2000" spc="-5" dirty="0">
                <a:latin typeface="Times New Roman"/>
                <a:cs typeface="Times New Roman"/>
              </a:rPr>
              <a:t>yapılarının belirlenmesi, çizim </a:t>
            </a:r>
            <a:r>
              <a:rPr sz="2000" dirty="0">
                <a:latin typeface="Times New Roman"/>
                <a:cs typeface="Times New Roman"/>
              </a:rPr>
              <a:t>ve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hesapları.</a:t>
            </a:r>
            <a:endParaRPr sz="2000">
              <a:latin typeface="Times New Roman"/>
              <a:cs typeface="Times New Roman"/>
            </a:endParaRPr>
          </a:p>
          <a:p>
            <a:pPr marL="342265" marR="5080" indent="-342265" algn="r">
              <a:lnSpc>
                <a:spcPct val="100000"/>
              </a:lnSpc>
              <a:buFont typeface="Arial"/>
              <a:buChar char="•"/>
              <a:tabLst>
                <a:tab pos="342265" algn="l"/>
                <a:tab pos="342900" algn="l"/>
                <a:tab pos="866775" algn="l"/>
                <a:tab pos="1691639" algn="l"/>
                <a:tab pos="2452370" algn="l"/>
                <a:tab pos="2893060" algn="l"/>
                <a:tab pos="3950335" algn="l"/>
                <a:tab pos="5517515" algn="l"/>
                <a:tab pos="6731000" algn="l"/>
                <a:tab pos="8163559" algn="l"/>
              </a:tabLst>
            </a:pPr>
            <a:r>
              <a:rPr sz="2000" dirty="0">
                <a:latin typeface="Times New Roman"/>
                <a:cs typeface="Times New Roman"/>
              </a:rPr>
              <a:t>Alt	te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el,	t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el	ve	kap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	t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baka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ı</a:t>
            </a:r>
            <a:r>
              <a:rPr sz="2000" spc="-1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da	</a:t>
            </a:r>
            <a:r>
              <a:rPr sz="2000" spc="-10" dirty="0">
                <a:latin typeface="Times New Roman"/>
                <a:cs typeface="Times New Roman"/>
              </a:rPr>
              <a:t>k</a:t>
            </a:r>
            <a:r>
              <a:rPr sz="2000" dirty="0">
                <a:latin typeface="Times New Roman"/>
                <a:cs typeface="Times New Roman"/>
              </a:rPr>
              <a:t>ul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nı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	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ze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7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,	</a:t>
            </a:r>
            <a:r>
              <a:rPr sz="2000" spc="-10" dirty="0">
                <a:latin typeface="Times New Roman"/>
                <a:cs typeface="Times New Roman"/>
              </a:rPr>
              <a:t>bu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Times New Roman"/>
                <a:cs typeface="Times New Roman"/>
              </a:rPr>
              <a:t>malzemelerin tanıtılması </a:t>
            </a:r>
            <a:r>
              <a:rPr sz="2000" dirty="0">
                <a:latin typeface="Times New Roman"/>
                <a:cs typeface="Times New Roman"/>
              </a:rPr>
              <a:t>ve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özellikleri.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911" y="396172"/>
            <a:ext cx="7603236" cy="5914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ULAŞTIRMA </a:t>
            </a:r>
            <a:r>
              <a:rPr dirty="0"/>
              <a:t>veya HİDROLİK </a:t>
            </a:r>
            <a:r>
              <a:rPr spc="-40" dirty="0"/>
              <a:t>STAJI </a:t>
            </a:r>
            <a:r>
              <a:rPr dirty="0"/>
              <a:t>(III. </a:t>
            </a:r>
            <a:r>
              <a:rPr spc="-40" dirty="0"/>
              <a:t>STAJ) </a:t>
            </a:r>
            <a:r>
              <a:rPr sz="2000" dirty="0"/>
              <a:t>(20 İŞ</a:t>
            </a:r>
            <a:r>
              <a:rPr sz="2000" spc="-65" dirty="0"/>
              <a:t> </a:t>
            </a:r>
            <a:r>
              <a:rPr sz="2000" spc="5" dirty="0"/>
              <a:t>GÜNÜ)</a:t>
            </a:r>
            <a:r>
              <a:rPr spc="5" dirty="0"/>
              <a:t>: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443890" y="1879219"/>
            <a:ext cx="8444865" cy="3503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Hidrolik</a:t>
            </a:r>
            <a:r>
              <a:rPr sz="2400" b="1" u="heavy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Stajı: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Times New Roman"/>
                <a:cs typeface="Times New Roman"/>
              </a:rPr>
              <a:t>İçme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suyu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temini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(kaynak,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terfi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merkezi,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isale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hattı,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hazne,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şebeke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yardımcı</a:t>
            </a:r>
            <a:endParaRPr sz="20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elemanlar).</a:t>
            </a:r>
            <a:endParaRPr sz="20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Times New Roman"/>
                <a:cs typeface="Times New Roman"/>
              </a:rPr>
              <a:t>Kullanılmış </a:t>
            </a:r>
            <a:r>
              <a:rPr sz="2000" dirty="0">
                <a:latin typeface="Times New Roman"/>
                <a:cs typeface="Times New Roman"/>
              </a:rPr>
              <a:t>su ve </a:t>
            </a:r>
            <a:r>
              <a:rPr sz="2000" spc="-5" dirty="0">
                <a:latin typeface="Times New Roman"/>
                <a:cs typeface="Times New Roman"/>
              </a:rPr>
              <a:t>yağmur sularının uzaklaştırılması </a:t>
            </a:r>
            <a:r>
              <a:rPr sz="2000" dirty="0">
                <a:latin typeface="Times New Roman"/>
                <a:cs typeface="Times New Roman"/>
              </a:rPr>
              <a:t>(il ve </a:t>
            </a:r>
            <a:r>
              <a:rPr sz="2000" spc="-5" dirty="0">
                <a:latin typeface="Times New Roman"/>
                <a:cs typeface="Times New Roman"/>
              </a:rPr>
              <a:t>ilçe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kanalizasyonları)</a:t>
            </a:r>
            <a:endParaRPr sz="20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Times New Roman"/>
                <a:cs typeface="Times New Roman"/>
              </a:rPr>
              <a:t>Sulama tesisleri </a:t>
            </a:r>
            <a:r>
              <a:rPr sz="2000" spc="-10" dirty="0">
                <a:latin typeface="Times New Roman"/>
                <a:cs typeface="Times New Roman"/>
              </a:rPr>
              <a:t>(regülatör, </a:t>
            </a:r>
            <a:r>
              <a:rPr sz="2000" dirty="0">
                <a:latin typeface="Times New Roman"/>
                <a:cs typeface="Times New Roman"/>
              </a:rPr>
              <a:t>gölet, </a:t>
            </a:r>
            <a:r>
              <a:rPr sz="2000" spc="-5" dirty="0">
                <a:latin typeface="Times New Roman"/>
                <a:cs typeface="Times New Roman"/>
              </a:rPr>
              <a:t>sulama </a:t>
            </a:r>
            <a:r>
              <a:rPr sz="2000" dirty="0">
                <a:latin typeface="Times New Roman"/>
                <a:cs typeface="Times New Roman"/>
              </a:rPr>
              <a:t>kanalı, kanalet ve sanat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yapıları.)</a:t>
            </a:r>
            <a:endParaRPr sz="20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Times New Roman"/>
                <a:cs typeface="Times New Roman"/>
              </a:rPr>
              <a:t>Drenaj ve </a:t>
            </a:r>
            <a:r>
              <a:rPr sz="2000" spc="-5" dirty="0">
                <a:latin typeface="Times New Roman"/>
                <a:cs typeface="Times New Roman"/>
              </a:rPr>
              <a:t>ıslah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çalışmaları.</a:t>
            </a:r>
            <a:endParaRPr sz="20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Times New Roman"/>
                <a:cs typeface="Times New Roman"/>
              </a:rPr>
              <a:t>Liman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inşaatı.</a:t>
            </a:r>
            <a:endParaRPr sz="2000">
              <a:latin typeface="Times New Roman"/>
              <a:cs typeface="Times New Roman"/>
            </a:endParaRPr>
          </a:p>
          <a:p>
            <a:pPr marL="299085" marR="825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Times New Roman"/>
                <a:cs typeface="Times New Roman"/>
              </a:rPr>
              <a:t>Barajlar (gövde, dolu </a:t>
            </a:r>
            <a:r>
              <a:rPr sz="2000" dirty="0">
                <a:latin typeface="Times New Roman"/>
                <a:cs typeface="Times New Roman"/>
              </a:rPr>
              <a:t>savak, </a:t>
            </a:r>
            <a:r>
              <a:rPr sz="2000" spc="-5" dirty="0">
                <a:latin typeface="Times New Roman"/>
                <a:cs typeface="Times New Roman"/>
              </a:rPr>
              <a:t>derivasyon tüneli, </a:t>
            </a:r>
            <a:r>
              <a:rPr sz="2000" spc="-10" dirty="0">
                <a:latin typeface="Times New Roman"/>
                <a:cs typeface="Times New Roman"/>
              </a:rPr>
              <a:t>su alma </a:t>
            </a:r>
            <a:r>
              <a:rPr sz="2000" spc="-5" dirty="0">
                <a:latin typeface="Times New Roman"/>
                <a:cs typeface="Times New Roman"/>
              </a:rPr>
              <a:t>yapıları, dip savak,  </a:t>
            </a:r>
            <a:r>
              <a:rPr sz="2000" dirty="0">
                <a:latin typeface="Times New Roman"/>
                <a:cs typeface="Times New Roman"/>
              </a:rPr>
              <a:t>denge bacaları, cebri borular ve enerji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santralleri).</a:t>
            </a:r>
            <a:endParaRPr sz="20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Times New Roman"/>
                <a:cs typeface="Times New Roman"/>
              </a:rPr>
              <a:t>İçme </a:t>
            </a:r>
            <a:r>
              <a:rPr sz="2000" dirty="0">
                <a:latin typeface="Times New Roman"/>
                <a:cs typeface="Times New Roman"/>
              </a:rPr>
              <a:t>suyu, evsel atıksu, endüstriyel teknik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donanım.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0932" y="1411224"/>
            <a:ext cx="6463284" cy="42153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9949" y="405384"/>
            <a:ext cx="6943349" cy="4937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3890" y="1147013"/>
            <a:ext cx="8268970" cy="3684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1019810" algn="l"/>
                <a:tab pos="6938645" algn="l"/>
              </a:tabLst>
            </a:pPr>
            <a:r>
              <a:rPr sz="2400" dirty="0">
                <a:latin typeface="Times New Roman"/>
                <a:cs typeface="Times New Roman"/>
              </a:rPr>
              <a:t>St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j	yöne</a:t>
            </a:r>
            <a:r>
              <a:rPr sz="2400" spc="-50" dirty="0">
                <a:latin typeface="Times New Roman"/>
                <a:cs typeface="Times New Roman"/>
              </a:rPr>
              <a:t>r</a:t>
            </a:r>
            <a:r>
              <a:rPr sz="2400" spc="-15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esine 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gö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 </a:t>
            </a:r>
            <a:r>
              <a:rPr sz="2400" spc="2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öğren</a:t>
            </a:r>
            <a:r>
              <a:rPr sz="2400" spc="-10" dirty="0">
                <a:latin typeface="Times New Roman"/>
                <a:cs typeface="Times New Roman"/>
              </a:rPr>
              <a:t>ci</a:t>
            </a:r>
            <a:r>
              <a:rPr sz="2400" dirty="0">
                <a:latin typeface="Times New Roman"/>
                <a:cs typeface="Times New Roman"/>
              </a:rPr>
              <a:t>lerin 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staj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arı</a:t>
            </a:r>
            <a:r>
              <a:rPr sz="2400" spc="-2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ı </a:t>
            </a:r>
            <a:r>
              <a:rPr sz="2400" spc="2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yaz	</a:t>
            </a:r>
            <a:r>
              <a:rPr sz="2400" spc="-10" dirty="0">
                <a:latin typeface="Times New Roman"/>
                <a:cs typeface="Times New Roman"/>
              </a:rPr>
              <a:t>tat</a:t>
            </a:r>
            <a:r>
              <a:rPr sz="2400" dirty="0">
                <a:latin typeface="Times New Roman"/>
                <a:cs typeface="Times New Roman"/>
              </a:rPr>
              <a:t>il</a:t>
            </a:r>
            <a:r>
              <a:rPr sz="2400" spc="-1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er</a:t>
            </a:r>
            <a:r>
              <a:rPr sz="2400" spc="-1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nde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imes New Roman"/>
                <a:cs typeface="Times New Roman"/>
              </a:rPr>
              <a:t>yapmaları</a:t>
            </a:r>
            <a:r>
              <a:rPr sz="2400" spc="-15" dirty="0">
                <a:latin typeface="Times New Roman"/>
                <a:cs typeface="Times New Roman"/>
              </a:rPr>
              <a:t> esastır.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Resmi kurumlarda </a:t>
            </a:r>
            <a:r>
              <a:rPr sz="2400" spc="-5" dirty="0">
                <a:latin typeface="Times New Roman"/>
                <a:cs typeface="Times New Roman"/>
              </a:rPr>
              <a:t>(Çevre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Şehircilik İl Müd., DSİ,  Karayolları, Belediye </a:t>
            </a:r>
            <a:r>
              <a:rPr sz="2400" spc="-10" dirty="0">
                <a:latin typeface="Times New Roman"/>
                <a:cs typeface="Times New Roman"/>
              </a:rPr>
              <a:t>vb.) </a:t>
            </a:r>
            <a:r>
              <a:rPr sz="2400" dirty="0">
                <a:latin typeface="Times New Roman"/>
                <a:cs typeface="Times New Roman"/>
              </a:rPr>
              <a:t>staj </a:t>
            </a:r>
            <a:r>
              <a:rPr sz="2400" spc="-5" dirty="0">
                <a:latin typeface="Times New Roman"/>
                <a:cs typeface="Times New Roman"/>
              </a:rPr>
              <a:t>yapanlar </a:t>
            </a:r>
            <a:r>
              <a:rPr sz="2400" dirty="0">
                <a:solidFill>
                  <a:srgbClr val="FFC000"/>
                </a:solidFill>
                <a:latin typeface="Times New Roman"/>
                <a:cs typeface="Times New Roman"/>
              </a:rPr>
              <a:t>en </a:t>
            </a:r>
            <a:r>
              <a:rPr sz="2400" spc="-5" dirty="0">
                <a:solidFill>
                  <a:srgbClr val="FFC000"/>
                </a:solidFill>
                <a:latin typeface="Times New Roman"/>
                <a:cs typeface="Times New Roman"/>
              </a:rPr>
              <a:t>fazla haftanın </a:t>
            </a:r>
            <a:r>
              <a:rPr sz="2400" dirty="0">
                <a:solidFill>
                  <a:srgbClr val="FFC000"/>
                </a:solidFill>
                <a:latin typeface="Times New Roman"/>
                <a:cs typeface="Times New Roman"/>
              </a:rPr>
              <a:t>5 </a:t>
            </a:r>
            <a:r>
              <a:rPr sz="2400" spc="-5" dirty="0">
                <a:solidFill>
                  <a:srgbClr val="FFC000"/>
                </a:solidFill>
                <a:latin typeface="Times New Roman"/>
                <a:cs typeface="Times New Roman"/>
              </a:rPr>
              <a:t>günü  </a:t>
            </a:r>
            <a:r>
              <a:rPr sz="2400" dirty="0">
                <a:latin typeface="Times New Roman"/>
                <a:cs typeface="Times New Roman"/>
              </a:rPr>
              <a:t>staj </a:t>
            </a:r>
            <a:r>
              <a:rPr sz="2400" spc="-10" dirty="0">
                <a:latin typeface="Times New Roman"/>
                <a:cs typeface="Times New Roman"/>
              </a:rPr>
              <a:t>yapabilirler, </a:t>
            </a:r>
            <a:r>
              <a:rPr sz="2400" spc="-5" dirty="0">
                <a:latin typeface="Times New Roman"/>
                <a:cs typeface="Times New Roman"/>
              </a:rPr>
              <a:t>cumartesi </a:t>
            </a:r>
            <a:r>
              <a:rPr sz="2400" dirty="0">
                <a:latin typeface="Times New Roman"/>
                <a:cs typeface="Times New Roman"/>
              </a:rPr>
              <a:t>ve pazar günleri staj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yapamazlar.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Özel firmalarda </a:t>
            </a:r>
            <a:r>
              <a:rPr sz="2400" spc="-5" dirty="0">
                <a:latin typeface="Times New Roman"/>
                <a:cs typeface="Times New Roman"/>
              </a:rPr>
              <a:t>staj yapanlar </a:t>
            </a:r>
            <a:r>
              <a:rPr sz="2400" dirty="0">
                <a:latin typeface="Times New Roman"/>
                <a:cs typeface="Times New Roman"/>
              </a:rPr>
              <a:t>ise </a:t>
            </a:r>
            <a:r>
              <a:rPr sz="24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cumartesi günleri </a:t>
            </a:r>
            <a:r>
              <a:rPr sz="2400" i="1" dirty="0">
                <a:solidFill>
                  <a:srgbClr val="0000FF"/>
                </a:solidFill>
                <a:latin typeface="Times New Roman"/>
                <a:cs typeface="Times New Roman"/>
              </a:rPr>
              <a:t>mesai  </a:t>
            </a:r>
            <a:r>
              <a:rPr sz="24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yapıldığına </a:t>
            </a:r>
            <a:r>
              <a:rPr sz="2400" i="1" dirty="0">
                <a:solidFill>
                  <a:srgbClr val="0000FF"/>
                </a:solidFill>
                <a:latin typeface="Times New Roman"/>
                <a:cs typeface="Times New Roman"/>
              </a:rPr>
              <a:t>dair işyerinden </a:t>
            </a:r>
            <a:r>
              <a:rPr sz="240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bir </a:t>
            </a:r>
            <a:r>
              <a:rPr sz="24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yazı </a:t>
            </a:r>
            <a:r>
              <a:rPr sz="2400" i="1" spc="-25" dirty="0">
                <a:solidFill>
                  <a:srgbClr val="0000FF"/>
                </a:solidFill>
                <a:latin typeface="Times New Roman"/>
                <a:cs typeface="Times New Roman"/>
              </a:rPr>
              <a:t>getirerek </a:t>
            </a:r>
            <a:r>
              <a:rPr sz="2400" spc="-5" dirty="0">
                <a:solidFill>
                  <a:srgbClr val="FFC000"/>
                </a:solidFill>
                <a:latin typeface="Times New Roman"/>
                <a:cs typeface="Times New Roman"/>
              </a:rPr>
              <a:t>haftada </a:t>
            </a:r>
            <a:r>
              <a:rPr sz="2400" dirty="0">
                <a:solidFill>
                  <a:srgbClr val="FFC000"/>
                </a:solidFill>
                <a:latin typeface="Times New Roman"/>
                <a:cs typeface="Times New Roman"/>
              </a:rPr>
              <a:t>en </a:t>
            </a:r>
            <a:r>
              <a:rPr sz="2400" spc="-5" dirty="0">
                <a:solidFill>
                  <a:srgbClr val="FFC000"/>
                </a:solidFill>
                <a:latin typeface="Times New Roman"/>
                <a:cs typeface="Times New Roman"/>
              </a:rPr>
              <a:t>fazla </a:t>
            </a:r>
            <a:r>
              <a:rPr sz="2400" dirty="0">
                <a:solidFill>
                  <a:srgbClr val="FFC000"/>
                </a:solidFill>
                <a:latin typeface="Times New Roman"/>
                <a:cs typeface="Times New Roman"/>
              </a:rPr>
              <a:t>6  gün </a:t>
            </a:r>
            <a:r>
              <a:rPr sz="2400" dirty="0">
                <a:latin typeface="Times New Roman"/>
                <a:cs typeface="Times New Roman"/>
              </a:rPr>
              <a:t>staj </a:t>
            </a:r>
            <a:r>
              <a:rPr sz="2400" spc="-10" dirty="0">
                <a:latin typeface="Times New Roman"/>
                <a:cs typeface="Times New Roman"/>
              </a:rPr>
              <a:t>yapabilirler, </a:t>
            </a:r>
            <a:r>
              <a:rPr sz="2400" dirty="0">
                <a:latin typeface="Times New Roman"/>
                <a:cs typeface="Times New Roman"/>
              </a:rPr>
              <a:t>pazar günleri staj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yapamazlar.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2657</Words>
  <Application>Microsoft Office PowerPoint</Application>
  <PresentationFormat>Ekran Gösterisi (4:3)</PresentationFormat>
  <Paragraphs>309</Paragraphs>
  <Slides>45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50" baseType="lpstr">
      <vt:lpstr>Arial</vt:lpstr>
      <vt:lpstr>Calibri</vt:lpstr>
      <vt:lpstr>Times New Roman</vt:lpstr>
      <vt:lpstr>Wingdings</vt:lpstr>
      <vt:lpstr>Office Theme</vt:lpstr>
      <vt:lpstr>PowerPoint Sunusu</vt:lpstr>
      <vt:lpstr>PowerPoint Sunusu</vt:lpstr>
      <vt:lpstr>İnşaat Mühendisliği Bölümü Yaz Stajları ve Süreleri</vt:lpstr>
      <vt:lpstr>BÜRO-ŞANTİYE STAJI (I. STAJ) (20 İŞ GÜNÜ):</vt:lpstr>
      <vt:lpstr>YAPI STAJI (II. STAJ) (20 İŞ GÜNÜ):</vt:lpstr>
      <vt:lpstr>ULAŞTIRMA veya HİDROLİK STAJI (III. STAJ) (20 İŞ GÜNÜ):</vt:lpstr>
      <vt:lpstr>ULAŞTIRMA veya HİDROLİK STAJI (III. STAJ) (20 İŞ GÜNÜ):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Haftanın başlangıç ve  bitiş tarihleri yazılacak.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GEOTEKNİK  DEPREM MÜHENDİSLİĞİNE  GİRİŞ</dc:title>
  <dc:creator>user</dc:creator>
  <cp:lastModifiedBy>Sefa UZUN</cp:lastModifiedBy>
  <cp:revision>5</cp:revision>
  <dcterms:created xsi:type="dcterms:W3CDTF">2022-06-06T19:10:44Z</dcterms:created>
  <dcterms:modified xsi:type="dcterms:W3CDTF">2024-06-25T09:43:22Z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2019-07-09T00:00:00Z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2022-06-06T00:00:00Z</vt:filetime>
  </property>
</Properties>
</file>